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27"/>
  </p:notesMasterIdLst>
  <p:sldIdLst>
    <p:sldId id="280" r:id="rId2"/>
    <p:sldId id="279" r:id="rId3"/>
    <p:sldId id="284" r:id="rId4"/>
    <p:sldId id="286" r:id="rId5"/>
    <p:sldId id="287" r:id="rId6"/>
    <p:sldId id="288" r:id="rId7"/>
    <p:sldId id="289" r:id="rId8"/>
    <p:sldId id="290" r:id="rId9"/>
    <p:sldId id="318" r:id="rId10"/>
    <p:sldId id="291" r:id="rId11"/>
    <p:sldId id="292" r:id="rId12"/>
    <p:sldId id="293" r:id="rId13"/>
    <p:sldId id="294" r:id="rId14"/>
    <p:sldId id="295" r:id="rId15"/>
    <p:sldId id="319" r:id="rId16"/>
    <p:sldId id="296" r:id="rId17"/>
    <p:sldId id="297" r:id="rId18"/>
    <p:sldId id="298" r:id="rId19"/>
    <p:sldId id="300" r:id="rId20"/>
    <p:sldId id="299" r:id="rId21"/>
    <p:sldId id="303" r:id="rId22"/>
    <p:sldId id="302" r:id="rId23"/>
    <p:sldId id="301" r:id="rId24"/>
    <p:sldId id="304" r:id="rId25"/>
    <p:sldId id="316" r:id="rId26"/>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04" autoAdjust="0"/>
  </p:normalViewPr>
  <p:slideViewPr>
    <p:cSldViewPr snapToGrid="0">
      <p:cViewPr varScale="1">
        <p:scale>
          <a:sx n="47" d="100"/>
          <a:sy n="47"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4/8/2022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a:t>
            </a:fld>
            <a:endParaRPr lang="en-US"/>
          </a:p>
        </p:txBody>
      </p:sp>
    </p:spTree>
    <p:extLst>
      <p:ext uri="{BB962C8B-B14F-4D97-AF65-F5344CB8AC3E}">
        <p14:creationId xmlns:p14="http://schemas.microsoft.com/office/powerpoint/2010/main" val="200710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11</a:t>
            </a:fld>
            <a:endParaRPr lang="en-US"/>
          </a:p>
        </p:txBody>
      </p:sp>
    </p:spTree>
    <p:extLst>
      <p:ext uri="{BB962C8B-B14F-4D97-AF65-F5344CB8AC3E}">
        <p14:creationId xmlns:p14="http://schemas.microsoft.com/office/powerpoint/2010/main" val="306582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17</a:t>
            </a:fld>
            <a:endParaRPr lang="en-US"/>
          </a:p>
        </p:txBody>
      </p:sp>
    </p:spTree>
    <p:extLst>
      <p:ext uri="{BB962C8B-B14F-4D97-AF65-F5344CB8AC3E}">
        <p14:creationId xmlns:p14="http://schemas.microsoft.com/office/powerpoint/2010/main" val="356883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18</a:t>
            </a:fld>
            <a:endParaRPr lang="en-US"/>
          </a:p>
        </p:txBody>
      </p:sp>
    </p:spTree>
    <p:extLst>
      <p:ext uri="{BB962C8B-B14F-4D97-AF65-F5344CB8AC3E}">
        <p14:creationId xmlns:p14="http://schemas.microsoft.com/office/powerpoint/2010/main" val="316588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88954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408117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290152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3426423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421012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4/8/2022</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238713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4/8/2022</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2112490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3564086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390251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334841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300793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179969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4/8/2022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320555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4/8/2022</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154572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4/8/2022</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71820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4/8/2022</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28858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298494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4/8/2022</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3337933049"/>
      </p:ext>
    </p:extLst>
  </p:cSld>
  <p:clrMap bg1="dk1" tx1="lt1" bg2="dk2" tx2="lt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oolsqa.com/software-testing/dynamic-testing/" TargetMode="External"/><Relationship Id="rId2" Type="http://schemas.openxmlformats.org/officeDocument/2006/relationships/hyperlink" Target="http://toolsqa.com/software-testing/software-development-life-cycle/"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Second  LECTURE </a:t>
            </a:r>
            <a:br>
              <a:rPr lang="en-US" altLang="en-US" sz="4400" b="1" dirty="0" smtClean="0">
                <a:latin typeface="Times New Roman" panose="02020603050405020304" pitchFamily="18" charset="0"/>
                <a:cs typeface="Times New Roman" panose="02020603050405020304" pitchFamily="18" charset="0"/>
              </a:rPr>
            </a:br>
            <a:r>
              <a:rPr lang="en-US" altLang="en-US" sz="28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114426" y="4716463"/>
            <a:ext cx="9710737" cy="2767012"/>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rgbClr val="FFFF00"/>
                </a:solidFill>
                <a:latin typeface="Times New Roman" panose="02020603050405020304" pitchFamily="18" charset="0"/>
                <a:cs typeface="Times New Roman" panose="02020603050405020304" pitchFamily="18" charset="0"/>
              </a:rPr>
              <a:t>Software  Testing </a:t>
            </a:r>
            <a:r>
              <a:rPr lang="en-US" sz="4800" b="1" dirty="0">
                <a:solidFill>
                  <a:srgbClr val="FFFF00"/>
                </a:solidFill>
                <a:latin typeface="Times New Roman" panose="02020603050405020304" pitchFamily="18" charset="0"/>
                <a:cs typeface="Times New Roman" panose="02020603050405020304" pitchFamily="18" charset="0"/>
              </a:rPr>
              <a:t>T</a:t>
            </a:r>
            <a:r>
              <a:rPr lang="en-US" sz="4800" b="1" dirty="0" smtClean="0">
                <a:solidFill>
                  <a:srgbClr val="FFFF00"/>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a:t>
            </a:r>
            <a:r>
              <a:rPr lang="en-US" smtClean="0">
                <a:solidFill>
                  <a:srgbClr val="FFFF00"/>
                </a:solidFill>
                <a:latin typeface="Times New Roman" panose="02020603050405020304" pitchFamily="18" charset="0"/>
                <a:cs typeface="Times New Roman" panose="02020603050405020304" pitchFamily="18" charset="0"/>
              </a:rPr>
              <a:t>:SE-484</a:t>
            </a:r>
            <a:endParaRPr lang="en-US"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spd="slow" advTm="974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687388"/>
            <a:ext cx="11668125" cy="1897062"/>
          </a:xfrm>
        </p:spPr>
        <p:txBody>
          <a:bodyPr>
            <a:noAutofit/>
          </a:bodyPr>
          <a:lstStyle/>
          <a:p>
            <a:pPr algn="l">
              <a:defRPr/>
            </a:pPr>
            <a:r>
              <a:rPr lang="en-US" sz="4400" b="1" u="sng" dirty="0" smtClean="0">
                <a:solidFill>
                  <a:srgbClr val="ED7C2F"/>
                </a:solidFill>
                <a:latin typeface="Times New Roman" panose="02020603050405020304" pitchFamily="18" charset="0"/>
                <a:cs typeface="Times New Roman" panose="02020603050405020304" pitchFamily="18" charset="0"/>
              </a:rPr>
              <a:t>Factors to be considered in choosing a Software Strategy</a:t>
            </a:r>
            <a:endParaRPr lang="en-US" sz="4400" b="1" dirty="0">
              <a:solidFill>
                <a:srgbClr val="ED7C2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6713" y="2328863"/>
            <a:ext cx="11785600" cy="6454775"/>
          </a:xfrm>
        </p:spPr>
        <p:txBody>
          <a:bodyPr/>
          <a:lstStyle/>
          <a:p>
            <a:pPr marL="0" indent="0" eaLnBrk="1" fontAlgn="auto" hangingPunct="1">
              <a:spcBef>
                <a:spcPts val="5073"/>
              </a:spcBef>
              <a:spcAft>
                <a:spcPts val="725"/>
              </a:spcAft>
              <a:buFont typeface="Arial" panose="020B0604020202020204" pitchFamily="34" charset="0"/>
              <a:buNone/>
              <a:defRPr/>
            </a:pPr>
            <a:endParaRPr lang="en-US" sz="4000" b="1" i="1" u="sng" dirty="0">
              <a:solidFill>
                <a:srgbClr val="121214"/>
              </a:solidFill>
              <a:latin typeface="Verdana"/>
            </a:endParaRPr>
          </a:p>
          <a:p>
            <a:pPr marL="609589" indent="-457200" eaLnBrk="1" fontAlgn="auto" hangingPunct="1">
              <a:lnSpc>
                <a:spcPct val="100000"/>
              </a:lnSpc>
              <a:spcBef>
                <a:spcPts val="0"/>
              </a:spcBef>
              <a:spcAft>
                <a:spcPts val="0"/>
              </a:spcAft>
              <a:buFont typeface="Wingdings" panose="05000000000000000000" pitchFamily="2" charset="2"/>
              <a:buChar char="ü"/>
              <a:defRPr/>
            </a:pPr>
            <a:r>
              <a:rPr lang="en-US" b="1" i="1" dirty="0" smtClean="0">
                <a:solidFill>
                  <a:srgbClr val="0070C0"/>
                </a:solidFill>
                <a:latin typeface="Verdana"/>
              </a:rPr>
              <a:t>Risks</a:t>
            </a:r>
            <a:r>
              <a:rPr lang="en-US" i="1" dirty="0" smtClean="0">
                <a:latin typeface="Verdana"/>
              </a:rPr>
              <a:t> </a:t>
            </a:r>
            <a:r>
              <a:rPr lang="en-US" i="1" dirty="0">
                <a:latin typeface="Verdana"/>
              </a:rPr>
              <a:t>of product or risk of failure or the environment and the </a:t>
            </a:r>
            <a:r>
              <a:rPr lang="en-US" i="1" dirty="0" smtClean="0">
                <a:latin typeface="Verdana"/>
              </a:rPr>
              <a:t>company</a:t>
            </a:r>
          </a:p>
          <a:p>
            <a:pPr marL="609589" indent="-457200" eaLnBrk="1" fontAlgn="auto" hangingPunct="1">
              <a:lnSpc>
                <a:spcPct val="100000"/>
              </a:lnSpc>
              <a:spcBef>
                <a:spcPts val="0"/>
              </a:spcBef>
              <a:spcAft>
                <a:spcPts val="0"/>
              </a:spcAft>
              <a:buFont typeface="Wingdings" panose="05000000000000000000" pitchFamily="2" charset="2"/>
              <a:buChar char="ü"/>
              <a:defRPr/>
            </a:pPr>
            <a:endParaRPr lang="en-US" i="1" dirty="0">
              <a:latin typeface="Verdana"/>
            </a:endParaRPr>
          </a:p>
          <a:p>
            <a:pPr marL="609589" indent="-457200" eaLnBrk="1" fontAlgn="auto" hangingPunct="1">
              <a:lnSpc>
                <a:spcPct val="100000"/>
              </a:lnSpc>
              <a:spcBef>
                <a:spcPts val="0"/>
              </a:spcBef>
              <a:spcAft>
                <a:spcPts val="0"/>
              </a:spcAft>
              <a:buFont typeface="Wingdings" panose="05000000000000000000" pitchFamily="2" charset="2"/>
              <a:buChar char="ü"/>
              <a:defRPr/>
            </a:pPr>
            <a:r>
              <a:rPr lang="en-US" b="1" i="1" dirty="0" smtClean="0">
                <a:solidFill>
                  <a:srgbClr val="0070C0"/>
                </a:solidFill>
                <a:latin typeface="Verdana"/>
              </a:rPr>
              <a:t>Expertise</a:t>
            </a:r>
            <a:r>
              <a:rPr lang="en-US" i="1" dirty="0" smtClean="0">
                <a:latin typeface="Verdana"/>
              </a:rPr>
              <a:t> </a:t>
            </a:r>
            <a:r>
              <a:rPr lang="en-US" i="1" dirty="0">
                <a:latin typeface="Verdana"/>
              </a:rPr>
              <a:t>and experience of the people in the proposed tools and </a:t>
            </a:r>
            <a:r>
              <a:rPr lang="en-US" i="1" dirty="0" smtClean="0">
                <a:latin typeface="Verdana"/>
              </a:rPr>
              <a:t>techniques</a:t>
            </a:r>
          </a:p>
          <a:p>
            <a:pPr marL="609589" indent="-457200" eaLnBrk="1" fontAlgn="auto" hangingPunct="1">
              <a:lnSpc>
                <a:spcPct val="100000"/>
              </a:lnSpc>
              <a:spcBef>
                <a:spcPts val="0"/>
              </a:spcBef>
              <a:spcAft>
                <a:spcPts val="0"/>
              </a:spcAft>
              <a:buFont typeface="Wingdings" panose="05000000000000000000" pitchFamily="2" charset="2"/>
              <a:buChar char="ü"/>
              <a:defRPr/>
            </a:pPr>
            <a:endParaRPr lang="en-US" i="1" dirty="0">
              <a:latin typeface="Verdana"/>
            </a:endParaRPr>
          </a:p>
          <a:p>
            <a:pPr marL="609589" indent="-457200" eaLnBrk="1" fontAlgn="auto" hangingPunct="1">
              <a:lnSpc>
                <a:spcPct val="100000"/>
              </a:lnSpc>
              <a:spcBef>
                <a:spcPts val="0"/>
              </a:spcBef>
              <a:spcAft>
                <a:spcPts val="0"/>
              </a:spcAft>
              <a:buFont typeface="Wingdings" panose="05000000000000000000" pitchFamily="2" charset="2"/>
              <a:buChar char="ü"/>
              <a:defRPr/>
            </a:pPr>
            <a:r>
              <a:rPr lang="en-US" dirty="0" smtClean="0">
                <a:solidFill>
                  <a:srgbClr val="0070C0"/>
                </a:solidFill>
                <a:latin typeface="Verdana"/>
              </a:rPr>
              <a:t> </a:t>
            </a:r>
            <a:r>
              <a:rPr lang="en-US" b="1" i="1" dirty="0">
                <a:solidFill>
                  <a:srgbClr val="0070C0"/>
                </a:solidFill>
                <a:latin typeface="Verdana"/>
              </a:rPr>
              <a:t>Regulatory</a:t>
            </a:r>
            <a:r>
              <a:rPr lang="en-US" i="1" dirty="0">
                <a:solidFill>
                  <a:srgbClr val="0070C0"/>
                </a:solidFill>
                <a:latin typeface="Verdana"/>
              </a:rPr>
              <a:t> </a:t>
            </a:r>
            <a:r>
              <a:rPr lang="en-US" i="1" dirty="0">
                <a:latin typeface="Verdana"/>
              </a:rPr>
              <a:t>and legal aspects, such as external and internal regulations of the development process</a:t>
            </a:r>
          </a:p>
          <a:p>
            <a:pPr marL="609589" indent="-457200" eaLnBrk="1" fontAlgn="auto" hangingPunct="1">
              <a:lnSpc>
                <a:spcPct val="100000"/>
              </a:lnSpc>
              <a:spcBef>
                <a:spcPts val="0"/>
              </a:spcBef>
              <a:spcAft>
                <a:spcPts val="1812"/>
              </a:spcAft>
              <a:buFont typeface="Wingdings" panose="05000000000000000000" pitchFamily="2" charset="2"/>
              <a:buChar char="ü"/>
              <a:defRPr/>
            </a:pPr>
            <a:endParaRPr lang="en-US" i="1" dirty="0" smtClean="0">
              <a:latin typeface="Verdana"/>
            </a:endParaRPr>
          </a:p>
          <a:p>
            <a:pPr marL="609589" indent="-457200" eaLnBrk="1" fontAlgn="auto" hangingPunct="1">
              <a:lnSpc>
                <a:spcPct val="100000"/>
              </a:lnSpc>
              <a:spcBef>
                <a:spcPts val="0"/>
              </a:spcBef>
              <a:spcAft>
                <a:spcPts val="1812"/>
              </a:spcAft>
              <a:buFont typeface="Wingdings" panose="05000000000000000000" pitchFamily="2" charset="2"/>
              <a:buChar char="ü"/>
              <a:defRPr/>
            </a:pPr>
            <a:r>
              <a:rPr lang="en-US" b="1" i="1" dirty="0" smtClean="0">
                <a:solidFill>
                  <a:srgbClr val="0070C0"/>
                </a:solidFill>
                <a:latin typeface="Verdana"/>
              </a:rPr>
              <a:t>The </a:t>
            </a:r>
            <a:r>
              <a:rPr lang="en-US" b="1" i="1" dirty="0">
                <a:solidFill>
                  <a:srgbClr val="0070C0"/>
                </a:solidFill>
                <a:latin typeface="Verdana"/>
              </a:rPr>
              <a:t>nature </a:t>
            </a:r>
            <a:r>
              <a:rPr lang="en-US" i="1" dirty="0">
                <a:latin typeface="Verdana"/>
              </a:rPr>
              <a:t>of the product and the domain</a:t>
            </a:r>
          </a:p>
          <a:p>
            <a:pPr>
              <a:lnSpc>
                <a:spcPct val="100000"/>
              </a:lnSpc>
              <a:defRPr/>
            </a:pPr>
            <a:endParaRPr lang="en-US" dirty="0"/>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13647"/>
    </mc:Choice>
    <mc:Fallback xmlns="">
      <p:transition spd="slow" advTm="51364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615950"/>
            <a:ext cx="11301412" cy="1897063"/>
          </a:xfrm>
        </p:spPr>
        <p:txBody>
          <a:bodyPr>
            <a:noAutofit/>
          </a:bodyPr>
          <a:lstStyle/>
          <a:p>
            <a:pPr algn="l">
              <a:defRPr/>
            </a:pP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Factors to be considered in choosing a Software Strategy</a:t>
            </a:r>
            <a:endParaRPr lang="en-US" sz="4800" dirty="0">
              <a:solidFill>
                <a:schemeClr val="accent2">
                  <a:lumMod val="60000"/>
                  <a:lumOff val="40000"/>
                </a:schemeClr>
              </a:solidFill>
            </a:endParaRPr>
          </a:p>
        </p:txBody>
      </p:sp>
      <p:sp>
        <p:nvSpPr>
          <p:cNvPr id="3" name="Content Placeholder 2"/>
          <p:cNvSpPr>
            <a:spLocks noGrp="1"/>
          </p:cNvSpPr>
          <p:nvPr>
            <p:ph idx="1"/>
          </p:nvPr>
        </p:nvSpPr>
        <p:spPr>
          <a:xfrm>
            <a:off x="488950" y="2695575"/>
            <a:ext cx="12050713" cy="6491288"/>
          </a:xfrm>
        </p:spPr>
        <p:txBody>
          <a:bodyPr>
            <a:normAutofit lnSpcReduction="10000"/>
          </a:bodyPr>
          <a:lstStyle/>
          <a:p>
            <a:pPr marL="514350" indent="-514350" eaLnBrk="1" fontAlgn="auto" hangingPunct="1">
              <a:lnSpc>
                <a:spcPct val="100000"/>
              </a:lnSpc>
              <a:spcBef>
                <a:spcPts val="0"/>
              </a:spcBef>
              <a:spcAft>
                <a:spcPts val="0"/>
              </a:spcAft>
              <a:buFont typeface="Arial" panose="020B0604020202020204" pitchFamily="34" charset="0"/>
              <a:buAutoNum type="arabicPeriod"/>
              <a:defRPr/>
            </a:pPr>
            <a:r>
              <a:rPr lang="en-US" sz="3600" b="1" dirty="0" smtClean="0">
                <a:latin typeface="Times New Roman" panose="02020603050405020304" pitchFamily="18" charset="0"/>
                <a:cs typeface="Times New Roman" panose="02020603050405020304" pitchFamily="18" charset="0"/>
              </a:rPr>
              <a:t>RISKS</a:t>
            </a:r>
            <a:r>
              <a:rPr lang="en-US" sz="3600" dirty="0">
                <a:latin typeface="Times New Roman" panose="02020603050405020304" pitchFamily="18" charset="0"/>
                <a:cs typeface="Times New Roman" panose="02020603050405020304" pitchFamily="18" charset="0"/>
              </a:rPr>
              <a:t>. Risk management is paramount during testing, thus consider the risks and the risk level</a:t>
            </a:r>
            <a:r>
              <a:rPr lang="en-US" sz="3600" dirty="0" smtClean="0">
                <a:latin typeface="Times New Roman" panose="02020603050405020304" pitchFamily="18" charset="0"/>
                <a:cs typeface="Times New Roman" panose="02020603050405020304" pitchFamily="18" charset="0"/>
              </a:rPr>
              <a:t>.</a:t>
            </a:r>
          </a:p>
          <a:p>
            <a:pPr eaLnBrk="1" fontAlgn="auto" hangingPunct="1">
              <a:lnSpc>
                <a:spcPct val="100000"/>
              </a:lnSpc>
              <a:spcBef>
                <a:spcPts val="0"/>
              </a:spcBef>
              <a:spcAft>
                <a:spcPts val="0"/>
              </a:spcAft>
              <a:buFont typeface="Wingdings" panose="05000000000000000000" pitchFamily="2" charset="2"/>
              <a:buChar char="ü"/>
              <a:defRPr/>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For an app that is well-established that's slowly evolving, regression is a critical risk. That is why regression-averse strategies make a lot of sense</a:t>
            </a:r>
            <a:r>
              <a:rPr lang="en-US" sz="3600" dirty="0" smtClean="0">
                <a:latin typeface="Times New Roman" panose="02020603050405020304" pitchFamily="18" charset="0"/>
                <a:cs typeface="Times New Roman" panose="02020603050405020304" pitchFamily="18" charset="0"/>
              </a:rPr>
              <a:t>.</a:t>
            </a:r>
          </a:p>
          <a:p>
            <a:pPr eaLnBrk="1" fontAlgn="auto" hangingPunct="1">
              <a:lnSpc>
                <a:spcPct val="100000"/>
              </a:lnSpc>
              <a:spcBef>
                <a:spcPts val="0"/>
              </a:spcBef>
              <a:spcAft>
                <a:spcPts val="0"/>
              </a:spcAft>
              <a:buFont typeface="Wingdings" panose="05000000000000000000" pitchFamily="2" charset="2"/>
              <a:buChar char="ü"/>
              <a:defRPr/>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For a new app, a risk analysis could reveal various risks if choosing a risk-based analytical strategy</a:t>
            </a:r>
            <a:r>
              <a:rPr lang="en-US" sz="3600" dirty="0" smtClean="0">
                <a:latin typeface="Times New Roman" panose="02020603050405020304" pitchFamily="18" charset="0"/>
                <a:cs typeface="Times New Roman" panose="02020603050405020304" pitchFamily="18" charset="0"/>
              </a:rPr>
              <a:t>.</a:t>
            </a:r>
          </a:p>
          <a:p>
            <a:pPr marL="0" indent="0" eaLnBrk="1" fontAlgn="auto" hangingPunct="1">
              <a:lnSpc>
                <a:spcPct val="100000"/>
              </a:lnSpc>
              <a:spcBef>
                <a:spcPts val="0"/>
              </a:spcBef>
              <a:spcAft>
                <a:spcPts val="0"/>
              </a:spcAft>
              <a:buFont typeface="Arial" panose="020B0604020202020204" pitchFamily="34" charset="0"/>
              <a:buNone/>
              <a:defRPr/>
            </a:pPr>
            <a:endParaRPr lang="en-US" sz="3600" dirty="0">
              <a:latin typeface="Times New Roman" panose="02020603050405020304" pitchFamily="18" charset="0"/>
              <a:cs typeface="Times New Roman" panose="02020603050405020304" pitchFamily="18" charset="0"/>
            </a:endParaRPr>
          </a:p>
          <a:p>
            <a:pPr marL="0" indent="0" eaLnBrk="1" fontAlgn="auto" hangingPunct="1">
              <a:lnSpc>
                <a:spcPct val="100000"/>
              </a:lnSpc>
              <a:spcBef>
                <a:spcPts val="0"/>
              </a:spcBef>
              <a:spcAft>
                <a:spcPts val="0"/>
              </a:spcAft>
              <a:buFont typeface="Arial" panose="020B0604020202020204" pitchFamily="34" charset="0"/>
              <a:buNone/>
              <a:defRPr/>
            </a:pPr>
            <a:r>
              <a:rPr lang="en-US" sz="3600" dirty="0" smtClean="0">
                <a:latin typeface="Times New Roman" panose="02020603050405020304" pitchFamily="18" charset="0"/>
                <a:cs typeface="Times New Roman" panose="02020603050405020304" pitchFamily="18" charset="0"/>
              </a:rPr>
              <a:t>2.   </a:t>
            </a:r>
            <a:r>
              <a:rPr lang="en-US" sz="3600" b="1" dirty="0">
                <a:latin typeface="Times New Roman" panose="02020603050405020304" pitchFamily="18" charset="0"/>
                <a:cs typeface="Times New Roman" panose="02020603050405020304" pitchFamily="18" charset="0"/>
              </a:rPr>
              <a:t>OBJECTIVES</a:t>
            </a:r>
            <a:r>
              <a:rPr lang="en-US" sz="3600" dirty="0">
                <a:latin typeface="Times New Roman" panose="02020603050405020304" pitchFamily="18" charset="0"/>
                <a:cs typeface="Times New Roman" panose="02020603050405020304" pitchFamily="18" charset="0"/>
              </a:rPr>
              <a:t>. Testing should satisfy the requirements and needs of stakeholders to succeed. If the objective is to look for as many defects as possible with less up-front time and effort invested, a dynamic strategy makes sense</a:t>
            </a:r>
            <a:r>
              <a:rPr lang="en-US" sz="3600" i="1" dirty="0">
                <a:latin typeface="Times New Roman" panose="02020603050405020304" pitchFamily="18" charset="0"/>
                <a:cs typeface="Times New Roman" panose="02020603050405020304" pitchFamily="18" charset="0"/>
              </a:rPr>
              <a:t>.</a:t>
            </a:r>
          </a:p>
        </p:txBody>
      </p:sp>
      <p:pic>
        <p:nvPicPr>
          <p:cNvPr id="20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45928"/>
    </mc:Choice>
    <mc:Fallback xmlns="">
      <p:transition spd="slow" advTm="24592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8613" y="820738"/>
            <a:ext cx="11158537" cy="1897062"/>
          </a:xfrm>
        </p:spPr>
        <p:txBody>
          <a:bodyPr>
            <a:noAutofit/>
          </a:bodyPr>
          <a:lstStyle/>
          <a:p>
            <a:pPr algn="l">
              <a:defRPr/>
            </a:pPr>
            <a:r>
              <a:rPr lang="en-US" sz="4800" b="1" u="sng" dirty="0" smtClean="0">
                <a:solidFill>
                  <a:schemeClr val="accent2">
                    <a:lumMod val="40000"/>
                    <a:lumOff val="60000"/>
                  </a:schemeClr>
                </a:solidFill>
                <a:latin typeface="Times New Roman" panose="02020603050405020304" pitchFamily="18" charset="0"/>
                <a:cs typeface="Times New Roman" panose="02020603050405020304" pitchFamily="18" charset="0"/>
              </a:rPr>
              <a:t>Factors to be considered in choosing a Software Strategy</a:t>
            </a:r>
            <a:endParaRPr lang="en-US" sz="4800" dirty="0">
              <a:solidFill>
                <a:schemeClr val="accent2">
                  <a:lumMod val="40000"/>
                  <a:lumOff val="60000"/>
                </a:schemeClr>
              </a:solidFill>
            </a:endParaRPr>
          </a:p>
        </p:txBody>
      </p:sp>
      <p:sp>
        <p:nvSpPr>
          <p:cNvPr id="3" name="Content Placeholder 2"/>
          <p:cNvSpPr>
            <a:spLocks noGrp="1"/>
          </p:cNvSpPr>
          <p:nvPr>
            <p:ph idx="1"/>
          </p:nvPr>
        </p:nvSpPr>
        <p:spPr>
          <a:xfrm>
            <a:off x="320675" y="2617788"/>
            <a:ext cx="11668125" cy="5967412"/>
          </a:xfrm>
        </p:spPr>
        <p:txBody>
          <a:bodyPr/>
          <a:lstStyle/>
          <a:p>
            <a:pPr marL="0" indent="0" eaLnBrk="1" fontAlgn="auto" hangingPunct="1">
              <a:lnSpc>
                <a:spcPct val="100000"/>
              </a:lnSpc>
              <a:spcBef>
                <a:spcPts val="0"/>
              </a:spcBef>
              <a:spcAft>
                <a:spcPts val="0"/>
              </a:spcAft>
              <a:buFont typeface="Arial" panose="020B0604020202020204" pitchFamily="34" charset="0"/>
              <a:buNone/>
              <a:defRPr/>
            </a:pPr>
            <a:r>
              <a:rPr lang="en-US" sz="3600" b="1" dirty="0" smtClean="0">
                <a:latin typeface="Times New Roman" panose="02020603050405020304" pitchFamily="18" charset="0"/>
                <a:cs typeface="Times New Roman" panose="02020603050405020304" pitchFamily="18" charset="0"/>
              </a:rPr>
              <a:t>3. SKILLS</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Take into consideration which skills the testers possess and lack, since strategies should not only be chosen but executed as well. A standard compliant strategy is a smart option when lacking skills and time in the team to create an </a:t>
            </a:r>
            <a:r>
              <a:rPr lang="en-US" sz="3600" dirty="0" smtClean="0">
                <a:latin typeface="Times New Roman" panose="02020603050405020304" pitchFamily="18" charset="0"/>
                <a:cs typeface="Times New Roman" panose="02020603050405020304" pitchFamily="18" charset="0"/>
              </a:rPr>
              <a:t>approach</a:t>
            </a:r>
          </a:p>
          <a:p>
            <a:pPr marL="0" indent="0" eaLnBrk="1" fontAlgn="auto" hangingPunct="1">
              <a:lnSpc>
                <a:spcPct val="100000"/>
              </a:lnSpc>
              <a:spcBef>
                <a:spcPts val="0"/>
              </a:spcBef>
              <a:spcAft>
                <a:spcPts val="0"/>
              </a:spcAft>
              <a:buFont typeface="Arial" panose="020B0604020202020204" pitchFamily="34" charset="0"/>
              <a:buNone/>
              <a:defRPr/>
            </a:pPr>
            <a:endParaRPr lang="en-US" sz="3600" dirty="0" smtClean="0">
              <a:latin typeface="Times New Roman" panose="02020603050405020304" pitchFamily="18" charset="0"/>
              <a:cs typeface="Times New Roman" panose="02020603050405020304" pitchFamily="18" charset="0"/>
            </a:endParaRPr>
          </a:p>
          <a:p>
            <a:pPr marL="0" indent="0" eaLnBrk="1" fontAlgn="auto" hangingPunct="1">
              <a:lnSpc>
                <a:spcPct val="100000"/>
              </a:lnSpc>
              <a:spcBef>
                <a:spcPts val="0"/>
              </a:spcBef>
              <a:spcAft>
                <a:spcPts val="0"/>
              </a:spcAft>
              <a:buFont typeface="Arial" panose="020B0604020202020204" pitchFamily="34" charset="0"/>
              <a:buNone/>
              <a:defRPr/>
            </a:pPr>
            <a:r>
              <a:rPr lang="en-US" sz="3600" dirty="0" smtClean="0">
                <a:latin typeface="Times New Roman" panose="02020603050405020304" pitchFamily="18" charset="0"/>
                <a:cs typeface="Times New Roman" panose="02020603050405020304" pitchFamily="18" charset="0"/>
              </a:rPr>
              <a:t> 4. </a:t>
            </a:r>
            <a:r>
              <a:rPr lang="en-US" sz="3600" b="1" dirty="0" smtClean="0">
                <a:latin typeface="Times New Roman" panose="02020603050405020304" pitchFamily="18" charset="0"/>
                <a:cs typeface="Times New Roman" panose="02020603050405020304" pitchFamily="18" charset="0"/>
              </a:rPr>
              <a:t>PRODUCT</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Some products such as contract development software and weapons systems tend to have requirements that are well-specified. This could lead to synergy with an analytical strategy that is requirements-based.</a:t>
            </a:r>
          </a:p>
          <a:p>
            <a:pPr marL="0" indent="0" eaLnBrk="1" fontAlgn="auto" hangingPunct="1">
              <a:lnSpc>
                <a:spcPts val="2816"/>
              </a:lnSpc>
              <a:spcBef>
                <a:spcPts val="0"/>
              </a:spcBef>
              <a:spcAft>
                <a:spcPts val="0"/>
              </a:spcAft>
              <a:buFont typeface="Arial" panose="020B0604020202020204" pitchFamily="34" charset="0"/>
              <a:buNone/>
              <a:defRPr/>
            </a:pPr>
            <a:r>
              <a:rPr lang="en-US" i="1" dirty="0" smtClean="0">
                <a:latin typeface="Verdana"/>
              </a:rPr>
              <a:t>.</a:t>
            </a:r>
            <a:endParaRPr lang="en-US" i="1" dirty="0">
              <a:latin typeface="Verdana"/>
            </a:endParaRPr>
          </a:p>
          <a:p>
            <a:pPr>
              <a:defRPr/>
            </a:pP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45568"/>
    </mc:Choice>
    <mc:Fallback xmlns="">
      <p:transition spd="slow" advTm="24556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0"/>
            <a:ext cx="12849225" cy="1897063"/>
          </a:xfrm>
        </p:spPr>
        <p:txBody>
          <a:bodyPr>
            <a:normAutofit fontScale="90000"/>
          </a:bodyPr>
          <a:lstStyle/>
          <a:p>
            <a:pPr algn="l">
              <a:defRPr/>
            </a:pPr>
            <a:r>
              <a:rPr lang="en-US" sz="60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Factors to be considered in choosing a Software Strategy</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pPr marL="0" indent="0">
              <a:lnSpc>
                <a:spcPct val="100000"/>
              </a:lnSpc>
              <a:buFont typeface="Arial" panose="020B0604020202020204" pitchFamily="34" charset="0"/>
              <a:buNone/>
              <a:defRPr/>
            </a:pPr>
            <a:r>
              <a:rPr lang="en-US" sz="3600" b="1" dirty="0" smtClean="0">
                <a:latin typeface="Times New Roman" panose="02020603050405020304" pitchFamily="18" charset="0"/>
                <a:cs typeface="Times New Roman" panose="02020603050405020304" pitchFamily="18" charset="0"/>
              </a:rPr>
              <a:t>5. BUSINESS. </a:t>
            </a:r>
            <a:r>
              <a:rPr lang="en-US" sz="3600" dirty="0" smtClean="0">
                <a:latin typeface="Times New Roman" panose="02020603050405020304" pitchFamily="18" charset="0"/>
                <a:cs typeface="Times New Roman" panose="02020603050405020304" pitchFamily="18" charset="0"/>
              </a:rPr>
              <a:t>Business considerations and strategy are often important. If using a legacy system as a model for a new one, one could use a model-based strategy. </a:t>
            </a:r>
          </a:p>
          <a:p>
            <a:pPr>
              <a:lnSpc>
                <a:spcPct val="100000"/>
              </a:lnSpc>
              <a:defRPr/>
            </a:pPr>
            <a:endParaRPr lang="en-US" sz="3600" b="1"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defRPr/>
            </a:pPr>
            <a:r>
              <a:rPr lang="en-US" sz="3600" b="1" dirty="0" smtClean="0">
                <a:latin typeface="Times New Roman" panose="02020603050405020304" pitchFamily="18" charset="0"/>
                <a:cs typeface="Times New Roman" panose="02020603050405020304" pitchFamily="18" charset="0"/>
              </a:rPr>
              <a:t>6. REGULATIONS. </a:t>
            </a:r>
            <a:r>
              <a:rPr lang="en-US" sz="3600" dirty="0" smtClean="0">
                <a:latin typeface="Times New Roman" panose="02020603050405020304" pitchFamily="18" charset="0"/>
                <a:cs typeface="Times New Roman" panose="02020603050405020304" pitchFamily="18" charset="0"/>
              </a:rPr>
              <a:t>At some instances, one may </a:t>
            </a:r>
            <a:r>
              <a:rPr lang="en-US" sz="3600" b="1" dirty="0" smtClean="0">
                <a:solidFill>
                  <a:srgbClr val="0070C0"/>
                </a:solidFill>
                <a:latin typeface="Times New Roman" panose="02020603050405020304" pitchFamily="18" charset="0"/>
                <a:cs typeface="Times New Roman" panose="02020603050405020304" pitchFamily="18" charset="0"/>
              </a:rPr>
              <a:t>not only </a:t>
            </a:r>
            <a:r>
              <a:rPr lang="en-US" sz="3600" dirty="0" smtClean="0">
                <a:latin typeface="Times New Roman" panose="02020603050405020304" pitchFamily="18" charset="0"/>
                <a:cs typeface="Times New Roman" panose="02020603050405020304" pitchFamily="18" charset="0"/>
              </a:rPr>
              <a:t>have to satisfy stakeholders, but regulators as well. In this case, one may require a methodical strategy and process oriented which satisfies these regulators</a:t>
            </a:r>
            <a:endParaRPr lang="en-US" sz="3600" dirty="0">
              <a:latin typeface="Times New Roman" panose="02020603050405020304" pitchFamily="18" charset="0"/>
              <a:cs typeface="Times New Roman" panose="02020603050405020304" pitchFamily="18" charset="0"/>
            </a:endParaRPr>
          </a:p>
        </p:txBody>
      </p:sp>
      <p:pic>
        <p:nvPicPr>
          <p:cNvPr id="225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61850"/>
    </mc:Choice>
    <mc:Fallback xmlns="">
      <p:transition spd="slow" advTm="26185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37" y="1000336"/>
            <a:ext cx="11668125" cy="5967413"/>
          </a:xfrm>
        </p:spPr>
        <p:txBody>
          <a:bodyPr>
            <a:normAutofit fontScale="70000" lnSpcReduction="20000"/>
          </a:bodyPr>
          <a:lstStyle/>
          <a:p>
            <a:pPr>
              <a:lnSpc>
                <a:spcPct val="100000"/>
              </a:lnSpc>
            </a:pPr>
            <a:r>
              <a:rPr lang="en-US" altLang="en-US" sz="3600" dirty="0" smtClean="0">
                <a:latin typeface="Times New Roman" panose="02020603050405020304" pitchFamily="18" charset="0"/>
                <a:cs typeface="Times New Roman" panose="02020603050405020304" pitchFamily="18" charset="0"/>
              </a:rPr>
              <a:t>You must choose testing strategies with an eye towards the factors mentioned earlier, </a:t>
            </a:r>
          </a:p>
          <a:p>
            <a:pPr>
              <a:lnSpc>
                <a:spcPct val="100000"/>
              </a:lnSpc>
            </a:pPr>
            <a:r>
              <a:rPr lang="en-US" altLang="en-US" sz="3600" dirty="0" smtClean="0">
                <a:latin typeface="Times New Roman" panose="02020603050405020304" pitchFamily="18" charset="0"/>
                <a:cs typeface="Times New Roman" panose="02020603050405020304" pitchFamily="18" charset="0"/>
              </a:rPr>
              <a:t>schedule,</a:t>
            </a:r>
          </a:p>
          <a:p>
            <a:pPr>
              <a:lnSpc>
                <a:spcPct val="100000"/>
              </a:lnSpc>
            </a:pPr>
            <a:r>
              <a:rPr lang="en-US" altLang="en-US" sz="3600" dirty="0" smtClean="0">
                <a:latin typeface="Times New Roman" panose="02020603050405020304" pitchFamily="18" charset="0"/>
                <a:cs typeface="Times New Roman" panose="02020603050405020304" pitchFamily="18" charset="0"/>
              </a:rPr>
              <a:t>budget, and </a:t>
            </a:r>
          </a:p>
          <a:p>
            <a:pPr>
              <a:lnSpc>
                <a:spcPct val="100000"/>
              </a:lnSpc>
            </a:pPr>
            <a:r>
              <a:rPr lang="en-US" altLang="en-US" sz="3600" dirty="0" smtClean="0">
                <a:latin typeface="Times New Roman" panose="02020603050405020304" pitchFamily="18" charset="0"/>
                <a:cs typeface="Times New Roman" panose="02020603050405020304" pitchFamily="18" charset="0"/>
              </a:rPr>
              <a:t>feature constraints of the project and the realities of the organization and its politics.</a:t>
            </a:r>
          </a:p>
          <a:p>
            <a:pPr>
              <a:buFont typeface="Wingdings" panose="05000000000000000000" pitchFamily="2" charset="2"/>
              <a:buChar char="Ø"/>
            </a:pPr>
            <a:r>
              <a:rPr lang="en-US" sz="3600" b="1" dirty="0" smtClean="0">
                <a:solidFill>
                  <a:srgbClr val="FFFF00"/>
                </a:solidFill>
                <a:latin typeface="Times New Roman" panose="02020603050405020304" pitchFamily="18" charset="0"/>
                <a:cs typeface="Times New Roman" panose="02020603050405020304" pitchFamily="18" charset="0"/>
              </a:rPr>
              <a:t>Some Questions arise while performing testing and strategy document help to answer all the arise questions</a:t>
            </a:r>
          </a:p>
          <a:p>
            <a:pPr algn="ctr">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When and What  type of testing is to be done?</a:t>
            </a:r>
          </a:p>
          <a:p>
            <a:pPr algn="ct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Who is responsible for testing</a:t>
            </a:r>
            <a:r>
              <a:rPr lang="en-US" sz="3600" dirty="0" smtClean="0">
                <a:latin typeface="Times New Roman" panose="02020603050405020304" pitchFamily="18" charset="0"/>
                <a:cs typeface="Times New Roman" panose="02020603050405020304" pitchFamily="18" charset="0"/>
              </a:rPr>
              <a:t>?</a:t>
            </a:r>
          </a:p>
          <a:p>
            <a:pPr algn="ctr">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Testing Objectives?</a:t>
            </a:r>
          </a:p>
          <a:p>
            <a:pPr algn="ctr">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Expected outputs</a:t>
            </a:r>
          </a:p>
          <a:p>
            <a:pPr algn="ctr">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Inputs?</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511233"/>
      </p:ext>
    </p:extLst>
  </p:cSld>
  <p:clrMapOvr>
    <a:masterClrMapping/>
  </p:clrMapOvr>
  <mc:AlternateContent xmlns:mc="http://schemas.openxmlformats.org/markup-compatibility/2006" xmlns:p14="http://schemas.microsoft.com/office/powerpoint/2010/main">
    <mc:Choice Requires="p14">
      <p:transition spd="slow" p14:dur="2000" advTm="501369"/>
    </mc:Choice>
    <mc:Fallback xmlns="">
      <p:transition spd="slow" advTm="50136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6" y="1976804"/>
            <a:ext cx="13176738" cy="5967413"/>
          </a:xfrm>
        </p:spPr>
        <p:txBody>
          <a:bodyPr>
            <a:normAutofit fontScale="92500" lnSpcReduction="20000"/>
          </a:bodyPr>
          <a:lstStyle/>
          <a:p>
            <a:r>
              <a:rPr lang="en-US" sz="3600" dirty="0">
                <a:latin typeface="Times New Roman" panose="02020603050405020304" pitchFamily="18" charset="0"/>
                <a:cs typeface="Times New Roman" panose="02020603050405020304" pitchFamily="18" charset="0"/>
              </a:rPr>
              <a:t>A Test Strategy document is a high level document and normally developed by Project Manager. This document defines “Software Testing Approach” to achieve testing objectives.</a:t>
            </a:r>
          </a:p>
          <a:p>
            <a:r>
              <a:rPr lang="en-US" sz="3600" dirty="0">
                <a:latin typeface="Times New Roman" panose="02020603050405020304" pitchFamily="18" charset="0"/>
                <a:cs typeface="Times New Roman" panose="02020603050405020304" pitchFamily="18" charset="0"/>
              </a:rPr>
              <a:t> The Test Strategy is normally derived from the Business Requirement Specification document.</a:t>
            </a:r>
          </a:p>
          <a:p>
            <a:r>
              <a:rPr lang="en-US" sz="3600" dirty="0">
                <a:latin typeface="Times New Roman" panose="02020603050405020304" pitchFamily="18" charset="0"/>
                <a:cs typeface="Times New Roman" panose="02020603050405020304" pitchFamily="18" charset="0"/>
              </a:rPr>
              <a:t>The Test Strategy document is a static document meaning that it is not updated too often. It sets the standards for testing processes and activities and other documents such as the Test Plan draws its contents from those standards set in the Test Strategy Document.</a:t>
            </a:r>
          </a:p>
          <a:p>
            <a:r>
              <a:rPr lang="en-US" sz="3600" dirty="0">
                <a:latin typeface="Times New Roman" panose="02020603050405020304" pitchFamily="18" charset="0"/>
                <a:cs typeface="Times New Roman" panose="02020603050405020304" pitchFamily="18" charset="0"/>
              </a:rPr>
              <a:t>Some companies include the “Test Approach” or “Strategy” inside the Test Plan, which is fine and it is usually the case for small projects. However, for larger projects, there is one Test Strategy document and different number of Test Plans for each phase or level of testing.</a:t>
            </a:r>
          </a:p>
          <a:p>
            <a:endParaRPr lang="en-US" sz="3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95605" y="552104"/>
            <a:ext cx="6903703" cy="1424700"/>
          </a:xfrm>
          <a:prstGeom prst="rect">
            <a:avLst/>
          </a:prstGeom>
        </p:spPr>
        <p:txBody>
          <a:bodyPr vert="horz" lIns="91440" tIns="45720" rIns="91440" bIns="45720" rtlCol="0" anchor="ctr">
            <a:norm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l"/>
            <a:r>
              <a:rPr lang="en-US" alt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CONCLUSION</a:t>
            </a:r>
            <a:endParaRPr lang="en-US" sz="5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8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28" y="1155028"/>
            <a:ext cx="12788355" cy="7794942"/>
          </a:xfrm>
        </p:spPr>
        <p:txBody>
          <a:bodyPr>
            <a:normAutofit lnSpcReduction="10000"/>
          </a:bodyPr>
          <a:lstStyle/>
          <a:p>
            <a:pPr marL="0" indent="0" eaLnBrk="1" hangingPunct="1">
              <a:lnSpc>
                <a:spcPts val="2352"/>
              </a:lnSpc>
              <a:spcBef>
                <a:spcPts val="1446"/>
              </a:spcBef>
              <a:buNone/>
              <a:defRPr/>
            </a:pPr>
            <a:endParaRPr lang="en-US" altLang="en-US" sz="4400" b="1" dirty="0">
              <a:solidFill>
                <a:srgbClr val="C45911"/>
              </a:solidFill>
              <a:latin typeface="Verdana" panose="020B0604030504040204" pitchFamily="34" charset="0"/>
            </a:endParaRPr>
          </a:p>
          <a:p>
            <a:pPr eaLnBrk="1" hangingPunct="1">
              <a:lnSpc>
                <a:spcPct val="100000"/>
              </a:lnSpc>
              <a:spcAft>
                <a:spcPts val="1078"/>
              </a:spcAft>
              <a:buFont typeface="Wingdings" panose="05000000000000000000" pitchFamily="2" charset="2"/>
              <a:buChar char="Ø"/>
              <a:defRPr/>
            </a:pPr>
            <a:r>
              <a:rPr lang="en-US" altLang="en-US" sz="4000" b="1" dirty="0" smtClean="0">
                <a:solidFill>
                  <a:srgbClr val="FFFF00"/>
                </a:solidFill>
                <a:latin typeface="Times New Roman" panose="02020603050405020304" pitchFamily="18" charset="0"/>
                <a:cs typeface="Times New Roman" panose="02020603050405020304" pitchFamily="18" charset="0"/>
              </a:rPr>
              <a:t>Components of Test Strategy Document:</a:t>
            </a:r>
          </a:p>
          <a:p>
            <a:pPr eaLnBrk="1" hangingPunct="1">
              <a:lnSpc>
                <a:spcPct val="100000"/>
              </a:lnSpc>
              <a:spcAft>
                <a:spcPts val="1078"/>
              </a:spcAft>
              <a:buFont typeface="Wingdings" panose="05000000000000000000" pitchFamily="2" charset="2"/>
              <a:buChar char="ü"/>
              <a:defRPr/>
            </a:pPr>
            <a:r>
              <a:rPr lang="en-US" altLang="en-US" sz="4400" dirty="0" smtClean="0">
                <a:latin typeface="Times New Roman" panose="02020603050405020304" pitchFamily="18" charset="0"/>
                <a:cs typeface="Times New Roman" panose="02020603050405020304" pitchFamily="18" charset="0"/>
              </a:rPr>
              <a:t>Scope , objectives ,  Business Requirement ,    Roles and responsibilities</a:t>
            </a:r>
          </a:p>
          <a:p>
            <a:pPr eaLnBrk="1" hangingPunct="1">
              <a:lnSpc>
                <a:spcPct val="100000"/>
              </a:lnSpc>
              <a:spcAft>
                <a:spcPts val="1078"/>
              </a:spcAft>
              <a:buFont typeface="Wingdings" panose="05000000000000000000" pitchFamily="2" charset="2"/>
              <a:buChar char="ü"/>
              <a:defRPr/>
            </a:pPr>
            <a:r>
              <a:rPr lang="en-US" altLang="en-US" sz="4400" dirty="0">
                <a:latin typeface="Times New Roman" panose="02020603050405020304" pitchFamily="18" charset="0"/>
                <a:cs typeface="Times New Roman" panose="02020603050405020304" pitchFamily="18" charset="0"/>
              </a:rPr>
              <a:t>Industry standards to follow , testing  measurements,   risk and mitigation</a:t>
            </a:r>
            <a:r>
              <a:rPr lang="en-US" altLang="en-US" sz="4400" dirty="0" smtClean="0">
                <a:latin typeface="Times New Roman" panose="02020603050405020304" pitchFamily="18" charset="0"/>
                <a:cs typeface="Times New Roman" panose="02020603050405020304" pitchFamily="18" charset="0"/>
              </a:rPr>
              <a:t>,</a:t>
            </a:r>
          </a:p>
          <a:p>
            <a:pPr eaLnBrk="1" hangingPunct="1">
              <a:lnSpc>
                <a:spcPct val="100000"/>
              </a:lnSpc>
              <a:spcAft>
                <a:spcPts val="1078"/>
              </a:spcAft>
              <a:buFont typeface="Wingdings" panose="05000000000000000000" pitchFamily="2" charset="2"/>
              <a:buChar char="ü"/>
              <a:defRPr/>
            </a:pPr>
            <a:r>
              <a:rPr lang="en-US" altLang="en-US" sz="4400" dirty="0" smtClean="0">
                <a:latin typeface="Times New Roman" panose="02020603050405020304" pitchFamily="18" charset="0"/>
                <a:cs typeface="Times New Roman" panose="02020603050405020304" pitchFamily="18" charset="0"/>
              </a:rPr>
              <a:t>Communication ,Status reporting, Test Deliverables,</a:t>
            </a:r>
            <a:r>
              <a:rPr lang="en-US" altLang="en-US" sz="4400" dirty="0">
                <a:latin typeface="Times New Roman" panose="02020603050405020304" pitchFamily="18" charset="0"/>
                <a:cs typeface="Times New Roman" panose="02020603050405020304" pitchFamily="18" charset="0"/>
              </a:rPr>
              <a:t> testing tools,</a:t>
            </a:r>
            <a:r>
              <a:rPr lang="en-US" altLang="en-US" sz="4400" dirty="0" smtClean="0">
                <a:latin typeface="Times New Roman" panose="02020603050405020304" pitchFamily="18" charset="0"/>
                <a:cs typeface="Times New Roman" panose="02020603050405020304" pitchFamily="18" charset="0"/>
              </a:rPr>
              <a:t> </a:t>
            </a:r>
          </a:p>
          <a:p>
            <a:pPr eaLnBrk="1" hangingPunct="1">
              <a:lnSpc>
                <a:spcPct val="100000"/>
              </a:lnSpc>
              <a:spcAft>
                <a:spcPts val="1078"/>
              </a:spcAft>
              <a:buFont typeface="Wingdings" panose="05000000000000000000" pitchFamily="2" charset="2"/>
              <a:buChar char="ü"/>
              <a:defRPr/>
            </a:pPr>
            <a:r>
              <a:rPr lang="en-US" altLang="en-US" sz="4400" dirty="0" smtClean="0">
                <a:latin typeface="Times New Roman" panose="02020603050405020304" pitchFamily="18" charset="0"/>
                <a:cs typeface="Times New Roman" panose="02020603050405020304" pitchFamily="18" charset="0"/>
              </a:rPr>
              <a:t>defects reporting  , Change and configuration management  and training plan</a:t>
            </a:r>
          </a:p>
          <a:p>
            <a:pPr algn="just" eaLnBrk="1" hangingPunct="1">
              <a:lnSpc>
                <a:spcPct val="100000"/>
              </a:lnSpc>
              <a:spcAft>
                <a:spcPts val="1078"/>
              </a:spcAf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529576"/>
      </p:ext>
    </p:extLst>
  </p:cSld>
  <p:clrMapOvr>
    <a:masterClrMapping/>
  </p:clrMapOvr>
  <mc:AlternateContent xmlns:mc="http://schemas.openxmlformats.org/markup-compatibility/2006" xmlns:p14="http://schemas.microsoft.com/office/powerpoint/2010/main">
    <mc:Choice Requires="p14">
      <p:transition spd="slow" p14:dur="2000" advTm="245098"/>
    </mc:Choice>
    <mc:Fallback xmlns="">
      <p:transition spd="slow" advTm="24509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64" y="815975"/>
            <a:ext cx="10958195" cy="1897063"/>
          </a:xfrm>
        </p:spPr>
        <p:txBody>
          <a:bodyPr/>
          <a:lstStyle/>
          <a:p>
            <a:pPr algn="l"/>
            <a:r>
              <a:rPr 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Testing</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1"/>
          <p:cNvPicPr>
            <a:picLocks noGrp="1" noChangeAspect="1"/>
          </p:cNvPicPr>
          <p:nvPr>
            <p:ph idx="1"/>
          </p:nvPr>
        </p:nvPicPr>
        <p:blipFill rotWithShape="1">
          <a:blip r:embed="rId3">
            <a:extLst>
              <a:ext uri="{28A0092B-C50C-407E-A947-70E740481C1C}">
                <a14:useLocalDpi xmlns:a14="http://schemas.microsoft.com/office/drawing/2010/main" val="0"/>
              </a:ext>
            </a:extLst>
          </a:blip>
          <a:srcRect r="968" b="7420"/>
          <a:stretch/>
        </p:blipFill>
        <p:spPr bwMode="auto">
          <a:xfrm>
            <a:off x="1293961" y="3700910"/>
            <a:ext cx="10593239" cy="473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567903"/>
      </p:ext>
    </p:extLst>
  </p:cSld>
  <p:clrMapOvr>
    <a:masterClrMapping/>
  </p:clrMapOvr>
  <mc:AlternateContent xmlns:mc="http://schemas.openxmlformats.org/markup-compatibility/2006" xmlns:p14="http://schemas.microsoft.com/office/powerpoint/2010/main">
    <mc:Choice Requires="p14">
      <p:transition spd="slow" p14:dur="2000" advTm="139423"/>
    </mc:Choice>
    <mc:Fallback xmlns="">
      <p:transition spd="slow" advTm="13942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53" y="327145"/>
            <a:ext cx="9355138" cy="1897063"/>
          </a:xfrm>
        </p:spPr>
        <p:txBody>
          <a:bodyPr/>
          <a:lstStyle/>
          <a:p>
            <a:pPr algn="l"/>
            <a:r>
              <a:rPr lang="en-US" altLang="en-US" b="1" i="1" dirty="0">
                <a:latin typeface="Verdana" panose="020B0604030504040204" pitchFamily="34" charset="0"/>
              </a:rPr>
              <a:t>Static Testing?</a:t>
            </a:r>
            <a:br>
              <a:rPr lang="en-US" altLang="en-US" b="1" i="1" dirty="0">
                <a:latin typeface="Verdana" panose="020B0604030504040204" pitchFamily="34" charset="0"/>
              </a:rPr>
            </a:br>
            <a:endParaRPr lang="en-US" dirty="0"/>
          </a:p>
        </p:txBody>
      </p:sp>
      <p:sp>
        <p:nvSpPr>
          <p:cNvPr id="3" name="Content Placeholder 2"/>
          <p:cNvSpPr>
            <a:spLocks noGrp="1"/>
          </p:cNvSpPr>
          <p:nvPr>
            <p:ph idx="1"/>
          </p:nvPr>
        </p:nvSpPr>
        <p:spPr>
          <a:xfrm>
            <a:off x="377340" y="1600796"/>
            <a:ext cx="11668125" cy="7279044"/>
          </a:xfrm>
        </p:spPr>
        <p:txBody>
          <a:bodyPr/>
          <a:lstStyle/>
          <a:p>
            <a:pPr marL="0" indent="0">
              <a:lnSpc>
                <a:spcPct val="100000"/>
              </a:lnSpc>
              <a:buNone/>
            </a:pPr>
            <a:r>
              <a:rPr lang="en-US" altLang="en-US" sz="3600" dirty="0" smtClean="0">
                <a:latin typeface="Times New Roman" panose="02020603050405020304" pitchFamily="18" charset="0"/>
                <a:cs typeface="Times New Roman" panose="02020603050405020304" pitchFamily="18" charset="0"/>
              </a:rPr>
              <a:t> Provide </a:t>
            </a:r>
            <a:r>
              <a:rPr lang="en-US" altLang="en-US" sz="3600" dirty="0">
                <a:latin typeface="Times New Roman" panose="02020603050405020304" pitchFamily="18" charset="0"/>
                <a:cs typeface="Times New Roman" panose="02020603050405020304" pitchFamily="18" charset="0"/>
              </a:rPr>
              <a:t>a powerful way to improve the quality and productivity of software development by finding errors in early stages of the development cycle.</a:t>
            </a:r>
          </a:p>
          <a:p>
            <a:pPr>
              <a:lnSpc>
                <a:spcPct val="150000"/>
              </a:lnSpc>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Under </a:t>
            </a:r>
            <a:r>
              <a:rPr lang="en-US" altLang="en-US" b="1" dirty="0">
                <a:latin typeface="Times New Roman" panose="02020603050405020304" pitchFamily="18" charset="0"/>
                <a:cs typeface="Times New Roman" panose="02020603050405020304" pitchFamily="18" charset="0"/>
              </a:rPr>
              <a:t>Static Testing </a:t>
            </a:r>
            <a:r>
              <a:rPr lang="en-US" altLang="en-US" dirty="0">
                <a:latin typeface="Times New Roman" panose="02020603050405020304" pitchFamily="18" charset="0"/>
                <a:cs typeface="Times New Roman" panose="02020603050405020304" pitchFamily="18" charset="0"/>
              </a:rPr>
              <a:t>code is not </a:t>
            </a:r>
            <a:r>
              <a:rPr lang="en-US" altLang="en-US" dirty="0" smtClean="0">
                <a:latin typeface="Times New Roman" panose="02020603050405020304" pitchFamily="18" charset="0"/>
                <a:cs typeface="Times New Roman" panose="02020603050405020304" pitchFamily="18" charset="0"/>
              </a:rPr>
              <a:t>executed</a:t>
            </a:r>
          </a:p>
          <a:p>
            <a:pPr>
              <a:lnSpc>
                <a:spcPct val="150000"/>
              </a:lnSpc>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checks </a:t>
            </a:r>
            <a:r>
              <a:rPr lang="en-US" altLang="en-US" dirty="0" smtClean="0">
                <a:latin typeface="Times New Roman" panose="02020603050405020304" pitchFamily="18" charset="0"/>
                <a:cs typeface="Times New Roman" panose="02020603050405020304" pitchFamily="18" charset="0"/>
              </a:rPr>
              <a:t>the</a:t>
            </a:r>
          </a:p>
          <a:p>
            <a:pPr algn="ctr">
              <a:lnSpc>
                <a:spcPct val="150000"/>
              </a:lnSpc>
              <a:buFont typeface="Wingdings" panose="05000000000000000000" pitchFamily="2" charset="2"/>
              <a:buChar char="ü"/>
            </a:pPr>
            <a:r>
              <a:rPr lang="en-US" altLang="en-US" sz="3600" b="1" dirty="0" smtClean="0">
                <a:solidFill>
                  <a:srgbClr val="FFFF00"/>
                </a:solidFill>
                <a:latin typeface="Times New Roman" panose="02020603050405020304" pitchFamily="18" charset="0"/>
                <a:cs typeface="Times New Roman" panose="02020603050405020304" pitchFamily="18" charset="0"/>
              </a:rPr>
              <a:t>code</a:t>
            </a:r>
          </a:p>
          <a:p>
            <a:pPr algn="ctr" eaLnBrk="1" hangingPunct="1">
              <a:lnSpc>
                <a:spcPct val="150000"/>
              </a:lnSpc>
              <a:buFont typeface="Wingdings" panose="05000000000000000000" pitchFamily="2" charset="2"/>
              <a:buChar char="ü"/>
              <a:defRPr/>
            </a:pPr>
            <a:r>
              <a:rPr lang="en-US" altLang="en-US" sz="3600" b="1" dirty="0" smtClean="0">
                <a:solidFill>
                  <a:srgbClr val="FFFF00"/>
                </a:solidFill>
                <a:latin typeface="Times New Roman" panose="02020603050405020304" pitchFamily="18" charset="0"/>
                <a:cs typeface="Times New Roman" panose="02020603050405020304" pitchFamily="18" charset="0"/>
              </a:rPr>
              <a:t>requirement documents</a:t>
            </a:r>
          </a:p>
          <a:p>
            <a:pPr algn="ctr" eaLnBrk="1" hangingPunct="1">
              <a:lnSpc>
                <a:spcPct val="150000"/>
              </a:lnSpc>
              <a:buFont typeface="Wingdings" panose="05000000000000000000" pitchFamily="2" charset="2"/>
              <a:buChar char="ü"/>
              <a:defRPr/>
            </a:pPr>
            <a:r>
              <a:rPr lang="en-US" altLang="en-US" sz="3600" b="1" dirty="0" smtClean="0">
                <a:solidFill>
                  <a:srgbClr val="FFFF00"/>
                </a:solidFill>
                <a:latin typeface="Times New Roman" panose="02020603050405020304" pitchFamily="18" charset="0"/>
                <a:cs typeface="Times New Roman" panose="02020603050405020304" pitchFamily="18" charset="0"/>
              </a:rPr>
              <a:t>design </a:t>
            </a:r>
            <a:r>
              <a:rPr lang="en-US" altLang="en-US" sz="3600" b="1" dirty="0">
                <a:solidFill>
                  <a:srgbClr val="FFFF00"/>
                </a:solidFill>
                <a:latin typeface="Times New Roman" panose="02020603050405020304" pitchFamily="18" charset="0"/>
                <a:cs typeface="Times New Roman" panose="02020603050405020304" pitchFamily="18" charset="0"/>
              </a:rPr>
              <a:t>documents </a:t>
            </a:r>
            <a:endParaRPr lang="en-US" altLang="en-US" sz="3600" b="1" dirty="0" smtClean="0">
              <a:solidFill>
                <a:srgbClr val="FFFF00"/>
              </a:solidFill>
              <a:latin typeface="Times New Roman" panose="02020603050405020304" pitchFamily="18" charset="0"/>
              <a:cs typeface="Times New Roman" panose="02020603050405020304" pitchFamily="18" charset="0"/>
            </a:endParaRPr>
          </a:p>
          <a:p>
            <a:pPr marL="0" indent="0" algn="ctr" eaLnBrk="1" hangingPunct="1">
              <a:lnSpc>
                <a:spcPct val="150000"/>
              </a:lnSpc>
              <a:buNone/>
              <a:defRPr/>
            </a:pPr>
            <a:endParaRPr lang="en-US" altLang="en-US" sz="3600" b="1" dirty="0">
              <a:solidFill>
                <a:srgbClr val="FFFF00"/>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43415"/>
      </p:ext>
    </p:extLst>
  </p:cSld>
  <p:clrMapOvr>
    <a:masterClrMapping/>
  </p:clrMapOvr>
  <mc:AlternateContent xmlns:mc="http://schemas.openxmlformats.org/markup-compatibility/2006" xmlns:p14="http://schemas.microsoft.com/office/powerpoint/2010/main">
    <mc:Choice Requires="p14">
      <p:transition spd="slow" p14:dur="2000" advTm="622407"/>
    </mc:Choice>
    <mc:Fallback xmlns="">
      <p:transition spd="slow" advTm="62240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84" y="470535"/>
            <a:ext cx="12380595" cy="1897063"/>
          </a:xfrm>
        </p:spPr>
        <p:txBody>
          <a:bodyPr>
            <a:normAutofit/>
          </a:bodyPr>
          <a:lstStyle/>
          <a:p>
            <a:pPr algn="l"/>
            <a:r>
              <a:rPr lang="en-US" altLang="en-US" sz="5400" b="1" dirty="0">
                <a:latin typeface="Times New Roman" panose="02020603050405020304" pitchFamily="18" charset="0"/>
                <a:cs typeface="Times New Roman" panose="02020603050405020304" pitchFamily="18" charset="0"/>
              </a:rPr>
              <a:t>Static Testing Techniques</a:t>
            </a:r>
            <a:endParaRPr lang="en-US" sz="5400" dirty="0"/>
          </a:p>
        </p:txBody>
      </p:sp>
      <p:sp>
        <p:nvSpPr>
          <p:cNvPr id="3" name="Content Placeholder 2"/>
          <p:cNvSpPr>
            <a:spLocks noGrp="1"/>
          </p:cNvSpPr>
          <p:nvPr>
            <p:ph idx="1"/>
          </p:nvPr>
        </p:nvSpPr>
        <p:spPr>
          <a:xfrm>
            <a:off x="383858" y="2731770"/>
            <a:ext cx="11668125" cy="5967413"/>
          </a:xfrm>
        </p:spPr>
        <p:txBody>
          <a:bodyPr>
            <a:normAutofit lnSpcReduction="10000"/>
          </a:bodyPr>
          <a:lstStyle/>
          <a:p>
            <a:pPr eaLnBrk="1" hangingPunct="1">
              <a:lnSpc>
                <a:spcPct val="100000"/>
              </a:lnSpc>
              <a:spcAft>
                <a:spcPts val="1812"/>
              </a:spcAft>
              <a:defRPr/>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 examines work documents and provides review </a:t>
            </a:r>
            <a:r>
              <a:rPr lang="en-US" altLang="en-US" dirty="0" smtClean="0">
                <a:latin typeface="Times New Roman" panose="02020603050405020304" pitchFamily="18" charset="0"/>
                <a:cs typeface="Times New Roman" panose="02020603050405020304" pitchFamily="18" charset="0"/>
              </a:rPr>
              <a:t>comments</a:t>
            </a:r>
          </a:p>
          <a:p>
            <a:pPr eaLnBrk="1" hangingPunct="1">
              <a:lnSpc>
                <a:spcPct val="100000"/>
              </a:lnSpc>
              <a:spcAft>
                <a:spcPts val="1812"/>
              </a:spcAft>
              <a:defRPr/>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Work document can be of </a:t>
            </a:r>
            <a:r>
              <a:rPr lang="en-US" altLang="en-US" dirty="0" smtClean="0">
                <a:latin typeface="Times New Roman" panose="02020603050405020304" pitchFamily="18" charset="0"/>
                <a:cs typeface="Times New Roman" panose="02020603050405020304" pitchFamily="18" charset="0"/>
              </a:rPr>
              <a:t>following:</a:t>
            </a:r>
          </a:p>
          <a:p>
            <a:pPr marL="0" indent="0" algn="just" eaLnBrk="1" hangingPunct="1">
              <a:lnSpc>
                <a:spcPct val="100000"/>
              </a:lnSpc>
              <a:buNone/>
              <a:defRPr/>
            </a:pPr>
            <a:r>
              <a:rPr lang="en-US" altLang="en-US" dirty="0" smtClean="0">
                <a:latin typeface="Times New Roman" panose="02020603050405020304" pitchFamily="18" charset="0"/>
                <a:cs typeface="Times New Roman" panose="02020603050405020304" pitchFamily="18" charset="0"/>
              </a:rPr>
              <a:t>Requirement specifications</a:t>
            </a:r>
          </a:p>
          <a:p>
            <a:pPr algn="just"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Design document</a:t>
            </a:r>
          </a:p>
          <a:p>
            <a:pPr algn="just"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Source Code</a:t>
            </a:r>
          </a:p>
          <a:p>
            <a:pPr algn="just"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Test </a:t>
            </a:r>
            <a:r>
              <a:rPr lang="en-US" altLang="en-US" dirty="0">
                <a:latin typeface="Times New Roman" panose="02020603050405020304" pitchFamily="18" charset="0"/>
                <a:cs typeface="Times New Roman" panose="02020603050405020304" pitchFamily="18" charset="0"/>
              </a:rPr>
              <a:t>Plans</a:t>
            </a:r>
          </a:p>
          <a:p>
            <a:pPr algn="just"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Test Cases</a:t>
            </a:r>
          </a:p>
          <a:p>
            <a:pPr algn="just"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Test </a:t>
            </a:r>
            <a:r>
              <a:rPr lang="en-US" altLang="en-US" dirty="0">
                <a:latin typeface="Times New Roman" panose="02020603050405020304" pitchFamily="18" charset="0"/>
                <a:cs typeface="Times New Roman" panose="02020603050405020304" pitchFamily="18" charset="0"/>
              </a:rPr>
              <a:t>Scripts</a:t>
            </a:r>
          </a:p>
          <a:p>
            <a:pPr algn="just" eaLnBrk="1" hangingPunct="1">
              <a:lnSpc>
                <a:spcPct val="100000"/>
              </a:lnSpc>
              <a:spcAft>
                <a:spcPts val="1812"/>
              </a:spcAft>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Help </a:t>
            </a:r>
            <a:r>
              <a:rPr lang="en-US" altLang="en-US" dirty="0">
                <a:latin typeface="Times New Roman" panose="02020603050405020304" pitchFamily="18" charset="0"/>
                <a:cs typeface="Times New Roman" panose="02020603050405020304" pitchFamily="18" charset="0"/>
              </a:rPr>
              <a:t>or User</a:t>
            </a:r>
          </a:p>
          <a:p>
            <a:pPr marL="0" indent="0" eaLnBrk="1" hangingPunct="1">
              <a:lnSpc>
                <a:spcPct val="100000"/>
              </a:lnSpc>
              <a:buNone/>
              <a:defRPr/>
            </a:pPr>
            <a:endParaRPr lang="en-US" alt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147143"/>
      </p:ext>
    </p:extLst>
  </p:cSld>
  <p:clrMapOvr>
    <a:masterClrMapping/>
  </p:clrMapOvr>
  <mc:AlternateContent xmlns:mc="http://schemas.openxmlformats.org/markup-compatibility/2006" xmlns:p14="http://schemas.microsoft.com/office/powerpoint/2010/main">
    <mc:Choice Requires="p14">
      <p:transition spd="slow" p14:dur="2000" advTm="292597"/>
    </mc:Choice>
    <mc:Fallback xmlns="">
      <p:transition spd="slow" advTm="29259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1200" y="663575"/>
            <a:ext cx="10347325" cy="1149350"/>
          </a:xfrm>
        </p:spPr>
        <p:txBody>
          <a:bodyPr/>
          <a:lstStyle/>
          <a:p>
            <a:pPr algn="l" defTabSz="670586" eaLnBrk="1" fontAlgn="auto" hangingPunct="1">
              <a:spcAft>
                <a:spcPts val="0"/>
              </a:spcAft>
              <a:defRPr/>
            </a:pPr>
            <a:r>
              <a:rPr lang="en-US" sz="6160" b="1" dirty="0" smtClean="0">
                <a:solidFill>
                  <a:schemeClr val="accent2">
                    <a:lumMod val="60000"/>
                    <a:lumOff val="40000"/>
                  </a:schemeClr>
                </a:solidFill>
              </a:rPr>
              <a:t>Week 1 :   Summary</a:t>
            </a:r>
            <a:endParaRPr lang="en-US" sz="6160" b="1" dirty="0">
              <a:solidFill>
                <a:schemeClr val="accent2">
                  <a:lumMod val="60000"/>
                  <a:lumOff val="40000"/>
                </a:schemeClr>
              </a:solidFill>
            </a:endParaRPr>
          </a:p>
        </p:txBody>
      </p:sp>
      <p:sp>
        <p:nvSpPr>
          <p:cNvPr id="4" name="Content Placeholder 3"/>
          <p:cNvSpPr>
            <a:spLocks noGrp="1"/>
          </p:cNvSpPr>
          <p:nvPr>
            <p:ph idx="1"/>
          </p:nvPr>
        </p:nvSpPr>
        <p:spPr>
          <a:xfrm>
            <a:off x="588963" y="2000250"/>
            <a:ext cx="9842500" cy="6153150"/>
          </a:xfrm>
        </p:spPr>
        <p:txBody>
          <a:bodyPr rtlCol="0">
            <a:normAutofit/>
          </a:bodyPr>
          <a:lstStyle/>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a:latin typeface="Times New Roman" panose="02020603050405020304" pitchFamily="18" charset="0"/>
                <a:cs typeface="Times New Roman" panose="02020603050405020304" pitchFamily="18" charset="0"/>
              </a:rPr>
              <a:t>Introduction to Software </a:t>
            </a:r>
            <a:endParaRPr lang="en-US" sz="2933" b="1" dirty="0" smtClean="0">
              <a:latin typeface="Times New Roman" panose="02020603050405020304" pitchFamily="18" charset="0"/>
              <a:cs typeface="Times New Roman" panose="02020603050405020304" pitchFamily="18" charset="0"/>
            </a:endParaRP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smtClean="0">
                <a:latin typeface="Times New Roman" panose="02020603050405020304" pitchFamily="18" charset="0"/>
                <a:cs typeface="Times New Roman" panose="02020603050405020304" pitchFamily="18" charset="0"/>
              </a:rPr>
              <a:t>Software Crisis</a:t>
            </a:r>
            <a:endParaRPr lang="en-US" sz="2933" b="1" dirty="0" smtClean="0">
              <a:latin typeface="Times New Roman" panose="02020603050405020304" pitchFamily="18" charset="0"/>
              <a:cs typeface="Times New Roman" panose="02020603050405020304" pitchFamily="18" charset="0"/>
            </a:endParaRP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smtClean="0">
                <a:latin typeface="Times New Roman" panose="02020603050405020304" pitchFamily="18" charset="0"/>
                <a:cs typeface="Times New Roman" panose="02020603050405020304" pitchFamily="18" charset="0"/>
              </a:rPr>
              <a:t>Solution Of Software Crisis</a:t>
            </a: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smtClean="0">
                <a:latin typeface="Times New Roman" panose="02020603050405020304" pitchFamily="18" charset="0"/>
                <a:cs typeface="Times New Roman" panose="02020603050405020304" pitchFamily="18" charset="0"/>
              </a:rPr>
              <a:t>Software Engineering</a:t>
            </a: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smtClean="0">
                <a:latin typeface="Times New Roman" panose="02020603050405020304" pitchFamily="18" charset="0"/>
                <a:cs typeface="Times New Roman" panose="02020603050405020304" pitchFamily="18" charset="0"/>
              </a:rPr>
              <a:t>Introduction to Testing</a:t>
            </a: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smtClean="0">
                <a:latin typeface="Times New Roman" panose="02020603050405020304" pitchFamily="18" charset="0"/>
                <a:cs typeface="Times New Roman" panose="02020603050405020304" pitchFamily="18" charset="0"/>
              </a:rPr>
              <a:t>Testing </a:t>
            </a:r>
            <a:r>
              <a:rPr lang="en-US" sz="2933" b="1" dirty="0">
                <a:latin typeface="Times New Roman" panose="02020603050405020304" pitchFamily="18" charset="0"/>
                <a:cs typeface="Times New Roman" panose="02020603050405020304" pitchFamily="18" charset="0"/>
              </a:rPr>
              <a:t>Purpose and Scope</a:t>
            </a: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a:latin typeface="Times New Roman" panose="02020603050405020304" pitchFamily="18" charset="0"/>
                <a:cs typeface="Times New Roman" panose="02020603050405020304" pitchFamily="18" charset="0"/>
              </a:rPr>
              <a:t>Software Quality factors</a:t>
            </a:r>
          </a:p>
          <a:p>
            <a:pPr marL="502940" indent="-502940" defTabSz="670586" eaLnBrk="1" fontAlgn="auto" hangingPunct="1">
              <a:lnSpc>
                <a:spcPct val="100000"/>
              </a:lnSpc>
              <a:spcBef>
                <a:spcPts val="1467"/>
              </a:spcBef>
              <a:spcAft>
                <a:spcPts val="0"/>
              </a:spcAft>
              <a:buClr>
                <a:schemeClr val="bg2">
                  <a:lumMod val="40000"/>
                  <a:lumOff val="60000"/>
                </a:schemeClr>
              </a:buClr>
              <a:buFont typeface="Wingdings 3" charset="2"/>
              <a:buChar char=""/>
              <a:defRPr/>
            </a:pPr>
            <a:r>
              <a:rPr lang="en-US" sz="2933" b="1" dirty="0">
                <a:latin typeface="Times New Roman" panose="02020603050405020304" pitchFamily="18" charset="0"/>
                <a:cs typeface="Times New Roman" panose="02020603050405020304" pitchFamily="18" charset="0"/>
              </a:rPr>
              <a:t>Software Testing Strategy </a:t>
            </a:r>
            <a:endParaRPr lang="en-US" sz="2933" b="1" dirty="0" smtClean="0">
              <a:latin typeface="Times New Roman" panose="02020603050405020304" pitchFamily="18" charset="0"/>
              <a:cs typeface="Times New Roman" panose="02020603050405020304" pitchFamily="18" charset="0"/>
            </a:endParaRPr>
          </a:p>
          <a:p>
            <a:pPr marL="502940" indent="-502940" defTabSz="670586" eaLnBrk="1" fontAlgn="auto" hangingPunct="1">
              <a:spcBef>
                <a:spcPts val="1467"/>
              </a:spcBef>
              <a:spcAft>
                <a:spcPts val="0"/>
              </a:spcAft>
              <a:buClr>
                <a:schemeClr val="bg2">
                  <a:lumMod val="40000"/>
                  <a:lumOff val="60000"/>
                </a:schemeClr>
              </a:buClr>
              <a:buFont typeface="Wingdings 3" charset="2"/>
              <a:buChar char=""/>
              <a:defRPr/>
            </a:pPr>
            <a:endParaRPr lang="en-US" sz="2933" dirty="0"/>
          </a:p>
        </p:txBody>
      </p:sp>
    </p:spTree>
  </p:cSld>
  <p:clrMapOvr>
    <a:masterClrMapping/>
  </p:clrMapOvr>
  <p:transition spd="slow" advTm="26568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638810"/>
            <a:ext cx="11643359" cy="2011680"/>
          </a:xfrm>
        </p:spPr>
        <p:txBody>
          <a:bodyPr/>
          <a:lstStyle/>
          <a:p>
            <a:pPr algn="l"/>
            <a:r>
              <a:rPr lang="en-US" altLang="en-US" b="1" dirty="0">
                <a:latin typeface="Times New Roman" panose="02020603050405020304" pitchFamily="18" charset="0"/>
                <a:cs typeface="Times New Roman" panose="02020603050405020304" pitchFamily="18" charset="0"/>
              </a:rPr>
              <a:t>Static Testing Techniques</a:t>
            </a:r>
            <a:endParaRPr lang="en-US" dirty="0"/>
          </a:p>
        </p:txBody>
      </p:sp>
      <p:sp>
        <p:nvSpPr>
          <p:cNvPr id="3" name="Content Placeholder 2"/>
          <p:cNvSpPr>
            <a:spLocks noGrp="1"/>
          </p:cNvSpPr>
          <p:nvPr>
            <p:ph idx="1"/>
          </p:nvPr>
        </p:nvSpPr>
        <p:spPr>
          <a:xfrm>
            <a:off x="282258" y="2650490"/>
            <a:ext cx="12566234" cy="6681079"/>
          </a:xfrm>
        </p:spPr>
        <p:txBody>
          <a:bodyPr/>
          <a:lstStyle/>
          <a:p>
            <a:pPr eaLnBrk="1" hangingPunct="1">
              <a:lnSpc>
                <a:spcPct val="100000"/>
              </a:lnSpc>
              <a:buFont typeface="Wingdings" panose="05000000000000000000" pitchFamily="2" charset="2"/>
              <a:buChar char="ü"/>
              <a:defRPr/>
            </a:pPr>
            <a:r>
              <a:rPr lang="en-US" altLang="en-US" sz="3600" dirty="0" smtClean="0">
                <a:latin typeface="Times New Roman" panose="02020603050405020304" pitchFamily="18" charset="0"/>
                <a:cs typeface="Times New Roman" panose="02020603050405020304" pitchFamily="18" charset="0"/>
              </a:rPr>
              <a:t>Static </a:t>
            </a:r>
            <a:r>
              <a:rPr lang="en-US" altLang="en-US" sz="3600" dirty="0">
                <a:latin typeface="Times New Roman" panose="02020603050405020304" pitchFamily="18" charset="0"/>
                <a:cs typeface="Times New Roman" panose="02020603050405020304" pitchFamily="18" charset="0"/>
              </a:rPr>
              <a:t>Testing may be conducted manually or through the use of various software testing tools. </a:t>
            </a:r>
            <a:endParaRPr lang="en-US" altLang="en-US" sz="3600" dirty="0" smtClean="0">
              <a:latin typeface="Times New Roman" panose="02020603050405020304" pitchFamily="18" charset="0"/>
              <a:cs typeface="Times New Roman" panose="02020603050405020304" pitchFamily="18" charset="0"/>
            </a:endParaRPr>
          </a:p>
          <a:p>
            <a:pPr eaLnBrk="1" hangingPunct="1">
              <a:lnSpc>
                <a:spcPct val="100000"/>
              </a:lnSpc>
              <a:buFont typeface="Wingdings" panose="05000000000000000000" pitchFamily="2" charset="2"/>
              <a:buChar char="ü"/>
              <a:defRPr/>
            </a:pPr>
            <a:r>
              <a:rPr lang="en-US" altLang="en-US" sz="3600" dirty="0" smtClean="0">
                <a:latin typeface="Times New Roman" panose="02020603050405020304" pitchFamily="18" charset="0"/>
                <a:cs typeface="Times New Roman" panose="02020603050405020304" pitchFamily="18" charset="0"/>
              </a:rPr>
              <a:t>It </a:t>
            </a:r>
            <a:r>
              <a:rPr lang="en-US" altLang="en-US" sz="3600" dirty="0">
                <a:latin typeface="Times New Roman" panose="02020603050405020304" pitchFamily="18" charset="0"/>
                <a:cs typeface="Times New Roman" panose="02020603050405020304" pitchFamily="18" charset="0"/>
              </a:rPr>
              <a:t>starts early in the</a:t>
            </a:r>
            <a:r>
              <a:rPr lang="en-US" altLang="en-US" sz="3600" dirty="0">
                <a:latin typeface="Times New Roman" panose="02020603050405020304" pitchFamily="18" charset="0"/>
                <a:cs typeface="Times New Roman" panose="02020603050405020304" pitchFamily="18" charset="0"/>
                <a:hlinkClick r:id="rId2"/>
              </a:rPr>
              <a:t> </a:t>
            </a:r>
            <a:r>
              <a:rPr lang="en-US" altLang="en-US" sz="3600" b="1" u="sng" dirty="0">
                <a:latin typeface="Times New Roman" panose="02020603050405020304" pitchFamily="18" charset="0"/>
                <a:cs typeface="Times New Roman" panose="02020603050405020304" pitchFamily="18" charset="0"/>
                <a:hlinkClick r:id="rId2"/>
              </a:rPr>
              <a:t>Software Development Life Cycle</a:t>
            </a:r>
            <a:r>
              <a:rPr lang="en-US" altLang="en-US" sz="4400" dirty="0">
                <a:latin typeface="Times New Roman" panose="02020603050405020304" pitchFamily="18" charset="0"/>
                <a:cs typeface="Times New Roman" panose="02020603050405020304" pitchFamily="18" charset="0"/>
                <a:hlinkClick r:id="rId2"/>
              </a:rPr>
              <a:t> </a:t>
            </a:r>
            <a:endParaRPr lang="en-US" altLang="en-US" sz="3600" dirty="0">
              <a:latin typeface="Times New Roman" panose="02020603050405020304" pitchFamily="18" charset="0"/>
              <a:cs typeface="Times New Roman" panose="02020603050405020304" pitchFamily="18" charset="0"/>
            </a:endParaRPr>
          </a:p>
          <a:p>
            <a:pPr eaLnBrk="1" hangingPunct="1">
              <a:lnSpc>
                <a:spcPct val="100000"/>
              </a:lnSpc>
              <a:buFont typeface="Wingdings" panose="05000000000000000000" pitchFamily="2" charset="2"/>
              <a:buChar char="ü"/>
              <a:defRPr/>
            </a:pPr>
            <a:r>
              <a:rPr lang="en-US" altLang="en-US" sz="3600" dirty="0" smtClean="0">
                <a:latin typeface="Times New Roman" panose="02020603050405020304" pitchFamily="18" charset="0"/>
                <a:cs typeface="Times New Roman" panose="02020603050405020304" pitchFamily="18" charset="0"/>
              </a:rPr>
              <a:t> It </a:t>
            </a:r>
            <a:r>
              <a:rPr lang="en-US" altLang="en-US" sz="3600" dirty="0">
                <a:latin typeface="Times New Roman" panose="02020603050405020304" pitchFamily="18" charset="0"/>
                <a:cs typeface="Times New Roman" panose="02020603050405020304" pitchFamily="18" charset="0"/>
              </a:rPr>
              <a:t>is done during the </a:t>
            </a:r>
            <a:r>
              <a:rPr lang="en-US" altLang="en-US" sz="4000" b="1" dirty="0">
                <a:solidFill>
                  <a:srgbClr val="FFFF00"/>
                </a:solidFill>
                <a:latin typeface="Times New Roman" panose="02020603050405020304" pitchFamily="18" charset="0"/>
                <a:cs typeface="Times New Roman" panose="02020603050405020304" pitchFamily="18" charset="0"/>
              </a:rPr>
              <a:t>Verification Process</a:t>
            </a:r>
            <a:r>
              <a:rPr lang="en-US" altLang="en-US" sz="4000" dirty="0">
                <a:solidFill>
                  <a:srgbClr val="FFFF00"/>
                </a:solidFill>
                <a:latin typeface="Times New Roman" panose="02020603050405020304" pitchFamily="18" charset="0"/>
                <a:cs typeface="Times New Roman" panose="02020603050405020304" pitchFamily="18" charset="0"/>
              </a:rPr>
              <a:t>.</a:t>
            </a:r>
          </a:p>
          <a:p>
            <a:pPr eaLnBrk="1" hangingPunct="1">
              <a:lnSpc>
                <a:spcPct val="100000"/>
              </a:lnSpc>
              <a:buFont typeface="Wingdings" panose="05000000000000000000" pitchFamily="2" charset="2"/>
              <a:buChar char="ü"/>
              <a:defRPr/>
            </a:pPr>
            <a:r>
              <a:rPr lang="en-US" altLang="en-US" sz="3600" dirty="0" smtClean="0">
                <a:latin typeface="Times New Roman" panose="02020603050405020304" pitchFamily="18" charset="0"/>
                <a:cs typeface="Times New Roman" panose="02020603050405020304" pitchFamily="18" charset="0"/>
              </a:rPr>
              <a:t>Static </a:t>
            </a:r>
            <a:r>
              <a:rPr lang="en-US" altLang="en-US" sz="3600" dirty="0">
                <a:latin typeface="Times New Roman" panose="02020603050405020304" pitchFamily="18" charset="0"/>
                <a:cs typeface="Times New Roman" panose="02020603050405020304" pitchFamily="18" charset="0"/>
              </a:rPr>
              <a:t>testing is not magic and it should not be considered a </a:t>
            </a:r>
            <a:r>
              <a:rPr lang="en-US" altLang="en-US" sz="3600" dirty="0" smtClean="0">
                <a:latin typeface="Times New Roman" panose="02020603050405020304" pitchFamily="18" charset="0"/>
                <a:cs typeface="Times New Roman" panose="02020603050405020304" pitchFamily="18" charset="0"/>
              </a:rPr>
              <a:t>replacement for</a:t>
            </a:r>
            <a:r>
              <a:rPr lang="en-US" altLang="en-US" sz="3600" dirty="0" smtClean="0">
                <a:latin typeface="Times New Roman" panose="02020603050405020304" pitchFamily="18" charset="0"/>
                <a:cs typeface="Times New Roman" panose="02020603050405020304" pitchFamily="18" charset="0"/>
                <a:hlinkClick r:id="rId3"/>
              </a:rPr>
              <a:t> </a:t>
            </a:r>
            <a:r>
              <a:rPr lang="en-US" altLang="en-US" sz="3600" b="1" i="1" u="sng" dirty="0">
                <a:latin typeface="Times New Roman" panose="02020603050405020304" pitchFamily="18" charset="0"/>
                <a:cs typeface="Times New Roman" panose="02020603050405020304" pitchFamily="18" charset="0"/>
                <a:hlinkClick r:id="rId3"/>
              </a:rPr>
              <a:t>Dynamic Testing</a:t>
            </a:r>
            <a:r>
              <a:rPr lang="en-US" altLang="en-US" sz="3600" i="1" dirty="0">
                <a:latin typeface="Times New Roman" panose="02020603050405020304" pitchFamily="18" charset="0"/>
                <a:cs typeface="Times New Roman" panose="02020603050405020304" pitchFamily="18" charset="0"/>
                <a:hlinkClick r:id="rId3"/>
              </a:rPr>
              <a:t>,</a:t>
            </a:r>
            <a:r>
              <a:rPr lang="en-US" altLang="en-US" sz="3600" dirty="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but</a:t>
            </a:r>
          </a:p>
          <a:p>
            <a:pPr eaLnBrk="1" hangingPunct="1">
              <a:lnSpc>
                <a:spcPct val="100000"/>
              </a:lnSpc>
              <a:buFont typeface="Wingdings" panose="05000000000000000000" pitchFamily="2" charset="2"/>
              <a:buChar char="ü"/>
              <a:defRPr/>
            </a:pP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all software organizations should consider using reviews in all major aspects of their work including requirements, design, implementation, testing, and maintenance</a:t>
            </a:r>
            <a:r>
              <a:rPr lang="en-US" altLang="en-US" sz="3600" dirty="0" smtClean="0">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p:txBody>
      </p:sp>
      <p:pic>
        <p:nvPicPr>
          <p:cNvPr id="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832725"/>
      </p:ext>
    </p:extLst>
  </p:cSld>
  <p:clrMapOvr>
    <a:masterClrMapping/>
  </p:clrMapOvr>
  <mc:AlternateContent xmlns:mc="http://schemas.openxmlformats.org/markup-compatibility/2006" xmlns:p14="http://schemas.microsoft.com/office/powerpoint/2010/main">
    <mc:Choice Requires="p14">
      <p:transition spd="slow" p14:dur="2000" advTm="283103"/>
    </mc:Choice>
    <mc:Fallback xmlns="">
      <p:transition spd="slow" advTm="28310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120775"/>
            <a:ext cx="12173903" cy="1897063"/>
          </a:xfrm>
        </p:spPr>
        <p:txBody>
          <a:bodyPr/>
          <a:lstStyle/>
          <a:p>
            <a:pPr algn="l"/>
            <a:r>
              <a:rPr lang="en-US" altLang="en-US"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pPr eaLnBrk="1" hangingPunct="1">
              <a:lnSpc>
                <a:spcPts val="2200"/>
              </a:lnSpc>
              <a:defRPr/>
            </a:pPr>
            <a:r>
              <a:rPr lang="en-US" altLang="en-US" b="1" i="1" dirty="0">
                <a:latin typeface="Verdana" panose="020B0604030504040204" pitchFamily="34" charset="0"/>
              </a:rPr>
              <a:t>Static Analysis </a:t>
            </a:r>
            <a:r>
              <a:rPr lang="en-US" altLang="en-US" i="1" dirty="0">
                <a:solidFill>
                  <a:srgbClr val="0000FF"/>
                </a:solidFill>
                <a:latin typeface="Verdana" panose="020B0604030504040204" pitchFamily="34" charset="0"/>
              </a:rPr>
              <a:t>-</a:t>
            </a:r>
          </a:p>
          <a:p>
            <a:pPr algn="just" eaLnBrk="1" hangingPunct="1">
              <a:lnSpc>
                <a:spcPct val="100000"/>
              </a:lnSpc>
              <a:defRPr/>
            </a:pPr>
            <a:r>
              <a:rPr lang="en-US" altLang="en-US" i="1" dirty="0">
                <a:latin typeface="Verdana" panose="020B0604030504040204" pitchFamily="34" charset="0"/>
              </a:rPr>
              <a:t>The code written by developers </a:t>
            </a:r>
            <a:r>
              <a:rPr lang="en-US" altLang="en-US" i="1" dirty="0" smtClean="0">
                <a:latin typeface="Verdana" panose="020B0604030504040204" pitchFamily="34" charset="0"/>
              </a:rPr>
              <a:t>is analyzed </a:t>
            </a:r>
            <a:r>
              <a:rPr lang="en-US" altLang="en-US" i="1" dirty="0">
                <a:latin typeface="Verdana" panose="020B0604030504040204" pitchFamily="34" charset="0"/>
              </a:rPr>
              <a:t>(usually by tools) for structural defects that may lead to defects</a:t>
            </a:r>
            <a:r>
              <a:rPr lang="en-US" altLang="en-US" i="1" dirty="0">
                <a:solidFill>
                  <a:srgbClr val="0000FF"/>
                </a:solidFill>
                <a:latin typeface="Verdana" panose="020B0604030504040204" pitchFamily="34" charset="0"/>
              </a:rPr>
              <a:t>.</a:t>
            </a:r>
          </a:p>
          <a:p>
            <a:pPr marL="0" indent="0" algn="just" eaLnBrk="1" hangingPunct="1">
              <a:lnSpc>
                <a:spcPct val="100000"/>
              </a:lnSpc>
              <a:buNone/>
              <a:defRPr/>
            </a:pPr>
            <a:r>
              <a:rPr lang="en-US" altLang="en-US" b="1" i="1" dirty="0" smtClean="0">
                <a:solidFill>
                  <a:srgbClr val="333333"/>
                </a:solidFill>
                <a:latin typeface="Verdana" panose="020B0604030504040204" pitchFamily="34" charset="0"/>
              </a:rPr>
              <a:t>    </a:t>
            </a:r>
            <a:r>
              <a:rPr lang="en-US" altLang="en-US" sz="3600" b="1" i="1" dirty="0" smtClean="0">
                <a:latin typeface="Verdana" panose="020B0604030504040204" pitchFamily="34" charset="0"/>
              </a:rPr>
              <a:t>•</a:t>
            </a:r>
            <a:r>
              <a:rPr lang="en-US" altLang="en-US" b="1" i="1" dirty="0" smtClean="0">
                <a:solidFill>
                  <a:srgbClr val="333333"/>
                </a:solidFill>
                <a:latin typeface="Verdana" panose="020B0604030504040204" pitchFamily="34" charset="0"/>
              </a:rPr>
              <a:t>    </a:t>
            </a:r>
            <a:r>
              <a:rPr lang="en-US" altLang="en-US" sz="4000" b="1" i="1" dirty="0">
                <a:latin typeface="Verdana" panose="020B0604030504040204" pitchFamily="34" charset="0"/>
              </a:rPr>
              <a:t>Static Analysis</a:t>
            </a:r>
          </a:p>
          <a:p>
            <a:pPr marL="0" indent="0" algn="just" eaLnBrk="1" hangingPunct="1">
              <a:lnSpc>
                <a:spcPct val="100000"/>
              </a:lnSpc>
              <a:buNone/>
              <a:defRPr/>
            </a:pPr>
            <a:r>
              <a:rPr lang="en-US" altLang="en-US" sz="4000" b="1" i="1" dirty="0" smtClean="0">
                <a:latin typeface="Verdana" panose="020B0604030504040204" pitchFamily="34" charset="0"/>
              </a:rPr>
              <a:t>   •    </a:t>
            </a:r>
            <a:r>
              <a:rPr lang="en-US" altLang="en-US" sz="4000" b="1" i="1" dirty="0">
                <a:latin typeface="Verdana" panose="020B0604030504040204" pitchFamily="34" charset="0"/>
              </a:rPr>
              <a:t>Data Flow</a:t>
            </a:r>
          </a:p>
          <a:p>
            <a:pPr marL="0" indent="0" algn="just" eaLnBrk="1" hangingPunct="1">
              <a:lnSpc>
                <a:spcPct val="100000"/>
              </a:lnSpc>
              <a:spcAft>
                <a:spcPts val="2890"/>
              </a:spcAft>
              <a:buNone/>
              <a:defRPr/>
            </a:pPr>
            <a:r>
              <a:rPr lang="en-US" altLang="en-US" sz="4000" b="1" i="1" dirty="0" smtClean="0">
                <a:latin typeface="Verdana" panose="020B0604030504040204" pitchFamily="34" charset="0"/>
              </a:rPr>
              <a:t>   •    </a:t>
            </a:r>
            <a:r>
              <a:rPr lang="en-US" altLang="en-US" sz="4000" b="1" i="1" dirty="0">
                <a:latin typeface="Verdana" panose="020B0604030504040204" pitchFamily="34" charset="0"/>
              </a:rPr>
              <a:t>Control Flow</a:t>
            </a:r>
          </a:p>
          <a:p>
            <a:endParaRPr lang="en-US" dirty="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735691"/>
      </p:ext>
    </p:extLst>
  </p:cSld>
  <p:clrMapOvr>
    <a:masterClrMapping/>
  </p:clrMapOvr>
  <mc:AlternateContent xmlns:mc="http://schemas.openxmlformats.org/markup-compatibility/2006" xmlns:p14="http://schemas.microsoft.com/office/powerpoint/2010/main">
    <mc:Choice Requires="p14">
      <p:transition spd="slow" p14:dur="2000" advTm="189272"/>
    </mc:Choice>
    <mc:Fallback xmlns="">
      <p:transition spd="slow" advTm="18927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05" y="1212691"/>
            <a:ext cx="12740103" cy="1897063"/>
          </a:xfrm>
        </p:spPr>
        <p:txBody>
          <a:bodyPr>
            <a:normAutofit fontScale="90000"/>
          </a:bodyPr>
          <a:lstStyle/>
          <a:p>
            <a:pPr algn="l"/>
            <a:r>
              <a:rPr lang="en-US" altLang="en-US" sz="6000" b="1" i="1" dirty="0">
                <a:latin typeface="Verdana" panose="020B0604030504040204" pitchFamily="34" charset="0"/>
              </a:rPr>
              <a:t>Techniques of Static Testing</a:t>
            </a:r>
            <a:br>
              <a:rPr lang="en-US" altLang="en-US" sz="6000" b="1" i="1" dirty="0">
                <a:latin typeface="Verdana" panose="020B0604030504040204" pitchFamily="34" charset="0"/>
              </a:rPr>
            </a:br>
            <a:endParaRPr lang="en-US" dirty="0"/>
          </a:p>
        </p:txBody>
      </p:sp>
      <p:sp>
        <p:nvSpPr>
          <p:cNvPr id="3" name="Content Placeholder 2"/>
          <p:cNvSpPr>
            <a:spLocks noGrp="1"/>
          </p:cNvSpPr>
          <p:nvPr>
            <p:ph idx="1"/>
          </p:nvPr>
        </p:nvSpPr>
        <p:spPr>
          <a:xfrm>
            <a:off x="319405" y="3501707"/>
            <a:ext cx="11668125" cy="5967413"/>
          </a:xfrm>
        </p:spPr>
        <p:txBody>
          <a:bodyPr/>
          <a:lstStyle/>
          <a:p>
            <a:pPr eaLnBrk="1" hangingPunct="1">
              <a:lnSpc>
                <a:spcPct val="100000"/>
              </a:lnSpc>
              <a:spcAft>
                <a:spcPts val="1078"/>
              </a:spcAft>
              <a:defRPr/>
            </a:pPr>
            <a:r>
              <a:rPr lang="en-US" altLang="en-US" b="1" i="1" dirty="0" smtClean="0">
                <a:latin typeface="Verdana" panose="020B0604030504040204" pitchFamily="34" charset="0"/>
              </a:rPr>
              <a:t>Review </a:t>
            </a:r>
            <a:r>
              <a:rPr lang="en-US" altLang="en-US" i="1" dirty="0" smtClean="0">
                <a:latin typeface="Verdana" panose="020B0604030504040204" pitchFamily="34" charset="0"/>
              </a:rPr>
              <a:t>.</a:t>
            </a:r>
            <a:endParaRPr lang="en-US" altLang="en-US" i="1" dirty="0">
              <a:latin typeface="Verdana" panose="020B0604030504040204" pitchFamily="34" charset="0"/>
            </a:endParaRPr>
          </a:p>
          <a:p>
            <a:pPr algn="just" eaLnBrk="1" hangingPunct="1">
              <a:lnSpc>
                <a:spcPct val="100000"/>
              </a:lnSpc>
              <a:defRPr/>
            </a:pPr>
            <a:r>
              <a:rPr lang="en-US" altLang="en-US" b="1" i="1" dirty="0" smtClean="0">
                <a:latin typeface="Verdana" panose="020B0604030504040204" pitchFamily="34" charset="0"/>
              </a:rPr>
              <a:t>Informal </a:t>
            </a:r>
            <a:r>
              <a:rPr lang="en-US" altLang="en-US" b="1" i="1" dirty="0">
                <a:latin typeface="Verdana" panose="020B0604030504040204" pitchFamily="34" charset="0"/>
              </a:rPr>
              <a:t>Review</a:t>
            </a:r>
          </a:p>
          <a:p>
            <a:pPr algn="just" eaLnBrk="1" hangingPunct="1">
              <a:lnSpc>
                <a:spcPct val="100000"/>
              </a:lnSpc>
              <a:defRPr/>
            </a:pPr>
            <a:r>
              <a:rPr lang="en-US" altLang="en-US" b="1" i="1" dirty="0" smtClean="0">
                <a:latin typeface="Verdana" panose="020B0604030504040204" pitchFamily="34" charset="0"/>
              </a:rPr>
              <a:t>Walkthrough</a:t>
            </a:r>
          </a:p>
          <a:p>
            <a:pPr algn="just" eaLnBrk="1" hangingPunct="1">
              <a:lnSpc>
                <a:spcPct val="100000"/>
              </a:lnSpc>
              <a:defRPr/>
            </a:pPr>
            <a:r>
              <a:rPr lang="en-US" altLang="en-US" b="1" i="1" dirty="0" smtClean="0">
                <a:latin typeface="Verdana" panose="020B0604030504040204" pitchFamily="34" charset="0"/>
              </a:rPr>
              <a:t>Technical </a:t>
            </a:r>
            <a:r>
              <a:rPr lang="en-US" altLang="en-US" b="1" i="1" dirty="0">
                <a:latin typeface="Verdana" panose="020B0604030504040204" pitchFamily="34" charset="0"/>
              </a:rPr>
              <a:t>Review</a:t>
            </a:r>
          </a:p>
          <a:p>
            <a:pPr eaLnBrk="1" hangingPunct="1">
              <a:lnSpc>
                <a:spcPct val="100000"/>
              </a:lnSpc>
              <a:defRPr/>
            </a:pPr>
            <a:r>
              <a:rPr lang="en-US" altLang="en-US" b="1" i="1" dirty="0" smtClean="0">
                <a:latin typeface="Verdana" panose="020B0604030504040204" pitchFamily="34" charset="0"/>
              </a:rPr>
              <a:t>Inspection </a:t>
            </a:r>
          </a:p>
          <a:p>
            <a:pPr eaLnBrk="1" hangingPunct="1">
              <a:lnSpc>
                <a:spcPct val="100000"/>
              </a:lnSpc>
              <a:defRPr/>
            </a:pPr>
            <a:r>
              <a:rPr lang="en-US" altLang="en-US" b="1" i="1" dirty="0" smtClean="0">
                <a:latin typeface="Verdana" panose="020B0604030504040204" pitchFamily="34" charset="0"/>
              </a:rPr>
              <a:t>Control </a:t>
            </a:r>
            <a:r>
              <a:rPr lang="en-US" altLang="en-US" b="1" i="1" dirty="0">
                <a:latin typeface="Verdana" panose="020B0604030504040204" pitchFamily="34" charset="0"/>
              </a:rPr>
              <a:t>Flow</a:t>
            </a:r>
          </a:p>
          <a:p>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666103"/>
      </p:ext>
    </p:extLst>
  </p:cSld>
  <p:clrMapOvr>
    <a:masterClrMapping/>
  </p:clrMapOvr>
  <mc:AlternateContent xmlns:mc="http://schemas.openxmlformats.org/markup-compatibility/2006" xmlns:p14="http://schemas.microsoft.com/office/powerpoint/2010/main">
    <mc:Choice Requires="p14">
      <p:transition spd="slow" p14:dur="2000" advTm="331112"/>
    </mc:Choice>
    <mc:Fallback xmlns="">
      <p:transition spd="slow" advTm="33111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2" y="653415"/>
            <a:ext cx="11371898" cy="1897063"/>
          </a:xfrm>
        </p:spPr>
        <p:txBody>
          <a:bodyPr/>
          <a:lstStyle/>
          <a:p>
            <a:pPr algn="l"/>
            <a:r>
              <a:rPr lang="en-US" altLang="en-US" b="1" dirty="0">
                <a:latin typeface="Times New Roman" panose="02020603050405020304" pitchFamily="18" charset="0"/>
                <a:cs typeface="Times New Roman" panose="02020603050405020304" pitchFamily="18" charset="0"/>
              </a:rPr>
              <a:t>Static Testing Techniques</a:t>
            </a:r>
            <a:endParaRPr lang="en-US" dirty="0"/>
          </a:p>
        </p:txBody>
      </p:sp>
      <p:sp>
        <p:nvSpPr>
          <p:cNvPr id="3" name="Content Placeholder 2"/>
          <p:cNvSpPr>
            <a:spLocks noGrp="1"/>
          </p:cNvSpPr>
          <p:nvPr>
            <p:ph idx="1"/>
          </p:nvPr>
        </p:nvSpPr>
        <p:spPr/>
        <p:txBody>
          <a:bodyPr/>
          <a:lstStyle/>
          <a:p>
            <a:pPr eaLnBrk="1" hangingPunct="1">
              <a:spcAft>
                <a:spcPts val="368"/>
              </a:spcAft>
              <a:buFont typeface="Wingdings" panose="05000000000000000000" pitchFamily="2" charset="2"/>
              <a:buChar char="Ø"/>
              <a:defRPr/>
            </a:pPr>
            <a:r>
              <a:rPr lang="en-US" altLang="en-US" b="1" i="1" dirty="0">
                <a:latin typeface="Verdana" panose="020B0604030504040204" pitchFamily="34" charset="0"/>
              </a:rPr>
              <a:t>Types of defects that are easier to find during static testing are:</a:t>
            </a:r>
          </a:p>
          <a:p>
            <a:pPr algn="just" eaLnBrk="1" hangingPunct="1">
              <a:lnSpc>
                <a:spcPts val="2200"/>
              </a:lnSpc>
              <a:defRPr/>
            </a:pPr>
            <a:r>
              <a:rPr lang="en-US" altLang="en-US" i="1" dirty="0" smtClean="0">
                <a:solidFill>
                  <a:srgbClr val="0000FF"/>
                </a:solidFill>
                <a:latin typeface="Verdana" panose="020B0604030504040204" pitchFamily="34" charset="0"/>
              </a:rPr>
              <a:t>Deviations </a:t>
            </a:r>
            <a:r>
              <a:rPr lang="en-US" altLang="en-US" i="1" dirty="0">
                <a:solidFill>
                  <a:srgbClr val="0000FF"/>
                </a:solidFill>
                <a:latin typeface="Verdana" panose="020B0604030504040204" pitchFamily="34" charset="0"/>
              </a:rPr>
              <a:t>from standards</a:t>
            </a:r>
            <a:r>
              <a:rPr lang="en-US" altLang="en-US" i="1" dirty="0" smtClean="0">
                <a:solidFill>
                  <a:srgbClr val="0000FF"/>
                </a:solidFill>
                <a:latin typeface="Verdana" panose="020B0604030504040204" pitchFamily="34" charset="0"/>
              </a:rPr>
              <a:t>,</a:t>
            </a:r>
          </a:p>
          <a:p>
            <a:pPr algn="just" eaLnBrk="1" hangingPunct="1">
              <a:lnSpc>
                <a:spcPts val="2200"/>
              </a:lnSpc>
              <a:defRPr/>
            </a:pPr>
            <a:endParaRPr lang="en-US" altLang="en-US" i="1" dirty="0">
              <a:solidFill>
                <a:srgbClr val="0000FF"/>
              </a:solidFill>
              <a:latin typeface="Verdana" panose="020B0604030504040204" pitchFamily="34" charset="0"/>
            </a:endParaRPr>
          </a:p>
          <a:p>
            <a:pPr algn="just" eaLnBrk="1" hangingPunct="1">
              <a:lnSpc>
                <a:spcPts val="2200"/>
              </a:lnSpc>
              <a:defRPr/>
            </a:pPr>
            <a:r>
              <a:rPr lang="en-US" altLang="en-US" i="1" dirty="0" smtClean="0">
                <a:solidFill>
                  <a:srgbClr val="0000FF"/>
                </a:solidFill>
                <a:latin typeface="Verdana" panose="020B0604030504040204" pitchFamily="34" charset="0"/>
              </a:rPr>
              <a:t>Missing </a:t>
            </a:r>
            <a:r>
              <a:rPr lang="en-US" altLang="en-US" i="1" dirty="0">
                <a:solidFill>
                  <a:srgbClr val="0000FF"/>
                </a:solidFill>
                <a:latin typeface="Verdana" panose="020B0604030504040204" pitchFamily="34" charset="0"/>
              </a:rPr>
              <a:t>requirements</a:t>
            </a:r>
            <a:r>
              <a:rPr lang="en-US" altLang="en-US" i="1" dirty="0" smtClean="0">
                <a:solidFill>
                  <a:srgbClr val="0000FF"/>
                </a:solidFill>
                <a:latin typeface="Verdana" panose="020B0604030504040204" pitchFamily="34" charset="0"/>
              </a:rPr>
              <a:t>,</a:t>
            </a:r>
          </a:p>
          <a:p>
            <a:pPr algn="just" eaLnBrk="1" hangingPunct="1">
              <a:lnSpc>
                <a:spcPts val="2200"/>
              </a:lnSpc>
              <a:defRPr/>
            </a:pPr>
            <a:endParaRPr lang="en-US" altLang="en-US" i="1" dirty="0">
              <a:solidFill>
                <a:srgbClr val="0000FF"/>
              </a:solidFill>
              <a:latin typeface="Verdana" panose="020B0604030504040204" pitchFamily="34" charset="0"/>
            </a:endParaRPr>
          </a:p>
          <a:p>
            <a:pPr algn="just" eaLnBrk="1" hangingPunct="1">
              <a:lnSpc>
                <a:spcPts val="2200"/>
              </a:lnSpc>
              <a:defRPr/>
            </a:pPr>
            <a:r>
              <a:rPr lang="en-US" altLang="en-US" i="1" dirty="0" smtClean="0">
                <a:solidFill>
                  <a:srgbClr val="0000FF"/>
                </a:solidFill>
                <a:latin typeface="Verdana" panose="020B0604030504040204" pitchFamily="34" charset="0"/>
              </a:rPr>
              <a:t>Design </a:t>
            </a:r>
            <a:r>
              <a:rPr lang="en-US" altLang="en-US" i="1" dirty="0">
                <a:solidFill>
                  <a:srgbClr val="0000FF"/>
                </a:solidFill>
                <a:latin typeface="Verdana" panose="020B0604030504040204" pitchFamily="34" charset="0"/>
              </a:rPr>
              <a:t>defects</a:t>
            </a:r>
            <a:r>
              <a:rPr lang="en-US" altLang="en-US" i="1" dirty="0" smtClean="0">
                <a:solidFill>
                  <a:srgbClr val="0000FF"/>
                </a:solidFill>
                <a:latin typeface="Verdana" panose="020B0604030504040204" pitchFamily="34" charset="0"/>
              </a:rPr>
              <a:t>,</a:t>
            </a:r>
          </a:p>
          <a:p>
            <a:pPr algn="just" eaLnBrk="1" hangingPunct="1">
              <a:lnSpc>
                <a:spcPts val="2200"/>
              </a:lnSpc>
              <a:defRPr/>
            </a:pPr>
            <a:endParaRPr lang="en-US" altLang="en-US" i="1" dirty="0">
              <a:solidFill>
                <a:srgbClr val="0000FF"/>
              </a:solidFill>
              <a:latin typeface="Verdana" panose="020B0604030504040204" pitchFamily="34" charset="0"/>
            </a:endParaRPr>
          </a:p>
          <a:p>
            <a:pPr algn="just" eaLnBrk="1" hangingPunct="1">
              <a:lnSpc>
                <a:spcPts val="2200"/>
              </a:lnSpc>
              <a:defRPr/>
            </a:pPr>
            <a:r>
              <a:rPr lang="en-US" altLang="en-US" i="1" dirty="0" smtClean="0">
                <a:solidFill>
                  <a:srgbClr val="0000FF"/>
                </a:solidFill>
                <a:latin typeface="Verdana" panose="020B0604030504040204" pitchFamily="34" charset="0"/>
              </a:rPr>
              <a:t>Non-maintainable </a:t>
            </a:r>
            <a:r>
              <a:rPr lang="en-US" altLang="en-US" i="1" dirty="0">
                <a:solidFill>
                  <a:srgbClr val="0000FF"/>
                </a:solidFill>
                <a:latin typeface="Verdana" panose="020B0604030504040204" pitchFamily="34" charset="0"/>
              </a:rPr>
              <a:t>code and Inconsistent interface specifications</a:t>
            </a:r>
            <a:r>
              <a:rPr lang="en-US" altLang="en-US" i="1" dirty="0">
                <a:solidFill>
                  <a:srgbClr val="333333"/>
                </a:solidFill>
                <a:latin typeface="Verdana" panose="020B0604030504040204" pitchFamily="34"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135082"/>
      </p:ext>
    </p:extLst>
  </p:cSld>
  <p:clrMapOvr>
    <a:masterClrMapping/>
  </p:clrMapOvr>
  <mc:AlternateContent xmlns:mc="http://schemas.openxmlformats.org/markup-compatibility/2006" xmlns:p14="http://schemas.microsoft.com/office/powerpoint/2010/main">
    <mc:Choice Requires="p14">
      <p:transition spd="slow" p14:dur="2000" advTm="129568"/>
    </mc:Choice>
    <mc:Fallback xmlns="">
      <p:transition spd="slow" advTm="12956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8" y="820738"/>
            <a:ext cx="12824142" cy="1897063"/>
          </a:xfrm>
        </p:spPr>
        <p:txBody>
          <a:bodyPr>
            <a:normAutofit/>
          </a:bodyPr>
          <a:lstStyle/>
          <a:p>
            <a:pPr algn="l"/>
            <a:r>
              <a:rPr lang="en-US" altLang="en-US" sz="5400" b="1" dirty="0">
                <a:solidFill>
                  <a:schemeClr val="accent2">
                    <a:lumMod val="60000"/>
                    <a:lumOff val="40000"/>
                  </a:schemeClr>
                </a:solidFill>
                <a:latin typeface="Times New Roman" panose="02020603050405020304" pitchFamily="18" charset="0"/>
                <a:cs typeface="Times New Roman" panose="02020603050405020304" pitchFamily="18" charset="0"/>
              </a:rPr>
              <a:t>Advantages of </a:t>
            </a:r>
            <a:r>
              <a:rPr lang="en-US" alt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Static Testing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458" y="2264410"/>
            <a:ext cx="11668125" cy="5967413"/>
          </a:xfrm>
        </p:spPr>
        <p:txBody>
          <a:bodyPr/>
          <a:lstStyle/>
          <a:p>
            <a:pPr algn="just" eaLnBrk="1" hangingPunct="1">
              <a:spcBef>
                <a:spcPts val="2890"/>
              </a:spcBef>
              <a:spcAft>
                <a:spcPts val="368"/>
              </a:spcAft>
              <a:defRPr/>
            </a:pPr>
            <a:r>
              <a:rPr lang="en-US" altLang="en-US" sz="4000" b="1" i="1" dirty="0" smtClean="0">
                <a:solidFill>
                  <a:srgbClr val="494949"/>
                </a:solidFill>
                <a:latin typeface="Verdana" panose="020B0604030504040204" pitchFamily="34" charset="0"/>
              </a:rPr>
              <a:t>:</a:t>
            </a:r>
            <a:endParaRPr lang="en-US" altLang="en-US" sz="4000" b="1" i="1" dirty="0">
              <a:solidFill>
                <a:srgbClr val="494949"/>
              </a:solidFill>
              <a:latin typeface="Verdana" panose="020B0604030504040204" pitchFamily="34" charset="0"/>
            </a:endParaRPr>
          </a:p>
          <a:p>
            <a:pPr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Since </a:t>
            </a:r>
            <a:r>
              <a:rPr lang="en-US" altLang="en-US" dirty="0">
                <a:latin typeface="Times New Roman" panose="02020603050405020304" pitchFamily="18" charset="0"/>
                <a:cs typeface="Times New Roman" panose="02020603050405020304" pitchFamily="18" charset="0"/>
              </a:rPr>
              <a:t>static testing can start early in the life cycle, early feedback on quality issues can be </a:t>
            </a:r>
            <a:r>
              <a:rPr lang="en-US" altLang="en-US" dirty="0" smtClean="0">
                <a:latin typeface="Times New Roman" panose="02020603050405020304" pitchFamily="18" charset="0"/>
                <a:cs typeface="Times New Roman" panose="02020603050405020304" pitchFamily="18" charset="0"/>
              </a:rPr>
              <a:t>established.</a:t>
            </a:r>
          </a:p>
          <a:p>
            <a:pPr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By </a:t>
            </a:r>
            <a:r>
              <a:rPr lang="en-US" altLang="en-US" dirty="0">
                <a:latin typeface="Times New Roman" panose="02020603050405020304" pitchFamily="18" charset="0"/>
                <a:cs typeface="Times New Roman" panose="02020603050405020304" pitchFamily="18" charset="0"/>
              </a:rPr>
              <a:t>detecting defects at an early stage, rework costs are most often relatively low.</a:t>
            </a:r>
          </a:p>
          <a:p>
            <a:pPr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Since </a:t>
            </a:r>
            <a:r>
              <a:rPr lang="en-US" altLang="en-US" dirty="0">
                <a:latin typeface="Times New Roman" panose="02020603050405020304" pitchFamily="18" charset="0"/>
                <a:cs typeface="Times New Roman" panose="02020603050405020304" pitchFamily="18" charset="0"/>
              </a:rPr>
              <a:t>rework effort is substantially reduced, development productivity figures are likely to increase.</a:t>
            </a:r>
          </a:p>
          <a:p>
            <a:pPr eaLnBrk="1" hangingPunct="1">
              <a:lnSpc>
                <a:spcPct val="100000"/>
              </a:lnSpc>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evaluation by a team has the additional advantage that there is an exchange of information between the participants.</a:t>
            </a:r>
          </a:p>
          <a:p>
            <a:pPr algn="just" eaLnBrk="1" hangingPunct="1">
              <a:lnSpc>
                <a:spcPct val="100000"/>
              </a:lnSpc>
              <a:spcAft>
                <a:spcPts val="1078"/>
              </a:spcAft>
              <a:buFont typeface="Wingdings" panose="05000000000000000000" pitchFamily="2" charset="2"/>
              <a:buChar char="ü"/>
              <a:defRPr/>
            </a:pPr>
            <a:r>
              <a:rPr lang="en-US" altLang="en-US" dirty="0" smtClean="0">
                <a:latin typeface="Times New Roman" panose="02020603050405020304" pitchFamily="18" charset="0"/>
                <a:cs typeface="Times New Roman" panose="02020603050405020304" pitchFamily="18" charset="0"/>
              </a:rPr>
              <a:t>Static </a:t>
            </a:r>
            <a:r>
              <a:rPr lang="en-US" altLang="en-US" dirty="0">
                <a:latin typeface="Times New Roman" panose="02020603050405020304" pitchFamily="18" charset="0"/>
                <a:cs typeface="Times New Roman" panose="02020603050405020304" pitchFamily="18" charset="0"/>
              </a:rPr>
              <a:t>tests contribute to an increased awareness of quality issues.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211568"/>
      </p:ext>
    </p:extLst>
  </p:cSld>
  <p:clrMapOvr>
    <a:masterClrMapping/>
  </p:clrMapOvr>
  <mc:AlternateContent xmlns:mc="http://schemas.openxmlformats.org/markup-compatibility/2006" xmlns:p14="http://schemas.microsoft.com/office/powerpoint/2010/main">
    <mc:Choice Requires="p14">
      <p:transition spd="slow" p14:dur="2000" advTm="324955"/>
    </mc:Choice>
    <mc:Fallback xmlns="">
      <p:transition spd="slow" advTm="32495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64" y="633095"/>
            <a:ext cx="10653395" cy="1480185"/>
          </a:xfrm>
        </p:spPr>
        <p:txBody>
          <a:bodyPr>
            <a:normAutofit/>
          </a:bodyPr>
          <a:lstStyle/>
          <a:p>
            <a:pPr algn="l"/>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Disadvantages of Static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0364" y="2386330"/>
            <a:ext cx="11668125" cy="5967413"/>
          </a:xfrm>
        </p:spPr>
        <p:txBody>
          <a:bodyPr/>
          <a:lstStyle/>
          <a:p>
            <a:pPr>
              <a:lnSpc>
                <a:spcPct val="150000"/>
              </a:lnSpc>
            </a:pPr>
            <a:r>
              <a:rPr lang="en-US" sz="4000" dirty="0" smtClean="0">
                <a:latin typeface="Times New Roman" panose="02020603050405020304" pitchFamily="18" charset="0"/>
                <a:cs typeface="Times New Roman" panose="02020603050405020304" pitchFamily="18" charset="0"/>
              </a:rPr>
              <a:t>Time Consuming</a:t>
            </a:r>
          </a:p>
          <a:p>
            <a:pPr>
              <a:lnSpc>
                <a:spcPct val="150000"/>
              </a:lnSpc>
            </a:pPr>
            <a:r>
              <a:rPr lang="en-US" sz="4000" dirty="0" smtClean="0">
                <a:latin typeface="Times New Roman" panose="02020603050405020304" pitchFamily="18" charset="0"/>
                <a:cs typeface="Times New Roman" panose="02020603050405020304" pitchFamily="18" charset="0"/>
              </a:rPr>
              <a:t>Runtime errors</a:t>
            </a:r>
          </a:p>
          <a:p>
            <a:pPr>
              <a:lnSpc>
                <a:spcPct val="150000"/>
              </a:lnSpc>
            </a:pPr>
            <a:r>
              <a:rPr lang="en-US" sz="4000" dirty="0" smtClean="0">
                <a:latin typeface="Times New Roman" panose="02020603050405020304" pitchFamily="18" charset="0"/>
                <a:cs typeface="Times New Roman" panose="02020603050405020304" pitchFamily="18" charset="0"/>
              </a:rPr>
              <a:t>Skills </a:t>
            </a:r>
          </a:p>
          <a:p>
            <a:pPr>
              <a:lnSpc>
                <a:spcPct val="150000"/>
              </a:lnSpc>
            </a:pPr>
            <a:r>
              <a:rPr lang="en-US" sz="4000" dirty="0" smtClean="0">
                <a:latin typeface="Times New Roman" panose="02020603050405020304" pitchFamily="18" charset="0"/>
                <a:cs typeface="Times New Roman" panose="02020603050405020304" pitchFamily="18" charset="0"/>
              </a:rPr>
              <a:t>Code analysis</a:t>
            </a:r>
          </a:p>
          <a:p>
            <a:pPr>
              <a:lnSpc>
                <a:spcPct val="150000"/>
              </a:lnSpc>
            </a:pPr>
            <a:r>
              <a:rPr lang="en-US" sz="4000" dirty="0" smtClean="0">
                <a:latin typeface="Times New Roman" panose="02020603050405020304" pitchFamily="18" charset="0"/>
                <a:cs typeface="Times New Roman" panose="02020603050405020304" pitchFamily="18" charset="0"/>
              </a:rPr>
              <a:t>communication</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432689"/>
      </p:ext>
    </p:extLst>
  </p:cSld>
  <p:clrMapOvr>
    <a:masterClrMapping/>
  </p:clrMapOvr>
  <mc:AlternateContent xmlns:mc="http://schemas.openxmlformats.org/markup-compatibility/2006" xmlns:p14="http://schemas.microsoft.com/office/powerpoint/2010/main">
    <mc:Choice Requires="p14">
      <p:transition spd="slow" p14:dur="2000" advTm="275621"/>
    </mc:Choice>
    <mc:Fallback xmlns="">
      <p:transition spd="slow" advTm="2756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354"/>
            <a:ext cx="11249978" cy="1897063"/>
          </a:xfrm>
        </p:spPr>
        <p:txBody>
          <a:bodyPr/>
          <a:lstStyle/>
          <a:p>
            <a:pPr algn="l">
              <a:defRPr/>
            </a:pPr>
            <a:r>
              <a:rPr 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Strategy    Approaches</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444818" y="2409032"/>
            <a:ext cx="11668125" cy="5967413"/>
          </a:xfrm>
        </p:spPr>
        <p:txBody>
          <a:bodyPr/>
          <a:lstStyle/>
          <a:p>
            <a:pPr eaLnBrk="1" hangingPunct="1">
              <a:lnSpc>
                <a:spcPct val="100000"/>
              </a:lnSpc>
              <a:spcBef>
                <a:spcPts val="2900"/>
              </a:spcBef>
              <a:spcAft>
                <a:spcPts val="1813"/>
              </a:spcAft>
            </a:pPr>
            <a:r>
              <a:rPr lang="en-US" altLang="en-US" b="1" dirty="0" smtClean="0">
                <a:latin typeface="Times New Roman" panose="02020603050405020304" pitchFamily="18" charset="0"/>
                <a:cs typeface="Times New Roman" panose="02020603050405020304" pitchFamily="18" charset="0"/>
              </a:rPr>
              <a:t>Test Strategy is also known as test approach defines how testing would be carried out. </a:t>
            </a:r>
          </a:p>
          <a:p>
            <a:pPr eaLnBrk="1" hangingPunct="1">
              <a:lnSpc>
                <a:spcPct val="100000"/>
              </a:lnSpc>
              <a:spcBef>
                <a:spcPts val="2900"/>
              </a:spcBef>
              <a:spcAft>
                <a:spcPts val="1813"/>
              </a:spcAft>
            </a:pPr>
            <a:r>
              <a:rPr lang="en-US" altLang="en-US" b="1" dirty="0" smtClean="0">
                <a:latin typeface="Times New Roman" panose="02020603050405020304" pitchFamily="18" charset="0"/>
                <a:cs typeface="Times New Roman" panose="02020603050405020304" pitchFamily="18" charset="0"/>
              </a:rPr>
              <a:t>TEST APPROACHES has two techniques:</a:t>
            </a:r>
          </a:p>
          <a:p>
            <a:pPr eaLnBrk="1" hangingPunct="1">
              <a:lnSpc>
                <a:spcPct val="100000"/>
              </a:lnSpc>
              <a:spcBef>
                <a:spcPct val="0"/>
              </a:spcBef>
              <a:spcAft>
                <a:spcPts val="1813"/>
              </a:spcAft>
            </a:pPr>
            <a:r>
              <a:rPr lang="en-US" altLang="en-US" dirty="0" smtClean="0">
                <a:latin typeface="Times New Roman" panose="02020603050405020304" pitchFamily="18" charset="0"/>
                <a:cs typeface="Times New Roman" panose="02020603050405020304" pitchFamily="18" charset="0"/>
              </a:rPr>
              <a:t>•(a) </a:t>
            </a:r>
            <a:r>
              <a:rPr lang="en-US" altLang="en-US" sz="4000" b="1" dirty="0" smtClean="0">
                <a:solidFill>
                  <a:srgbClr val="0070C0"/>
                </a:solidFill>
                <a:latin typeface="Times New Roman" panose="02020603050405020304" pitchFamily="18" charset="0"/>
                <a:cs typeface="Times New Roman" panose="02020603050405020304" pitchFamily="18" charset="0"/>
              </a:rPr>
              <a:t>Proactive </a:t>
            </a:r>
            <a:r>
              <a:rPr lang="en-US" altLang="en-US" dirty="0" smtClean="0">
                <a:latin typeface="Times New Roman" panose="02020603050405020304" pitchFamily="18" charset="0"/>
                <a:cs typeface="Times New Roman" panose="02020603050405020304" pitchFamily="18" charset="0"/>
              </a:rPr>
              <a:t>- An approach in which the test design process is initiated as early as possible in order to find and fix the defects before the build is created.</a:t>
            </a:r>
          </a:p>
          <a:p>
            <a:pPr eaLnBrk="1" hangingPunct="1">
              <a:lnSpc>
                <a:spcPct val="100000"/>
              </a:lnSpc>
              <a:spcBef>
                <a:spcPct val="0"/>
              </a:spcBef>
              <a:spcAft>
                <a:spcPts val="1813"/>
              </a:spcAft>
            </a:pPr>
            <a:r>
              <a:rPr lang="en-US" altLang="en-US" dirty="0" smtClean="0">
                <a:latin typeface="Times New Roman" panose="02020603050405020304" pitchFamily="18" charset="0"/>
                <a:cs typeface="Times New Roman" panose="02020603050405020304" pitchFamily="18" charset="0"/>
              </a:rPr>
              <a:t>•(b) </a:t>
            </a:r>
            <a:r>
              <a:rPr lang="en-US" altLang="en-US" sz="4000" b="1" dirty="0" smtClean="0">
                <a:solidFill>
                  <a:srgbClr val="0070C0"/>
                </a:solidFill>
                <a:latin typeface="Times New Roman" panose="02020603050405020304" pitchFamily="18" charset="0"/>
                <a:cs typeface="Times New Roman" panose="02020603050405020304" pitchFamily="18" charset="0"/>
              </a:rPr>
              <a:t>Reactive </a:t>
            </a:r>
            <a:r>
              <a:rPr lang="en-US" altLang="en-US" dirty="0" smtClean="0">
                <a:latin typeface="Times New Roman" panose="02020603050405020304" pitchFamily="18" charset="0"/>
                <a:cs typeface="Times New Roman" panose="02020603050405020304" pitchFamily="18" charset="0"/>
              </a:rPr>
              <a:t>- An approach in which the testing is not started until after design and coding are completed.</a:t>
            </a:r>
          </a:p>
        </p:txBody>
      </p:sp>
      <p:pic>
        <p:nvPicPr>
          <p:cNvPr id="1229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63471"/>
    </mc:Choice>
    <mc:Fallback xmlns="">
      <p:transition spd="slow" advTm="26347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1079500"/>
            <a:ext cx="10362882" cy="2139950"/>
          </a:xfrm>
        </p:spPr>
        <p:txBody>
          <a:bodyPr>
            <a:normAutofit fontScale="90000"/>
          </a:bodyPr>
          <a:lstStyle/>
          <a:p>
            <a:pPr algn="l">
              <a:defRPr/>
            </a:pP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Software Testing </a:t>
            </a:r>
            <a:r>
              <a:rPr lang="en-US" sz="6000" b="1" i="1" dirty="0" err="1" smtClean="0">
                <a:solidFill>
                  <a:schemeClr val="accent2">
                    <a:lumMod val="60000"/>
                    <a:lumOff val="40000"/>
                  </a:schemeClr>
                </a:solidFill>
                <a:latin typeface="Times New Roman" panose="02020603050405020304" pitchFamily="18" charset="0"/>
                <a:cs typeface="Times New Roman" panose="02020603050405020304" pitchFamily="18" charset="0"/>
              </a:rPr>
              <a:t>StrategY</a:t>
            </a:r>
            <a:r>
              <a:rPr lang="en-US" sz="6000" b="1" i="1" dirty="0" smtClean="0">
                <a:solidFill>
                  <a:schemeClr val="accent2">
                    <a:lumMod val="60000"/>
                    <a:lumOff val="40000"/>
                  </a:schemeClr>
                </a:solidFill>
                <a:latin typeface="Verdana"/>
              </a:rPr>
              <a:t/>
            </a:r>
            <a:br>
              <a:rPr lang="en-US" sz="6000" b="1" i="1" dirty="0" smtClean="0">
                <a:solidFill>
                  <a:schemeClr val="accent2">
                    <a:lumMod val="60000"/>
                    <a:lumOff val="40000"/>
                  </a:schemeClr>
                </a:solidFill>
                <a:latin typeface="Verdana"/>
              </a:rPr>
            </a:br>
            <a:endParaRPr lang="en-US" dirty="0">
              <a:solidFill>
                <a:schemeClr val="accent2">
                  <a:lumMod val="60000"/>
                  <a:lumOff val="40000"/>
                </a:schemeClr>
              </a:solidFill>
            </a:endParaRPr>
          </a:p>
        </p:txBody>
      </p:sp>
      <p:sp>
        <p:nvSpPr>
          <p:cNvPr id="14339" name="Content Placeholder 2"/>
          <p:cNvSpPr>
            <a:spLocks noGrp="1"/>
          </p:cNvSpPr>
          <p:nvPr>
            <p:ph idx="1"/>
          </p:nvPr>
        </p:nvSpPr>
        <p:spPr/>
        <p:txBody>
          <a:bodyPr/>
          <a:lstStyle/>
          <a:p>
            <a:pPr>
              <a:lnSpc>
                <a:spcPct val="150000"/>
              </a:lnSpc>
            </a:pPr>
            <a:r>
              <a:rPr lang="en-US" altLang="en-US" dirty="0" smtClean="0">
                <a:latin typeface="Times New Roman" panose="02020603050405020304" pitchFamily="18" charset="0"/>
                <a:cs typeface="Times New Roman" panose="02020603050405020304" pitchFamily="18" charset="0"/>
              </a:rPr>
              <a:t>There are different types of software testing strategies, which are selected by the team members depending upon the nature and size of the software. The commonly used software testing strategies are listed below:</a:t>
            </a:r>
          </a:p>
          <a:p>
            <a:endParaRPr lang="en-US" altLang="en-US" dirty="0" smtClean="0"/>
          </a:p>
        </p:txBody>
      </p:sp>
      <p:pic>
        <p:nvPicPr>
          <p:cNvPr id="143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62558"/>
    </mc:Choice>
    <mc:Fallback xmlns="">
      <p:transition spd="slow" advTm="6255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0683" y="1251744"/>
            <a:ext cx="11344275" cy="1536700"/>
          </a:xfrm>
        </p:spPr>
        <p:txBody>
          <a:bodyPr>
            <a:normAutofit fontScale="90000"/>
          </a:bodyPr>
          <a:lstStyle/>
          <a:p>
            <a:pPr algn="l">
              <a:defRPr/>
            </a:pP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Software Testing </a:t>
            </a: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Strategy</a:t>
            </a:r>
            <a:r>
              <a:rPr lang="en-US" sz="6000" b="1" i="1" dirty="0" smtClean="0">
                <a:solidFill>
                  <a:schemeClr val="accent2">
                    <a:lumMod val="60000"/>
                    <a:lumOff val="40000"/>
                  </a:schemeClr>
                </a:solidFill>
                <a:latin typeface="Verdana"/>
              </a:rPr>
              <a:t/>
            </a:r>
            <a:br>
              <a:rPr lang="en-US" sz="6000" b="1" i="1" dirty="0" smtClean="0">
                <a:solidFill>
                  <a:schemeClr val="accent2">
                    <a:lumMod val="60000"/>
                    <a:lumOff val="40000"/>
                  </a:schemeClr>
                </a:solidFill>
                <a:latin typeface="Verdana"/>
              </a:rPr>
            </a:b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pPr algn="just" eaLnBrk="1" hangingPunct="1">
              <a:lnSpc>
                <a:spcPct val="100000"/>
              </a:lnSpc>
              <a:spcBef>
                <a:spcPts val="733"/>
              </a:spcBef>
              <a:defRPr/>
            </a:pPr>
            <a:r>
              <a:rPr lang="en-US" altLang="en-US" b="1" i="1" dirty="0" smtClean="0">
                <a:latin typeface="Verdana" panose="020B0604030504040204" pitchFamily="34" charset="0"/>
              </a:rPr>
              <a:t>1. </a:t>
            </a:r>
            <a:r>
              <a:rPr lang="en-US" altLang="en-US" sz="3600" b="1" dirty="0" smtClean="0">
                <a:solidFill>
                  <a:srgbClr val="FFFF00"/>
                </a:solidFill>
                <a:latin typeface="Times New Roman" panose="02020603050405020304" pitchFamily="18" charset="0"/>
                <a:cs typeface="Times New Roman" panose="02020603050405020304" pitchFamily="18" charset="0"/>
              </a:rPr>
              <a:t>Analytic </a:t>
            </a:r>
            <a:r>
              <a:rPr lang="en-US" altLang="en-US" sz="3600" b="1" dirty="0">
                <a:solidFill>
                  <a:srgbClr val="FFFF00"/>
                </a:solidFill>
                <a:latin typeface="Times New Roman" panose="02020603050405020304" pitchFamily="18" charset="0"/>
                <a:cs typeface="Times New Roman" panose="02020603050405020304" pitchFamily="18" charset="0"/>
              </a:rPr>
              <a:t>testing strategy:</a:t>
            </a:r>
            <a:r>
              <a:rPr lang="en-US" altLang="en-US" sz="36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This uses formal and informal techniques to access and prioritize risks that arise during software testing. It takes a complete overview of requirements, design, and implementation of objects to determine the motive of testing. In addition, it gathers complete information about the software, targets to be achieved, and the data required for testing the software</a:t>
            </a:r>
            <a:r>
              <a:rPr lang="en-US" altLang="en-US" sz="3600" b="1" dirty="0" smtClean="0">
                <a:solidFill>
                  <a:srgbClr val="0070C0"/>
                </a:solidFill>
                <a:latin typeface="Times New Roman" panose="02020603050405020304" pitchFamily="18" charset="0"/>
                <a:cs typeface="Times New Roman" panose="02020603050405020304" pitchFamily="18" charset="0"/>
              </a:rPr>
              <a:t>.</a:t>
            </a:r>
            <a:endParaRPr lang="en-US" altLang="en-US" sz="36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lnSpc>
                <a:spcPct val="100000"/>
              </a:lnSpc>
              <a:buFont typeface="Arial" panose="020B0604020202020204" pitchFamily="34" charset="0"/>
              <a:buNone/>
              <a:defRPr/>
            </a:pPr>
            <a:endParaRPr lang="en-US" sz="3600" dirty="0">
              <a:latin typeface="Times New Roman" panose="02020603050405020304" pitchFamily="18" charset="0"/>
              <a:cs typeface="Times New Roman" panose="02020603050405020304" pitchFamily="18" charset="0"/>
            </a:endParaRP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98067"/>
    </mc:Choice>
    <mc:Fallback xmlns="">
      <p:transition spd="slow" advTm="19806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4980" y="1097281"/>
            <a:ext cx="10993120" cy="1920558"/>
          </a:xfrm>
        </p:spPr>
        <p:txBody>
          <a:bodyPr>
            <a:normAutofit fontScale="90000"/>
          </a:bodyPr>
          <a:lstStyle/>
          <a:p>
            <a:pPr algn="l">
              <a:defRPr/>
            </a:pP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Software Testing Strategy</a:t>
            </a:r>
            <a:r>
              <a:rPr lang="en-US" sz="6000" b="1" i="1" dirty="0" smtClean="0">
                <a:solidFill>
                  <a:schemeClr val="accent2">
                    <a:lumMod val="60000"/>
                    <a:lumOff val="40000"/>
                  </a:schemeClr>
                </a:solidFill>
                <a:latin typeface="Verdana"/>
              </a:rPr>
              <a:t/>
            </a:r>
            <a:br>
              <a:rPr lang="en-US" sz="6000" b="1" i="1" dirty="0" smtClean="0">
                <a:solidFill>
                  <a:schemeClr val="accent2">
                    <a:lumMod val="60000"/>
                    <a:lumOff val="40000"/>
                  </a:schemeClr>
                </a:solidFill>
                <a:latin typeface="Verdana"/>
              </a:rPr>
            </a:br>
            <a:endParaRPr lang="en-US" dirty="0">
              <a:solidFill>
                <a:schemeClr val="accent2">
                  <a:lumMod val="60000"/>
                  <a:lumOff val="40000"/>
                </a:schemeClr>
              </a:solidFill>
            </a:endParaRPr>
          </a:p>
        </p:txBody>
      </p:sp>
      <p:sp>
        <p:nvSpPr>
          <p:cNvPr id="16387" name="Content Placeholder 2"/>
          <p:cNvSpPr>
            <a:spLocks noGrp="1"/>
          </p:cNvSpPr>
          <p:nvPr>
            <p:ph idx="1"/>
          </p:nvPr>
        </p:nvSpPr>
        <p:spPr>
          <a:xfrm>
            <a:off x="630238" y="2717800"/>
            <a:ext cx="11668125" cy="5967413"/>
          </a:xfrm>
        </p:spPr>
        <p:txBody>
          <a:bodyPr/>
          <a:lstStyle/>
          <a:p>
            <a:pPr algn="just" eaLnBrk="1" hangingPunct="1">
              <a:lnSpc>
                <a:spcPct val="100000"/>
              </a:lnSpc>
            </a:pPr>
            <a:r>
              <a:rPr lang="en-US" altLang="en-US" i="1" dirty="0" smtClean="0">
                <a:latin typeface="Verdana" panose="020B0604030504040204" pitchFamily="34" charset="0"/>
              </a:rPr>
              <a:t>2. </a:t>
            </a:r>
            <a:r>
              <a:rPr lang="en-US" altLang="en-US" sz="3600" b="1" dirty="0" smtClean="0">
                <a:solidFill>
                  <a:srgbClr val="FFFF00"/>
                </a:solidFill>
                <a:latin typeface="Times New Roman" panose="02020603050405020304" pitchFamily="18" charset="0"/>
                <a:cs typeface="Times New Roman" panose="02020603050405020304" pitchFamily="18" charset="0"/>
              </a:rPr>
              <a:t>Model-based testing strategy</a:t>
            </a:r>
            <a:r>
              <a:rPr lang="en-US" altLang="en-US" sz="3600" b="1" dirty="0" smtClean="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This strategy tests the functionality of the software according to the real world scenario (like software functioning in an organization). It recognizes the domain of data and selects suitable test cases according to the probability of errors in that domain</a:t>
            </a:r>
            <a:r>
              <a:rPr lang="en-US" altLang="en-US" sz="3600" b="1" dirty="0" smtClean="0">
                <a:solidFill>
                  <a:srgbClr val="0070C0"/>
                </a:solidFill>
                <a:latin typeface="Times New Roman" panose="02020603050405020304" pitchFamily="18" charset="0"/>
                <a:cs typeface="Times New Roman" panose="02020603050405020304" pitchFamily="18" charset="0"/>
              </a:rPr>
              <a:t>.</a:t>
            </a:r>
          </a:p>
          <a:p>
            <a:pPr algn="just" eaLnBrk="1" hangingPunct="1">
              <a:lnSpc>
                <a:spcPct val="100000"/>
              </a:lnSpc>
            </a:pPr>
            <a:r>
              <a:rPr lang="en-US" altLang="en-US" sz="3600" dirty="0" smtClean="0">
                <a:latin typeface="Times New Roman" panose="02020603050405020304" pitchFamily="18" charset="0"/>
                <a:cs typeface="Times New Roman" panose="02020603050405020304" pitchFamily="18" charset="0"/>
              </a:rPr>
              <a:t>3.    </a:t>
            </a:r>
            <a:r>
              <a:rPr lang="en-US" altLang="en-US" sz="3600" b="1" dirty="0" smtClean="0">
                <a:solidFill>
                  <a:srgbClr val="FFFF00"/>
                </a:solidFill>
                <a:latin typeface="Times New Roman" panose="02020603050405020304" pitchFamily="18" charset="0"/>
                <a:cs typeface="Times New Roman" panose="02020603050405020304" pitchFamily="18" charset="0"/>
              </a:rPr>
              <a:t>Methodical testing strategy</a:t>
            </a:r>
            <a:r>
              <a:rPr lang="en-US" altLang="en-US" sz="3600" b="1" dirty="0" smtClean="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It tests the functions and status of software according to the checklist, which is based on user requirements. This strategy is also used to test the functionality, reliability, usability, and performance of the software. </a:t>
            </a:r>
            <a:endParaRPr lang="en-US" altLang="en-US" sz="3600" b="1" dirty="0" smtClean="0">
              <a:solidFill>
                <a:srgbClr val="0070C0"/>
              </a:solidFill>
              <a:latin typeface="Times New Roman" panose="02020603050405020304" pitchFamily="18" charset="0"/>
              <a:cs typeface="Times New Roman" panose="02020603050405020304" pitchFamily="18" charset="0"/>
            </a:endParaRPr>
          </a:p>
          <a:p>
            <a:endParaRPr lang="en-US" altLang="en-US" dirty="0" smtClean="0"/>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72045"/>
    </mc:Choice>
    <mc:Fallback xmlns="">
      <p:transition spd="slow" advTm="37204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3863" y="1141095"/>
            <a:ext cx="11668125" cy="1436688"/>
          </a:xfrm>
        </p:spPr>
        <p:txBody>
          <a:bodyPr>
            <a:normAutofit/>
          </a:bodyPr>
          <a:lstStyle/>
          <a:p>
            <a:pPr algn="l">
              <a:defRPr/>
            </a:pP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Software Testing </a:t>
            </a: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Strategy</a:t>
            </a:r>
            <a:endParaRPr lang="en-US" dirty="0">
              <a:solidFill>
                <a:schemeClr val="accent2">
                  <a:lumMod val="60000"/>
                  <a:lumOff val="40000"/>
                </a:schemeClr>
              </a:solidFill>
            </a:endParaRPr>
          </a:p>
        </p:txBody>
      </p:sp>
      <p:sp>
        <p:nvSpPr>
          <p:cNvPr id="17411" name="Content Placeholder 2"/>
          <p:cNvSpPr>
            <a:spLocks noGrp="1"/>
          </p:cNvSpPr>
          <p:nvPr>
            <p:ph idx="1"/>
          </p:nvPr>
        </p:nvSpPr>
        <p:spPr>
          <a:xfrm>
            <a:off x="177677" y="2317750"/>
            <a:ext cx="12471523" cy="6978650"/>
          </a:xfrm>
        </p:spPr>
        <p:txBody>
          <a:bodyPr>
            <a:normAutofit lnSpcReduction="10000"/>
          </a:bodyPr>
          <a:lstStyle/>
          <a:p>
            <a:pPr marL="0" indent="0" algn="just" eaLnBrk="1" hangingPunct="1">
              <a:lnSpc>
                <a:spcPct val="100000"/>
              </a:lnSpc>
              <a:spcBef>
                <a:spcPct val="0"/>
              </a:spcBef>
              <a:buNone/>
            </a:pPr>
            <a:r>
              <a:rPr lang="en-US" altLang="en-US" sz="3600" b="1" dirty="0" smtClean="0">
                <a:solidFill>
                  <a:srgbClr val="FFFF00"/>
                </a:solidFill>
                <a:latin typeface="Times New Roman" panose="02020603050405020304" pitchFamily="18" charset="0"/>
                <a:cs typeface="Times New Roman" panose="02020603050405020304" pitchFamily="18" charset="0"/>
              </a:rPr>
              <a:t>4. Process-oriented testing strategy</a:t>
            </a:r>
            <a:r>
              <a:rPr lang="en-US" altLang="en-US" sz="3600" dirty="0" smtClean="0">
                <a:solidFill>
                  <a:srgbClr val="FFFF00"/>
                </a:solidFill>
                <a:latin typeface="Times New Roman" panose="02020603050405020304" pitchFamily="18" charset="0"/>
                <a:cs typeface="Times New Roman" panose="02020603050405020304" pitchFamily="18" charset="0"/>
              </a:rPr>
              <a:t>/</a:t>
            </a:r>
            <a:r>
              <a:rPr lang="en-US" sz="4000" b="1" dirty="0" smtClean="0">
                <a:solidFill>
                  <a:srgbClr val="FFFF00"/>
                </a:solidFill>
                <a:latin typeface="Times New Roman" panose="02020603050405020304" pitchFamily="18" charset="0"/>
                <a:cs typeface="Times New Roman" panose="02020603050405020304" pitchFamily="18" charset="0"/>
              </a:rPr>
              <a:t>Standard-compliant </a:t>
            </a:r>
            <a:r>
              <a:rPr lang="en-US" sz="4000" b="1" dirty="0">
                <a:solidFill>
                  <a:srgbClr val="FFFF00"/>
                </a:solidFill>
                <a:latin typeface="Times New Roman" panose="02020603050405020304" pitchFamily="18" charset="0"/>
                <a:cs typeface="Times New Roman" panose="02020603050405020304" pitchFamily="18" charset="0"/>
              </a:rPr>
              <a:t>approach </a:t>
            </a:r>
            <a:r>
              <a:rPr lang="en-US" sz="3600" dirty="0">
                <a:latin typeface="Times New Roman" panose="02020603050405020304" pitchFamily="18" charset="0"/>
                <a:cs typeface="Times New Roman" panose="02020603050405020304" pitchFamily="18" charset="0"/>
              </a:rPr>
              <a:t>specified by industry-specific standards.</a:t>
            </a:r>
          </a:p>
          <a:p>
            <a:pPr marL="438150" indent="-438150" algn="just" eaLnBrk="1" hangingPunct="1">
              <a:lnSpc>
                <a:spcPct val="100000"/>
              </a:lnSpc>
              <a:spcBef>
                <a:spcPct val="0"/>
              </a:spcBef>
            </a:pPr>
            <a:r>
              <a:rPr lang="en-US" altLang="en-US" sz="3600" b="1" dirty="0" smtClean="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It tests the software according to already existing standards such as the IEEE standards. In addition, it checks the functionality of the software by using automated testing tools. </a:t>
            </a:r>
            <a:endParaRPr lang="en-US" altLang="en-US" sz="3600" b="1" dirty="0" smtClean="0">
              <a:solidFill>
                <a:srgbClr val="0070C0"/>
              </a:solidFill>
              <a:latin typeface="Times New Roman" panose="02020603050405020304" pitchFamily="18" charset="0"/>
              <a:cs typeface="Times New Roman" panose="02020603050405020304" pitchFamily="18" charset="0"/>
            </a:endParaRPr>
          </a:p>
          <a:p>
            <a:pPr marL="438150" indent="-438150" algn="just" eaLnBrk="1" hangingPunct="1">
              <a:lnSpc>
                <a:spcPct val="100000"/>
              </a:lnSpc>
              <a:spcBef>
                <a:spcPct val="0"/>
              </a:spcBef>
            </a:pPr>
            <a:endParaRPr lang="en-US" altLang="en-US" sz="3600" b="1" dirty="0" smtClean="0">
              <a:solidFill>
                <a:srgbClr val="0070C0"/>
              </a:solidFill>
              <a:latin typeface="Times New Roman" panose="02020603050405020304" pitchFamily="18" charset="0"/>
              <a:cs typeface="Times New Roman" panose="02020603050405020304" pitchFamily="18" charset="0"/>
            </a:endParaRPr>
          </a:p>
          <a:p>
            <a:r>
              <a:rPr lang="en-US" altLang="en-US" sz="3600" dirty="0" smtClean="0">
                <a:latin typeface="Times New Roman" panose="02020603050405020304" pitchFamily="18" charset="0"/>
                <a:cs typeface="Times New Roman" panose="02020603050405020304" pitchFamily="18" charset="0"/>
              </a:rPr>
              <a:t>5.    </a:t>
            </a:r>
            <a:r>
              <a:rPr lang="en-US" altLang="en-US" sz="3600" b="1" dirty="0" smtClean="0">
                <a:solidFill>
                  <a:srgbClr val="FFFF00"/>
                </a:solidFill>
                <a:latin typeface="Times New Roman" panose="02020603050405020304" pitchFamily="18" charset="0"/>
                <a:cs typeface="Times New Roman" panose="02020603050405020304" pitchFamily="18" charset="0"/>
              </a:rPr>
              <a:t>Dynamic testing </a:t>
            </a:r>
            <a:r>
              <a:rPr lang="en-US" altLang="en-US" b="1" dirty="0" smtClean="0">
                <a:solidFill>
                  <a:srgbClr val="FFFF00"/>
                </a:solidFill>
                <a:latin typeface="Times New Roman" panose="02020603050405020304" pitchFamily="18" charset="0"/>
                <a:cs typeface="Times New Roman" panose="02020603050405020304" pitchFamily="18" charset="0"/>
              </a:rPr>
              <a:t>strategy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tests are designed and implemented only after the real software is delivered. So </a:t>
            </a:r>
            <a:r>
              <a:rPr lang="en-US" b="1" dirty="0">
                <a:latin typeface="Times New Roman" panose="02020603050405020304" pitchFamily="18" charset="0"/>
                <a:cs typeface="Times New Roman" panose="02020603050405020304" pitchFamily="18" charset="0"/>
              </a:rPr>
              <a:t>testing is based on defects found</a:t>
            </a:r>
            <a:r>
              <a:rPr lang="en-US" dirty="0">
                <a:latin typeface="Times New Roman" panose="02020603050405020304" pitchFamily="18" charset="0"/>
                <a:cs typeface="Times New Roman" panose="02020603050405020304" pitchFamily="18" charset="0"/>
              </a:rPr>
              <a:t> in actual system</a:t>
            </a:r>
            <a:r>
              <a:rPr lang="en-US" sz="3600" dirty="0"/>
              <a:t>.</a:t>
            </a:r>
          </a:p>
          <a:p>
            <a:pPr marL="438150" indent="-438150" algn="just" eaLnBrk="1" hangingPunct="1">
              <a:lnSpc>
                <a:spcPct val="100000"/>
              </a:lnSpc>
              <a:spcBef>
                <a:spcPct val="0"/>
              </a:spcBef>
            </a:pPr>
            <a:r>
              <a:rPr lang="en-US" altLang="en-US" sz="3600" b="1" dirty="0" smtClean="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This tests the software after having a collective decision of the testing team. Along with testing, this strategy provides information about the software such as test cases used for testing the errors present in it. </a:t>
            </a:r>
            <a:endParaRPr lang="en-US" altLang="en-US" sz="3600" b="1" dirty="0" smtClean="0">
              <a:solidFill>
                <a:srgbClr val="0070C0"/>
              </a:solidFill>
              <a:latin typeface="Times New Roman" panose="02020603050405020304" pitchFamily="18" charset="0"/>
              <a:cs typeface="Times New Roman" panose="02020603050405020304" pitchFamily="18" charset="0"/>
            </a:endParaRPr>
          </a:p>
        </p:txBody>
      </p:sp>
      <p:pic>
        <p:nvPicPr>
          <p:cNvPr id="174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91042"/>
    </mc:Choice>
    <mc:Fallback xmlns="">
      <p:transition spd="slow" advTm="29104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3713" y="1039495"/>
            <a:ext cx="11763375" cy="1897063"/>
          </a:xfrm>
        </p:spPr>
        <p:txBody>
          <a:bodyPr>
            <a:normAutofit fontScale="90000"/>
          </a:bodyPr>
          <a:lstStyle/>
          <a:p>
            <a:pPr algn="l">
              <a:defRPr/>
            </a:pPr>
            <a:r>
              <a:rPr lang="en-US" sz="6000" b="1" i="1" dirty="0" smtClean="0">
                <a:solidFill>
                  <a:schemeClr val="accent2">
                    <a:lumMod val="60000"/>
                    <a:lumOff val="40000"/>
                  </a:schemeClr>
                </a:solidFill>
                <a:latin typeface="Times New Roman" panose="02020603050405020304" pitchFamily="18" charset="0"/>
                <a:cs typeface="Times New Roman" panose="02020603050405020304" pitchFamily="18" charset="0"/>
              </a:rPr>
              <a:t>Types of Software Testing </a:t>
            </a:r>
            <a:r>
              <a:rPr lang="en-US" sz="6000" b="1" i="1" dirty="0" err="1" smtClean="0">
                <a:solidFill>
                  <a:schemeClr val="accent2">
                    <a:lumMod val="60000"/>
                    <a:lumOff val="40000"/>
                  </a:schemeClr>
                </a:solidFill>
                <a:latin typeface="Times New Roman" panose="02020603050405020304" pitchFamily="18" charset="0"/>
                <a:cs typeface="Times New Roman" panose="02020603050405020304" pitchFamily="18" charset="0"/>
              </a:rPr>
              <a:t>StrategY</a:t>
            </a:r>
            <a:r>
              <a:rPr lang="en-US" sz="6000" b="1" i="1" dirty="0" smtClean="0">
                <a:solidFill>
                  <a:schemeClr val="accent2">
                    <a:lumMod val="60000"/>
                    <a:lumOff val="40000"/>
                  </a:schemeClr>
                </a:solidFill>
                <a:latin typeface="Verdana"/>
              </a:rPr>
              <a:t/>
            </a:r>
            <a:br>
              <a:rPr lang="en-US" sz="6000" b="1" i="1" dirty="0" smtClean="0">
                <a:solidFill>
                  <a:schemeClr val="accent2">
                    <a:lumMod val="60000"/>
                    <a:lumOff val="40000"/>
                  </a:schemeClr>
                </a:solidFill>
                <a:latin typeface="Verdana"/>
              </a:rPr>
            </a:br>
            <a:endParaRPr lang="en-US" dirty="0">
              <a:solidFill>
                <a:schemeClr val="accent2">
                  <a:lumMod val="60000"/>
                  <a:lumOff val="40000"/>
                </a:schemeClr>
              </a:solidFill>
            </a:endParaRPr>
          </a:p>
        </p:txBody>
      </p:sp>
      <p:sp>
        <p:nvSpPr>
          <p:cNvPr id="3" name="Content Placeholder 2"/>
          <p:cNvSpPr>
            <a:spLocks noGrp="1"/>
          </p:cNvSpPr>
          <p:nvPr>
            <p:ph idx="1"/>
          </p:nvPr>
        </p:nvSpPr>
        <p:spPr>
          <a:xfrm>
            <a:off x="328247" y="2716213"/>
            <a:ext cx="12731262" cy="6427787"/>
          </a:xfrm>
        </p:spPr>
        <p:txBody>
          <a:bodyPr/>
          <a:lstStyle/>
          <a:p>
            <a:pPr marL="438266" indent="-438266" algn="just" eaLnBrk="1" fontAlgn="auto" hangingPunct="1">
              <a:lnSpc>
                <a:spcPct val="100000"/>
              </a:lnSpc>
              <a:spcBef>
                <a:spcPts val="0"/>
              </a:spcBef>
              <a:spcAft>
                <a:spcPts val="0"/>
              </a:spcAft>
              <a:defRPr/>
            </a:pPr>
            <a:r>
              <a:rPr lang="en-US" i="1" dirty="0">
                <a:latin typeface="Verdana"/>
              </a:rPr>
              <a:t>6</a:t>
            </a:r>
            <a:r>
              <a:rPr lang="en-US" sz="4000" i="1" dirty="0">
                <a:latin typeface="Times New Roman" panose="02020603050405020304" pitchFamily="18" charset="0"/>
                <a:cs typeface="Times New Roman" panose="02020603050405020304" pitchFamily="18" charset="0"/>
              </a:rPr>
              <a:t>.    </a:t>
            </a:r>
            <a:r>
              <a:rPr lang="en-US" sz="4400" b="1" dirty="0">
                <a:solidFill>
                  <a:srgbClr val="FFFF00"/>
                </a:solidFill>
                <a:latin typeface="Times New Roman" panose="02020603050405020304" pitchFamily="18" charset="0"/>
                <a:cs typeface="Times New Roman" panose="02020603050405020304" pitchFamily="18" charset="0"/>
              </a:rPr>
              <a:t>Philosophical testing </a:t>
            </a:r>
            <a:r>
              <a:rPr lang="en-US" sz="4400" b="1" dirty="0" smtClean="0">
                <a:solidFill>
                  <a:srgbClr val="FFFF00"/>
                </a:solidFill>
                <a:latin typeface="Times New Roman" panose="02020603050405020304" pitchFamily="18" charset="0"/>
                <a:cs typeface="Times New Roman" panose="02020603050405020304" pitchFamily="18" charset="0"/>
              </a:rPr>
              <a:t>strategy/</a:t>
            </a:r>
            <a:r>
              <a:rPr lang="en-US" sz="4400" dirty="0">
                <a:solidFill>
                  <a:srgbClr val="FFFF00"/>
                </a:solidFill>
                <a:latin typeface="Times New Roman" panose="02020603050405020304" pitchFamily="18" charset="0"/>
                <a:cs typeface="Times New Roman" panose="02020603050405020304" pitchFamily="18" charset="0"/>
              </a:rPr>
              <a:t> Consultative strategy </a:t>
            </a:r>
            <a:r>
              <a:rPr lang="en-US" sz="4400" b="1"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It tests the software assuming that any component of the software can stop functioning anytime. As the name suggests It takes help from software developers, users and systems analysts to test the software. as input to decide the scope of test conditions as in the case of user directed testing</a:t>
            </a:r>
            <a:endParaRPr lang="en-US" sz="4400" b="1"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44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a:t>
            </a:r>
          </a:p>
          <a:p>
            <a:pPr marL="438266" indent="-438266" algn="just" eaLnBrk="1" fontAlgn="auto" hangingPunct="1">
              <a:lnSpc>
                <a:spcPct val="100000"/>
              </a:lnSpc>
              <a:spcBef>
                <a:spcPts val="0"/>
              </a:spcBef>
              <a:spcAft>
                <a:spcPts val="5073"/>
              </a:spcAft>
              <a:defRPr/>
            </a:pPr>
            <a:endParaRPr lang="en-US" sz="2800" dirty="0" smtClean="0">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54588"/>
    </mc:Choice>
    <mc:Fallback xmlns="">
      <p:transition spd="slow" advTm="25458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507" y="3017838"/>
            <a:ext cx="12281754" cy="5967413"/>
          </a:xfrm>
        </p:spPr>
        <p:txBody>
          <a:bodyPr/>
          <a:lstStyle/>
          <a:p>
            <a:r>
              <a:rPr lang="en-US" sz="4800" b="1" dirty="0">
                <a:solidFill>
                  <a:srgbClr val="FFFF00"/>
                </a:solidFill>
                <a:latin typeface="Times New Roman" panose="02020603050405020304" pitchFamily="18" charset="0"/>
                <a:cs typeface="Times New Roman" panose="02020603050405020304" pitchFamily="18" charset="0"/>
              </a:rPr>
              <a:t>Regression-averse strategies </a:t>
            </a:r>
            <a:r>
              <a:rPr lang="en-US" dirty="0">
                <a:latin typeface="Times New Roman" panose="02020603050405020304" pitchFamily="18" charset="0"/>
                <a:cs typeface="Times New Roman" panose="02020603050405020304" pitchFamily="18" charset="0"/>
              </a:rPr>
              <a:t>:</a:t>
            </a:r>
            <a:r>
              <a:rPr lang="en-US" dirty="0"/>
              <a:t> </a:t>
            </a:r>
            <a:r>
              <a:rPr lang="en-US" sz="4000" dirty="0">
                <a:latin typeface="Times New Roman" panose="02020603050405020304" pitchFamily="18" charset="0"/>
                <a:cs typeface="Times New Roman" panose="02020603050405020304" pitchFamily="18" charset="0"/>
              </a:rPr>
              <a:t>Regression testing strategies, such as extended automation, where the test team uses different techniques to manage regression risk, particularly with the automation of functional and non-functional regression tests at one or more levels. For example, for regression testing of a web application, testers can use a GUI-based tool to automate typical and anomalous use cases. These tests are then performed each time the application is changed.</a:t>
            </a:r>
          </a:p>
          <a:p>
            <a:endParaRPr lang="en-US" dirty="0"/>
          </a:p>
        </p:txBody>
      </p:sp>
    </p:spTree>
    <p:extLst>
      <p:ext uri="{BB962C8B-B14F-4D97-AF65-F5344CB8AC3E}">
        <p14:creationId xmlns:p14="http://schemas.microsoft.com/office/powerpoint/2010/main" val="4027905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1981</TotalTime>
  <Words>1517</Words>
  <Application>Microsoft Office PowerPoint</Application>
  <PresentationFormat>Custom</PresentationFormat>
  <Paragraphs>144</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Verdana</vt:lpstr>
      <vt:lpstr>Wingdings</vt:lpstr>
      <vt:lpstr>Wingdings 3</vt:lpstr>
      <vt:lpstr>Ion</vt:lpstr>
      <vt:lpstr>WELCOME  TO  Second  LECTURE  OF</vt:lpstr>
      <vt:lpstr>Week 1 :   Summary</vt:lpstr>
      <vt:lpstr>Strategy    Approaches</vt:lpstr>
      <vt:lpstr>Types of Software Testing StrategY </vt:lpstr>
      <vt:lpstr>Types of Software Testing Strategy </vt:lpstr>
      <vt:lpstr>Types of Software Testing Strategy </vt:lpstr>
      <vt:lpstr>Types of Software Testing Strategy</vt:lpstr>
      <vt:lpstr>Types of Software Testing StrategY </vt:lpstr>
      <vt:lpstr>PowerPoint Presentation</vt:lpstr>
      <vt:lpstr>Factors to be considered in choosing a Software Strategy</vt:lpstr>
      <vt:lpstr>Factors to be considered in choosing a Software Strategy</vt:lpstr>
      <vt:lpstr>Factors to be considered in choosing a Software Strategy</vt:lpstr>
      <vt:lpstr>Factors to be considered in choosing a Software Strategy</vt:lpstr>
      <vt:lpstr>PowerPoint Presentation</vt:lpstr>
      <vt:lpstr>PowerPoint Presentation</vt:lpstr>
      <vt:lpstr>PowerPoint Presentation</vt:lpstr>
      <vt:lpstr>Types Of Testing</vt:lpstr>
      <vt:lpstr>Static Testing? </vt:lpstr>
      <vt:lpstr>Static Testing Techniques</vt:lpstr>
      <vt:lpstr>Static Testing Techniques</vt:lpstr>
      <vt:lpstr>Static Testing Techniques</vt:lpstr>
      <vt:lpstr>Techniques of Static Testing </vt:lpstr>
      <vt:lpstr>Static Testing Techniques</vt:lpstr>
      <vt:lpstr>Advantages of Static Testing</vt:lpstr>
      <vt:lpstr>Disadvantages of Static 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121</cp:revision>
  <dcterms:modified xsi:type="dcterms:W3CDTF">2022-04-08T04:15:25Z</dcterms:modified>
</cp:coreProperties>
</file>