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44"/>
  </p:notesMasterIdLst>
  <p:sldIdLst>
    <p:sldId id="280" r:id="rId2"/>
    <p:sldId id="306" r:id="rId3"/>
    <p:sldId id="307" r:id="rId4"/>
    <p:sldId id="358" r:id="rId5"/>
    <p:sldId id="308" r:id="rId6"/>
    <p:sldId id="318" r:id="rId7"/>
    <p:sldId id="309" r:id="rId8"/>
    <p:sldId id="310" r:id="rId9"/>
    <p:sldId id="315" r:id="rId10"/>
    <p:sldId id="368" r:id="rId11"/>
    <p:sldId id="361" r:id="rId12"/>
    <p:sldId id="360" r:id="rId13"/>
    <p:sldId id="363" r:id="rId14"/>
    <p:sldId id="362" r:id="rId15"/>
    <p:sldId id="366" r:id="rId16"/>
    <p:sldId id="316" r:id="rId17"/>
    <p:sldId id="325" r:id="rId18"/>
    <p:sldId id="319" r:id="rId19"/>
    <p:sldId id="320" r:id="rId20"/>
    <p:sldId id="339" r:id="rId21"/>
    <p:sldId id="321" r:id="rId22"/>
    <p:sldId id="322" r:id="rId23"/>
    <p:sldId id="335" r:id="rId24"/>
    <p:sldId id="349" r:id="rId25"/>
    <p:sldId id="323" r:id="rId26"/>
    <p:sldId id="350" r:id="rId27"/>
    <p:sldId id="359" r:id="rId28"/>
    <p:sldId id="342" r:id="rId29"/>
    <p:sldId id="331" r:id="rId30"/>
    <p:sldId id="333" r:id="rId31"/>
    <p:sldId id="365" r:id="rId32"/>
    <p:sldId id="334" r:id="rId33"/>
    <p:sldId id="353" r:id="rId34"/>
    <p:sldId id="352" r:id="rId35"/>
    <p:sldId id="351" r:id="rId36"/>
    <p:sldId id="324" r:id="rId37"/>
    <p:sldId id="357" r:id="rId38"/>
    <p:sldId id="355" r:id="rId39"/>
    <p:sldId id="356" r:id="rId40"/>
    <p:sldId id="343" r:id="rId41"/>
    <p:sldId id="327" r:id="rId42"/>
    <p:sldId id="328" r:id="rId43"/>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80251" autoAdjust="0"/>
  </p:normalViewPr>
  <p:slideViewPr>
    <p:cSldViewPr snapToGrid="0">
      <p:cViewPr varScale="1">
        <p:scale>
          <a:sx n="41" d="100"/>
          <a:sy n="41" d="100"/>
        </p:scale>
        <p:origin x="172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3/20/2023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5</a:t>
            </a:fld>
            <a:endParaRPr lang="en-US"/>
          </a:p>
        </p:txBody>
      </p:sp>
    </p:spTree>
    <p:extLst>
      <p:ext uri="{BB962C8B-B14F-4D97-AF65-F5344CB8AC3E}">
        <p14:creationId xmlns:p14="http://schemas.microsoft.com/office/powerpoint/2010/main" val="307574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10</a:t>
            </a:fld>
            <a:endParaRPr lang="en-US"/>
          </a:p>
        </p:txBody>
      </p:sp>
    </p:spTree>
    <p:extLst>
      <p:ext uri="{BB962C8B-B14F-4D97-AF65-F5344CB8AC3E}">
        <p14:creationId xmlns:p14="http://schemas.microsoft.com/office/powerpoint/2010/main" val="202949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12</a:t>
            </a:fld>
            <a:endParaRPr lang="en-US"/>
          </a:p>
        </p:txBody>
      </p:sp>
    </p:spTree>
    <p:extLst>
      <p:ext uri="{BB962C8B-B14F-4D97-AF65-F5344CB8AC3E}">
        <p14:creationId xmlns:p14="http://schemas.microsoft.com/office/powerpoint/2010/main" val="152656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16</a:t>
            </a:fld>
            <a:endParaRPr lang="en-US"/>
          </a:p>
        </p:txBody>
      </p:sp>
    </p:spTree>
    <p:extLst>
      <p:ext uri="{BB962C8B-B14F-4D97-AF65-F5344CB8AC3E}">
        <p14:creationId xmlns:p14="http://schemas.microsoft.com/office/powerpoint/2010/main" val="132153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17</a:t>
            </a:fld>
            <a:endParaRPr lang="en-US"/>
          </a:p>
        </p:txBody>
      </p:sp>
    </p:spTree>
    <p:extLst>
      <p:ext uri="{BB962C8B-B14F-4D97-AF65-F5344CB8AC3E}">
        <p14:creationId xmlns:p14="http://schemas.microsoft.com/office/powerpoint/2010/main" val="19823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18</a:t>
            </a:fld>
            <a:endParaRPr lang="en-US"/>
          </a:p>
        </p:txBody>
      </p:sp>
    </p:spTree>
    <p:extLst>
      <p:ext uri="{BB962C8B-B14F-4D97-AF65-F5344CB8AC3E}">
        <p14:creationId xmlns:p14="http://schemas.microsoft.com/office/powerpoint/2010/main" val="44901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21</a:t>
            </a:fld>
            <a:endParaRPr lang="en-US"/>
          </a:p>
        </p:txBody>
      </p:sp>
    </p:spTree>
    <p:extLst>
      <p:ext uri="{BB962C8B-B14F-4D97-AF65-F5344CB8AC3E}">
        <p14:creationId xmlns:p14="http://schemas.microsoft.com/office/powerpoint/2010/main" val="299811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30</a:t>
            </a:fld>
            <a:endParaRPr lang="en-US"/>
          </a:p>
        </p:txBody>
      </p:sp>
    </p:spTree>
    <p:extLst>
      <p:ext uri="{BB962C8B-B14F-4D97-AF65-F5344CB8AC3E}">
        <p14:creationId xmlns:p14="http://schemas.microsoft.com/office/powerpoint/2010/main" val="350106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33</a:t>
            </a:fld>
            <a:endParaRPr lang="en-US"/>
          </a:p>
        </p:txBody>
      </p:sp>
    </p:spTree>
    <p:extLst>
      <p:ext uri="{BB962C8B-B14F-4D97-AF65-F5344CB8AC3E}">
        <p14:creationId xmlns:p14="http://schemas.microsoft.com/office/powerpoint/2010/main" val="297952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20017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3/20/2023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147575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1226619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1437843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422555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3/20/2023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4224981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3/20/2023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190354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1148578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135263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233008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3/20/2023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199436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3/20/2023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117096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3/20/2023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382332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3/20/2023</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41799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3/20/2023</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322505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3/20/2023</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22712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3/20/2023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312114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3/20/2023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910515131"/>
      </p:ext>
    </p:extLst>
  </p:cSld>
  <p:clrMap bg1="dk1" tx1="lt1" bg2="dk2" tx2="lt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oolsqa.com/software-testing/software-development-life-cycle/" TargetMode="External"/><Relationship Id="rId2" Type="http://schemas.openxmlformats.org/officeDocument/2006/relationships/hyperlink" Target="http://toolsqa.com/software-testing/static-testing/"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softwaretestinghelp.com/regression-testing-tools-and-methods/" TargetMode="External"/><Relationship Id="rId2" Type="http://schemas.openxmlformats.org/officeDocument/2006/relationships/hyperlink" Target="https://www.softwaretestinghelp.com/what-is-integration-testing/"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2.png"/><Relationship Id="rId4" Type="http://schemas.openxmlformats.org/officeDocument/2006/relationships/hyperlink" Target="https://www.softwaretestinghelp.com/what-is-user-acceptance-testing-uat/"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uru99.com/performance-testing.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oftwaretestinghelp.com/what-is-volume-testing/" TargetMode="External"/><Relationship Id="rId2" Type="http://schemas.openxmlformats.org/officeDocument/2006/relationships/hyperlink" Target="https://www.softwaretestinghelp.com/stress-testing/"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www.softwaretestinghelp.com/how-to-test-application-security-web-and-desktop-application-security-testing-techniques/" TargetMode="External"/><Relationship Id="rId4" Type="http://schemas.openxmlformats.org/officeDocument/2006/relationships/hyperlink" Target="https://www.softwaretestinghelp.com/endurance-test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uru99.com/types-of-software-tes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fessionalqa.com/functional-testing-vs-non-functional-tes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THIRD  LECTURE </a:t>
            </a:r>
            <a:br>
              <a:rPr lang="en-US" altLang="en-US" sz="4400" b="1" dirty="0" smtClean="0">
                <a:latin typeface="Times New Roman" panose="02020603050405020304" pitchFamily="18" charset="0"/>
                <a:cs typeface="Times New Roman" panose="02020603050405020304" pitchFamily="18" charset="0"/>
              </a:rPr>
            </a:br>
            <a:r>
              <a:rPr lang="en-US" altLang="en-US" sz="28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114426" y="4716462"/>
            <a:ext cx="10955654" cy="3716337"/>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rgbClr val="FFFF00"/>
                </a:solidFill>
                <a:latin typeface="Times New Roman" panose="02020603050405020304" pitchFamily="18" charset="0"/>
                <a:cs typeface="Times New Roman" panose="02020603050405020304" pitchFamily="18" charset="0"/>
              </a:rPr>
              <a:t>Software  Testing </a:t>
            </a:r>
            <a:r>
              <a:rPr lang="en-US" sz="4800" b="1" dirty="0">
                <a:solidFill>
                  <a:srgbClr val="FFFF00"/>
                </a:solidFill>
                <a:latin typeface="Times New Roman" panose="02020603050405020304" pitchFamily="18" charset="0"/>
                <a:cs typeface="Times New Roman" panose="02020603050405020304" pitchFamily="18" charset="0"/>
              </a:rPr>
              <a:t>T</a:t>
            </a:r>
            <a:r>
              <a:rPr lang="en-US" sz="4800" b="1" dirty="0" smtClean="0">
                <a:solidFill>
                  <a:srgbClr val="FFFF00"/>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a:t>
            </a:r>
            <a:r>
              <a:rPr lang="en-US" smtClean="0">
                <a:solidFill>
                  <a:srgbClr val="FFFF00"/>
                </a:solidFill>
                <a:latin typeface="Times New Roman" panose="02020603050405020304" pitchFamily="18" charset="0"/>
                <a:cs typeface="Times New Roman" panose="02020603050405020304" pitchFamily="18" charset="0"/>
              </a:rPr>
              <a:t>:SE-484</a:t>
            </a:r>
            <a:endParaRPr lang="en-US" dirty="0" smtClean="0">
              <a:solidFill>
                <a:srgbClr val="FFFF00"/>
              </a:solidFill>
              <a:latin typeface="Times New Roman" panose="02020603050405020304" pitchFamily="18" charset="0"/>
              <a:cs typeface="Times New Roman" panose="02020603050405020304" pitchFamily="18" charset="0"/>
            </a:endParaRPr>
          </a:p>
          <a:p>
            <a:pPr algn="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endParaRPr lang="en-US" b="1" dirty="0" smtClean="0">
              <a:solidFill>
                <a:schemeClr val="tx1">
                  <a:lumMod val="95000"/>
                </a:schemeClr>
              </a:solidFill>
              <a:latin typeface="Times New Roman" panose="02020603050405020304" pitchFamily="18" charset="0"/>
              <a:cs typeface="Times New Roman" panose="02020603050405020304" pitchFamily="18" charset="0"/>
            </a:endParaRPr>
          </a:p>
          <a:p>
            <a:pPr algn="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b="1" dirty="0" smtClean="0">
                <a:solidFill>
                  <a:schemeClr val="tx1">
                    <a:lumMod val="95000"/>
                  </a:schemeClr>
                </a:solidFill>
                <a:latin typeface="Times New Roman" panose="02020603050405020304" pitchFamily="18" charset="0"/>
                <a:cs typeface="Times New Roman" panose="02020603050405020304" pitchFamily="18" charset="0"/>
              </a:rPr>
              <a:t>Course Instructor :Simra Najm</a:t>
            </a:r>
            <a:endParaRPr lang="en-US"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704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47" y="1634772"/>
            <a:ext cx="10965277" cy="6899627"/>
          </a:xfrm>
        </p:spPr>
        <p:txBody>
          <a:bodyPr/>
          <a:lstStyle/>
          <a:p>
            <a:pPr algn="ctr"/>
            <a:r>
              <a:rPr lang="en-US" sz="5400" dirty="0" smtClean="0">
                <a:latin typeface="Times New Roman" panose="02020603050405020304" pitchFamily="18" charset="0"/>
                <a:cs typeface="Times New Roman" panose="02020603050405020304" pitchFamily="18" charset="0"/>
              </a:rPr>
              <a:t>Cleanroom Approach</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Cleanroom  Software Engineering is an engineering process for development of high quality software with certified reliability with the emphasis on design with no defects and test based on software reliability engineering concepts.</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CSE focuses on defect prevention instead of defect correction and certified the reliability for the intended environment use.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1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 y="820738"/>
            <a:ext cx="12807315" cy="1897063"/>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3538" y="2059623"/>
            <a:ext cx="11668125" cy="5967413"/>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Cleanroom Process</a:t>
            </a:r>
          </a:p>
          <a:p>
            <a:r>
              <a:rPr lang="en-US" dirty="0">
                <a:latin typeface="Times New Roman" panose="02020603050405020304" pitchFamily="18" charset="0"/>
                <a:cs typeface="Times New Roman" panose="02020603050405020304" pitchFamily="18" charset="0"/>
              </a:rPr>
              <a:t>From "Cleanroom Software Engineering for Zero-Defect Software," by R. C. Linger. Proceedings Fifteenth International Conference on Software Engineering, May 17�21. © 1993 IEEE. Reprinted with permission.</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016369" y="820738"/>
            <a:ext cx="8440616" cy="1323439"/>
          </a:xfrm>
          <a:prstGeom prst="rect">
            <a:avLst/>
          </a:prstGeom>
        </p:spPr>
        <p:txBody>
          <a:bodyPr wrap="square">
            <a:spAutoFit/>
          </a:bodyPr>
          <a:lstStyle/>
          <a:p>
            <a:r>
              <a:rPr lang="en-US" sz="6000" dirty="0">
                <a:solidFill>
                  <a:srgbClr val="FFFF00"/>
                </a:solidFill>
                <a:latin typeface="Times New Roman" panose="02020603050405020304" pitchFamily="18" charset="0"/>
                <a:ea typeface="+mj-ea"/>
                <a:cs typeface="Times New Roman" panose="02020603050405020304" pitchFamily="18" charset="0"/>
              </a:rPr>
              <a:t>Cleanroom Approach</a:t>
            </a:r>
            <a:r>
              <a:rPr lang="en-US" sz="4000" dirty="0">
                <a:solidFill>
                  <a:srgbClr val="FFFF00"/>
                </a:solidFill>
                <a:latin typeface="Times New Roman" panose="02020603050405020304" pitchFamily="18" charset="0"/>
                <a:ea typeface="+mj-ea"/>
                <a:cs typeface="Times New Roman" panose="02020603050405020304" pitchFamily="18" charset="0"/>
              </a:rPr>
              <a:t/>
            </a:r>
            <a:br>
              <a:rPr lang="en-US" sz="4000" dirty="0">
                <a:solidFill>
                  <a:srgbClr val="FFFF00"/>
                </a:solidFill>
                <a:latin typeface="Times New Roman" panose="02020603050405020304" pitchFamily="18" charset="0"/>
                <a:ea typeface="+mj-ea"/>
                <a:cs typeface="Times New Roman" panose="02020603050405020304" pitchFamily="18" charset="0"/>
              </a:rPr>
            </a:br>
            <a:endParaRPr lang="en-US" sz="2000" dirty="0">
              <a:solidFill>
                <a:srgbClr val="FFFF00"/>
              </a:solidFill>
            </a:endParaRPr>
          </a:p>
        </p:txBody>
      </p:sp>
    </p:spTree>
    <p:extLst>
      <p:ext uri="{BB962C8B-B14F-4D97-AF65-F5344CB8AC3E}">
        <p14:creationId xmlns:p14="http://schemas.microsoft.com/office/powerpoint/2010/main" val="2579183157"/>
      </p:ext>
    </p:extLst>
  </p:cSld>
  <p:clrMapOvr>
    <a:masterClrMapping/>
  </p:clrMapOvr>
  <mc:AlternateContent xmlns:mc="http://schemas.openxmlformats.org/markup-compatibility/2006" xmlns:p14="http://schemas.microsoft.com/office/powerpoint/2010/main">
    <mc:Choice Requires="p14">
      <p:transition spd="slow" p14:dur="2000" advTm="163170"/>
    </mc:Choice>
    <mc:Fallback xmlns="">
      <p:transition spd="slow" advTm="16317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7298" r="-208"/>
          <a:stretch/>
        </p:blipFill>
        <p:spPr>
          <a:xfrm>
            <a:off x="914400" y="515815"/>
            <a:ext cx="11324492" cy="9331570"/>
          </a:xfrm>
          <a:prstGeom prst="rect">
            <a:avLst/>
          </a:prstGeom>
        </p:spPr>
      </p:pic>
    </p:spTree>
    <p:extLst>
      <p:ext uri="{BB962C8B-B14F-4D97-AF65-F5344CB8AC3E}">
        <p14:creationId xmlns:p14="http://schemas.microsoft.com/office/powerpoint/2010/main" val="320125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45" y="1672004"/>
            <a:ext cx="11668125" cy="5967413"/>
          </a:xfrm>
        </p:spPr>
        <p:txBody>
          <a:bodyPr>
            <a:normAutofit lnSpcReduction="10000"/>
          </a:bodyPr>
          <a:lstStyle/>
          <a:p>
            <a:r>
              <a:rPr lang="en-US" dirty="0">
                <a:latin typeface="Times New Roman" panose="02020603050405020304" pitchFamily="18" charset="0"/>
                <a:ea typeface="Calibri" panose="020F0502020204030204" pitchFamily="34" charset="0"/>
              </a:rPr>
              <a:t>Cleanroom Software Engineering approaches software development as an engineering process with mathematical foundations rather than a trial-and-error programming process (Linger and </a:t>
            </a:r>
            <a:r>
              <a:rPr lang="en-US" dirty="0" err="1">
                <a:latin typeface="Times New Roman" panose="02020603050405020304" pitchFamily="18" charset="0"/>
                <a:ea typeface="Calibri" panose="020F0502020204030204" pitchFamily="34" charset="0"/>
              </a:rPr>
              <a:t>Hausler</a:t>
            </a:r>
            <a:r>
              <a:rPr lang="en-US" dirty="0">
                <a:latin typeface="Times New Roman" panose="02020603050405020304" pitchFamily="18" charset="0"/>
                <a:ea typeface="Calibri" panose="020F0502020204030204" pitchFamily="34" charset="0"/>
              </a:rPr>
              <a:t>, 1992). </a:t>
            </a:r>
            <a:endParaRPr lang="en-US" dirty="0" smtClean="0">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ndParaRPr>
          </a:p>
          <a:p>
            <a:pPr marL="0">
              <a:lnSpc>
                <a:spcPct val="107000"/>
              </a:lnSpc>
              <a:spcBef>
                <a:spcPts val="0"/>
              </a:spcBef>
              <a:spcAft>
                <a:spcPts val="0"/>
              </a:spcAft>
            </a:pPr>
            <a:r>
              <a:rPr lang="en-US" spc="10"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kind of testing depends heavily on walkthroughs, inspection, and formal verification</a:t>
            </a:r>
            <a:r>
              <a:rPr lang="en-US" spc="1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a:lnSpc>
                <a:spcPct val="107000"/>
              </a:lnSpc>
              <a:spcBef>
                <a:spcPts val="0"/>
              </a:spcBef>
              <a:spcAft>
                <a:spcPts val="0"/>
              </a:spcAft>
            </a:pPr>
            <a:r>
              <a:rPr lang="en-US" spc="1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The programmers don’t seem to be allowed to check any of their code by corporal punishment the code apart from doing a little syntax testing employing a compiler. </a:t>
            </a:r>
            <a:endParaRPr lang="en-US" spc="1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spcAft>
                <a:spcPts val="0"/>
              </a:spcAft>
            </a:pP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spcAft>
                <a:spcPts val="0"/>
              </a:spcAft>
            </a:pPr>
            <a:r>
              <a:rPr lang="en-US" spc="1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computer code development philosophy relies on avoiding computer code defects by employing a rigorous examination method. the target of this computer code is that the zero-defect computer code.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397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53" y="1976804"/>
            <a:ext cx="12938247" cy="5967413"/>
          </a:xfrm>
        </p:spPr>
        <p:txBody>
          <a:bodyPr>
            <a:normAutofit fontScale="92500" lnSpcReduction="20000"/>
          </a:bodyPr>
          <a:lstStyle/>
          <a:p>
            <a:pPr marL="0" marR="0">
              <a:lnSpc>
                <a:spcPct val="107000"/>
              </a:lnSpc>
              <a:spcBef>
                <a:spcPts val="0"/>
              </a:spcBef>
              <a:spcAft>
                <a:spcPts val="8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The Cleanroom process proclaims that statistical testing can replace coverage and path testing</a:t>
            </a:r>
            <a:r>
              <a:rPr lang="en-US" sz="4000" dirty="0" smtClean="0">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4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In Cleanroom, all testing is based on anticipated customer usage. </a:t>
            </a:r>
            <a:endParaRPr lang="en-US" sz="4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smtClean="0">
                <a:latin typeface="Times New Roman" panose="02020603050405020304" pitchFamily="18" charset="0"/>
                <a:ea typeface="Calibri" panose="020F0502020204030204" pitchFamily="34" charset="0"/>
                <a:cs typeface="Times New Roman" panose="02020603050405020304" pitchFamily="18" charset="0"/>
              </a:rPr>
              <a:t>Test </a:t>
            </a:r>
            <a:r>
              <a:rPr lang="en-US" sz="4000" dirty="0">
                <a:latin typeface="Times New Roman" panose="02020603050405020304" pitchFamily="18" charset="0"/>
                <a:ea typeface="Calibri" panose="020F0502020204030204" pitchFamily="34" charset="0"/>
                <a:cs typeface="Times New Roman" panose="02020603050405020304" pitchFamily="18" charset="0"/>
              </a:rPr>
              <a:t>cases are designed to rehearse the more frequently used functions. </a:t>
            </a:r>
            <a:endParaRPr lang="en-US" sz="4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smtClean="0">
                <a:latin typeface="Times New Roman" panose="02020603050405020304" pitchFamily="18" charset="0"/>
                <a:ea typeface="Calibri" panose="020F0502020204030204" pitchFamily="34" charset="0"/>
                <a:cs typeface="Times New Roman" panose="02020603050405020304" pitchFamily="18" charset="0"/>
              </a:rPr>
              <a:t>Therefore</a:t>
            </a:r>
            <a:r>
              <a:rPr lang="en-US" sz="4000" dirty="0">
                <a:latin typeface="Times New Roman" panose="02020603050405020304" pitchFamily="18" charset="0"/>
                <a:ea typeface="Calibri" panose="020F0502020204030204" pitchFamily="34" charset="0"/>
                <a:cs typeface="Times New Roman" panose="02020603050405020304" pitchFamily="18" charset="0"/>
              </a:rPr>
              <a:t>, errors that are likely to cause frequent failures to the users are likely to be found first. </a:t>
            </a:r>
            <a:endParaRPr lang="en-US" sz="4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sz="4000" dirty="0">
                <a:latin typeface="Times New Roman" panose="02020603050405020304" pitchFamily="18" charset="0"/>
                <a:ea typeface="Calibri" panose="020F0502020204030204" pitchFamily="34" charset="0"/>
                <a:cs typeface="Times New Roman" panose="02020603050405020304" pitchFamily="18" charset="0"/>
              </a:rPr>
              <a:t>terms of measurement, software quality is certified in terms of mean time to failure (MTTF). </a:t>
            </a:r>
            <a:endParaRPr lang="en-US" sz="4000" dirty="0"/>
          </a:p>
        </p:txBody>
      </p:sp>
    </p:spTree>
    <p:extLst>
      <p:ext uri="{BB962C8B-B14F-4D97-AF65-F5344CB8AC3E}">
        <p14:creationId xmlns:p14="http://schemas.microsoft.com/office/powerpoint/2010/main" val="24791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088" y="1028700"/>
            <a:ext cx="12766992" cy="8724900"/>
          </a:xfrm>
        </p:spPr>
        <p:txBody>
          <a:bodyPr>
            <a:normAutofit/>
          </a:bodyPr>
          <a:lstStyle/>
          <a:p>
            <a:pPr marL="0">
              <a:lnSpc>
                <a:spcPct val="107000"/>
              </a:lnSpc>
              <a:spcBef>
                <a:spcPts val="0"/>
              </a:spcBef>
              <a:spcAft>
                <a:spcPts val="750"/>
              </a:spcAft>
            </a:pPr>
            <a:r>
              <a:rPr lang="en-US" sz="3600" spc="10"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The clean room approach to computer code development relies on 5 characteristics:</a:t>
            </a:r>
            <a:endParaRPr lang="en-US" sz="36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tabLst>
                <a:tab pos="457200" algn="l"/>
              </a:tabLst>
            </a:pPr>
            <a:r>
              <a:rPr lang="en-US" b="1"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Formal specification:</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r>
            <a:br>
              <a:rPr lang="en-US" spc="10" dirty="0">
                <a:latin typeface="Times New Roman" panose="02020603050405020304" pitchFamily="18" charset="0"/>
                <a:ea typeface="Times New Roman" panose="02020603050405020304" pitchFamily="18" charset="0"/>
                <a:cs typeface="Times New Roman" panose="02020603050405020304" pitchFamily="18" charset="0"/>
              </a:rPr>
            </a:br>
            <a:r>
              <a:rPr lang="en-US" spc="10" dirty="0">
                <a:latin typeface="Times New Roman" panose="02020603050405020304" pitchFamily="18" charset="0"/>
                <a:ea typeface="Times New Roman" panose="02020603050405020304" pitchFamily="18" charset="0"/>
                <a:cs typeface="Times New Roman" panose="02020603050405020304" pitchFamily="18" charset="0"/>
              </a:rPr>
              <a:t>The computer code to be developed is formally given. A state-transition model that shows system responses to stimuli is employed to precise the specification.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tabLst>
                <a:tab pos="457200" algn="l"/>
              </a:tabLst>
            </a:pPr>
            <a:r>
              <a:rPr lang="en-US" b="1"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Incremental development:</a:t>
            </a:r>
            <a: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br>
            <a:r>
              <a:rPr lang="en-US" b="1" spc="10"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Structured </a:t>
            </a:r>
            <a:r>
              <a:rPr lang="en-US" b="1"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programming:</a:t>
            </a:r>
            <a: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br>
            <a:r>
              <a:rPr lang="en-US" b="1" spc="10"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Static </a:t>
            </a:r>
            <a:r>
              <a:rPr lang="en-US" b="1"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verification:</a:t>
            </a:r>
            <a: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br>
            <a:r>
              <a:rPr lang="en-US" spc="10" dirty="0">
                <a:latin typeface="Times New Roman" panose="02020603050405020304" pitchFamily="18" charset="0"/>
                <a:ea typeface="Times New Roman" panose="02020603050405020304" pitchFamily="18" charset="0"/>
                <a:cs typeface="Times New Roman" panose="02020603050405020304" pitchFamily="18" charset="0"/>
              </a:rPr>
              <a:t>The developed computer code is statically verified mistreatment rigorous computer code inspections. there’s no unit or module testing method for code parts.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tabLst>
                <a:tab pos="457200" algn="l"/>
              </a:tabLst>
            </a:pPr>
            <a:r>
              <a:rPr lang="en-US" b="1"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Statistical testing of the system:</a:t>
            </a:r>
            <a: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pc="1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br>
            <a:r>
              <a:rPr lang="en-US" b="1" spc="10" dirty="0" smtClean="0">
                <a:latin typeface="Times New Roman" panose="02020603050405020304" pitchFamily="18" charset="0"/>
                <a:ea typeface="Times New Roman" panose="02020603050405020304" pitchFamily="18" charset="0"/>
                <a:cs typeface="Times New Roman" panose="02020603050405020304" pitchFamily="18" charset="0"/>
              </a:rPr>
              <a:t>Note</a:t>
            </a:r>
            <a:r>
              <a:rPr lang="en-US" b="1" spc="10" dirty="0">
                <a:latin typeface="Times New Roman" panose="02020603050405020304" pitchFamily="18" charset="0"/>
                <a:ea typeface="Times New Roman" panose="02020603050405020304" pitchFamily="18" charset="0"/>
                <a:cs typeface="Times New Roman" panose="02020603050405020304" pitchFamily="18" charset="0"/>
              </a:rPr>
              <a:t>:</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The main drawback with this approach is that testing effort is augmented as walkthroughs, inspection, and verification area unit time- overwhelming.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375686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37911917"/>
              </p:ext>
            </p:extLst>
          </p:nvPr>
        </p:nvGraphicFramePr>
        <p:xfrm>
          <a:off x="152402" y="749973"/>
          <a:ext cx="12893038" cy="8315757"/>
        </p:xfrm>
        <a:graphic>
          <a:graphicData uri="http://schemas.openxmlformats.org/drawingml/2006/table">
            <a:tbl>
              <a:tblPr firstRow="1" firstCol="1" bandRow="1">
                <a:tableStyleId>{5C22544A-7EE6-4342-B048-85BDC9FD1C3A}</a:tableStyleId>
              </a:tblPr>
              <a:tblGrid>
                <a:gridCol w="1121437"/>
                <a:gridCol w="1745185"/>
                <a:gridCol w="5013208"/>
                <a:gridCol w="5013208"/>
              </a:tblGrid>
              <a:tr h="38907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Sr. No.</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Key</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Static Testing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Dynamic Testing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1643312">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Definition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Static testing is the testing in which code written for application is not executed during testing phase and only review of code is performed and </a:t>
                      </a:r>
                      <a:r>
                        <a:rPr lang="en-US" sz="2000" dirty="0" smtClean="0">
                          <a:effectLst/>
                          <a:latin typeface="Times New Roman" panose="02020603050405020304" pitchFamily="18" charset="0"/>
                          <a:cs typeface="Times New Roman" panose="02020603050405020304" pitchFamily="18" charset="0"/>
                        </a:rPr>
                        <a:t>on the basis of</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which </a:t>
                      </a:r>
                      <a:r>
                        <a:rPr lang="en-US" sz="2000" dirty="0">
                          <a:effectLst/>
                          <a:latin typeface="Times New Roman" panose="02020603050405020304" pitchFamily="18" charset="0"/>
                          <a:cs typeface="Times New Roman" panose="02020603050405020304" pitchFamily="18" charset="0"/>
                        </a:rPr>
                        <a:t>defects and code quality has been examined.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On other hand during Dynamic testing there is execution of code written for the application and then defects and application behaviour has been examined.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1552410">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2</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Nature of testing</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As name states static testing does the static verification process in which the requirement and corresponding written code has been verified.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Dynamic testing on other hand does the validation process which examines the expected behaviour of the application based on dynamic inputs provided to the application.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881024">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3</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Testing target</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As mentioned above static testing targets to the assessment of code and documentation.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On other Dynamic testing targets the runtime bugs/bottlenecks in the software system.</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714547">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4</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Prerequisite</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For static testing check-list of application process and documentation is required.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On other hand for dynamic testing test cases for execution has been developed.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714547">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5</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Stage of testing</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Static testing generally get performed before compilation of code.</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While Dynamic testing mostly performed after compilation of code.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1829994">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6</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Cost to Company</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In Static testing cost of finding defects and fixing is less also return on investment will be high as this testing involved at an early stage.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On other hand in case of Dynamic testing cost of finding and fixing defects is high and also return on investment will be low as this process involves after the development </a:t>
                      </a:r>
                      <a:r>
                        <a:rPr lang="en-US" sz="2000" dirty="0" smtClean="0">
                          <a:effectLst/>
                          <a:latin typeface="Times New Roman" panose="02020603050405020304" pitchFamily="18" charset="0"/>
                          <a:cs typeface="Times New Roman" panose="02020603050405020304" pitchFamily="18" charset="0"/>
                        </a:rPr>
                        <a:t>phase</a:t>
                      </a:r>
                    </a:p>
                    <a:p>
                      <a:pPr marL="0" marR="0">
                        <a:lnSpc>
                          <a:spcPct val="107000"/>
                        </a:lnSpc>
                        <a:spcBef>
                          <a:spcPts val="0"/>
                        </a:spcBef>
                        <a:spcAft>
                          <a:spcPts val="0"/>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7260005"/>
              </p:ext>
            </p:extLst>
          </p:nvPr>
        </p:nvGraphicFramePr>
        <p:xfrm>
          <a:off x="3108960" y="8373580"/>
          <a:ext cx="9936480" cy="742950"/>
        </p:xfrm>
        <a:graphic>
          <a:graphicData uri="http://schemas.openxmlformats.org/drawingml/2006/table">
            <a:tbl>
              <a:tblPr firstRow="1" firstCol="1" bandRow="1">
                <a:tableStyleId>{5C22544A-7EE6-4342-B048-85BDC9FD1C3A}</a:tableStyleId>
              </a:tblPr>
              <a:tblGrid>
                <a:gridCol w="4968240"/>
                <a:gridCol w="4968240"/>
              </a:tblGrid>
              <a:tr h="631660">
                <a:tc>
                  <a:txBody>
                    <a:bodyPr/>
                    <a:lstStyle/>
                    <a:p>
                      <a:pPr marL="0" marR="0">
                        <a:lnSpc>
                          <a:spcPct val="100000"/>
                        </a:lnSpc>
                        <a:spcBef>
                          <a:spcPts val="0"/>
                        </a:spcBef>
                        <a:spcAft>
                          <a:spcPts val="0"/>
                        </a:spcAft>
                      </a:pPr>
                      <a:r>
                        <a:rPr lang="en-US" sz="2000" b="0" dirty="0">
                          <a:solidFill>
                            <a:schemeClr val="bg1"/>
                          </a:solidFill>
                          <a:effectLst/>
                          <a:latin typeface="Times New Roman" panose="02020603050405020304" pitchFamily="18" charset="0"/>
                          <a:cs typeface="Times New Roman" panose="02020603050405020304" pitchFamily="18" charset="0"/>
                        </a:rPr>
                        <a:t>It includes walkthroughs, code review, inspection etc.</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350" marR="133350" marT="66675" marB="66675" anchor="b">
                    <a:solidFill>
                      <a:schemeClr val="accent4">
                        <a:lumMod val="75000"/>
                      </a:schemeClr>
                    </a:solidFill>
                  </a:tcPr>
                </a:tc>
                <a:tc>
                  <a:txBody>
                    <a:bodyPr/>
                    <a:lstStyle/>
                    <a:p>
                      <a:pPr marL="0" marR="0">
                        <a:lnSpc>
                          <a:spcPct val="100000"/>
                        </a:lnSpc>
                        <a:spcBef>
                          <a:spcPts val="0"/>
                        </a:spcBef>
                        <a:spcAft>
                          <a:spcPts val="0"/>
                        </a:spcAft>
                      </a:pPr>
                      <a:r>
                        <a:rPr lang="en-US" sz="2000" b="0" dirty="0">
                          <a:solidFill>
                            <a:schemeClr val="bg1"/>
                          </a:solidFill>
                          <a:effectLst/>
                          <a:latin typeface="Times New Roman" panose="02020603050405020304" pitchFamily="18" charset="0"/>
                          <a:cs typeface="Times New Roman" panose="02020603050405020304" pitchFamily="18" charset="0"/>
                        </a:rPr>
                        <a:t>It involves functional and nonfunctional</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350" marR="133350" marT="66675" marB="66675" anchor="b">
                    <a:solidFill>
                      <a:schemeClr val="accent4">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10088420"/>
              </p:ext>
            </p:extLst>
          </p:nvPr>
        </p:nvGraphicFramePr>
        <p:xfrm>
          <a:off x="3108960" y="9116530"/>
          <a:ext cx="9936480" cy="627380"/>
        </p:xfrm>
        <a:graphic>
          <a:graphicData uri="http://schemas.openxmlformats.org/drawingml/2006/table">
            <a:tbl>
              <a:tblPr firstRow="1" firstCol="1" bandRow="1">
                <a:tableStyleId>{5C22544A-7EE6-4342-B048-85BDC9FD1C3A}</a:tableStyleId>
              </a:tblPr>
              <a:tblGrid>
                <a:gridCol w="4968240"/>
                <a:gridCol w="4968240"/>
              </a:tblGrid>
              <a:tr h="627380">
                <a:tc>
                  <a:txBody>
                    <a:bodyPr/>
                    <a:lstStyle/>
                    <a:p>
                      <a:pPr marL="0" marR="0" algn="l">
                        <a:lnSpc>
                          <a:spcPct val="100000"/>
                        </a:lnSpc>
                        <a:spcBef>
                          <a:spcPts val="0"/>
                        </a:spcBef>
                        <a:spcAft>
                          <a:spcPts val="0"/>
                        </a:spcAft>
                      </a:pPr>
                      <a:r>
                        <a:rPr lang="en-US" sz="2000" b="0" dirty="0">
                          <a:solidFill>
                            <a:schemeClr val="bg1"/>
                          </a:solidFill>
                          <a:effectLst/>
                          <a:latin typeface="Times New Roman" panose="02020603050405020304" pitchFamily="18" charset="0"/>
                          <a:cs typeface="Times New Roman" panose="02020603050405020304" pitchFamily="18" charset="0"/>
                        </a:rPr>
                        <a:t>Static testing prevents the defects.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350" marR="133350" marT="66675" marB="66675" anchor="b">
                    <a:solidFill>
                      <a:schemeClr val="accent4">
                        <a:lumMod val="75000"/>
                      </a:schemeClr>
                    </a:solidFill>
                  </a:tcPr>
                </a:tc>
                <a:tc>
                  <a:txBody>
                    <a:bodyPr/>
                    <a:lstStyle/>
                    <a:p>
                      <a:pPr marL="0" marR="0" algn="l">
                        <a:lnSpc>
                          <a:spcPct val="100000"/>
                        </a:lnSpc>
                        <a:spcBef>
                          <a:spcPts val="0"/>
                        </a:spcBef>
                        <a:spcAft>
                          <a:spcPts val="0"/>
                        </a:spcAft>
                      </a:pPr>
                      <a:r>
                        <a:rPr lang="en-US" sz="2000" b="0" dirty="0">
                          <a:solidFill>
                            <a:schemeClr val="bg1"/>
                          </a:solidFill>
                          <a:effectLst/>
                          <a:latin typeface="Times New Roman" panose="02020603050405020304" pitchFamily="18" charset="0"/>
                          <a:cs typeface="Times New Roman" panose="02020603050405020304" pitchFamily="18" charset="0"/>
                        </a:rPr>
                        <a:t>Dynamic testing finds and fixes the defects.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350" marR="133350" marT="66675" marB="66675" anchor="b">
                    <a:solidFill>
                      <a:schemeClr val="accent4">
                        <a:lumMod val="75000"/>
                      </a:schemeClr>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373453"/>
      </p:ext>
    </p:extLst>
  </p:cSld>
  <p:clrMapOvr>
    <a:masterClrMapping/>
  </p:clrMapOvr>
  <mc:AlternateContent xmlns:mc="http://schemas.openxmlformats.org/markup-compatibility/2006" xmlns:p14="http://schemas.microsoft.com/office/powerpoint/2010/main">
    <mc:Choice Requires="p14">
      <p:transition spd="slow" p14:dur="2000" advTm="267584"/>
    </mc:Choice>
    <mc:Fallback xmlns="">
      <p:transition spd="slow" advTm="26758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110" y="2458720"/>
            <a:ext cx="13039090" cy="5967413"/>
          </a:xfrm>
        </p:spPr>
        <p:txBody>
          <a:bodyPr>
            <a:normAutofit fontScale="92500" lnSpcReduction="20000"/>
          </a:bodyPr>
          <a:lstStyle/>
          <a:p>
            <a:r>
              <a:rPr lang="en-US" sz="4800" b="1" dirty="0">
                <a:solidFill>
                  <a:schemeClr val="accent2">
                    <a:lumMod val="75000"/>
                  </a:schemeClr>
                </a:solidFill>
                <a:latin typeface="Times New Roman" panose="02020603050405020304" pitchFamily="18" charset="0"/>
                <a:cs typeface="Times New Roman" panose="02020603050405020304" pitchFamily="18" charset="0"/>
              </a:rPr>
              <a:t>Validation</a:t>
            </a:r>
            <a:r>
              <a:rPr lang="en-US" sz="4800" dirty="0">
                <a:latin typeface="Times New Roman" panose="02020603050405020304" pitchFamily="18" charset="0"/>
                <a:cs typeface="Times New Roman" panose="02020603050405020304" pitchFamily="18" charset="0"/>
              </a:rPr>
              <a:t> is the process of checking whether the specification captures the customer’s needs</a:t>
            </a:r>
            <a:r>
              <a:rPr lang="en-US" sz="4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4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3600" b="1" dirty="0">
                <a:solidFill>
                  <a:srgbClr val="FFFF00"/>
                </a:solidFill>
                <a:latin typeface="Times New Roman" panose="02020603050405020304" pitchFamily="18" charset="0"/>
                <a:cs typeface="Times New Roman" panose="02020603050405020304" pitchFamily="18" charset="0"/>
              </a:rPr>
              <a:t>building the right product</a:t>
            </a:r>
            <a:r>
              <a:rPr lang="en-US" dirty="0">
                <a:latin typeface="Times New Roman" panose="02020603050405020304" pitchFamily="18" charset="0"/>
                <a:cs typeface="Times New Roman" panose="02020603050405020304" pitchFamily="18" charset="0"/>
              </a:rPr>
              <a:t>" refers back to the user's needs. </a:t>
            </a: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Verification</a:t>
            </a:r>
            <a:r>
              <a:rPr lang="en-US" sz="4800" dirty="0">
                <a:latin typeface="Times New Roman" panose="02020603050405020304" pitchFamily="18" charset="0"/>
                <a:cs typeface="Times New Roman" panose="02020603050405020304" pitchFamily="18" charset="0"/>
              </a:rPr>
              <a:t> is the process of checking that the software meets the </a:t>
            </a:r>
            <a:r>
              <a:rPr lang="en-US" sz="4800" dirty="0" smtClean="0">
                <a:latin typeface="Times New Roman" panose="02020603050405020304" pitchFamily="18" charset="0"/>
                <a:cs typeface="Times New Roman" panose="02020603050405020304" pitchFamily="18" charset="0"/>
              </a:rPr>
              <a:t>specification/requirements you have written. </a:t>
            </a:r>
            <a:endParaRPr lang="en-US" sz="4800" dirty="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While</a:t>
            </a:r>
          </a:p>
          <a:p>
            <a:pPr>
              <a:buFont typeface="Wingdings" panose="05000000000000000000" pitchFamily="2" charset="2"/>
              <a:buChar char="ü"/>
            </a:pPr>
            <a:r>
              <a:rPr lang="en-US" sz="4000" b="1" dirty="0" smtClean="0">
                <a:solidFill>
                  <a:srgbClr val="FFFF00"/>
                </a:solidFill>
                <a:latin typeface="Times New Roman" panose="02020603050405020304" pitchFamily="18" charset="0"/>
                <a:cs typeface="Times New Roman" panose="02020603050405020304" pitchFamily="18" charset="0"/>
              </a:rPr>
              <a:t>building</a:t>
            </a:r>
            <a:r>
              <a:rPr lang="en-US" sz="4000" dirty="0">
                <a:solidFill>
                  <a:srgbClr val="FFFF00"/>
                </a:solidFill>
                <a:latin typeface="Times New Roman" panose="02020603050405020304" pitchFamily="18" charset="0"/>
                <a:cs typeface="Times New Roman" panose="02020603050405020304" pitchFamily="18" charset="0"/>
              </a:rPr>
              <a:t> the </a:t>
            </a:r>
            <a:r>
              <a:rPr lang="en-US" sz="4000" b="1" dirty="0">
                <a:solidFill>
                  <a:srgbClr val="FFFF00"/>
                </a:solidFill>
                <a:latin typeface="Times New Roman" panose="02020603050405020304" pitchFamily="18" charset="0"/>
                <a:cs typeface="Times New Roman" panose="02020603050405020304" pitchFamily="18" charset="0"/>
              </a:rPr>
              <a:t>product right</a:t>
            </a:r>
            <a:r>
              <a:rPr lang="en-US" sz="36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checks </a:t>
            </a:r>
            <a:r>
              <a:rPr lang="en-US" sz="3600" dirty="0">
                <a:latin typeface="Times New Roman" panose="02020603050405020304" pitchFamily="18" charset="0"/>
                <a:cs typeface="Times New Roman" panose="02020603050405020304" pitchFamily="18" charset="0"/>
              </a:rPr>
              <a:t>that the specifications are correctly implemented by the system </a:t>
            </a:r>
          </a:p>
        </p:txBody>
      </p:sp>
      <p:pic>
        <p:nvPicPr>
          <p:cNvPr id="7" name="Picture 6" descr="Difference between Verification and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094720" cy="2458720"/>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097040"/>
      </p:ext>
    </p:extLst>
  </p:cSld>
  <p:clrMapOvr>
    <a:masterClrMapping/>
  </p:clrMapOvr>
  <mc:AlternateContent xmlns:mc="http://schemas.openxmlformats.org/markup-compatibility/2006" xmlns:p14="http://schemas.microsoft.com/office/powerpoint/2010/main">
    <mc:Choice Requires="p14">
      <p:transition spd="slow" p14:dur="2000" advTm="286062"/>
    </mc:Choice>
    <mc:Fallback xmlns="">
      <p:transition spd="slow" advTm="28606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027"/>
            <a:ext cx="11669395" cy="1269524"/>
          </a:xfrm>
        </p:spPr>
        <p:txBody>
          <a:bodyPr>
            <a:normAutofit fontScale="90000"/>
          </a:bodyPr>
          <a:lstStyle/>
          <a:p>
            <a:pPr algn="ct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Difference between </a:t>
            </a: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Verification </a:t>
            </a: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and Validation</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043404"/>
              </p:ext>
            </p:extLst>
          </p:nvPr>
        </p:nvGraphicFramePr>
        <p:xfrm>
          <a:off x="294640" y="1655921"/>
          <a:ext cx="12700000" cy="7475220"/>
        </p:xfrm>
        <a:graphic>
          <a:graphicData uri="http://schemas.openxmlformats.org/drawingml/2006/table">
            <a:tbl>
              <a:tblPr firstRow="1" firstCol="1" bandRow="1">
                <a:tableStyleId>{5C22544A-7EE6-4342-B048-85BDC9FD1C3A}</a:tableStyleId>
              </a:tblPr>
              <a:tblGrid>
                <a:gridCol w="6279557"/>
                <a:gridCol w="6420443"/>
              </a:tblGrid>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Verification</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             Validation</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Verification is a static practice of verifying documents, design, code and program.</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Validation is a dynamic mechanism of validating and testing the actual product.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It does not involve executing the code.</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It always involves executing the code.</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 It is human based checking of documents and files.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 It is computer based execution of program.</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 Verification uses methods like inspections, </a:t>
                      </a: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reviews, </a:t>
                      </a: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walkthroughs, etc.</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 Validation uses methods like </a:t>
                      </a: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black box (functional)  testing,</a:t>
                      </a: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gray box testing, and</a:t>
                      </a: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white box (structural) testing etc.</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 Verification is to check whether the software conforms to specifications.</a:t>
                      </a:r>
                      <a:endPar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 Validation is to check whether software meets the customer expectations and requirements.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 It can catch errors that validation cannot catch. It is low level exercise.</a:t>
                      </a:r>
                      <a:endPar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 It can catch errors that verification cannot catch. It is High Level Exercise.</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 Target is requirements specification, application and software architecture, high level, complete design, and database design etc.</a:t>
                      </a:r>
                      <a:endPar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 Target is actual product-a unit, a module, a bent of integrated modules, and effective final product.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 Verification is done by QA team to ensure that the software is as per the specifications in the SRS document.</a:t>
                      </a:r>
                      <a:endPar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 Validation is done by QC team and carried out with the involvement of testing team.</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r h="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9. It generally comes first-done before validation.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9. It generally follows after verification.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95250" marT="47625" marB="47625" anchor="ctr">
                    <a:solidFill>
                      <a:schemeClr val="accent4">
                        <a:lumMod val="75000"/>
                      </a:schemeClr>
                    </a:solidFill>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2032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539184"/>
      </p:ext>
    </p:extLst>
  </p:cSld>
  <p:clrMapOvr>
    <a:masterClrMapping/>
  </p:clrMapOvr>
  <mc:AlternateContent xmlns:mc="http://schemas.openxmlformats.org/markup-compatibility/2006" xmlns:p14="http://schemas.microsoft.com/office/powerpoint/2010/main">
    <mc:Choice Requires="p14">
      <p:transition spd="slow" p14:dur="2000" advTm="294589"/>
    </mc:Choice>
    <mc:Fallback xmlns="">
      <p:transition spd="slow" advTm="29458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24" y="1203642"/>
            <a:ext cx="12705715" cy="1897063"/>
          </a:xfrm>
        </p:spPr>
        <p:txBody>
          <a:bodyPr>
            <a:normAutofit fontScale="90000"/>
          </a:bodyPr>
          <a:lstStyle/>
          <a:p>
            <a:pPr algn="ct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Conclusion on </a:t>
            </a: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difference BETWEEN</a:t>
            </a:r>
            <a:b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Verification </a:t>
            </a:r>
            <a:r>
              <a:rPr lang="en-US" sz="4400" b="1" u="sng" dirty="0">
                <a:solidFill>
                  <a:schemeClr val="accent2">
                    <a:lumMod val="60000"/>
                    <a:lumOff val="40000"/>
                  </a:schemeClr>
                </a:solidFill>
                <a:latin typeface="Times New Roman" panose="02020603050405020304" pitchFamily="18" charset="0"/>
                <a:cs typeface="Times New Roman" panose="02020603050405020304" pitchFamily="18" charset="0"/>
              </a:rPr>
              <a:t>and Validation </a:t>
            </a: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in </a:t>
            </a:r>
            <a:r>
              <a:rPr lang="en-US" sz="4400" b="1" u="sng" dirty="0">
                <a:solidFill>
                  <a:schemeClr val="accent2">
                    <a:lumMod val="60000"/>
                    <a:lumOff val="40000"/>
                  </a:schemeClr>
                </a:solidFill>
                <a:latin typeface="Times New Roman" panose="02020603050405020304" pitchFamily="18" charset="0"/>
                <a:cs typeface="Times New Roman" panose="02020603050405020304" pitchFamily="18" charset="0"/>
              </a:rPr>
              <a:t>software testing</a:t>
            </a:r>
            <a:r>
              <a:rPr lang="en-US" i="1" dirty="0"/>
              <a:t>: </a:t>
            </a:r>
            <a:r>
              <a:rPr lang="en-US" dirty="0"/>
              <a:t/>
            </a:r>
            <a:br>
              <a:rPr lang="en-US" dirty="0"/>
            </a:br>
            <a:endParaRPr lang="en-US" dirty="0"/>
          </a:p>
        </p:txBody>
      </p:sp>
      <p:sp>
        <p:nvSpPr>
          <p:cNvPr id="3" name="Content Placeholder 2"/>
          <p:cNvSpPr>
            <a:spLocks noGrp="1"/>
          </p:cNvSpPr>
          <p:nvPr>
            <p:ph idx="1"/>
          </p:nvPr>
        </p:nvSpPr>
        <p:spPr>
          <a:xfrm>
            <a:off x="688658" y="2792730"/>
            <a:ext cx="11668125" cy="5967413"/>
          </a:xfrm>
        </p:spPr>
        <p:txBody>
          <a:bodyPr/>
          <a:lstStyle/>
          <a:p>
            <a:pPr marL="0" indent="0">
              <a:buNone/>
            </a:pPr>
            <a:r>
              <a:rPr lang="en-US" i="1" dirty="0" smtClean="0"/>
              <a:t> </a:t>
            </a:r>
            <a:endParaRPr lang="en-US" dirty="0"/>
          </a:p>
          <a:p>
            <a:pPr lvl="0"/>
            <a:r>
              <a:rPr lang="en-US" sz="3600" dirty="0">
                <a:latin typeface="Times New Roman" panose="02020603050405020304" pitchFamily="18" charset="0"/>
                <a:cs typeface="Times New Roman" panose="02020603050405020304" pitchFamily="18" charset="0"/>
              </a:rPr>
              <a:t>Both Verification and Validation are essential and balancing to each other. </a:t>
            </a:r>
          </a:p>
          <a:p>
            <a:pPr lvl="0"/>
            <a:r>
              <a:rPr lang="en-US" sz="3600" dirty="0">
                <a:latin typeface="Times New Roman" panose="02020603050405020304" pitchFamily="18" charset="0"/>
                <a:cs typeface="Times New Roman" panose="02020603050405020304" pitchFamily="18" charset="0"/>
              </a:rPr>
              <a:t>Different error filters are provided by each of them. </a:t>
            </a:r>
          </a:p>
          <a:p>
            <a:pPr lvl="0"/>
            <a:r>
              <a:rPr lang="en-US" sz="3600" dirty="0">
                <a:latin typeface="Times New Roman" panose="02020603050405020304" pitchFamily="18" charset="0"/>
                <a:cs typeface="Times New Roman" panose="02020603050405020304" pitchFamily="18" charset="0"/>
              </a:rPr>
              <a:t>Both are used to finds a defect in different way, Verification is used to identify the errors in requirement specifications &amp; validation is used to find the defects in the implemented Software application. </a:t>
            </a:r>
          </a:p>
          <a:p>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898795"/>
      </p:ext>
    </p:extLst>
  </p:cSld>
  <p:clrMapOvr>
    <a:masterClrMapping/>
  </p:clrMapOvr>
  <mc:AlternateContent xmlns:mc="http://schemas.openxmlformats.org/markup-compatibility/2006" xmlns:p14="http://schemas.microsoft.com/office/powerpoint/2010/main">
    <mc:Choice Requires="p14">
      <p:transition spd="slow" p14:dur="2000" advTm="45558"/>
    </mc:Choice>
    <mc:Fallback xmlns="">
      <p:transition spd="slow" advTm="4555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772160"/>
            <a:ext cx="9369743" cy="1076960"/>
          </a:xfrm>
        </p:spPr>
        <p:txBody>
          <a:bodyPr>
            <a:normAutofit fontScale="90000"/>
          </a:bodyPr>
          <a:lstStyle/>
          <a:p>
            <a:pPr algn="l"/>
            <a:r>
              <a:rPr lang="en-US" altLang="en-US" b="1" dirty="0">
                <a:solidFill>
                  <a:schemeClr val="accent2">
                    <a:lumMod val="60000"/>
                    <a:lumOff val="40000"/>
                  </a:schemeClr>
                </a:solidFill>
                <a:latin typeface="Times New Roman" panose="02020603050405020304" pitchFamily="18" charset="0"/>
                <a:cs typeface="Times New Roman" panose="02020603050405020304" pitchFamily="18" charset="0"/>
              </a:rPr>
              <a:t>Dynamic Testing?</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65138" y="1849120"/>
            <a:ext cx="11668125" cy="5967413"/>
          </a:xfrm>
        </p:spPr>
        <p:txBody>
          <a:bodyPr/>
          <a:lstStyle/>
          <a:p>
            <a:pPr eaLnBrk="1" hangingPunct="1">
              <a:lnSpc>
                <a:spcPct val="100000"/>
              </a:lnSpc>
              <a:spcAft>
                <a:spcPts val="1078"/>
              </a:spcAft>
              <a:defRPr/>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Under </a:t>
            </a:r>
            <a:r>
              <a:rPr lang="en-US" altLang="en-US" b="1" dirty="0">
                <a:latin typeface="Times New Roman" panose="02020603050405020304" pitchFamily="18" charset="0"/>
                <a:cs typeface="Times New Roman" panose="02020603050405020304" pitchFamily="18" charset="0"/>
              </a:rPr>
              <a:t>Dynamic Testing </a:t>
            </a:r>
            <a:r>
              <a:rPr lang="en-US" altLang="en-US" dirty="0">
                <a:latin typeface="Times New Roman" panose="02020603050405020304" pitchFamily="18" charset="0"/>
                <a:cs typeface="Times New Roman" panose="02020603050405020304" pitchFamily="18" charset="0"/>
              </a:rPr>
              <a:t>code is executed. Dynamic execution is applied as a technique to detect defects and to determine quality attributes of the code</a:t>
            </a:r>
          </a:p>
          <a:p>
            <a:pPr eaLnBrk="1" hangingPunct="1">
              <a:lnSpc>
                <a:spcPct val="100000"/>
              </a:lnSpc>
              <a:spcAft>
                <a:spcPts val="1078"/>
              </a:spcAft>
              <a:defRPr/>
            </a:pP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checks for functional behavior of software system , memory/</a:t>
            </a:r>
            <a:r>
              <a:rPr lang="en-US" altLang="en-US" dirty="0" err="1">
                <a:latin typeface="Times New Roman" panose="02020603050405020304" pitchFamily="18" charset="0"/>
                <a:cs typeface="Times New Roman" panose="02020603050405020304" pitchFamily="18" charset="0"/>
              </a:rPr>
              <a:t>cpu</a:t>
            </a:r>
            <a:r>
              <a:rPr lang="en-US" altLang="en-US" dirty="0">
                <a:latin typeface="Times New Roman" panose="02020603050405020304" pitchFamily="18" charset="0"/>
                <a:cs typeface="Times New Roman" panose="02020603050405020304" pitchFamily="18" charset="0"/>
              </a:rPr>
              <a:t> usage and overall performance of the system. Hence the name "Dynamic"</a:t>
            </a:r>
          </a:p>
          <a:p>
            <a:pPr eaLnBrk="1" hangingPunct="1">
              <a:lnSpc>
                <a:spcPct val="100000"/>
              </a:lnSpc>
              <a:spcAft>
                <a:spcPts val="368"/>
              </a:spcAft>
              <a:defRPr/>
            </a:pPr>
            <a:r>
              <a:rPr lang="en-US" altLang="en-US" dirty="0" smtClean="0">
                <a:latin typeface="Times New Roman" panose="02020603050405020304" pitchFamily="18" charset="0"/>
                <a:cs typeface="Times New Roman" panose="02020603050405020304" pitchFamily="18" charset="0"/>
              </a:rPr>
              <a:t>Main </a:t>
            </a:r>
            <a:r>
              <a:rPr lang="en-US" altLang="en-US" dirty="0">
                <a:latin typeface="Times New Roman" panose="02020603050405020304" pitchFamily="18" charset="0"/>
                <a:cs typeface="Times New Roman" panose="02020603050405020304" pitchFamily="18" charset="0"/>
              </a:rPr>
              <a:t>objective of this testing is to confirm that the software product works </a:t>
            </a:r>
            <a:r>
              <a:rPr lang="en-US" altLang="en-US" dirty="0" smtClean="0">
                <a:latin typeface="Times New Roman" panose="02020603050405020304" pitchFamily="18" charset="0"/>
                <a:cs typeface="Times New Roman" panose="02020603050405020304" pitchFamily="18" charset="0"/>
              </a:rPr>
              <a:t>in conformance </a:t>
            </a:r>
            <a:r>
              <a:rPr lang="en-US" altLang="en-US" dirty="0">
                <a:latin typeface="Times New Roman" panose="02020603050405020304" pitchFamily="18" charset="0"/>
                <a:cs typeface="Times New Roman" panose="02020603050405020304" pitchFamily="18" charset="0"/>
              </a:rPr>
              <a:t>with the business requirements. This testing is also called as Execution technique or </a:t>
            </a:r>
            <a:r>
              <a:rPr lang="en-US" altLang="en-US" b="1" dirty="0">
                <a:latin typeface="Times New Roman" panose="02020603050405020304" pitchFamily="18" charset="0"/>
                <a:cs typeface="Times New Roman" panose="02020603050405020304" pitchFamily="18" charset="0"/>
              </a:rPr>
              <a:t>Validation testing</a:t>
            </a:r>
            <a:r>
              <a:rPr lang="en-US" altLang="en-US" b="1" i="1" dirty="0">
                <a:latin typeface="Verdana" panose="020B0604030504040204" pitchFamily="34"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470240"/>
      </p:ext>
    </p:extLst>
  </p:cSld>
  <p:clrMapOvr>
    <a:masterClrMapping/>
  </p:clrMapOvr>
  <mc:AlternateContent xmlns:mc="http://schemas.openxmlformats.org/markup-compatibility/2006" xmlns:p14="http://schemas.microsoft.com/office/powerpoint/2010/main">
    <mc:Choice Requires="p14">
      <p:transition spd="slow" p14:dur="2000" advTm="203004"/>
    </mc:Choice>
    <mc:Fallback xmlns="">
      <p:transition spd="slow" advTm="20300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 y="23495"/>
            <a:ext cx="9355138" cy="1897063"/>
          </a:xfrm>
        </p:spPr>
        <p:txBody>
          <a:bodyPr>
            <a:normAutofit/>
          </a:bodyPr>
          <a:lstStyle/>
          <a:p>
            <a:pPr algn="l"/>
            <a:r>
              <a:rPr lang="en-US" sz="4000" b="1" dirty="0" smtClean="0">
                <a:solidFill>
                  <a:schemeClr val="accent2">
                    <a:lumMod val="60000"/>
                    <a:lumOff val="40000"/>
                  </a:schemeClr>
                </a:solidFill>
                <a:latin typeface="Times New Roman" panose="02020603050405020304" pitchFamily="18" charset="0"/>
                <a:cs typeface="Times New Roman" panose="02020603050405020304" pitchFamily="18" charset="0"/>
              </a:rPr>
              <a:t>Example</a:t>
            </a:r>
            <a:endPar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099" y="2114550"/>
            <a:ext cx="12306301" cy="579596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Verification would check the design doc and correcting the spelling mistake.</a:t>
            </a:r>
          </a:p>
          <a:p>
            <a:r>
              <a:rPr lang="en-US" dirty="0">
                <a:latin typeface="Times New Roman" panose="02020603050405020304" pitchFamily="18" charset="0"/>
                <a:cs typeface="Times New Roman" panose="02020603050405020304" pitchFamily="18" charset="0"/>
              </a:rPr>
              <a:t>Otherwise, the development team will create a button like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So new specification is</a:t>
            </a:r>
          </a:p>
          <a:p>
            <a:r>
              <a:rPr lang="en-US" b="1" dirty="0">
                <a:latin typeface="Times New Roman" panose="02020603050405020304" pitchFamily="18" charset="0"/>
                <a:cs typeface="Times New Roman" panose="02020603050405020304" pitchFamily="18" charset="0"/>
              </a:rPr>
              <a:t>A clickable button with name </a:t>
            </a:r>
            <a:r>
              <a:rPr lang="en-US" b="1" dirty="0" smtClean="0">
                <a:latin typeface="Times New Roman" panose="02020603050405020304" pitchFamily="18" charset="0"/>
                <a:cs typeface="Times New Roman" panose="02020603050405020304" pitchFamily="18" charset="0"/>
              </a:rPr>
              <a:t>Submit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code is ready, Validation is done. A Validation test found </a:t>
            </a:r>
            <a:r>
              <a:rPr lang="en-US" dirty="0"/>
              <a:t>–</a:t>
            </a:r>
          </a:p>
          <a:p>
            <a:endParaRPr lang="en-US" dirty="0" smtClean="0"/>
          </a:p>
          <a:p>
            <a:endParaRPr lang="en-US" dirty="0"/>
          </a:p>
          <a:p>
            <a:endParaRPr lang="en-US" dirty="0" smtClean="0"/>
          </a:p>
          <a:p>
            <a:r>
              <a:rPr lang="en-US" sz="2800" dirty="0">
                <a:latin typeface="Times New Roman" panose="02020603050405020304" pitchFamily="18" charset="0"/>
                <a:cs typeface="Times New Roman" panose="02020603050405020304" pitchFamily="18" charset="0"/>
              </a:rPr>
              <a:t>Owing to Validation testing, the development team will make the submit button clickable</a:t>
            </a:r>
          </a:p>
        </p:txBody>
      </p:sp>
      <p:pic>
        <p:nvPicPr>
          <p:cNvPr id="4101" name="Picture 5" descr="Verification v/s Validation in a Softwar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54" y="3215641"/>
            <a:ext cx="3815066" cy="1052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25793" t="38132" r="47033" b="36081"/>
          <a:stretch/>
        </p:blipFill>
        <p:spPr>
          <a:xfrm>
            <a:off x="4854734" y="5550376"/>
            <a:ext cx="3835386" cy="13614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019579"/>
      </p:ext>
    </p:extLst>
  </p:cSld>
  <p:clrMapOvr>
    <a:masterClrMapping/>
  </p:clrMapOvr>
  <mc:AlternateContent xmlns:mc="http://schemas.openxmlformats.org/markup-compatibility/2006" xmlns:p14="http://schemas.microsoft.com/office/powerpoint/2010/main">
    <mc:Choice Requires="p14">
      <p:transition spd="slow" p14:dur="2000" advTm="95162"/>
    </mc:Choice>
    <mc:Fallback xmlns="">
      <p:transition spd="slow" advTm="9516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3"/>
          <a:srcRect l="26610" t="-1" r="23586" b="-23"/>
          <a:stretch/>
        </p:blipFill>
        <p:spPr bwMode="auto">
          <a:xfrm>
            <a:off x="191770" y="409098"/>
            <a:ext cx="13046417" cy="8910687"/>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200660" y="-189907"/>
            <a:ext cx="9563644" cy="829394"/>
          </a:xfrm>
          <a:prstGeom prst="rect">
            <a:avLst/>
          </a:prstGeom>
        </p:spPr>
        <p:txBody>
          <a:bodyPr wrap="none">
            <a:spAutoFit/>
          </a:bodyPr>
          <a:lstStyle/>
          <a:p>
            <a:pPr marL="0" marR="0">
              <a:lnSpc>
                <a:spcPct val="107000"/>
              </a:lnSpc>
              <a:spcBef>
                <a:spcPts val="0"/>
              </a:spcBef>
              <a:spcAft>
                <a:spcPts val="0"/>
              </a:spcAft>
            </a:pPr>
            <a:r>
              <a:rPr lang="en-US" sz="4800" b="1" dirty="0">
                <a:solidFill>
                  <a:srgbClr val="C45911"/>
                </a:solidFill>
                <a:latin typeface="Times New Roman" panose="02020603050405020304" pitchFamily="18" charset="0"/>
                <a:ea typeface="Verdana" panose="020B0604030504040204" pitchFamily="34" charset="0"/>
                <a:cs typeface="Times New Roman" panose="02020603050405020304" pitchFamily="18" charset="0"/>
              </a:rPr>
              <a:t>Quality Assurance /Quality control:</a:t>
            </a:r>
            <a:endParaRPr lang="en-US" sz="4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881476"/>
      </p:ext>
    </p:extLst>
  </p:cSld>
  <p:clrMapOvr>
    <a:masterClrMapping/>
  </p:clrMapOvr>
  <mc:AlternateContent xmlns:mc="http://schemas.openxmlformats.org/markup-compatibility/2006" xmlns:p14="http://schemas.microsoft.com/office/powerpoint/2010/main">
    <mc:Choice Requires="p14">
      <p:transition spd="slow" p14:dur="2000" advTm="477690"/>
    </mc:Choice>
    <mc:Fallback xmlns="">
      <p:transition spd="slow" advTm="47769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7498"/>
            <a:ext cx="11168063" cy="1179196"/>
          </a:xfrm>
        </p:spPr>
        <p:txBody>
          <a:bodyPr>
            <a:noAutofit/>
          </a:bodyPr>
          <a:lstStyle/>
          <a:p>
            <a:pPr algn="l"/>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What is a Functional Requirement</a:t>
            </a: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5400" dirty="0">
              <a:solidFill>
                <a:schemeClr val="accent2">
                  <a:lumMod val="60000"/>
                  <a:lumOff val="40000"/>
                </a:schemeClr>
              </a:solidFill>
            </a:endParaRPr>
          </a:p>
        </p:txBody>
      </p:sp>
      <p:sp>
        <p:nvSpPr>
          <p:cNvPr id="3" name="Content Placeholder 2"/>
          <p:cNvSpPr>
            <a:spLocks noGrp="1"/>
          </p:cNvSpPr>
          <p:nvPr>
            <p:ph idx="1"/>
          </p:nvPr>
        </p:nvSpPr>
        <p:spPr>
          <a:xfrm>
            <a:off x="181477" y="1128236"/>
            <a:ext cx="12749212" cy="5691823"/>
          </a:xfrm>
        </p:spPr>
        <p:txBody>
          <a:bodyPr>
            <a:normAutofit fontScale="85000" lnSpcReduction="10000"/>
          </a:bodyPr>
          <a:lstStyle/>
          <a:p>
            <a:r>
              <a:rPr lang="en-US" b="1" dirty="0" smtClean="0">
                <a:latin typeface="Times New Roman" panose="02020603050405020304" pitchFamily="18" charset="0"/>
                <a:cs typeface="Times New Roman" panose="02020603050405020304" pitchFamily="18" charset="0"/>
              </a:rPr>
              <a:t>Any </a:t>
            </a:r>
            <a:r>
              <a:rPr lang="en-US" b="1" dirty="0">
                <a:latin typeface="Times New Roman" panose="02020603050405020304" pitchFamily="18" charset="0"/>
                <a:cs typeface="Times New Roman" panose="02020603050405020304" pitchFamily="18" charset="0"/>
              </a:rPr>
              <a:t>requirement which specifies what the system should do.</a:t>
            </a:r>
          </a:p>
          <a:p>
            <a:r>
              <a:rPr lang="en-US" b="1" dirty="0">
                <a:latin typeface="Times New Roman" panose="02020603050405020304" pitchFamily="18" charset="0"/>
                <a:cs typeface="Times New Roman" panose="02020603050405020304" pitchFamily="18" charset="0"/>
              </a:rPr>
              <a:t>In other words, a functional requirement will describe a particular behaviour of function of the system when certain conditions are met,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describes the functions a software must perform.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function is nothing but inputs, its behavior, and outputs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can be a calculation, data manipulation, business process, user interaction, or any other specific functionality which defines what function a system is likely to perform.</a:t>
            </a:r>
          </a:p>
          <a:p>
            <a:r>
              <a:rPr lang="en-US" dirty="0">
                <a:latin typeface="Times New Roman" panose="02020603050405020304" pitchFamily="18" charset="0"/>
                <a:cs typeface="Times New Roman" panose="02020603050405020304" pitchFamily="18" charset="0"/>
              </a:rPr>
              <a:t>Functional software requirements help you to capture the intended behavior of the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behavior may be expressed as functions, services or tasks or which system is required to perform</a:t>
            </a:r>
            <a:r>
              <a:rPr lang="en-US" dirty="0" smtClean="0">
                <a:latin typeface="Times New Roman" panose="02020603050405020304" pitchFamily="18" charset="0"/>
                <a:cs typeface="Times New Roman" panose="02020603050405020304" pitchFamily="18" charset="0"/>
              </a:rPr>
              <a:t>.</a:t>
            </a:r>
          </a:p>
          <a:p>
            <a:r>
              <a:rPr lang="en-US" b="1" dirty="0" smtClean="0">
                <a:solidFill>
                  <a:srgbClr val="FFFF00"/>
                </a:solidFill>
                <a:latin typeface="Times New Roman" panose="02020603050405020304" pitchFamily="18" charset="0"/>
                <a:cs typeface="Times New Roman" panose="02020603050405020304" pitchFamily="18" charset="0"/>
              </a:rPr>
              <a:t>For </a:t>
            </a:r>
            <a:r>
              <a:rPr lang="en-US" b="1" dirty="0">
                <a:solidFill>
                  <a:srgbClr val="FFFF00"/>
                </a:solidFill>
                <a:latin typeface="Times New Roman" panose="02020603050405020304" pitchFamily="18" charset="0"/>
                <a:cs typeface="Times New Roman" panose="02020603050405020304" pitchFamily="18" charset="0"/>
              </a:rPr>
              <a:t>example: “Send email when a new customer signs up” or “Open a new account”.</a:t>
            </a:r>
            <a:endParaRPr lang="en-US" dirty="0">
              <a:solidFill>
                <a:srgbClr val="FFFF0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533765"/>
      </p:ext>
    </p:extLst>
  </p:cSld>
  <p:clrMapOvr>
    <a:masterClrMapping/>
  </p:clrMapOvr>
  <mc:AlternateContent xmlns:mc="http://schemas.openxmlformats.org/markup-compatibility/2006" xmlns:p14="http://schemas.microsoft.com/office/powerpoint/2010/main">
    <mc:Choice Requires="p14">
      <p:transition spd="slow" p14:dur="2000" advTm="258641"/>
    </mc:Choice>
    <mc:Fallback xmlns="">
      <p:transition spd="slow" advTm="25864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612775"/>
            <a:ext cx="12301538" cy="1581785"/>
          </a:xfrm>
        </p:spPr>
        <p:txBody>
          <a:bodyPr>
            <a:normAutofit/>
          </a:bodyPr>
          <a:lstStyle/>
          <a:p>
            <a:pPr algn="l"/>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Typical </a:t>
            </a: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functional requirements include</a:t>
            </a:r>
          </a:p>
        </p:txBody>
      </p:sp>
      <p:sp>
        <p:nvSpPr>
          <p:cNvPr id="3" name="Content Placeholder 2"/>
          <p:cNvSpPr>
            <a:spLocks noGrp="1"/>
          </p:cNvSpPr>
          <p:nvPr>
            <p:ph idx="1"/>
          </p:nvPr>
        </p:nvSpPr>
        <p:spPr>
          <a:xfrm>
            <a:off x="55245" y="1403667"/>
            <a:ext cx="11668125" cy="5967413"/>
          </a:xfrm>
        </p:spPr>
        <p:txBody>
          <a:bodyPr>
            <a:normAutofit fontScale="85000" lnSpcReduction="2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Business Rules</a:t>
            </a:r>
          </a:p>
          <a:p>
            <a:r>
              <a:rPr lang="en-US" dirty="0">
                <a:latin typeface="Times New Roman" panose="02020603050405020304" pitchFamily="18" charset="0"/>
                <a:cs typeface="Times New Roman" panose="02020603050405020304" pitchFamily="18" charset="0"/>
              </a:rPr>
              <a:t>Transaction corrections, adjustments and cancellations</a:t>
            </a:r>
          </a:p>
          <a:p>
            <a:r>
              <a:rPr lang="en-US" dirty="0">
                <a:latin typeface="Times New Roman" panose="02020603050405020304" pitchFamily="18" charset="0"/>
                <a:cs typeface="Times New Roman" panose="02020603050405020304" pitchFamily="18" charset="0"/>
              </a:rPr>
              <a:t>Administrative functions</a:t>
            </a:r>
          </a:p>
          <a:p>
            <a:r>
              <a:rPr lang="en-US" dirty="0">
                <a:latin typeface="Times New Roman" panose="02020603050405020304" pitchFamily="18" charset="0"/>
                <a:cs typeface="Times New Roman" panose="02020603050405020304" pitchFamily="18" charset="0"/>
              </a:rPr>
              <a:t>Authentication</a:t>
            </a:r>
          </a:p>
          <a:p>
            <a:r>
              <a:rPr lang="en-US" dirty="0">
                <a:latin typeface="Times New Roman" panose="02020603050405020304" pitchFamily="18" charset="0"/>
                <a:cs typeface="Times New Roman" panose="02020603050405020304" pitchFamily="18" charset="0"/>
              </a:rPr>
              <a:t>Authorization levels</a:t>
            </a:r>
          </a:p>
          <a:p>
            <a:r>
              <a:rPr lang="en-US" dirty="0">
                <a:latin typeface="Times New Roman" panose="02020603050405020304" pitchFamily="18" charset="0"/>
                <a:cs typeface="Times New Roman" panose="02020603050405020304" pitchFamily="18" charset="0"/>
              </a:rPr>
              <a:t>Audit Tracking</a:t>
            </a:r>
          </a:p>
          <a:p>
            <a:r>
              <a:rPr lang="en-US" dirty="0">
                <a:latin typeface="Times New Roman" panose="02020603050405020304" pitchFamily="18" charset="0"/>
                <a:cs typeface="Times New Roman" panose="02020603050405020304" pitchFamily="18" charset="0"/>
              </a:rPr>
              <a:t>External Interfaces</a:t>
            </a:r>
          </a:p>
          <a:p>
            <a:r>
              <a:rPr lang="en-US" dirty="0">
                <a:latin typeface="Times New Roman" panose="02020603050405020304" pitchFamily="18" charset="0"/>
                <a:cs typeface="Times New Roman" panose="02020603050405020304" pitchFamily="18" charset="0"/>
              </a:rPr>
              <a:t>Certification Requirements</a:t>
            </a:r>
          </a:p>
          <a:p>
            <a:r>
              <a:rPr lang="en-US" dirty="0">
                <a:latin typeface="Times New Roman" panose="02020603050405020304" pitchFamily="18" charset="0"/>
                <a:cs typeface="Times New Roman" panose="02020603050405020304" pitchFamily="18" charset="0"/>
              </a:rPr>
              <a:t>Reporting Requirements</a:t>
            </a:r>
          </a:p>
          <a:p>
            <a:r>
              <a:rPr lang="en-US" dirty="0">
                <a:latin typeface="Times New Roman" panose="02020603050405020304" pitchFamily="18" charset="0"/>
                <a:cs typeface="Times New Roman" panose="02020603050405020304" pitchFamily="18" charset="0"/>
              </a:rPr>
              <a:t>Historical Data</a:t>
            </a:r>
          </a:p>
          <a:p>
            <a:r>
              <a:rPr lang="en-US" dirty="0">
                <a:latin typeface="Times New Roman" panose="02020603050405020304" pitchFamily="18" charset="0"/>
                <a:cs typeface="Times New Roman" panose="02020603050405020304" pitchFamily="18" charset="0"/>
              </a:rPr>
              <a:t>Legal or Regulatory Requirements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67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999870"/>
      </p:ext>
    </p:extLst>
  </p:cSld>
  <p:clrMapOvr>
    <a:masterClrMapping/>
  </p:clrMapOvr>
  <mc:AlternateContent xmlns:mc="http://schemas.openxmlformats.org/markup-compatibility/2006" xmlns:p14="http://schemas.microsoft.com/office/powerpoint/2010/main">
    <mc:Choice Requires="p14">
      <p:transition spd="slow" p14:dur="2000" advTm="74635"/>
    </mc:Choice>
    <mc:Fallback xmlns="">
      <p:transition spd="slow" advTm="7463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24" y="368935"/>
            <a:ext cx="11913235" cy="1897063"/>
          </a:xfrm>
        </p:spPr>
        <p:txBody>
          <a:bodyPr>
            <a:noAutofit/>
          </a:bodyPr>
          <a:lstStyle/>
          <a:p>
            <a:pPr algn="l"/>
            <a:r>
              <a:rPr lang="en-US" sz="4800" b="1" dirty="0">
                <a:solidFill>
                  <a:srgbClr val="ED7C2F"/>
                </a:solidFill>
                <a:latin typeface="Times New Roman" panose="02020603050405020304" pitchFamily="18" charset="0"/>
                <a:cs typeface="Times New Roman" panose="02020603050405020304" pitchFamily="18" charset="0"/>
              </a:rPr>
              <a:t>What is functional testing?</a:t>
            </a:r>
            <a:br>
              <a:rPr lang="en-US" sz="4800" b="1" dirty="0">
                <a:solidFill>
                  <a:srgbClr val="ED7C2F"/>
                </a:solidFill>
                <a:latin typeface="Times New Roman" panose="02020603050405020304" pitchFamily="18" charset="0"/>
                <a:cs typeface="Times New Roman" panose="02020603050405020304" pitchFamily="18" charset="0"/>
              </a:rPr>
            </a:br>
            <a:endParaRPr lang="en-US" sz="4800" dirty="0">
              <a:solidFill>
                <a:srgbClr val="ED7C2F"/>
              </a:solidFill>
            </a:endParaRPr>
          </a:p>
        </p:txBody>
      </p:sp>
      <p:sp>
        <p:nvSpPr>
          <p:cNvPr id="3" name="Content Placeholder 2"/>
          <p:cNvSpPr>
            <a:spLocks noGrp="1"/>
          </p:cNvSpPr>
          <p:nvPr>
            <p:ph idx="1"/>
          </p:nvPr>
        </p:nvSpPr>
        <p:spPr>
          <a:xfrm>
            <a:off x="339724" y="1886426"/>
            <a:ext cx="12485939" cy="5967413"/>
          </a:xfrm>
        </p:spPr>
        <p:txBody>
          <a:bodyPr>
            <a:normAutofit fontScale="92500" lnSpcReduction="10000"/>
          </a:bodyPr>
          <a:lstStyle/>
          <a:p>
            <a:r>
              <a:rPr lang="en-US" sz="3600" dirty="0" smtClean="0">
                <a:latin typeface="Times New Roman" panose="02020603050405020304" pitchFamily="18" charset="0"/>
                <a:cs typeface="Times New Roman" panose="02020603050405020304" pitchFamily="18" charset="0"/>
              </a:rPr>
              <a:t>Functional </a:t>
            </a:r>
            <a:r>
              <a:rPr lang="en-US" sz="3600" dirty="0">
                <a:latin typeface="Times New Roman" panose="02020603050405020304" pitchFamily="18" charset="0"/>
                <a:cs typeface="Times New Roman" panose="02020603050405020304" pitchFamily="18" charset="0"/>
              </a:rPr>
              <a:t>Testing is a type of black box testing whereby each part of the system is tested against functional </a:t>
            </a:r>
            <a:r>
              <a:rPr lang="en-US" sz="4000" dirty="0">
                <a:latin typeface="Times New Roman" panose="02020603050405020304" pitchFamily="18" charset="0"/>
                <a:cs typeface="Times New Roman" panose="02020603050405020304" pitchFamily="18" charset="0"/>
              </a:rPr>
              <a:t>specification/requirement</a:t>
            </a:r>
            <a:r>
              <a:rPr lang="en-US" sz="3600" dirty="0">
                <a:latin typeface="Times New Roman" panose="02020603050405020304" pitchFamily="18" charset="0"/>
                <a:cs typeface="Times New Roman" panose="02020603050405020304" pitchFamily="18" charset="0"/>
              </a:rPr>
              <a:t>s. For instance, seek answers to the following questions</a:t>
            </a:r>
            <a:r>
              <a:rPr lang="en-US" sz="3600" dirty="0" smtClean="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Are you able to login to a system after entering correct credentials?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Does your payment gateway prompt an error message when you enter incorrect card number?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Does your “add a customer” screen adds a customer to your records successfully?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Well, the above questions are mere samples to perform full-fledged functional testing of a </a:t>
            </a:r>
            <a:r>
              <a:rPr lang="en-US" dirty="0" smtClean="0">
                <a:latin typeface="Times New Roman" panose="02020603050405020304" pitchFamily="18" charset="0"/>
                <a:cs typeface="Times New Roman" panose="02020603050405020304" pitchFamily="18" charset="0"/>
              </a:rPr>
              <a:t>system</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656848"/>
      </p:ext>
    </p:extLst>
  </p:cSld>
  <p:clrMapOvr>
    <a:masterClrMapping/>
  </p:clrMapOvr>
  <mc:AlternateContent xmlns:mc="http://schemas.openxmlformats.org/markup-compatibility/2006" xmlns:p14="http://schemas.microsoft.com/office/powerpoint/2010/main">
    <mc:Choice Requires="p14">
      <p:transition spd="slow" p14:dur="2000" advTm="294975"/>
    </mc:Choice>
    <mc:Fallback xmlns="">
      <p:transition spd="slow" advTm="2949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148" y="1064577"/>
            <a:ext cx="11668125" cy="7029133"/>
          </a:xfrm>
        </p:spPr>
        <p:txBody>
          <a:bodyPr>
            <a:normAutofit fontScale="92500"/>
          </a:bodyPr>
          <a:lstStyle/>
          <a:p>
            <a:r>
              <a:rPr lang="en-US" dirty="0">
                <a:latin typeface="Times New Roman" panose="02020603050405020304" pitchFamily="18" charset="0"/>
                <a:cs typeface="Times New Roman" panose="02020603050405020304" pitchFamily="18" charset="0"/>
              </a:rPr>
              <a:t>Typically Testing is classified into three categories.</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1.Functional </a:t>
            </a:r>
            <a:r>
              <a:rPr lang="en-US" b="1" dirty="0">
                <a:solidFill>
                  <a:srgbClr val="FFFF00"/>
                </a:solidFill>
                <a:latin typeface="Times New Roman" panose="02020603050405020304" pitchFamily="18" charset="0"/>
                <a:cs typeface="Times New Roman" panose="02020603050405020304" pitchFamily="18" charset="0"/>
              </a:rPr>
              <a:t>Testing </a:t>
            </a:r>
            <a:endParaRPr lang="en-US" b="1" dirty="0" smtClean="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Functional </a:t>
            </a:r>
            <a:r>
              <a:rPr lang="en-US" dirty="0">
                <a:latin typeface="Times New Roman" panose="02020603050405020304" pitchFamily="18" charset="0"/>
                <a:cs typeface="Times New Roman" panose="02020603050405020304" pitchFamily="18" charset="0"/>
              </a:rPr>
              <a:t>tests are processes designed to confirm that all of the components of a piece of code or software operate correctly. Functional testing focuses on testing the interface of the application to ensure that all user requirements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met</a:t>
            </a:r>
            <a:r>
              <a:rPr lang="en-US" i="1" dirty="0" smtClean="0"/>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we talk about delivering quality software, functional testing has the highest ROI since it is done with real data. Functional testing verifies that the software performs its stated functions in a way that the users expect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Non Functional Testing</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   3. Maintenance</a:t>
            </a:r>
            <a:endParaRPr lang="en-US" b="1" dirty="0">
              <a:solidFill>
                <a:srgbClr val="FFFF00"/>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069079"/>
      </p:ext>
    </p:extLst>
  </p:cSld>
  <p:clrMapOvr>
    <a:masterClrMapping/>
  </p:clrMapOvr>
  <mc:AlternateContent xmlns:mc="http://schemas.openxmlformats.org/markup-compatibility/2006" xmlns:p14="http://schemas.microsoft.com/office/powerpoint/2010/main">
    <mc:Choice Requires="p14">
      <p:transition spd="slow" p14:dur="2000" advTm="58198"/>
    </mc:Choice>
    <mc:Fallback xmlns="">
      <p:transition spd="slow" advTm="5819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25" y="409098"/>
            <a:ext cx="9349423" cy="1268730"/>
          </a:xfrm>
        </p:spPr>
        <p:txBody>
          <a:bodyPr>
            <a:normAutofit/>
          </a:bodyPr>
          <a:lstStyle/>
          <a:p>
            <a:pPr algn="l"/>
            <a:r>
              <a:rPr lang="en-US" b="1" dirty="0" smtClean="0">
                <a:solidFill>
                  <a:schemeClr val="accent2">
                    <a:lumMod val="75000"/>
                  </a:schemeClr>
                </a:solidFill>
                <a:latin typeface="Times New Roman" panose="02020603050405020304" pitchFamily="18" charset="0"/>
                <a:cs typeface="Times New Roman" panose="02020603050405020304" pitchFamily="18" charset="0"/>
              </a:rPr>
              <a:t>Function testing Goals</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29836"/>
            <a:ext cx="12992869" cy="5967413"/>
          </a:xfrm>
        </p:spPr>
        <p:txBody>
          <a:bodyPr>
            <a:normAutofit fontScale="77500" lnSpcReduction="20000"/>
          </a:bodyPr>
          <a:lstStyle/>
          <a:p>
            <a:r>
              <a:rPr lang="en-US" sz="3600" dirty="0" smtClean="0">
                <a:latin typeface="Times New Roman" panose="02020603050405020304" pitchFamily="18" charset="0"/>
                <a:cs typeface="Times New Roman" panose="02020603050405020304" pitchFamily="18" charset="0"/>
              </a:rPr>
              <a:t>In functional testing, we can describe goals as intended outputs of the software testing process. The main goal of functional testing is to check how closely the feature is working as per the specifications. For better understanding, we can divide functional testing goals into two parts: validation testing and defect testing.</a:t>
            </a:r>
          </a:p>
          <a:p>
            <a:pPr>
              <a:buFont typeface="Wingdings" panose="05000000000000000000" pitchFamily="2" charset="2"/>
              <a:buChar char="ü"/>
            </a:pPr>
            <a:r>
              <a:rPr lang="en-US" sz="3600" b="1" dirty="0" smtClean="0">
                <a:solidFill>
                  <a:srgbClr val="FFFF00"/>
                </a:solidFill>
                <a:latin typeface="Times New Roman" panose="02020603050405020304" pitchFamily="18" charset="0"/>
                <a:cs typeface="Times New Roman" panose="02020603050405020304" pitchFamily="18" charset="0"/>
              </a:rPr>
              <a:t>Validation testing:</a:t>
            </a:r>
            <a:endParaRPr lang="en-US" sz="3600" dirty="0" smtClean="0">
              <a:solidFill>
                <a:srgbClr val="FFFF00"/>
              </a:solidFill>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To demonstrate the developer and client that the software meets the requirements.</a:t>
            </a:r>
          </a:p>
          <a:p>
            <a:r>
              <a:rPr lang="en-US" sz="3600" dirty="0" smtClean="0">
                <a:latin typeface="Times New Roman" panose="02020603050405020304" pitchFamily="18" charset="0"/>
                <a:cs typeface="Times New Roman" panose="02020603050405020304" pitchFamily="18" charset="0"/>
              </a:rPr>
              <a:t>A successful test should show that the system works as intended.</a:t>
            </a:r>
          </a:p>
          <a:p>
            <a:pPr>
              <a:buFont typeface="Wingdings" panose="05000000000000000000" pitchFamily="2" charset="2"/>
              <a:buChar char="ü"/>
            </a:pPr>
            <a:r>
              <a:rPr lang="en-US" sz="3600" b="1" dirty="0" smtClean="0">
                <a:solidFill>
                  <a:srgbClr val="FFFF00"/>
                </a:solidFill>
                <a:latin typeface="Times New Roman" panose="02020603050405020304" pitchFamily="18" charset="0"/>
                <a:cs typeface="Times New Roman" panose="02020603050405020304" pitchFamily="18" charset="0"/>
              </a:rPr>
              <a:t>Defect testing:</a:t>
            </a:r>
            <a:endParaRPr lang="en-US" sz="3600" dirty="0" smtClean="0">
              <a:solidFill>
                <a:srgbClr val="FFFF00"/>
              </a:solidFill>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To discover the defects in the functionality in terms of the user interface, error messages and text handling.</a:t>
            </a:r>
          </a:p>
          <a:p>
            <a:r>
              <a:rPr lang="en-US" sz="3600" dirty="0" smtClean="0">
                <a:latin typeface="Times New Roman" panose="02020603050405020304" pitchFamily="18" charset="0"/>
                <a:cs typeface="Times New Roman" panose="02020603050405020304" pitchFamily="18" charset="0"/>
              </a:rPr>
              <a:t>A successful test should expose the defects when the functionality does not work as expected.</a:t>
            </a:r>
          </a:p>
          <a:p>
            <a:r>
              <a:rPr lang="en-US" sz="3600" dirty="0" smtClean="0">
                <a:latin typeface="Times New Roman" panose="02020603050405020304" pitchFamily="18" charset="0"/>
                <a:cs typeface="Times New Roman" panose="02020603050405020304" pitchFamily="18" charset="0"/>
              </a:rPr>
              <a:t>For example, from the testing of the checkout process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840525"/>
      </p:ext>
    </p:extLst>
  </p:cSld>
  <p:clrMapOvr>
    <a:masterClrMapping/>
  </p:clrMapOvr>
  <mc:AlternateContent xmlns:mc="http://schemas.openxmlformats.org/markup-compatibility/2006" xmlns:p14="http://schemas.microsoft.com/office/powerpoint/2010/main">
    <mc:Choice Requires="p14">
      <p:transition spd="slow" p14:dur="2000" advTm="182560"/>
    </mc:Choice>
    <mc:Fallback xmlns="">
      <p:transition spd="slow" advTm="18256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3477" r="-184"/>
          <a:stretch/>
        </p:blipFill>
        <p:spPr>
          <a:xfrm>
            <a:off x="75561" y="468923"/>
            <a:ext cx="13335639" cy="9214339"/>
          </a:xfrm>
          <a:prstGeom prst="rect">
            <a:avLst/>
          </a:prstGeom>
        </p:spPr>
      </p:pic>
    </p:spTree>
    <p:extLst>
      <p:ext uri="{BB962C8B-B14F-4D97-AF65-F5344CB8AC3E}">
        <p14:creationId xmlns:p14="http://schemas.microsoft.com/office/powerpoint/2010/main" val="2605279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
          <p:cNvPicPr>
            <a:picLocks noChangeAspect="1"/>
          </p:cNvPicPr>
          <p:nvPr/>
        </p:nvPicPr>
        <p:blipFill rotWithShape="1">
          <a:blip r:embed="rId2"/>
          <a:srcRect l="24992" t="28741" r="27740" b="46024"/>
          <a:stretch/>
        </p:blipFill>
        <p:spPr bwMode="auto">
          <a:xfrm>
            <a:off x="1146166" y="4391660"/>
            <a:ext cx="9877124" cy="542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rotWithShape="1">
          <a:blip r:embed="rId3"/>
          <a:srcRect l="17515" t="35788" r="21733" b="6484"/>
          <a:stretch/>
        </p:blipFill>
        <p:spPr>
          <a:xfrm>
            <a:off x="1146166" y="182879"/>
            <a:ext cx="9877124" cy="44853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26398" y="-1271"/>
            <a:ext cx="2284802" cy="48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60727"/>
      </p:ext>
    </p:extLst>
  </p:cSld>
  <p:clrMapOvr>
    <a:masterClrMapping/>
  </p:clrMapOvr>
  <mc:AlternateContent xmlns:mc="http://schemas.openxmlformats.org/markup-compatibility/2006" xmlns:p14="http://schemas.microsoft.com/office/powerpoint/2010/main">
    <mc:Choice Requires="p14">
      <p:transition spd="slow" p14:dur="2000" advTm="94059"/>
    </mc:Choice>
    <mc:Fallback xmlns="">
      <p:transition spd="slow" advTm="9405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 y="880427"/>
            <a:ext cx="13258800" cy="1897063"/>
          </a:xfrm>
        </p:spPr>
        <p:txBody>
          <a:bodyPr>
            <a:normAutofit fontScale="90000"/>
          </a:bodyPr>
          <a:lstStyle/>
          <a:p>
            <a:pPr algn="ctr"/>
            <a:r>
              <a:rPr lang="en-US" sz="6000" b="1" dirty="0">
                <a:solidFill>
                  <a:srgbClr val="ED7C2F"/>
                </a:solidFill>
                <a:latin typeface="Times New Roman" panose="02020603050405020304" pitchFamily="18" charset="0"/>
                <a:cs typeface="Times New Roman" panose="02020603050405020304" pitchFamily="18" charset="0"/>
              </a:rPr>
              <a:t>What is Non-Functional Requirement?</a:t>
            </a:r>
            <a:br>
              <a:rPr lang="en-US" sz="6000" b="1" dirty="0">
                <a:solidFill>
                  <a:srgbClr val="ED7C2F"/>
                </a:solidFill>
                <a:latin typeface="Times New Roman" panose="02020603050405020304" pitchFamily="18" charset="0"/>
                <a:cs typeface="Times New Roman" panose="02020603050405020304" pitchFamily="18" charset="0"/>
              </a:rPr>
            </a:br>
            <a:endParaRPr lang="en-US" dirty="0">
              <a:solidFill>
                <a:srgbClr val="ED7C2F"/>
              </a:solidFill>
            </a:endParaRPr>
          </a:p>
        </p:txBody>
      </p:sp>
      <p:sp>
        <p:nvSpPr>
          <p:cNvPr id="3" name="Content Placeholder 2"/>
          <p:cNvSpPr>
            <a:spLocks noGrp="1"/>
          </p:cNvSpPr>
          <p:nvPr>
            <p:ph idx="1"/>
          </p:nvPr>
        </p:nvSpPr>
        <p:spPr>
          <a:xfrm>
            <a:off x="319405" y="2264410"/>
            <a:ext cx="12554384" cy="596741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non-functional requirement defines the quality attribute of a software system. They represent a set of standards used to judge the specific operation of a system. Example, how fast does the website load?</a:t>
            </a:r>
          </a:p>
          <a:p>
            <a:r>
              <a:rPr lang="en-US" dirty="0">
                <a:latin typeface="Times New Roman" panose="02020603050405020304" pitchFamily="18" charset="0"/>
                <a:cs typeface="Times New Roman" panose="02020603050405020304" pitchFamily="18" charset="0"/>
              </a:rPr>
              <a:t>A non-functional requirement is essential to ensure the usability and effectiveness of the entire software system. Failing to meet non-functional requirements can result in systems that fail to satisfy user needs.</a:t>
            </a:r>
          </a:p>
          <a:p>
            <a:r>
              <a:rPr lang="en-US" dirty="0">
                <a:latin typeface="Times New Roman" panose="02020603050405020304" pitchFamily="18" charset="0"/>
                <a:cs typeface="Times New Roman" panose="02020603050405020304" pitchFamily="18" charset="0"/>
              </a:rPr>
              <a:t>Non-functional Requirements allows you to impose constraints or restrictions on the design of the system across the various agile backlogs</a:t>
            </a:r>
            <a:r>
              <a:rPr lang="en-US" dirty="0" smtClean="0">
                <a:latin typeface="Times New Roman" panose="02020603050405020304" pitchFamily="18" charset="0"/>
                <a:cs typeface="Times New Roman" panose="02020603050405020304" pitchFamily="18" charset="0"/>
              </a:rPr>
              <a:t>.</a:t>
            </a:r>
          </a:p>
          <a:p>
            <a:r>
              <a:rPr lang="en-US" dirty="0" smtClean="0">
                <a:solidFill>
                  <a:srgbClr val="FFFF00"/>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Example, the site should load in 3 seconds when the number of simultaneous users are &gt; 10000</a:t>
            </a:r>
            <a:r>
              <a:rPr lang="en-US" dirty="0" smtClean="0">
                <a:solidFill>
                  <a:srgbClr val="FFFF00"/>
                </a:solidFill>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Description of non-functional requirements is just as critical as a functional requirement.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767058"/>
      </p:ext>
    </p:extLst>
  </p:cSld>
  <p:clrMapOvr>
    <a:masterClrMapping/>
  </p:clrMapOvr>
  <mc:AlternateContent xmlns:mc="http://schemas.openxmlformats.org/markup-compatibility/2006" xmlns:p14="http://schemas.microsoft.com/office/powerpoint/2010/main">
    <mc:Choice Requires="p14">
      <p:transition spd="slow" p14:dur="2000" advTm="253109"/>
    </mc:Choice>
    <mc:Fallback xmlns="">
      <p:transition spd="slow" advTm="25310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 y="43815"/>
            <a:ext cx="9355138" cy="1897063"/>
          </a:xfrm>
        </p:spPr>
        <p:txBody>
          <a:bodyPr/>
          <a:lstStyle/>
          <a:p>
            <a:pPr algn="l"/>
            <a:r>
              <a:rPr lang="en-US" altLang="en-US" b="1" dirty="0">
                <a:solidFill>
                  <a:schemeClr val="accent2">
                    <a:lumMod val="60000"/>
                    <a:lumOff val="40000"/>
                  </a:schemeClr>
                </a:solidFill>
                <a:latin typeface="Times New Roman" panose="02020603050405020304" pitchFamily="18" charset="0"/>
                <a:cs typeface="Times New Roman" panose="02020603050405020304" pitchFamily="18" charset="0"/>
              </a:rPr>
              <a:t>Dynamic Testing?</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322898" y="2203450"/>
            <a:ext cx="11668125" cy="5967413"/>
          </a:xfrm>
        </p:spPr>
        <p:txBody>
          <a:bodyPr/>
          <a:lstStyle/>
          <a:p>
            <a:pPr algn="just" eaLnBrk="1" hangingPunct="1">
              <a:lnSpc>
                <a:spcPct val="100000"/>
              </a:lnSpc>
              <a:spcAft>
                <a:spcPts val="1078"/>
              </a:spcAft>
              <a:defRPr/>
            </a:pPr>
            <a:r>
              <a:rPr lang="en-US" altLang="en-US" dirty="0" smtClean="0">
                <a:latin typeface="Times New Roman" panose="02020603050405020304" pitchFamily="18" charset="0"/>
                <a:cs typeface="Times New Roman" panose="02020603050405020304" pitchFamily="18" charset="0"/>
              </a:rPr>
              <a:t>Dynamic </a:t>
            </a:r>
            <a:r>
              <a:rPr lang="en-US" altLang="en-US" dirty="0">
                <a:latin typeface="Times New Roman" panose="02020603050405020304" pitchFamily="18" charset="0"/>
                <a:cs typeface="Times New Roman" panose="02020603050405020304" pitchFamily="18" charset="0"/>
              </a:rPr>
              <a:t>testing executes the software and validates the output with the expected outcome. Dynamic testing is performed at all levels of testing and it can be either black or white box testing.</a:t>
            </a:r>
          </a:p>
          <a:p>
            <a:pPr algn="just" eaLnBrk="1" hangingPunct="1">
              <a:lnSpc>
                <a:spcPct val="100000"/>
              </a:lnSpc>
              <a:defRPr/>
            </a:pPr>
            <a:r>
              <a:rPr lang="en-US" altLang="en-US" b="1" dirty="0">
                <a:latin typeface="Times New Roman" panose="02020603050405020304" pitchFamily="18" charset="0"/>
                <a:cs typeface="Times New Roman" panose="02020603050405020304" pitchFamily="18" charset="0"/>
              </a:rPr>
              <a:t>Dynamic Testing </a:t>
            </a:r>
            <a:r>
              <a:rPr lang="en-US" altLang="en-US"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hlinkClick r:id="rId2"/>
              </a:rPr>
              <a:t> </a:t>
            </a:r>
            <a:r>
              <a:rPr lang="en-US" altLang="en-US" b="1" u="sng" dirty="0">
                <a:latin typeface="Times New Roman" panose="02020603050405020304" pitchFamily="18" charset="0"/>
                <a:cs typeface="Times New Roman" panose="02020603050405020304" pitchFamily="18" charset="0"/>
                <a:hlinkClick r:id="rId2"/>
              </a:rPr>
              <a:t>Static Testing</a:t>
            </a:r>
            <a:r>
              <a:rPr lang="en-US" altLang="en-US" b="1" dirty="0">
                <a:latin typeface="Times New Roman" panose="02020603050405020304" pitchFamily="18" charset="0"/>
                <a:cs typeface="Times New Roman" panose="02020603050405020304" pitchFamily="18" charset="0"/>
                <a:hlinkClick r:id="rId2"/>
              </a:rPr>
              <a:t> </a:t>
            </a:r>
            <a:r>
              <a:rPr lang="en-US" altLang="en-US" dirty="0">
                <a:latin typeface="Times New Roman" panose="02020603050405020304" pitchFamily="18" charset="0"/>
                <a:cs typeface="Times New Roman" panose="02020603050405020304" pitchFamily="18" charset="0"/>
              </a:rPr>
              <a:t>are complementary methods, as they tend to find</a:t>
            </a:r>
          </a:p>
          <a:p>
            <a:pPr algn="just" eaLnBrk="1" hangingPunct="1">
              <a:lnSpc>
                <a:spcPct val="100000"/>
              </a:lnSpc>
              <a:defRPr/>
            </a:pPr>
            <a:r>
              <a:rPr lang="en-US" altLang="en-US" dirty="0">
                <a:latin typeface="Times New Roman" panose="02020603050405020304" pitchFamily="18" charset="0"/>
                <a:cs typeface="Times New Roman" panose="02020603050405020304" pitchFamily="18" charset="0"/>
              </a:rPr>
              <a:t>different types of defects effectively and efficiently. But as it does not start early in</a:t>
            </a:r>
          </a:p>
          <a:p>
            <a:pPr algn="just" eaLnBrk="1" hangingPunct="1">
              <a:lnSpc>
                <a:spcPct val="100000"/>
              </a:lnSpc>
              <a:defRPr/>
            </a:pPr>
            <a:r>
              <a:rPr lang="en-US" altLang="en-US" dirty="0">
                <a:latin typeface="Times New Roman" panose="02020603050405020304" pitchFamily="18" charset="0"/>
                <a:cs typeface="Times New Roman" panose="02020603050405020304" pitchFamily="18" charset="0"/>
              </a:rPr>
              <a:t>the</a:t>
            </a:r>
            <a:r>
              <a:rPr lang="en-US" altLang="en-US" dirty="0">
                <a:latin typeface="Times New Roman" panose="02020603050405020304" pitchFamily="18" charset="0"/>
                <a:cs typeface="Times New Roman" panose="02020603050405020304" pitchFamily="18" charset="0"/>
                <a:hlinkClick r:id="rId3"/>
              </a:rPr>
              <a:t> </a:t>
            </a:r>
            <a:r>
              <a:rPr lang="en-US" altLang="en-US" b="1" u="sng" dirty="0">
                <a:latin typeface="Times New Roman" panose="02020603050405020304" pitchFamily="18" charset="0"/>
                <a:cs typeface="Times New Roman" panose="02020603050405020304" pitchFamily="18" charset="0"/>
                <a:hlinkClick r:id="rId3"/>
              </a:rPr>
              <a:t>Software Development Life Cycle</a:t>
            </a:r>
            <a:r>
              <a:rPr lang="en-US" altLang="en-US" b="1" dirty="0">
                <a:latin typeface="Times New Roman" panose="02020603050405020304" pitchFamily="18" charset="0"/>
                <a:cs typeface="Times New Roman" panose="02020603050405020304" pitchFamily="18" charset="0"/>
                <a:hlinkClick r:id="rId3"/>
              </a:rPr>
              <a:t> </a:t>
            </a:r>
            <a:r>
              <a:rPr lang="en-US" altLang="en-US" dirty="0">
                <a:latin typeface="Times New Roman" panose="02020603050405020304" pitchFamily="18" charset="0"/>
                <a:cs typeface="Times New Roman" panose="02020603050405020304" pitchFamily="18" charset="0"/>
              </a:rPr>
              <a:t>hence it definitely increases the cost of </a:t>
            </a:r>
            <a:r>
              <a:rPr lang="en-US" altLang="en-US" dirty="0" smtClean="0">
                <a:latin typeface="Times New Roman" panose="02020603050405020304" pitchFamily="18" charset="0"/>
                <a:cs typeface="Times New Roman" panose="02020603050405020304" pitchFamily="18" charset="0"/>
              </a:rPr>
              <a:t>fixing defects</a:t>
            </a:r>
            <a:r>
              <a:rPr lang="en-US" altLang="en-US" dirty="0">
                <a:latin typeface="Times New Roman" panose="02020603050405020304" pitchFamily="18" charset="0"/>
                <a:cs typeface="Times New Roman" panose="02020603050405020304" pitchFamily="18" charset="0"/>
              </a:rPr>
              <a:t>.</a:t>
            </a:r>
          </a:p>
          <a:p>
            <a:pPr algn="just" eaLnBrk="1" hangingPunct="1">
              <a:lnSpc>
                <a:spcPct val="100000"/>
              </a:lnSpc>
              <a:defRPr/>
            </a:pPr>
            <a:r>
              <a:rPr lang="en-US" altLang="en-US" dirty="0">
                <a:latin typeface="Times New Roman" panose="02020603050405020304" pitchFamily="18" charset="0"/>
                <a:cs typeface="Times New Roman" panose="02020603050405020304" pitchFamily="18" charset="0"/>
              </a:rPr>
              <a:t>It is done during </a:t>
            </a:r>
            <a:r>
              <a:rPr lang="en-US" altLang="en-US" b="1" dirty="0">
                <a:latin typeface="Times New Roman" panose="02020603050405020304" pitchFamily="18" charset="0"/>
                <a:cs typeface="Times New Roman" panose="02020603050405020304" pitchFamily="18" charset="0"/>
              </a:rPr>
              <a:t>Validation Process </a:t>
            </a:r>
            <a:r>
              <a:rPr lang="en-US" altLang="en-US" dirty="0">
                <a:latin typeface="Times New Roman" panose="02020603050405020304" pitchFamily="18" charset="0"/>
                <a:cs typeface="Times New Roman" panose="02020603050405020304" pitchFamily="18" charset="0"/>
              </a:rPr>
              <a:t>evaluating the finished product.</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367847"/>
      </p:ext>
    </p:extLst>
  </p:cSld>
  <p:clrMapOvr>
    <a:masterClrMapping/>
  </p:clrMapOvr>
  <mc:AlternateContent xmlns:mc="http://schemas.openxmlformats.org/markup-compatibility/2006" xmlns:p14="http://schemas.microsoft.com/office/powerpoint/2010/main">
    <mc:Choice Requires="p14">
      <p:transition spd="slow" p14:dur="2000" advTm="302542"/>
    </mc:Choice>
    <mc:Fallback xmlns="">
      <p:transition spd="slow" advTm="30254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http://3jdcn431kbpy47ipz41ji9e6-wpengine.netdna-ssl.com/wp-content/uploads/2019/09/Functional-Vs-Non-Functional-Article-Imagery-02-1024x557.png"/>
          <p:cNvPicPr>
            <a:picLocks noChangeAspect="1" noChangeArrowheads="1"/>
          </p:cNvPicPr>
          <p:nvPr/>
        </p:nvPicPr>
        <p:blipFill rotWithShape="1">
          <a:blip r:embed="rId4">
            <a:extLst>
              <a:ext uri="{28A0092B-C50C-407E-A947-70E740481C1C}">
                <a14:useLocalDpi xmlns:a14="http://schemas.microsoft.com/office/drawing/2010/main" val="0"/>
              </a:ext>
            </a:extLst>
          </a:blip>
          <a:srcRect l="-1" t="4012" r="55614"/>
          <a:stretch/>
        </p:blipFill>
        <p:spPr bwMode="auto">
          <a:xfrm>
            <a:off x="2237873" y="1310469"/>
            <a:ext cx="8726906" cy="826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99388"/>
      </p:ext>
    </p:extLst>
  </p:cSld>
  <p:clrMapOvr>
    <a:masterClrMapping/>
  </p:clrMapOvr>
  <mc:AlternateContent xmlns:mc="http://schemas.openxmlformats.org/markup-compatibility/2006" xmlns:p14="http://schemas.microsoft.com/office/powerpoint/2010/main">
    <mc:Choice Requires="p14">
      <p:transition spd="slow" p14:dur="2000" advTm="134055"/>
    </mc:Choice>
    <mc:Fallback xmlns="">
      <p:transition spd="slow" advTm="13405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http://3jdcn431kbpy47ipz41ji9e6-wpengine.netdna-ssl.com/wp-content/uploads/2019/09/Functional-Vs-Non-Functional-Article-Imagery-02-1024x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4" y="1767840"/>
            <a:ext cx="11751945" cy="7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040577"/>
      </p:ext>
    </p:extLst>
  </p:cSld>
  <p:clrMapOvr>
    <a:masterClrMapping/>
  </p:clrMapOvr>
  <mc:AlternateContent xmlns:mc="http://schemas.openxmlformats.org/markup-compatibility/2006" xmlns:p14="http://schemas.microsoft.com/office/powerpoint/2010/main">
    <mc:Choice Requires="p14">
      <p:transition spd="slow" p14:dur="2000" advTm="134055"/>
    </mc:Choice>
    <mc:Fallback xmlns="">
      <p:transition spd="slow" advTm="13405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09575"/>
            <a:ext cx="11440159" cy="1897063"/>
          </a:xfrm>
        </p:spPr>
        <p:txBody>
          <a:bodyPr>
            <a:normAutofit/>
          </a:bodyPr>
          <a:lstStyle/>
          <a:p>
            <a:pPr algn="l"/>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Typical non-functional requirements include</a:t>
            </a:r>
            <a:endParaRPr lang="en-US" sz="3600" b="1" dirty="0">
              <a:solidFill>
                <a:schemeClr val="accent2">
                  <a:lumMod val="60000"/>
                  <a:lumOff val="40000"/>
                </a:schemeClr>
              </a:solidFill>
            </a:endParaRPr>
          </a:p>
        </p:txBody>
      </p:sp>
      <p:sp>
        <p:nvSpPr>
          <p:cNvPr id="4" name="Rectangle 3"/>
          <p:cNvSpPr/>
          <p:nvPr/>
        </p:nvSpPr>
        <p:spPr>
          <a:xfrm>
            <a:off x="101600" y="1920558"/>
            <a:ext cx="10383520" cy="7355860"/>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Performance – for example: response time, throughput, utilization, static volumetric</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Scalability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Capacity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Availability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Reliability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Recoverability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Maintainability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Serviceability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Regulatory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Environmental</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Integrity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Interoperability</a:t>
            </a:r>
            <a:endParaRPr lang="en-US" sz="2400" b="0" i="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67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448679"/>
      </p:ext>
    </p:extLst>
  </p:cSld>
  <p:clrMapOvr>
    <a:masterClrMapping/>
  </p:clrMapOvr>
  <mc:AlternateContent xmlns:mc="http://schemas.openxmlformats.org/markup-compatibility/2006" xmlns:p14="http://schemas.microsoft.com/office/powerpoint/2010/main">
    <mc:Choice Requires="p14">
      <p:transition spd="slow" p14:dur="2000" advTm="101564"/>
    </mc:Choice>
    <mc:Fallback xmlns="">
      <p:transition spd="slow" advTm="10156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44" y="186055"/>
            <a:ext cx="11668125" cy="1897063"/>
          </a:xfrm>
        </p:spPr>
        <p:txBody>
          <a:bodyPr/>
          <a:lstStyle/>
          <a:p>
            <a:pPr algn="l"/>
            <a:r>
              <a:rPr lang="en-US" b="1" dirty="0" smtClean="0">
                <a:solidFill>
                  <a:srgbClr val="ED7C2F"/>
                </a:solidFill>
                <a:latin typeface="Times New Roman" panose="02020603050405020304" pitchFamily="18" charset="0"/>
                <a:cs typeface="Times New Roman" panose="02020603050405020304" pitchFamily="18" charset="0"/>
              </a:rPr>
              <a:t>Types of Function testing</a:t>
            </a:r>
            <a:endParaRPr lang="en-US" b="1" dirty="0">
              <a:solidFill>
                <a:srgbClr val="ED7C2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9349" y="1674044"/>
            <a:ext cx="12668819" cy="5967413"/>
          </a:xfrm>
        </p:spPr>
        <p:txBody>
          <a:bodyPr>
            <a:normAutofit fontScale="85000" lnSpcReduction="10000"/>
          </a:bodyPr>
          <a:lstStyle/>
          <a:p>
            <a:r>
              <a:rPr lang="en-US" sz="3600" dirty="0">
                <a:latin typeface="Times New Roman" panose="02020603050405020304" pitchFamily="18" charset="0"/>
                <a:cs typeface="Times New Roman" panose="02020603050405020304" pitchFamily="18" charset="0"/>
              </a:rPr>
              <a:t>The process of functional testing involves a series of tests: Smoke, Sanity, Integration, Regression, Interface, System and finally User Acceptance Testing. Tests are conducted on each feature of the software to determine its behavior, using a combination of inputs simulating normal operating conditions, and deliberate anomalies and errors.</a:t>
            </a:r>
          </a:p>
          <a:p>
            <a:r>
              <a:rPr lang="en-US" sz="3600" dirty="0">
                <a:latin typeface="Times New Roman" panose="02020603050405020304" pitchFamily="18" charset="0"/>
                <a:cs typeface="Times New Roman" panose="02020603050405020304" pitchFamily="18" charset="0"/>
              </a:rPr>
              <a:t>Thus after rigorous functional testing, you receive software with the consistent user interface, proper integration with business processes, well-designed API having robust security and network features.</a:t>
            </a:r>
          </a:p>
          <a:p>
            <a:pPr>
              <a:buFont typeface="Wingdings" panose="05000000000000000000" pitchFamily="2" charset="2"/>
              <a:buChar char="ü"/>
            </a:pPr>
            <a:r>
              <a:rPr lang="en-US" sz="3600" dirty="0">
                <a:solidFill>
                  <a:srgbClr val="ED7C2F"/>
                </a:solidFill>
                <a:latin typeface="Times New Roman" panose="02020603050405020304" pitchFamily="18" charset="0"/>
                <a:cs typeface="Times New Roman" panose="02020603050405020304" pitchFamily="18" charset="0"/>
              </a:rPr>
              <a:t>Smoke Testing:</a:t>
            </a:r>
          </a:p>
          <a:p>
            <a:r>
              <a:rPr lang="en-US" sz="3600" dirty="0">
                <a:latin typeface="Times New Roman" panose="02020603050405020304" pitchFamily="18" charset="0"/>
                <a:cs typeface="Times New Roman" panose="02020603050405020304" pitchFamily="18" charset="0"/>
              </a:rPr>
              <a:t>This type of testing is performed before the actual system testing to check if the critical functionalities are working fine in order to carry out further extensive testing</a:t>
            </a:r>
            <a:r>
              <a:rPr lang="en-US" sz="3600" dirty="0" smtClean="0">
                <a:latin typeface="Times New Roman" panose="02020603050405020304" pitchFamily="18" charset="0"/>
                <a:cs typeface="Times New Roman" panose="02020603050405020304" pitchFamily="18" charset="0"/>
              </a:rPr>
              <a:t>. We are testing the environment setup for testing</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46712"/>
      </p:ext>
    </p:extLst>
  </p:cSld>
  <p:clrMapOvr>
    <a:masterClrMapping/>
  </p:clrMapOvr>
  <mc:AlternateContent xmlns:mc="http://schemas.openxmlformats.org/markup-compatibility/2006" xmlns:p14="http://schemas.microsoft.com/office/powerpoint/2010/main">
    <mc:Choice Requires="p14">
      <p:transition spd="slow" p14:dur="2000" advTm="137098"/>
    </mc:Choice>
    <mc:Fallback xmlns="">
      <p:transition spd="slow" advTm="137098"/>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378" y="1321869"/>
            <a:ext cx="13266821" cy="8736531"/>
          </a:xfrm>
        </p:spPr>
        <p:txBody>
          <a:bodyPr>
            <a:normAutofit lnSpcReduction="10000"/>
          </a:bodyPr>
          <a:lstStyle/>
          <a:p>
            <a:r>
              <a:rPr lang="en-US" sz="3000" b="1" dirty="0">
                <a:solidFill>
                  <a:srgbClr val="ED7C2F"/>
                </a:solidFill>
                <a:latin typeface="Times New Roman" panose="02020603050405020304" pitchFamily="18" charset="0"/>
                <a:cs typeface="Times New Roman" panose="02020603050405020304" pitchFamily="18" charset="0"/>
              </a:rPr>
              <a:t>Sanity Testing:</a:t>
            </a:r>
          </a:p>
          <a:p>
            <a:r>
              <a:rPr lang="en-US" sz="3000" dirty="0">
                <a:latin typeface="Times New Roman" panose="02020603050405020304" pitchFamily="18" charset="0"/>
                <a:cs typeface="Times New Roman" panose="02020603050405020304" pitchFamily="18" charset="0"/>
              </a:rPr>
              <a:t>It is a type of testing where only a specific functionality or a bug which is fixed is tested to check whether the functionality is working fine and see if there are no other issues due to the changes in the related components. It is a specific way of testing the application</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hlinkClick r:id="rId2"/>
              </a:rPr>
              <a:t>Integration Testing</a:t>
            </a:r>
            <a:r>
              <a:rPr lang="en-US" sz="3000" dirty="0">
                <a:latin typeface="Times New Roman" panose="02020603050405020304" pitchFamily="18" charset="0"/>
                <a:cs typeface="Times New Roman" panose="02020603050405020304" pitchFamily="18" charset="0"/>
              </a:rPr>
              <a:t> is performed when two or more functions or components of the software are integrated to form a system. It basically checks the proper functioning of the software when the components are merged to work as a single unit</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hlinkClick r:id="rId3"/>
              </a:rPr>
              <a:t>Regression testing</a:t>
            </a:r>
            <a:r>
              <a:rPr lang="en-US" sz="3000" dirty="0">
                <a:latin typeface="Times New Roman" panose="02020603050405020304" pitchFamily="18" charset="0"/>
                <a:cs typeface="Times New Roman" panose="02020603050405020304" pitchFamily="18" charset="0"/>
              </a:rPr>
              <a:t> is carried out on receiving the build of the software after fixing the bugs that were found in the initial round of testing. It verifies whether the bugs are fixed and checks if the entire software is working fine with the changes.</a:t>
            </a:r>
          </a:p>
          <a:p>
            <a:r>
              <a:rPr lang="en-US" sz="3000" dirty="0">
                <a:latin typeface="Times New Roman" panose="02020603050405020304" pitchFamily="18" charset="0"/>
                <a:cs typeface="Times New Roman" panose="02020603050405020304" pitchFamily="18" charset="0"/>
              </a:rPr>
              <a:t>Localization Testing:</a:t>
            </a:r>
          </a:p>
          <a:p>
            <a:r>
              <a:rPr lang="en-US" sz="3000" dirty="0">
                <a:latin typeface="Times New Roman" panose="02020603050405020304" pitchFamily="18" charset="0"/>
                <a:cs typeface="Times New Roman" panose="02020603050405020304" pitchFamily="18" charset="0"/>
              </a:rPr>
              <a:t>It is a testing process to check the software’s functioning when it is transformed into an application using a different language as required by the client.</a:t>
            </a:r>
          </a:p>
          <a:p>
            <a:r>
              <a:rPr lang="en-US" sz="3000" dirty="0" smtClean="0">
                <a:latin typeface="Times New Roman" panose="02020603050405020304" pitchFamily="18" charset="0"/>
                <a:cs typeface="Times New Roman" panose="02020603050405020304" pitchFamily="18" charset="0"/>
              </a:rPr>
              <a:t>In</a:t>
            </a:r>
            <a:r>
              <a:rPr lang="en-US"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hlinkClick r:id="rId4"/>
              </a:rPr>
              <a:t>User Acceptance testing</a:t>
            </a:r>
            <a:r>
              <a:rPr lang="en-US" sz="3000" dirty="0">
                <a:latin typeface="Times New Roman" panose="02020603050405020304" pitchFamily="18" charset="0"/>
                <a:cs typeface="Times New Roman" panose="02020603050405020304" pitchFamily="18" charset="0"/>
              </a:rPr>
              <a:t> the application is tested based on the user’s comfort and acceptance by considering their ease of use</a:t>
            </a:r>
            <a:r>
              <a:rPr lang="en-US" sz="2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0" y="0"/>
            <a:ext cx="12004064" cy="155461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060736"/>
      </p:ext>
    </p:extLst>
  </p:cSld>
  <p:clrMapOvr>
    <a:masterClrMapping/>
  </p:clrMapOvr>
  <mc:AlternateContent xmlns:mc="http://schemas.openxmlformats.org/markup-compatibility/2006" xmlns:p14="http://schemas.microsoft.com/office/powerpoint/2010/main">
    <mc:Choice Requires="p14">
      <p:transition spd="slow" p14:dur="2000" advTm="282350"/>
    </mc:Choice>
    <mc:Fallback xmlns="">
      <p:transition spd="slow" advTm="28235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18" y="365759"/>
            <a:ext cx="10670222" cy="1897063"/>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Functional Testing Best Practices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81636" y="2542062"/>
            <a:ext cx="11668125" cy="6549549"/>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Start </a:t>
            </a:r>
            <a:r>
              <a:rPr lang="en-US" b="1" dirty="0">
                <a:latin typeface="Times New Roman" panose="02020603050405020304" pitchFamily="18" charset="0"/>
                <a:cs typeface="Times New Roman" panose="02020603050405020304" pitchFamily="18" charset="0"/>
              </a:rPr>
              <a:t>writing testing cases early in the requirement analysis &amp; design phase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start writing test cases during an early phase of the Software Development Life Cycle then you will understand whether all requirement is testable or not. While writing test cases first consider Valid/Positive test cases which cover all expected behavior of the application under test. After that, you can consider invalid conditions/negative test cases</a:t>
            </a:r>
            <a:r>
              <a:rPr lang="en-US" dirty="0" smtClean="0">
                <a:latin typeface="Times New Roman" panose="02020603050405020304" pitchFamily="18" charset="0"/>
                <a:cs typeface="Times New Roman" panose="02020603050405020304" pitchFamily="18" charset="0"/>
              </a:rPr>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159520"/>
      </p:ext>
    </p:extLst>
  </p:cSld>
  <p:clrMapOvr>
    <a:masterClrMapping/>
  </p:clrMapOvr>
  <mc:AlternateContent xmlns:mc="http://schemas.openxmlformats.org/markup-compatibility/2006" xmlns:p14="http://schemas.microsoft.com/office/powerpoint/2010/main">
    <mc:Choice Requires="p14">
      <p:transition spd="slow" p14:dur="2000" advTm="101070"/>
    </mc:Choice>
    <mc:Fallback xmlns="">
      <p:transition spd="slow" advTm="10107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07" y="122395"/>
            <a:ext cx="9355138" cy="1897063"/>
          </a:xfrm>
        </p:spPr>
        <p:txBody>
          <a:bodyPr/>
          <a:lstStyle/>
          <a:p>
            <a:endParaRPr lang="en-US"/>
          </a:p>
        </p:txBody>
      </p:sp>
      <p:sp>
        <p:nvSpPr>
          <p:cNvPr id="3" name="Content Placeholder 2"/>
          <p:cNvSpPr>
            <a:spLocks noGrp="1"/>
          </p:cNvSpPr>
          <p:nvPr>
            <p:ph idx="1"/>
          </p:nvPr>
        </p:nvSpPr>
        <p:spPr>
          <a:xfrm>
            <a:off x="485458" y="2325370"/>
            <a:ext cx="11668125" cy="5967413"/>
          </a:xfrm>
        </p:spPr>
        <p:txBody>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2.Non-Functional Testing </a:t>
            </a:r>
            <a:r>
              <a:rPr lang="en-US" b="1" dirty="0">
                <a:latin typeface="Times New Roman" panose="02020603050405020304" pitchFamily="18" charset="0"/>
                <a:cs typeface="Times New Roman" panose="02020603050405020304" pitchFamily="18" charset="0"/>
              </a:rPr>
              <a:t>or</a:t>
            </a:r>
            <a:r>
              <a:rPr lang="en-US" b="1" dirty="0">
                <a:latin typeface="Times New Roman" panose="02020603050405020304" pitchFamily="18" charset="0"/>
                <a:cs typeface="Times New Roman" panose="02020603050405020304" pitchFamily="18" charset="0"/>
                <a:hlinkClick r:id="rId2"/>
              </a:rPr>
              <a:t> </a:t>
            </a:r>
            <a:r>
              <a:rPr lang="en-US" b="1" u="sng" dirty="0">
                <a:latin typeface="Times New Roman" panose="02020603050405020304" pitchFamily="18" charset="0"/>
                <a:cs typeface="Times New Roman" panose="02020603050405020304" pitchFamily="18" charset="0"/>
                <a:hlinkClick r:id="rId2"/>
              </a:rPr>
              <a:t>Performance Testing</a:t>
            </a:r>
            <a:r>
              <a:rPr lang="en-US" dirty="0">
                <a:latin typeface="Times New Roman" panose="02020603050405020304" pitchFamily="18" charset="0"/>
                <a:cs typeface="Times New Roman" panose="02020603050405020304" pitchFamily="18" charset="0"/>
                <a:hlinkClick r:id="rId2"/>
              </a:rPr>
              <a:t> </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Non-functional testing is a type of testing to check non-functional aspects (performance, usability, reliability,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of a software application. It is designed to test the readiness of a system as per nonfunctional parameters which are never addressed by functional testing. </a:t>
            </a:r>
          </a:p>
          <a:p>
            <a:pPr lvl="0"/>
            <a:r>
              <a:rPr lang="en-US" dirty="0">
                <a:latin typeface="Times New Roman" panose="02020603050405020304" pitchFamily="18" charset="0"/>
                <a:cs typeface="Times New Roman" panose="02020603050405020304" pitchFamily="18" charset="0"/>
              </a:rPr>
              <a:t>An excellent example of non-functional test would be to check how many people can simultaneously login into a software. </a:t>
            </a:r>
          </a:p>
          <a:p>
            <a:pPr lvl="0"/>
            <a:r>
              <a:rPr lang="en-US" dirty="0">
                <a:latin typeface="Times New Roman" panose="02020603050405020304" pitchFamily="18" charset="0"/>
                <a:cs typeface="Times New Roman" panose="02020603050405020304" pitchFamily="18" charset="0"/>
              </a:rPr>
              <a:t>Non-functional testing is equally important as functional testing and affects client satisfaction. </a:t>
            </a:r>
          </a:p>
          <a:p>
            <a:r>
              <a:rPr lang="en-US" b="1" dirty="0">
                <a:solidFill>
                  <a:srgbClr val="FFFF00"/>
                </a:solidFill>
                <a:latin typeface="Times New Roman" panose="02020603050405020304" pitchFamily="18" charset="0"/>
                <a:cs typeface="Times New Roman" panose="02020603050405020304" pitchFamily="18" charset="0"/>
              </a:rPr>
              <a:t>3.Maintenance </a:t>
            </a:r>
            <a:r>
              <a:rPr lang="en-US" dirty="0">
                <a:latin typeface="Times New Roman" panose="02020603050405020304" pitchFamily="18" charset="0"/>
                <a:cs typeface="Times New Roman" panose="02020603050405020304" pitchFamily="18" charset="0"/>
              </a:rPr>
              <a:t>(Regression and </a:t>
            </a:r>
            <a:r>
              <a:rPr lang="en-US" dirty="0" smtClean="0">
                <a:latin typeface="Times New Roman" panose="02020603050405020304" pitchFamily="18" charset="0"/>
                <a:cs typeface="Times New Roman" panose="02020603050405020304" pitchFamily="18" charset="0"/>
              </a:rPr>
              <a:t>Maintenance)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623216"/>
      </p:ext>
    </p:extLst>
  </p:cSld>
  <p:clrMapOvr>
    <a:masterClrMapping/>
  </p:clrMapOvr>
  <mc:AlternateContent xmlns:mc="http://schemas.openxmlformats.org/markup-compatibility/2006" xmlns:p14="http://schemas.microsoft.com/office/powerpoint/2010/main">
    <mc:Choice Requires="p14">
      <p:transition spd="slow" p14:dur="2000" advTm="114776"/>
    </mc:Choice>
    <mc:Fallback xmlns="">
      <p:transition spd="slow" advTm="11477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186055"/>
            <a:ext cx="9369743" cy="1053465"/>
          </a:xfrm>
        </p:spPr>
        <p:txBody>
          <a:bodyPr>
            <a:normAutofit/>
          </a:bodyPr>
          <a:lstStyle/>
          <a:p>
            <a:pPr algn="l"/>
            <a:r>
              <a:rPr lang="en-US" sz="4400" b="1" cap="none" dirty="0" smtClean="0">
                <a:solidFill>
                  <a:srgbClr val="ED7C2F"/>
                </a:solidFill>
                <a:latin typeface="Times New Roman" panose="02020603050405020304" pitchFamily="18" charset="0"/>
                <a:ea typeface="+mn-ea"/>
                <a:cs typeface="Times New Roman" panose="02020603050405020304" pitchFamily="18" charset="0"/>
              </a:rPr>
              <a:t>Non-functional Aspects</a:t>
            </a:r>
            <a:endParaRPr lang="en-US" sz="8000" b="1" dirty="0">
              <a:solidFill>
                <a:srgbClr val="ED7C2F"/>
              </a:solidFill>
            </a:endParaRPr>
          </a:p>
        </p:txBody>
      </p:sp>
      <p:sp>
        <p:nvSpPr>
          <p:cNvPr id="3" name="Content Placeholder 2"/>
          <p:cNvSpPr>
            <a:spLocks noGrp="1"/>
          </p:cNvSpPr>
          <p:nvPr>
            <p:ph idx="1"/>
          </p:nvPr>
        </p:nvSpPr>
        <p:spPr>
          <a:xfrm>
            <a:off x="223521" y="1524000"/>
            <a:ext cx="11845290" cy="6992303"/>
          </a:xfrm>
        </p:spPr>
        <p:txBody>
          <a:bodyPr>
            <a:normAutofit fontScale="92500"/>
          </a:bodyPr>
          <a:lstStyle/>
          <a:p>
            <a:r>
              <a:rPr lang="en-US" sz="2400" dirty="0" err="1">
                <a:latin typeface="Times New Roman" panose="02020603050405020304" pitchFamily="18" charset="0"/>
                <a:cs typeface="Times New Roman" panose="02020603050405020304" pitchFamily="18" charset="0"/>
              </a:rPr>
              <a:t>T</a:t>
            </a:r>
            <a:r>
              <a:rPr lang="en-US" sz="2800" dirty="0" err="1" smtClean="0">
                <a:latin typeface="Times New Roman" panose="02020603050405020304" pitchFamily="18" charset="0"/>
                <a:cs typeface="Times New Roman" panose="02020603050405020304" pitchFamily="18" charset="0"/>
              </a:rPr>
              <a:t>the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name itself depicts, this testing concentrates on the non-functional aspect of the application. </a:t>
            </a:r>
            <a:r>
              <a:rPr lang="en-US" sz="2800" b="1" i="1" dirty="0">
                <a:latin typeface="Times New Roman" panose="02020603050405020304" pitchFamily="18" charset="0"/>
                <a:cs typeface="Times New Roman" panose="02020603050405020304" pitchFamily="18" charset="0"/>
              </a:rPr>
              <a:t>So what are the non-functional aspects? Or should I say what are the features which are not related to the functionality of the application?</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Well, here are the answers to those: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 does the application perform under normal circumstances?</a:t>
            </a:r>
          </a:p>
          <a:p>
            <a:r>
              <a:rPr lang="en-US" sz="2800" dirty="0">
                <a:latin typeface="Times New Roman" panose="02020603050405020304" pitchFamily="18" charset="0"/>
                <a:cs typeface="Times New Roman" panose="02020603050405020304" pitchFamily="18" charset="0"/>
              </a:rPr>
              <a:t>How does the application behave when too many users login concurrently?</a:t>
            </a:r>
          </a:p>
          <a:p>
            <a:r>
              <a:rPr lang="en-US" sz="2800" dirty="0">
                <a:latin typeface="Times New Roman" panose="02020603050405020304" pitchFamily="18" charset="0"/>
                <a:cs typeface="Times New Roman" panose="02020603050405020304" pitchFamily="18" charset="0"/>
              </a:rPr>
              <a:t>Can the application handle stress?</a:t>
            </a:r>
          </a:p>
          <a:p>
            <a:r>
              <a:rPr lang="en-US" sz="2800" dirty="0">
                <a:latin typeface="Times New Roman" panose="02020603050405020304" pitchFamily="18" charset="0"/>
                <a:cs typeface="Times New Roman" panose="02020603050405020304" pitchFamily="18" charset="0"/>
              </a:rPr>
              <a:t>How secure is the application?</a:t>
            </a:r>
          </a:p>
          <a:p>
            <a:r>
              <a:rPr lang="en-US" sz="2800" dirty="0">
                <a:latin typeface="Times New Roman" panose="02020603050405020304" pitchFamily="18" charset="0"/>
                <a:cs typeface="Times New Roman" panose="02020603050405020304" pitchFamily="18" charset="0"/>
              </a:rPr>
              <a:t>Can the application recover from any disaster?</a:t>
            </a:r>
          </a:p>
          <a:p>
            <a:r>
              <a:rPr lang="en-US" sz="2800" dirty="0">
                <a:latin typeface="Times New Roman" panose="02020603050405020304" pitchFamily="18" charset="0"/>
                <a:cs typeface="Times New Roman" panose="02020603050405020304" pitchFamily="18" charset="0"/>
              </a:rPr>
              <a:t>Can the application behave in the same way in a different environment or OS?</a:t>
            </a:r>
          </a:p>
          <a:p>
            <a:r>
              <a:rPr lang="en-US" sz="2800" dirty="0">
                <a:latin typeface="Times New Roman" panose="02020603050405020304" pitchFamily="18" charset="0"/>
                <a:cs typeface="Times New Roman" panose="02020603050405020304" pitchFamily="18" charset="0"/>
              </a:rPr>
              <a:t>How easy is to port the application in a different system?</a:t>
            </a:r>
          </a:p>
          <a:p>
            <a:r>
              <a:rPr lang="en-US" sz="2800" dirty="0">
                <a:latin typeface="Times New Roman" panose="02020603050405020304" pitchFamily="18" charset="0"/>
                <a:cs typeface="Times New Roman" panose="02020603050405020304" pitchFamily="18" charset="0"/>
              </a:rPr>
              <a:t>Are the documents/user manual provided with the application easy to understand?</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96870"/>
      </p:ext>
    </p:extLst>
  </p:cSld>
  <p:clrMapOvr>
    <a:masterClrMapping/>
  </p:clrMapOvr>
  <mc:AlternateContent xmlns:mc="http://schemas.openxmlformats.org/markup-compatibility/2006" xmlns:p14="http://schemas.microsoft.com/office/powerpoint/2010/main">
    <mc:Choice Requires="p14">
      <p:transition spd="slow" p14:dur="2000" advTm="126082"/>
    </mc:Choice>
    <mc:Fallback xmlns="">
      <p:transition spd="slow" advTm="12608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5" y="270827"/>
            <a:ext cx="11933555" cy="1097280"/>
          </a:xfrm>
        </p:spPr>
        <p:txBody>
          <a:bodyPr>
            <a:noAutofit/>
          </a:bodyPr>
          <a:lstStyle/>
          <a:p>
            <a:pPr algn="l"/>
            <a:r>
              <a:rPr lang="en-US" sz="4800" b="1" dirty="0" smtClean="0">
                <a:solidFill>
                  <a:srgbClr val="ED7C2F"/>
                </a:solidFill>
                <a:latin typeface="Times New Roman" panose="02020603050405020304" pitchFamily="18" charset="0"/>
                <a:cs typeface="Times New Roman" panose="02020603050405020304" pitchFamily="18" charset="0"/>
              </a:rPr>
              <a:t>TYPE OF NON FUNCTIONAL TETSING</a:t>
            </a:r>
            <a:endParaRPr lang="en-US" sz="4800" b="1" dirty="0">
              <a:solidFill>
                <a:srgbClr val="ED7C2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522" y="1614170"/>
            <a:ext cx="12192318" cy="8444230"/>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1</a:t>
            </a:r>
            <a:r>
              <a:rPr lang="en-US" sz="2000" dirty="0">
                <a:solidFill>
                  <a:srgbClr val="ED7C2F"/>
                </a:solidFill>
                <a:latin typeface="Times New Roman" panose="02020603050405020304" pitchFamily="18" charset="0"/>
                <a:cs typeface="Times New Roman" panose="02020603050405020304" pitchFamily="18" charset="0"/>
              </a:rPr>
              <a:t>) </a:t>
            </a:r>
            <a:r>
              <a:rPr lang="en-US" sz="2800" b="1" dirty="0">
                <a:solidFill>
                  <a:srgbClr val="ED7C2F"/>
                </a:solidFill>
                <a:latin typeface="Times New Roman" panose="02020603050405020304" pitchFamily="18" charset="0"/>
                <a:cs typeface="Times New Roman" panose="02020603050405020304" pitchFamily="18" charset="0"/>
              </a:rPr>
              <a:t>Load Testing:</a:t>
            </a:r>
            <a:r>
              <a:rPr lang="en-US" sz="2400" dirty="0">
                <a:latin typeface="Times New Roman" panose="02020603050405020304" pitchFamily="18" charset="0"/>
                <a:cs typeface="Times New Roman" panose="02020603050405020304" pitchFamily="18" charset="0"/>
              </a:rPr>
              <a:t> An application which is expected to handle a particular workload is tested for its response time in a real environment depicting a particular workload. It is tested for its ability to function correctly in a stipulated time and is able to handle the load.</a:t>
            </a:r>
          </a:p>
          <a:p>
            <a:r>
              <a:rPr lang="en-US" sz="2400" b="1" dirty="0">
                <a:latin typeface="Times New Roman" panose="02020603050405020304" pitchFamily="18" charset="0"/>
                <a:cs typeface="Times New Roman" panose="02020603050405020304" pitchFamily="18" charset="0"/>
              </a:rPr>
              <a:t>#2) Stress Testing:</a:t>
            </a:r>
            <a:r>
              <a:rPr lang="en-US" sz="2400" dirty="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hlinkClick r:id="rId2"/>
              </a:rPr>
              <a:t>Stress testing</a:t>
            </a:r>
            <a:r>
              <a:rPr lang="en-US" sz="2400" dirty="0">
                <a:latin typeface="Times New Roman" panose="02020603050405020304" pitchFamily="18" charset="0"/>
                <a:cs typeface="Times New Roman" panose="02020603050405020304" pitchFamily="18" charset="0"/>
              </a:rPr>
              <a:t>, the application is stressed with an extra workload to check if it works efficiently and is able to handle the stress as per the requirement.</a:t>
            </a:r>
          </a:p>
          <a:p>
            <a:r>
              <a:rPr lang="en-US" sz="2400" b="1" u="sng" dirty="0">
                <a:solidFill>
                  <a:srgbClr val="FFFF00"/>
                </a:solidFill>
                <a:latin typeface="Times New Roman" panose="02020603050405020304" pitchFamily="18" charset="0"/>
                <a:cs typeface="Times New Roman" panose="02020603050405020304" pitchFamily="18" charset="0"/>
              </a:rPr>
              <a:t>Example:</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Consider a website which is tested to check its behavior when the user accesses is at its peak. There could be a situation where the workload crosses beyond the specification. In this case, the website may fail, slow down or even crash.</a:t>
            </a:r>
          </a:p>
          <a:p>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3)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Volume Testing</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Under </a:t>
            </a:r>
            <a:r>
              <a:rPr lang="en-US" sz="2400" dirty="0">
                <a:latin typeface="Times New Roman" panose="02020603050405020304" pitchFamily="18" charset="0"/>
                <a:cs typeface="Times New Roman" panose="02020603050405020304" pitchFamily="18" charset="0"/>
                <a:hlinkClick r:id="rId3"/>
              </a:rPr>
              <a:t>Volume testing</a:t>
            </a:r>
            <a:r>
              <a:rPr lang="en-US" sz="2400" dirty="0">
                <a:latin typeface="Times New Roman" panose="02020603050405020304" pitchFamily="18" charset="0"/>
                <a:cs typeface="Times New Roman" panose="02020603050405020304" pitchFamily="18" charset="0"/>
              </a:rPr>
              <a:t> the application’s ability to handle data in the volume is tested by providing a real-time environment. The application is tested for its correctness and reliability under adverse conditions.</a:t>
            </a:r>
          </a:p>
          <a:p>
            <a:r>
              <a:rPr lang="en-US" sz="2400" b="1" dirty="0">
                <a:latin typeface="Times New Roman" panose="02020603050405020304" pitchFamily="18" charset="0"/>
                <a:cs typeface="Times New Roman" panose="02020603050405020304" pitchFamily="18" charset="0"/>
              </a:rPr>
              <a:t>#4)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Endurance Testing</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hlinkClick r:id="rId4"/>
              </a:rPr>
              <a:t>Endurance testing</a:t>
            </a:r>
            <a:r>
              <a:rPr lang="en-US" sz="2400" dirty="0">
                <a:latin typeface="Times New Roman" panose="02020603050405020304" pitchFamily="18" charset="0"/>
                <a:cs typeface="Times New Roman" panose="02020603050405020304" pitchFamily="18" charset="0"/>
              </a:rPr>
              <a:t> the durability of the software is tested with a repeated and consistent flow of load in a scalable pattern. It checks the endurance power of the software when loaded with a consistent workload</a:t>
            </a:r>
            <a:r>
              <a:rPr lang="en-US" sz="2400" dirty="0" smtClean="0">
                <a:latin typeface="Times New Roman" panose="02020603050405020304" pitchFamily="18" charset="0"/>
                <a:cs typeface="Times New Roman" panose="02020603050405020304" pitchFamily="18" charset="0"/>
              </a:rPr>
              <a:t>.</a:t>
            </a:r>
          </a:p>
          <a:p>
            <a:r>
              <a:rPr lang="en-US" sz="2400" b="1" dirty="0">
                <a:solidFill>
                  <a:srgbClr val="ED7C2F"/>
                </a:solidFill>
                <a:latin typeface="Times New Roman" panose="02020603050405020304" pitchFamily="18" charset="0"/>
                <a:cs typeface="Times New Roman" panose="02020603050405020304" pitchFamily="18" charset="0"/>
              </a:rPr>
              <a:t>Usability </a:t>
            </a:r>
            <a:r>
              <a:rPr lang="en-US" sz="2400" b="1" dirty="0" smtClean="0">
                <a:solidFill>
                  <a:srgbClr val="ED7C2F"/>
                </a:solidFill>
                <a:latin typeface="Times New Roman" panose="02020603050405020304" pitchFamily="18" charset="0"/>
                <a:cs typeface="Times New Roman" panose="02020603050405020304" pitchFamily="18" charset="0"/>
              </a:rPr>
              <a:t>Testing</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this type of testing the User Interface is tested for its ease of use and see how user-friendly it is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5"/>
              </a:rPr>
              <a:t>Security Testing</a:t>
            </a:r>
            <a:r>
              <a:rPr lang="en-US" sz="2400" dirty="0">
                <a:latin typeface="Times New Roman" panose="02020603050405020304" pitchFamily="18" charset="0"/>
                <a:cs typeface="Times New Roman" panose="02020603050405020304" pitchFamily="18" charset="0"/>
              </a:rPr>
              <a:t> is to check how secure the software is regarding the data over the network from malicious attack. The key areas to be tested in this testing include authorization, authentication of users and their access to the data based on the roles such as admin, moderator, composer, and user </a:t>
            </a:r>
            <a:r>
              <a:rPr lang="en-US" sz="2400" dirty="0" smtClean="0">
                <a:latin typeface="Times New Roman" panose="02020603050405020304" pitchFamily="18" charset="0"/>
                <a:cs typeface="Times New Roman" panose="02020603050405020304" pitchFamily="18" charset="0"/>
              </a:rPr>
              <a:t>l</a:t>
            </a:r>
          </a:p>
          <a:p>
            <a:endParaRPr lang="en-US" sz="3600"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86134"/>
      </p:ext>
    </p:extLst>
  </p:cSld>
  <p:clrMapOvr>
    <a:masterClrMapping/>
  </p:clrMapOvr>
  <mc:AlternateContent xmlns:mc="http://schemas.openxmlformats.org/markup-compatibility/2006" xmlns:p14="http://schemas.microsoft.com/office/powerpoint/2010/main">
    <mc:Choice Requires="p14">
      <p:transition spd="slow" p14:dur="2000" advTm="479290"/>
    </mc:Choice>
    <mc:Fallback xmlns="">
      <p:transition spd="slow" advTm="47929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1120775"/>
            <a:ext cx="12295823" cy="1897063"/>
          </a:xfrm>
        </p:spPr>
        <p:txBody>
          <a:bodyPr>
            <a:normAutofit fontScale="90000"/>
          </a:bodyPr>
          <a:lstStyle/>
          <a:p>
            <a:pPr algn="l"/>
            <a:r>
              <a:rPr lang="en-US" sz="6000" b="1" dirty="0">
                <a:solidFill>
                  <a:srgbClr val="ED7C2F"/>
                </a:solidFill>
                <a:latin typeface="Times New Roman" panose="02020603050405020304" pitchFamily="18" charset="0"/>
                <a:cs typeface="Times New Roman" panose="02020603050405020304" pitchFamily="18" charset="0"/>
              </a:rPr>
              <a:t>Checklist for Performance Testing</a:t>
            </a:r>
            <a:br>
              <a:rPr lang="en-US" sz="6000" b="1" dirty="0">
                <a:solidFill>
                  <a:srgbClr val="ED7C2F"/>
                </a:solidFill>
                <a:latin typeface="Times New Roman" panose="02020603050405020304" pitchFamily="18" charset="0"/>
                <a:cs typeface="Times New Roman" panose="02020603050405020304" pitchFamily="18" charset="0"/>
              </a:rPr>
            </a:br>
            <a:endParaRPr lang="en-US" b="1" dirty="0">
              <a:solidFill>
                <a:srgbClr val="ED7C2F"/>
              </a:solidFill>
            </a:endParaRPr>
          </a:p>
        </p:txBody>
      </p:sp>
      <p:sp>
        <p:nvSpPr>
          <p:cNvPr id="3" name="Content Placeholder 2"/>
          <p:cNvSpPr>
            <a:spLocks noGrp="1"/>
          </p:cNvSpPr>
          <p:nvPr>
            <p:ph idx="1"/>
          </p:nvPr>
        </p:nvSpPr>
        <p:spPr>
          <a:xfrm>
            <a:off x="243840" y="2329113"/>
            <a:ext cx="12966834" cy="5967413"/>
          </a:xfrm>
        </p:spPr>
        <p:txBody>
          <a:bodyPr>
            <a:normAutofit fontScale="92500" lnSpcReduction="20000"/>
          </a:bodyPr>
          <a:lstStyle/>
          <a:p>
            <a:r>
              <a:rPr lang="en-US" b="1" dirty="0" smtClean="0">
                <a:latin typeface="Times New Roman" panose="02020603050405020304" pitchFamily="18" charset="0"/>
                <a:cs typeface="Times New Roman" panose="02020603050405020304" pitchFamily="18" charset="0"/>
              </a:rPr>
              <a:t>The response time</a:t>
            </a:r>
            <a:r>
              <a:rPr lang="en-US" dirty="0" smtClean="0">
                <a:latin typeface="Times New Roman" panose="02020603050405020304" pitchFamily="18" charset="0"/>
                <a:cs typeface="Times New Roman" panose="02020603050405020304" pitchFamily="18" charset="0"/>
              </a:rPr>
              <a:t> of the application should be verified i.e. how long does it take to load the application, any input given to the application provides the output in how much time, refreshing the browser, etc.</a:t>
            </a:r>
          </a:p>
          <a:p>
            <a:r>
              <a:rPr lang="en-US" b="1" dirty="0" smtClean="0">
                <a:latin typeface="Times New Roman" panose="02020603050405020304" pitchFamily="18" charset="0"/>
                <a:cs typeface="Times New Roman" panose="02020603050405020304" pitchFamily="18" charset="0"/>
              </a:rPr>
              <a:t>Throughput </a:t>
            </a:r>
            <a:r>
              <a:rPr lang="en-US" dirty="0" smtClean="0">
                <a:latin typeface="Times New Roman" panose="02020603050405020304" pitchFamily="18" charset="0"/>
                <a:cs typeface="Times New Roman" panose="02020603050405020304" pitchFamily="18" charset="0"/>
              </a:rPr>
              <a:t>should be verified for the number of transactions completed during a load test.</a:t>
            </a:r>
          </a:p>
          <a:p>
            <a:r>
              <a:rPr lang="en-US" b="1" dirty="0" smtClean="0">
                <a:latin typeface="Times New Roman" panose="02020603050405020304" pitchFamily="18" charset="0"/>
                <a:cs typeface="Times New Roman" panose="02020603050405020304" pitchFamily="18" charset="0"/>
              </a:rPr>
              <a:t>Environment</a:t>
            </a:r>
            <a:r>
              <a:rPr lang="en-US" dirty="0" smtClean="0">
                <a:latin typeface="Times New Roman" panose="02020603050405020304" pitchFamily="18" charset="0"/>
                <a:cs typeface="Times New Roman" panose="02020603050405020304" pitchFamily="18" charset="0"/>
              </a:rPr>
              <a:t> set up should be the same as the live environment or else the results would not be the same.</a:t>
            </a:r>
          </a:p>
          <a:p>
            <a:r>
              <a:rPr lang="en-US" b="1" dirty="0" smtClean="0">
                <a:latin typeface="Times New Roman" panose="02020603050405020304" pitchFamily="18" charset="0"/>
                <a:cs typeface="Times New Roman" panose="02020603050405020304" pitchFamily="18" charset="0"/>
              </a:rPr>
              <a:t>Process time</a:t>
            </a:r>
            <a:r>
              <a:rPr lang="en-US" dirty="0" smtClean="0">
                <a:latin typeface="Times New Roman" panose="02020603050405020304" pitchFamily="18" charset="0"/>
                <a:cs typeface="Times New Roman" panose="02020603050405020304" pitchFamily="18" charset="0"/>
              </a:rPr>
              <a:t> – Process activities like import &amp; export of excel, any calculations in the application should be tested.</a:t>
            </a:r>
          </a:p>
          <a:p>
            <a:r>
              <a:rPr lang="en-US" b="1" dirty="0" smtClean="0">
                <a:latin typeface="Times New Roman" panose="02020603050405020304" pitchFamily="18" charset="0"/>
                <a:cs typeface="Times New Roman" panose="02020603050405020304" pitchFamily="18" charset="0"/>
              </a:rPr>
              <a:t>Interoperability </a:t>
            </a:r>
            <a:r>
              <a:rPr lang="en-US" dirty="0" smtClean="0">
                <a:latin typeface="Times New Roman" panose="02020603050405020304" pitchFamily="18" charset="0"/>
                <a:cs typeface="Times New Roman" panose="02020603050405020304" pitchFamily="18" charset="0"/>
              </a:rPr>
              <a:t>should be verified i.e. a software should be able to inter-operate with the other software’s or systems.</a:t>
            </a:r>
          </a:p>
          <a:p>
            <a:r>
              <a:rPr lang="en-US" b="1" dirty="0" smtClean="0">
                <a:latin typeface="Times New Roman" panose="02020603050405020304" pitchFamily="18" charset="0"/>
                <a:cs typeface="Times New Roman" panose="02020603050405020304" pitchFamily="18" charset="0"/>
              </a:rPr>
              <a:t>ETL</a:t>
            </a:r>
            <a:r>
              <a:rPr lang="en-US" dirty="0" smtClean="0">
                <a:latin typeface="Times New Roman" panose="02020603050405020304" pitchFamily="18" charset="0"/>
                <a:cs typeface="Times New Roman" panose="02020603050405020304" pitchFamily="18" charset="0"/>
              </a:rPr>
              <a:t> time should be verified i.e. the time taken in extracting, transforming and loading the data from one database to another.</a:t>
            </a:r>
          </a:p>
          <a:p>
            <a:r>
              <a:rPr lang="en-US" b="1" dirty="0" smtClean="0">
                <a:latin typeface="Times New Roman" panose="02020603050405020304" pitchFamily="18" charset="0"/>
                <a:cs typeface="Times New Roman" panose="02020603050405020304" pitchFamily="18" charset="0"/>
              </a:rPr>
              <a:t>Increasing Load </a:t>
            </a:r>
            <a:r>
              <a:rPr lang="en-US" dirty="0" smtClean="0">
                <a:latin typeface="Times New Roman" panose="02020603050405020304" pitchFamily="18" charset="0"/>
                <a:cs typeface="Times New Roman" panose="02020603050405020304" pitchFamily="18" charset="0"/>
              </a:rPr>
              <a:t>on the application should be verified.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597111"/>
      </p:ext>
    </p:extLst>
  </p:cSld>
  <p:clrMapOvr>
    <a:masterClrMapping/>
  </p:clrMapOvr>
  <mc:AlternateContent xmlns:mc="http://schemas.openxmlformats.org/markup-compatibility/2006" xmlns:p14="http://schemas.microsoft.com/office/powerpoint/2010/main">
    <mc:Choice Requires="p14">
      <p:transition spd="slow" p14:dur="2000" advTm="114553"/>
    </mc:Choice>
    <mc:Fallback xmlns="">
      <p:transition spd="slow" advTm="11455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 y="2379941"/>
            <a:ext cx="12446000" cy="6186309"/>
          </a:xfrm>
          <a:prstGeom prst="rect">
            <a:avLst/>
          </a:prstGeom>
        </p:spPr>
        <p:txBody>
          <a:bodyPr wrap="square">
            <a:spAutoFit/>
          </a:bodyPr>
          <a:lstStyle/>
          <a:p>
            <a:pPr lvl="0"/>
            <a:r>
              <a:rPr lang="en-US" altLang="en-US" sz="2800" dirty="0" smtClean="0">
                <a:latin typeface="Times New Roman" panose="02020603050405020304" pitchFamily="18" charset="0"/>
                <a:cs typeface="Times New Roman" panose="02020603050405020304" pitchFamily="18" charset="0"/>
              </a:rPr>
              <a:t>In </a:t>
            </a:r>
            <a:r>
              <a:rPr lang="en-US" altLang="en-US" sz="2800" dirty="0">
                <a:latin typeface="Times New Roman" panose="02020603050405020304" pitchFamily="18" charset="0"/>
                <a:cs typeface="Times New Roman" panose="02020603050405020304" pitchFamily="18" charset="0"/>
              </a:rPr>
              <a:t>Software development, both developers and testers work together to release a high-quality product. To release a high-quality product,</a:t>
            </a:r>
          </a:p>
          <a:p>
            <a:pPr lvl="0"/>
            <a:r>
              <a:rPr lang="en-US" altLang="en-US" sz="2800" dirty="0">
                <a:latin typeface="Times New Roman" panose="02020603050405020304" pitchFamily="18" charset="0"/>
                <a:cs typeface="Times New Roman" panose="02020603050405020304" pitchFamily="18" charset="0"/>
              </a:rPr>
              <a:t> every product goes through various testing processes. Coming to testing, testers use various levels of testing in the process of releasing a quality product. </a:t>
            </a:r>
          </a:p>
          <a:p>
            <a:pPr lvl="0"/>
            <a:r>
              <a:rPr lang="en-US" altLang="en-US" sz="2800" dirty="0">
                <a:latin typeface="Times New Roman" panose="02020603050405020304" pitchFamily="18" charset="0"/>
                <a:cs typeface="Times New Roman" panose="02020603050405020304" pitchFamily="18" charset="0"/>
              </a:rPr>
              <a:t>There are different levels of software testing. Each of these levels of software testing has a specific purpose. We will see each software testing level in detail.</a:t>
            </a:r>
            <a:endParaRPr lang="en-US" altLang="en-US" sz="3600" dirty="0">
              <a:latin typeface="Times New Roman" panose="02020603050405020304" pitchFamily="18" charset="0"/>
              <a:cs typeface="Times New Roman" panose="02020603050405020304" pitchFamily="18" charset="0"/>
            </a:endParaRPr>
          </a:p>
          <a:p>
            <a:pPr lvl="0"/>
            <a:r>
              <a:rPr lang="en-US" altLang="en-US" sz="3600" dirty="0" smtClean="0">
                <a:latin typeface="Times New Roman" panose="02020603050405020304" pitchFamily="18" charset="0"/>
                <a:cs typeface="Times New Roman" panose="02020603050405020304" pitchFamily="18" charset="0"/>
              </a:rPr>
              <a:t>Levels </a:t>
            </a:r>
            <a:r>
              <a:rPr lang="en-US" altLang="en-US" sz="3600" dirty="0">
                <a:latin typeface="Times New Roman" panose="02020603050405020304" pitchFamily="18" charset="0"/>
                <a:cs typeface="Times New Roman" panose="02020603050405020304" pitchFamily="18" charset="0"/>
              </a:rPr>
              <a:t>of Software Testing:</a:t>
            </a:r>
          </a:p>
          <a:p>
            <a:pPr lvl="0"/>
            <a:r>
              <a:rPr lang="en-US" altLang="en-US" sz="2400" dirty="0">
                <a:latin typeface="Times New Roman" panose="02020603050405020304" pitchFamily="18" charset="0"/>
                <a:cs typeface="Times New Roman" panose="02020603050405020304" pitchFamily="18" charset="0"/>
              </a:rPr>
              <a:t>Let’s see what are the levels of software testing:</a:t>
            </a:r>
          </a:p>
          <a:p>
            <a:pPr lvl="0"/>
            <a:r>
              <a:rPr lang="en-US" altLang="en-US" sz="2400" dirty="0">
                <a:latin typeface="Times New Roman" panose="02020603050405020304" pitchFamily="18" charset="0"/>
                <a:cs typeface="Times New Roman" panose="02020603050405020304" pitchFamily="18" charset="0"/>
              </a:rPr>
              <a:t>Different levels of software testing are as follows.</a:t>
            </a:r>
          </a:p>
          <a:p>
            <a:pPr lvl="0" algn="ctr"/>
            <a:r>
              <a:rPr lang="en-US" altLang="en-US" sz="3600" dirty="0">
                <a:solidFill>
                  <a:srgbClr val="FFFF00"/>
                </a:solidFill>
                <a:latin typeface="Times New Roman" panose="02020603050405020304" pitchFamily="18" charset="0"/>
                <a:cs typeface="Times New Roman" panose="02020603050405020304" pitchFamily="18" charset="0"/>
              </a:rPr>
              <a:t>1. Unit Testing</a:t>
            </a:r>
            <a:br>
              <a:rPr lang="en-US" altLang="en-US" sz="3600" dirty="0">
                <a:solidFill>
                  <a:srgbClr val="FFFF00"/>
                </a:solidFill>
                <a:latin typeface="Times New Roman" panose="02020603050405020304" pitchFamily="18" charset="0"/>
                <a:cs typeface="Times New Roman" panose="02020603050405020304" pitchFamily="18" charset="0"/>
              </a:rPr>
            </a:br>
            <a:r>
              <a:rPr lang="en-US" altLang="en-US" sz="3600" dirty="0">
                <a:solidFill>
                  <a:srgbClr val="FFFF00"/>
                </a:solidFill>
                <a:latin typeface="Times New Roman" panose="02020603050405020304" pitchFamily="18" charset="0"/>
                <a:cs typeface="Times New Roman" panose="02020603050405020304" pitchFamily="18" charset="0"/>
              </a:rPr>
              <a:t>2. Integration Testing</a:t>
            </a:r>
            <a:br>
              <a:rPr lang="en-US" altLang="en-US" sz="3600" dirty="0">
                <a:solidFill>
                  <a:srgbClr val="FFFF00"/>
                </a:solidFill>
                <a:latin typeface="Times New Roman" panose="02020603050405020304" pitchFamily="18" charset="0"/>
                <a:cs typeface="Times New Roman" panose="02020603050405020304" pitchFamily="18" charset="0"/>
              </a:rPr>
            </a:br>
            <a:r>
              <a:rPr lang="en-US" altLang="en-US" sz="3600" dirty="0">
                <a:solidFill>
                  <a:srgbClr val="FFFF00"/>
                </a:solidFill>
                <a:latin typeface="Times New Roman" panose="02020603050405020304" pitchFamily="18" charset="0"/>
                <a:cs typeface="Times New Roman" panose="02020603050405020304" pitchFamily="18" charset="0"/>
              </a:rPr>
              <a:t>3. System Testing</a:t>
            </a:r>
            <a:br>
              <a:rPr lang="en-US" altLang="en-US" sz="3600" dirty="0">
                <a:solidFill>
                  <a:srgbClr val="FFFF00"/>
                </a:solidFill>
                <a:latin typeface="Times New Roman" panose="02020603050405020304" pitchFamily="18" charset="0"/>
                <a:cs typeface="Times New Roman" panose="02020603050405020304" pitchFamily="18" charset="0"/>
              </a:rPr>
            </a:br>
            <a:r>
              <a:rPr lang="en-US" altLang="en-US" sz="3600" dirty="0">
                <a:solidFill>
                  <a:srgbClr val="FFFF00"/>
                </a:solidFill>
                <a:latin typeface="Times New Roman" panose="02020603050405020304" pitchFamily="18" charset="0"/>
                <a:cs typeface="Times New Roman" panose="02020603050405020304" pitchFamily="18" charset="0"/>
              </a:rPr>
              <a:t>4. Acceptance Testing</a:t>
            </a:r>
            <a:endParaRPr lang="en-US" altLang="en-US" sz="4800" dirty="0">
              <a:solidFill>
                <a:srgbClr val="FFFF00"/>
              </a:solidFill>
              <a:latin typeface="Times New Roman" panose="02020603050405020304" pitchFamily="18" charset="0"/>
              <a:cs typeface="Times New Roman" panose="02020603050405020304" pitchFamily="18" charset="0"/>
            </a:endParaRPr>
          </a:p>
        </p:txBody>
      </p:sp>
      <p:sp>
        <p:nvSpPr>
          <p:cNvPr id="14" name="Title 13"/>
          <p:cNvSpPr>
            <a:spLocks noGrp="1"/>
          </p:cNvSpPr>
          <p:nvPr>
            <p:ph type="title"/>
          </p:nvPr>
        </p:nvSpPr>
        <p:spPr>
          <a:xfrm>
            <a:off x="203200" y="1120775"/>
            <a:ext cx="12446000" cy="1897063"/>
          </a:xfrm>
        </p:spPr>
        <p:txBody>
          <a:bodyPr>
            <a:normAutofit fontScale="90000"/>
          </a:bodyPr>
          <a:lstStyle/>
          <a:p>
            <a:pPr algn="l"/>
            <a:r>
              <a:rPr lang="en-US" alt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Levels of Software Testing</a:t>
            </a:r>
            <a:r>
              <a:rPr lang="en-US" altLang="en-US" sz="6000" dirty="0">
                <a:latin typeface="Times New Roman" panose="02020603050405020304" pitchFamily="18" charset="0"/>
                <a:cs typeface="Times New Roman" panose="02020603050405020304" pitchFamily="18" charset="0"/>
              </a:rPr>
              <a:t>:</a:t>
            </a:r>
            <a:br>
              <a:rPr lang="en-US" altLang="en-US" sz="60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96425584"/>
      </p:ext>
    </p:extLst>
  </p:cSld>
  <p:clrMapOvr>
    <a:masterClrMapping/>
  </p:clrMapOvr>
  <mc:AlternateContent xmlns:mc="http://schemas.openxmlformats.org/markup-compatibility/2006" xmlns:p14="http://schemas.microsoft.com/office/powerpoint/2010/main">
    <mc:Choice Requires="p14">
      <p:transition spd="slow" p14:dur="2000" advTm="204570"/>
    </mc:Choice>
    <mc:Fallback xmlns="">
      <p:transition spd="slow" advTm="20457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627" t="15514" r="32215" b="1400"/>
          <a:stretch/>
        </p:blipFill>
        <p:spPr>
          <a:xfrm>
            <a:off x="325120" y="264160"/>
            <a:ext cx="12700000" cy="93878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282792"/>
      </p:ext>
    </p:extLst>
  </p:cSld>
  <p:clrMapOvr>
    <a:masterClrMapping/>
  </p:clrMapOvr>
  <mc:AlternateContent xmlns:mc="http://schemas.openxmlformats.org/markup-compatibility/2006" xmlns:p14="http://schemas.microsoft.com/office/powerpoint/2010/main">
    <mc:Choice Requires="p14">
      <p:transition spd="slow" p14:dur="2000" advTm="142097"/>
    </mc:Choice>
    <mc:Fallback xmlns="">
      <p:transition spd="slow" advTm="14209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 y="1"/>
            <a:ext cx="9355138" cy="1198880"/>
          </a:xfrm>
        </p:spPr>
        <p:txBody>
          <a:bodyPr/>
          <a:lstStyle/>
          <a:p>
            <a:endParaRPr lang="en-US"/>
          </a:p>
        </p:txBody>
      </p:sp>
      <p:pic>
        <p:nvPicPr>
          <p:cNvPr id="5" name="Content Placeholder 4"/>
          <p:cNvPicPr>
            <a:picLocks noGrp="1" noChangeAspect="1"/>
          </p:cNvPicPr>
          <p:nvPr>
            <p:ph idx="1"/>
          </p:nvPr>
        </p:nvPicPr>
        <p:blipFill rotWithShape="1">
          <a:blip r:embed="rId2"/>
          <a:srcRect l="25493" t="14832" r="23966" b="1739"/>
          <a:stretch/>
        </p:blipFill>
        <p:spPr>
          <a:xfrm>
            <a:off x="995680" y="1300711"/>
            <a:ext cx="11480800" cy="86808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686051"/>
      </p:ext>
    </p:extLst>
  </p:cSld>
  <p:clrMapOvr>
    <a:masterClrMapping/>
  </p:clrMapOvr>
  <mc:AlternateContent xmlns:mc="http://schemas.openxmlformats.org/markup-compatibility/2006" xmlns:p14="http://schemas.microsoft.com/office/powerpoint/2010/main">
    <mc:Choice Requires="p14">
      <p:transition spd="slow" p14:dur="2000" advTm="120579"/>
    </mc:Choice>
    <mc:Fallback xmlns="">
      <p:transition spd="slow" advTm="12057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78" y="2074227"/>
            <a:ext cx="11668125" cy="5967413"/>
          </a:xfrm>
        </p:spPr>
        <p:txBody>
          <a:bodyPr/>
          <a:lstStyle/>
          <a:p>
            <a:r>
              <a:rPr lang="en-US" i="1" dirty="0"/>
              <a:t>This is not the complete list as there are more than</a:t>
            </a:r>
            <a:r>
              <a:rPr lang="en-US" i="1" dirty="0">
                <a:hlinkClick r:id="rId2"/>
              </a:rPr>
              <a:t> </a:t>
            </a:r>
            <a:r>
              <a:rPr lang="en-US" i="1" u="sng" dirty="0">
                <a:hlinkClick r:id="rId2"/>
              </a:rPr>
              <a:t>150 types of testing</a:t>
            </a:r>
            <a:r>
              <a:rPr lang="en-US" i="1" dirty="0">
                <a:hlinkClick r:id="rId2"/>
              </a:rPr>
              <a:t> </a:t>
            </a:r>
            <a:r>
              <a:rPr lang="en-US" i="1" dirty="0"/>
              <a:t>types and still adding. Also, note that not all testing types are applicable to all projects but depend on nature &amp; scope of the project</a:t>
            </a:r>
            <a:r>
              <a:rPr lang="en-US" i="1" dirty="0" smtClean="0"/>
              <a:t>.</a:t>
            </a:r>
          </a:p>
          <a:p>
            <a:endParaRPr lang="en-US" i="1" dirty="0"/>
          </a:p>
          <a:p>
            <a:pPr marL="669925" lvl="1" indent="0">
              <a:buNone/>
            </a:pPr>
            <a:r>
              <a:rPr lang="en-US"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2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728680"/>
      </p:ext>
    </p:extLst>
  </p:cSld>
  <p:clrMapOvr>
    <a:masterClrMapping/>
  </p:clrMapOvr>
  <mc:AlternateContent xmlns:mc="http://schemas.openxmlformats.org/markup-compatibility/2006" xmlns:p14="http://schemas.microsoft.com/office/powerpoint/2010/main">
    <mc:Choice Requires="p14">
      <p:transition spd="slow" p14:dur="2000" advTm="35532"/>
    </mc:Choice>
    <mc:Fallback xmlns="">
      <p:transition spd="slow" advTm="355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 y="-121920"/>
            <a:ext cx="12350115" cy="1897063"/>
          </a:xfrm>
        </p:spPr>
        <p:txBody>
          <a:bodyPr>
            <a:normAutofit/>
          </a:bodyPr>
          <a:lstStyle/>
          <a:p>
            <a:pPr algn="l"/>
            <a:r>
              <a:rPr 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FEATURES OF Dynamic TESTING</a:t>
            </a:r>
            <a:endParaRPr lang="en-US" sz="5400" dirty="0">
              <a:solidFill>
                <a:schemeClr val="accent2">
                  <a:lumMod val="60000"/>
                  <a:lumOff val="40000"/>
                </a:schemeClr>
              </a:solidFill>
            </a:endParaRPr>
          </a:p>
        </p:txBody>
      </p:sp>
      <p:sp>
        <p:nvSpPr>
          <p:cNvPr id="3" name="Content Placeholder 2"/>
          <p:cNvSpPr>
            <a:spLocks noGrp="1"/>
          </p:cNvSpPr>
          <p:nvPr>
            <p:ph idx="1"/>
          </p:nvPr>
        </p:nvSpPr>
        <p:spPr>
          <a:xfrm>
            <a:off x="396239" y="820738"/>
            <a:ext cx="12649201" cy="8993822"/>
          </a:xfrm>
        </p:spPr>
        <p:txBody>
          <a:bodyPr>
            <a:normAutofit fontScale="92500" lnSpcReduction="10000"/>
          </a:bodyPr>
          <a:lstStyle/>
          <a:p>
            <a:pPr marL="0" indent="0">
              <a:buNone/>
            </a:pPr>
            <a:endParaRPr lang="en-US" u="sng" dirty="0"/>
          </a:p>
          <a:p>
            <a:r>
              <a:rPr lang="en-US" sz="2400" dirty="0">
                <a:latin typeface="Times New Roman" panose="02020603050405020304" pitchFamily="18" charset="0"/>
                <a:cs typeface="Times New Roman" panose="02020603050405020304" pitchFamily="18" charset="0"/>
              </a:rPr>
              <a:t>Testing is done by executing the program</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helps detect defects in the software.</a:t>
            </a:r>
          </a:p>
          <a:p>
            <a:r>
              <a:rPr lang="en-US" sz="2400" dirty="0">
                <a:latin typeface="Times New Roman" panose="02020603050405020304" pitchFamily="18" charset="0"/>
                <a:cs typeface="Times New Roman" panose="02020603050405020304" pitchFamily="18" charset="0"/>
              </a:rPr>
              <a:t>Determines the quality attributes of the code.</a:t>
            </a:r>
          </a:p>
          <a:p>
            <a:r>
              <a:rPr lang="en-US" sz="2400" dirty="0">
                <a:latin typeface="Times New Roman" panose="02020603050405020304" pitchFamily="18" charset="0"/>
                <a:cs typeface="Times New Roman" panose="02020603050405020304" pitchFamily="18" charset="0"/>
              </a:rPr>
              <a:t>Assists the team in identifying bugs and bottlenecks of the software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alidating </a:t>
            </a:r>
            <a:r>
              <a:rPr lang="en-US" sz="2400" dirty="0">
                <a:latin typeface="Times New Roman" panose="02020603050405020304" pitchFamily="18" charset="0"/>
                <a:cs typeface="Times New Roman" panose="02020603050405020304" pitchFamily="18" charset="0"/>
              </a:rPr>
              <a:t>the consistency of the software product.</a:t>
            </a: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more formal approach for test case identification, </a:t>
            </a:r>
            <a:r>
              <a:rPr lang="en-US" sz="2400" b="1" dirty="0">
                <a:solidFill>
                  <a:schemeClr val="accent6">
                    <a:lumMod val="60000"/>
                    <a:lumOff val="40000"/>
                  </a:schemeClr>
                </a:solidFill>
                <a:latin typeface="Times New Roman" panose="02020603050405020304" pitchFamily="18" charset="0"/>
                <a:cs typeface="Times New Roman" panose="02020603050405020304" pitchFamily="18" charset="0"/>
              </a:rPr>
              <a:t>coverage consideration</a:t>
            </a:r>
            <a:r>
              <a:rPr lang="en-US" sz="2400" dirty="0">
                <a:latin typeface="Times New Roman" panose="02020603050405020304" pitchFamily="18" charset="0"/>
                <a:cs typeface="Times New Roman" panose="02020603050405020304" pitchFamily="18" charset="0"/>
              </a:rPr>
              <a:t>, test execution, and reporting.</a:t>
            </a:r>
          </a:p>
          <a:p>
            <a:r>
              <a:rPr lang="en-US" sz="2400" dirty="0">
                <a:latin typeface="Times New Roman" panose="02020603050405020304" pitchFamily="18" charset="0"/>
                <a:cs typeface="Times New Roman" panose="02020603050405020304" pitchFamily="18" charset="0"/>
              </a:rPr>
              <a:t>Dynamic testing involves both </a:t>
            </a:r>
            <a:r>
              <a:rPr lang="en-US" sz="2400" dirty="0">
                <a:latin typeface="Times New Roman" panose="02020603050405020304" pitchFamily="18" charset="0"/>
                <a:cs typeface="Times New Roman" panose="02020603050405020304" pitchFamily="18" charset="0"/>
                <a:hlinkClick r:id="rId3"/>
              </a:rPr>
              <a:t>functional and non-functional testing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is executed during the validation stage of the software </a:t>
            </a:r>
            <a:r>
              <a:rPr lang="en-US" sz="2400" dirty="0" smtClean="0">
                <a:latin typeface="Times New Roman" panose="02020603050405020304" pitchFamily="18" charset="0"/>
                <a:cs typeface="Times New Roman" panose="02020603050405020304" pitchFamily="18" charset="0"/>
              </a:rPr>
              <a:t>testing</a:t>
            </a:r>
          </a:p>
          <a:p>
            <a:r>
              <a:rPr lang="en-US" sz="2800" b="1" dirty="0" smtClean="0">
                <a:solidFill>
                  <a:srgbClr val="FFFF00"/>
                </a:solidFill>
                <a:latin typeface="Times New Roman" panose="02020603050405020304" pitchFamily="18" charset="0"/>
                <a:cs typeface="Times New Roman" panose="02020603050405020304" pitchFamily="18" charset="0"/>
              </a:rPr>
              <a:t>Therefore</a:t>
            </a:r>
            <a:r>
              <a:rPr lang="en-US" sz="2800" b="1" dirty="0">
                <a:solidFill>
                  <a:srgbClr val="FFFF00"/>
                </a:solidFill>
                <a:latin typeface="Times New Roman" panose="02020603050405020304" pitchFamily="18" charset="0"/>
                <a:cs typeface="Times New Roman" panose="02020603050405020304" pitchFamily="18" charset="0"/>
              </a:rPr>
              <a:t>, the reasons for performing dynamic testing are</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easuring </a:t>
            </a:r>
            <a:r>
              <a:rPr lang="en-US" sz="2400" dirty="0">
                <a:latin typeface="Times New Roman" panose="02020603050405020304" pitchFamily="18" charset="0"/>
                <a:cs typeface="Times New Roman" panose="02020603050405020304" pitchFamily="18" charset="0"/>
              </a:rPr>
              <a:t>the impact of various environmental stresses on the software product, such as hardware, network,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find errors and defects in the software.</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team executes the code to test the performance of the software product in a run-time environment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a:t>
            </a:r>
            <a:r>
              <a:rPr lang="en-US" sz="2400" dirty="0">
                <a:latin typeface="Times New Roman" panose="02020603050405020304" pitchFamily="18" charset="0"/>
                <a:cs typeface="Times New Roman" panose="02020603050405020304" pitchFamily="18" charset="0"/>
              </a:rPr>
              <a:t>check the functional behavior of the </a:t>
            </a:r>
            <a:r>
              <a:rPr lang="en-US" sz="2400" dirty="0" smtClean="0">
                <a:latin typeface="Times New Roman" panose="02020603050405020304" pitchFamily="18" charset="0"/>
                <a:cs typeface="Times New Roman" panose="02020603050405020304" pitchFamily="18" charset="0"/>
              </a:rPr>
              <a:t>software </a:t>
            </a:r>
            <a:r>
              <a:rPr lang="en-US" sz="2400" dirty="0">
                <a:latin typeface="Times New Roman" panose="02020603050405020304" pitchFamily="18" charset="0"/>
                <a:cs typeface="Times New Roman" panose="02020603050405020304" pitchFamily="18" charset="0"/>
              </a:rPr>
              <a:t>with the expectations and requirements of the client as well as the end </a:t>
            </a:r>
            <a:r>
              <a:rPr lang="en-US" sz="2400" dirty="0" smtClean="0">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Assists </a:t>
            </a:r>
            <a:r>
              <a:rPr lang="en-US" sz="2400" dirty="0">
                <a:latin typeface="Times New Roman" panose="02020603050405020304" pitchFamily="18" charset="0"/>
                <a:cs typeface="Times New Roman" panose="02020603050405020304" pitchFamily="18" charset="0"/>
              </a:rPr>
              <a:t>the team in evaluating and validating the output with the expected output.</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Most importantly, it helps the team to validate the overall performance of the </a:t>
            </a:r>
            <a:r>
              <a:rPr lang="en-US" sz="2400" dirty="0" smtClean="0">
                <a:latin typeface="Times New Roman" panose="02020603050405020304" pitchFamily="18" charset="0"/>
                <a:cs typeface="Times New Roman" panose="02020603050405020304" pitchFamily="18" charset="0"/>
              </a:rPr>
              <a:t>software</a:t>
            </a:r>
            <a:endParaRPr lang="en-US" sz="2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229566"/>
      </p:ext>
    </p:extLst>
  </p:cSld>
  <p:clrMapOvr>
    <a:masterClrMapping/>
  </p:clrMapOvr>
  <mc:AlternateContent xmlns:mc="http://schemas.openxmlformats.org/markup-compatibility/2006" xmlns:p14="http://schemas.microsoft.com/office/powerpoint/2010/main">
    <mc:Choice Requires="p14">
      <p:transition spd="slow" p14:dur="2000" advTm="366544"/>
    </mc:Choice>
    <mc:Fallback xmlns="">
      <p:transition spd="slow" advTm="36654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 y="-56991"/>
            <a:ext cx="9355138" cy="1897063"/>
          </a:xfrm>
        </p:spPr>
        <p:txBody>
          <a:bodyPr/>
          <a:lstStyle/>
          <a:p>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Dynamic Techniques</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281940" y="1410970"/>
            <a:ext cx="12580620" cy="7529830"/>
          </a:xfrm>
        </p:spPr>
        <p:txBody>
          <a:bodyPr>
            <a:normAutofit lnSpcReduction="10000"/>
          </a:bodyPr>
          <a:lstStyle/>
          <a:p>
            <a:pPr eaLnBrk="1" fontAlgn="auto" hangingPunct="1">
              <a:lnSpc>
                <a:spcPct val="100000"/>
              </a:lnSpc>
              <a:spcBef>
                <a:spcPts val="0"/>
              </a:spcBef>
              <a:spcAft>
                <a:spcPts val="0"/>
              </a:spcAft>
              <a:defRPr/>
            </a:pPr>
            <a:r>
              <a:rPr lang="en-US" sz="4400" b="1" dirty="0">
                <a:latin typeface="Times New Roman" panose="02020603050405020304" pitchFamily="18" charset="0"/>
                <a:cs typeface="Times New Roman" panose="02020603050405020304" pitchFamily="18" charset="0"/>
              </a:rPr>
              <a:t>Dynamic Techniques are subdivided into three more categories</a:t>
            </a:r>
            <a:r>
              <a:rPr lang="en-US" sz="4400" b="1" dirty="0"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a:p>
            <a:pPr marL="817455" indent="-742950" eaLnBrk="1" fontAlgn="auto" hangingPunct="1">
              <a:lnSpc>
                <a:spcPct val="100000"/>
              </a:lnSpc>
              <a:spcBef>
                <a:spcPts val="0"/>
              </a:spcBef>
              <a:spcAft>
                <a:spcPts val="0"/>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Specification </a:t>
            </a:r>
            <a:r>
              <a:rPr lang="en-US" sz="3600" b="1" dirty="0">
                <a:solidFill>
                  <a:srgbClr val="0000FF"/>
                </a:solidFill>
                <a:latin typeface="Times New Roman" panose="02020603050405020304" pitchFamily="18" charset="0"/>
                <a:cs typeface="Times New Roman" panose="02020603050405020304" pitchFamily="18" charset="0"/>
              </a:rPr>
              <a:t>Based Testing : </a:t>
            </a:r>
            <a:r>
              <a:rPr lang="en-US" sz="2800" dirty="0">
                <a:latin typeface="Times New Roman" panose="02020603050405020304" pitchFamily="18" charset="0"/>
                <a:cs typeface="Times New Roman" panose="02020603050405020304" pitchFamily="18" charset="0"/>
              </a:rPr>
              <a:t>is also known as Behavior </a:t>
            </a:r>
            <a:r>
              <a:rPr lang="en-US" sz="2800" b="1" dirty="0">
                <a:latin typeface="Times New Roman" panose="02020603050405020304" pitchFamily="18" charset="0"/>
                <a:cs typeface="Times New Roman" panose="02020603050405020304" pitchFamily="18" charset="0"/>
              </a:rPr>
              <a:t>Based Testing</a:t>
            </a:r>
            <a:r>
              <a:rPr lang="en-US" sz="2800" dirty="0">
                <a:latin typeface="Times New Roman" panose="02020603050405020304" pitchFamily="18" charset="0"/>
                <a:cs typeface="Times New Roman" panose="02020603050405020304" pitchFamily="18" charset="0"/>
              </a:rPr>
              <a:t> and Black Box </a:t>
            </a:r>
            <a:r>
              <a:rPr lang="en-US" sz="2800" b="1" dirty="0">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techniques because in this testers view the software as a black-box. </a:t>
            </a:r>
            <a:r>
              <a:rPr lang="en-US" sz="2800" dirty="0" smtClean="0">
                <a:latin typeface="Times New Roman" panose="02020603050405020304" pitchFamily="18" charset="0"/>
                <a:cs typeface="Times New Roman" panose="02020603050405020304" pitchFamily="18" charset="0"/>
              </a:rPr>
              <a:t>Tester have </a:t>
            </a:r>
            <a:r>
              <a:rPr lang="en-US" sz="2800" dirty="0">
                <a:latin typeface="Times New Roman" panose="02020603050405020304" pitchFamily="18" charset="0"/>
                <a:cs typeface="Times New Roman" panose="02020603050405020304" pitchFamily="18" charset="0"/>
              </a:rPr>
              <a:t>no </a:t>
            </a:r>
            <a:r>
              <a:rPr lang="en-US" sz="2800" dirty="0" smtClean="0">
                <a:latin typeface="Times New Roman" panose="02020603050405020304" pitchFamily="18" charset="0"/>
                <a:cs typeface="Times New Roman" panose="02020603050405020304" pitchFamily="18" charset="0"/>
              </a:rPr>
              <a:t>knowledge of the code and </a:t>
            </a:r>
            <a:r>
              <a:rPr lang="en-US" sz="2800" dirty="0">
                <a:latin typeface="Times New Roman" panose="02020603050405020304" pitchFamily="18" charset="0"/>
                <a:cs typeface="Times New Roman" panose="02020603050405020304" pitchFamily="18" charset="0"/>
              </a:rPr>
              <a:t>how the system or component is structured inside the </a:t>
            </a:r>
            <a:r>
              <a:rPr lang="en-US" sz="2800" dirty="0" smtClean="0">
                <a:latin typeface="Times New Roman" panose="02020603050405020304" pitchFamily="18" charset="0"/>
                <a:cs typeface="Times New Roman" panose="02020603050405020304" pitchFamily="18" charset="0"/>
              </a:rPr>
              <a:t>box </a:t>
            </a:r>
            <a:r>
              <a:rPr lang="en-US" sz="3600" dirty="0" smtClean="0">
                <a:latin typeface="Times New Roman" panose="02020603050405020304" pitchFamily="18" charset="0"/>
                <a:cs typeface="Times New Roman" panose="02020603050405020304" pitchFamily="18" charset="0"/>
              </a:rPr>
              <a:t>This </a:t>
            </a:r>
            <a:r>
              <a:rPr lang="en-US" sz="3600" dirty="0">
                <a:latin typeface="Times New Roman" panose="02020603050405020304" pitchFamily="18" charset="0"/>
                <a:cs typeface="Times New Roman" panose="02020603050405020304" pitchFamily="18" charset="0"/>
              </a:rPr>
              <a:t>includes both </a:t>
            </a:r>
            <a:r>
              <a:rPr lang="en-US" sz="3600" b="1" u="sng" dirty="0">
                <a:latin typeface="Times New Roman" panose="02020603050405020304" pitchFamily="18" charset="0"/>
                <a:cs typeface="Times New Roman" panose="02020603050405020304" pitchFamily="18" charset="0"/>
              </a:rPr>
              <a:t>Functional Testing</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and </a:t>
            </a:r>
            <a:r>
              <a:rPr lang="en-US" sz="3600" b="1" dirty="0">
                <a:latin typeface="Times New Roman" panose="02020603050405020304" pitchFamily="18" charset="0"/>
                <a:cs typeface="Times New Roman" panose="02020603050405020304" pitchFamily="18" charset="0"/>
              </a:rPr>
              <a:t>Non </a:t>
            </a:r>
            <a:r>
              <a:rPr lang="en-US" sz="3600" b="1" u="sng" dirty="0">
                <a:latin typeface="Times New Roman" panose="02020603050405020304" pitchFamily="18" charset="0"/>
                <a:cs typeface="Times New Roman" panose="02020603050405020304" pitchFamily="18" charset="0"/>
              </a:rPr>
              <a:t>Functional Testing</a:t>
            </a:r>
            <a:r>
              <a:rPr lang="en-US" sz="3600" b="1" u="sng" dirty="0" smtClean="0">
                <a:latin typeface="Times New Roman" panose="02020603050405020304" pitchFamily="18" charset="0"/>
                <a:cs typeface="Times New Roman" panose="02020603050405020304" pitchFamily="18" charset="0"/>
              </a:rPr>
              <a:t>.</a:t>
            </a:r>
            <a:r>
              <a:rPr lang="en-US" sz="3600" dirty="0"/>
              <a:t> </a:t>
            </a:r>
            <a:r>
              <a:rPr lang="en-US" sz="2400"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a:p>
            <a:pPr marL="742950" indent="-742950" algn="just" eaLnBrk="1" fontAlgn="auto" hangingPunct="1">
              <a:lnSpc>
                <a:spcPct val="100000"/>
              </a:lnSpc>
              <a:spcBef>
                <a:spcPts val="0"/>
              </a:spcBef>
              <a:spcAft>
                <a:spcPts val="0"/>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Structure </a:t>
            </a:r>
            <a:r>
              <a:rPr lang="en-US" sz="3600" b="1" dirty="0">
                <a:solidFill>
                  <a:srgbClr val="0000FF"/>
                </a:solidFill>
                <a:latin typeface="Times New Roman" panose="02020603050405020304" pitchFamily="18" charset="0"/>
                <a:cs typeface="Times New Roman" panose="02020603050405020304" pitchFamily="18" charset="0"/>
              </a:rPr>
              <a:t>Based </a:t>
            </a:r>
            <a:r>
              <a:rPr lang="en-US" sz="3600" b="1" dirty="0" smtClean="0">
                <a:solidFill>
                  <a:srgbClr val="0000FF"/>
                </a:solidFill>
                <a:latin typeface="Times New Roman" panose="02020603050405020304" pitchFamily="18" charset="0"/>
                <a:cs typeface="Times New Roman" panose="02020603050405020304" pitchFamily="18" charset="0"/>
              </a:rPr>
              <a:t>Testing </a:t>
            </a:r>
            <a:r>
              <a:rPr lang="en-US" sz="2800" dirty="0" smtClean="0">
                <a:latin typeface="Times New Roman" panose="02020603050405020304" pitchFamily="18" charset="0"/>
                <a:cs typeface="Times New Roman" panose="02020603050405020304" pitchFamily="18" charset="0"/>
              </a:rPr>
              <a:t>techniques </a:t>
            </a:r>
            <a:r>
              <a:rPr lang="en-US" sz="2800" dirty="0">
                <a:latin typeface="Times New Roman" panose="02020603050405020304" pitchFamily="18" charset="0"/>
                <a:cs typeface="Times New Roman" panose="02020603050405020304" pitchFamily="18" charset="0"/>
              </a:rPr>
              <a:t>use the internal </a:t>
            </a:r>
            <a:r>
              <a:rPr lang="en-US" sz="2800" b="1" dirty="0">
                <a:latin typeface="Times New Roman" panose="02020603050405020304" pitchFamily="18" charset="0"/>
                <a:cs typeface="Times New Roman" panose="02020603050405020304" pitchFamily="18" charset="0"/>
              </a:rPr>
              <a:t>structure</a:t>
            </a:r>
            <a:r>
              <a:rPr lang="en-US" sz="2800" dirty="0">
                <a:latin typeface="Times New Roman" panose="02020603050405020304" pitchFamily="18" charset="0"/>
                <a:cs typeface="Times New Roman" panose="02020603050405020304" pitchFamily="18" charset="0"/>
              </a:rPr>
              <a:t> of a software to derive </a:t>
            </a:r>
            <a:r>
              <a:rPr lang="en-US" sz="2800" b="1" dirty="0">
                <a:latin typeface="Times New Roman" panose="02020603050405020304" pitchFamily="18" charset="0"/>
                <a:cs typeface="Times New Roman" panose="02020603050405020304" pitchFamily="18" charset="0"/>
              </a:rPr>
              <a:t>test</a:t>
            </a:r>
            <a:r>
              <a:rPr lang="en-US" sz="2800" dirty="0">
                <a:latin typeface="Times New Roman" panose="02020603050405020304" pitchFamily="18" charset="0"/>
                <a:cs typeface="Times New Roman" panose="02020603050405020304" pitchFamily="18" charset="0"/>
              </a:rPr>
              <a:t> cases. They are commonly called 'white-box' or 'glass-box' techniques. </a:t>
            </a:r>
            <a:r>
              <a:rPr lang="en-US" sz="2800" b="1" dirty="0">
                <a:latin typeface="Times New Roman" panose="02020603050405020304" pitchFamily="18" charset="0"/>
                <a:cs typeface="Times New Roman" panose="02020603050405020304" pitchFamily="18" charset="0"/>
              </a:rPr>
              <a:t>Structure</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based</a:t>
            </a:r>
            <a:r>
              <a:rPr lang="en-US" sz="2800" dirty="0">
                <a:latin typeface="Times New Roman" panose="02020603050405020304" pitchFamily="18" charset="0"/>
                <a:cs typeface="Times New Roman" panose="02020603050405020304" pitchFamily="18" charset="0"/>
              </a:rPr>
              <a:t> techniques can also be used at all levels of </a:t>
            </a:r>
            <a:r>
              <a:rPr lang="en-US" sz="2800" b="1" dirty="0" smtClean="0">
                <a:latin typeface="Times New Roman" panose="02020603050405020304" pitchFamily="18" charset="0"/>
                <a:cs typeface="Times New Roman" panose="02020603050405020304" pitchFamily="18" charset="0"/>
              </a:rPr>
              <a:t>testing</a:t>
            </a:r>
            <a:endParaRPr lang="en-US" sz="3600" b="1" dirty="0">
              <a:solidFill>
                <a:srgbClr val="0000FF"/>
              </a:solidFill>
              <a:latin typeface="Times New Roman" panose="02020603050405020304" pitchFamily="18" charset="0"/>
              <a:cs typeface="Times New Roman" panose="02020603050405020304" pitchFamily="18" charset="0"/>
            </a:endParaRPr>
          </a:p>
          <a:p>
            <a:pPr marL="742950" indent="-742950" algn="just" eaLnBrk="1" fontAlgn="auto" hangingPunct="1">
              <a:lnSpc>
                <a:spcPct val="100000"/>
              </a:lnSpc>
              <a:spcBef>
                <a:spcPts val="0"/>
              </a:spcBef>
              <a:spcAft>
                <a:spcPts val="2899"/>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Experience </a:t>
            </a:r>
            <a:r>
              <a:rPr lang="en-US" sz="3600" b="1" dirty="0">
                <a:solidFill>
                  <a:srgbClr val="0000FF"/>
                </a:solidFill>
                <a:latin typeface="Times New Roman" panose="02020603050405020304" pitchFamily="18" charset="0"/>
                <a:cs typeface="Times New Roman" panose="02020603050405020304" pitchFamily="18" charset="0"/>
              </a:rPr>
              <a:t>Based </a:t>
            </a:r>
            <a:r>
              <a:rPr lang="en-US" sz="2800" b="1" dirty="0" smtClean="0">
                <a:solidFill>
                  <a:srgbClr val="0000FF"/>
                </a:solidFill>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techniques involve the knowledge and </a:t>
            </a:r>
            <a:r>
              <a:rPr lang="en-US" sz="2800" b="1" dirty="0">
                <a:latin typeface="Times New Roman" panose="02020603050405020304" pitchFamily="18" charset="0"/>
                <a:cs typeface="Times New Roman" panose="02020603050405020304" pitchFamily="18" charset="0"/>
              </a:rPr>
              <a:t>experience</a:t>
            </a:r>
            <a:r>
              <a:rPr lang="en-US" sz="2800" dirty="0">
                <a:latin typeface="Times New Roman" panose="02020603050405020304" pitchFamily="18" charset="0"/>
                <a:cs typeface="Times New Roman" panose="02020603050405020304" pitchFamily="18" charset="0"/>
              </a:rPr>
              <a:t> of the testers and other stakeholders. They derive the </a:t>
            </a:r>
            <a:r>
              <a:rPr lang="en-US" sz="2800" b="1" dirty="0">
                <a:latin typeface="Times New Roman" panose="02020603050405020304" pitchFamily="18" charset="0"/>
                <a:cs typeface="Times New Roman" panose="02020603050405020304" pitchFamily="18" charset="0"/>
              </a:rPr>
              <a:t>test</a:t>
            </a:r>
            <a:r>
              <a:rPr lang="en-US" sz="2800" dirty="0">
                <a:latin typeface="Times New Roman" panose="02020603050405020304" pitchFamily="18" charset="0"/>
                <a:cs typeface="Times New Roman" panose="02020603050405020304" pitchFamily="18" charset="0"/>
              </a:rPr>
              <a:t> conditions by applying their knowledge in application and technologies. This </a:t>
            </a:r>
            <a:r>
              <a:rPr lang="en-US" sz="2800" b="1" dirty="0">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technique is usually used when there is insufficient information and time in the project</a:t>
            </a:r>
            <a:endParaRPr lang="en-US" sz="2800" b="1" dirty="0">
              <a:solidFill>
                <a:srgbClr val="0000FF"/>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016553"/>
      </p:ext>
    </p:extLst>
  </p:cSld>
  <p:clrMapOvr>
    <a:masterClrMapping/>
  </p:clrMapOvr>
  <mc:AlternateContent xmlns:mc="http://schemas.openxmlformats.org/markup-compatibility/2006" xmlns:p14="http://schemas.microsoft.com/office/powerpoint/2010/main">
    <mc:Choice Requires="p14">
      <p:transition spd="slow" p14:dur="2000" advTm="614630"/>
    </mc:Choice>
    <mc:Fallback xmlns="">
      <p:transition spd="slow" advTm="61463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1019175"/>
            <a:ext cx="10978515" cy="1897063"/>
          </a:xfrm>
        </p:spPr>
        <p:txBody>
          <a:bodyPr>
            <a:normAutofit fontScale="90000"/>
          </a:bodyPr>
          <a:lstStyle/>
          <a:p>
            <a:pPr algn="l"/>
            <a:r>
              <a:rPr lang="en-US" sz="6000" b="1" i="1" dirty="0">
                <a:solidFill>
                  <a:schemeClr val="accent2">
                    <a:lumMod val="60000"/>
                    <a:lumOff val="40000"/>
                  </a:schemeClr>
                </a:solidFill>
                <a:latin typeface="Verdana"/>
              </a:rPr>
              <a:t>Advantages of Dynamic Testing</a:t>
            </a:r>
            <a:br>
              <a:rPr lang="en-US" sz="6000" b="1" i="1" dirty="0">
                <a:solidFill>
                  <a:schemeClr val="accent2">
                    <a:lumMod val="60000"/>
                    <a:lumOff val="40000"/>
                  </a:schemeClr>
                </a:solidFill>
                <a:latin typeface="Verdana"/>
              </a:rPr>
            </a:b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pPr marL="425118" indent="-350613" eaLnBrk="1" fontAlgn="auto" hangingPunct="1">
              <a:lnSpc>
                <a:spcPct val="100000"/>
              </a:lnSpc>
              <a:spcBef>
                <a:spcPts val="0"/>
              </a:spcBef>
              <a:spcAft>
                <a:spcPts val="1449"/>
              </a:spcAft>
              <a:defRPr/>
            </a:pPr>
            <a:r>
              <a:rPr lang="en-US" sz="3600" dirty="0" smtClean="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    </a:t>
            </a:r>
            <a:r>
              <a:rPr lang="en-US" sz="3600" b="1" dirty="0">
                <a:solidFill>
                  <a:srgbClr val="0000FF"/>
                </a:solidFill>
                <a:latin typeface="Times New Roman" panose="02020603050405020304" pitchFamily="18" charset="0"/>
                <a:cs typeface="Times New Roman" panose="02020603050405020304" pitchFamily="18" charset="0"/>
              </a:rPr>
              <a:t>Considered High Level Exercise</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It can always find errors that static testing cannot find and that is the reason why it is considered as high level exercise</a:t>
            </a:r>
            <a:r>
              <a:rPr lang="en-US" sz="3600" dirty="0" smtClean="0">
                <a:latin typeface="Times New Roman" panose="02020603050405020304" pitchFamily="18" charset="0"/>
                <a:cs typeface="Times New Roman" panose="02020603050405020304" pitchFamily="18" charset="0"/>
              </a:rPr>
              <a:t>.</a:t>
            </a:r>
          </a:p>
          <a:p>
            <a:pPr marL="425118" indent="-350613" eaLnBrk="1" fontAlgn="auto" hangingPunct="1">
              <a:lnSpc>
                <a:spcPct val="100000"/>
              </a:lnSpc>
              <a:spcBef>
                <a:spcPts val="0"/>
              </a:spcBef>
              <a:spcAft>
                <a:spcPts val="1449"/>
              </a:spcAft>
              <a:defRPr/>
            </a:pPr>
            <a:endParaRPr lang="en-US" sz="3600" dirty="0">
              <a:latin typeface="Times New Roman" panose="02020603050405020304" pitchFamily="18" charset="0"/>
              <a:cs typeface="Times New Roman" panose="02020603050405020304" pitchFamily="18" charset="0"/>
            </a:endParaRPr>
          </a:p>
          <a:p>
            <a:pPr marL="425118" indent="-350613" eaLnBrk="1" fontAlgn="auto" hangingPunct="1">
              <a:lnSpc>
                <a:spcPct val="100000"/>
              </a:lnSpc>
              <a:spcBef>
                <a:spcPts val="0"/>
              </a:spcBef>
              <a:spcAft>
                <a:spcPts val="2899"/>
              </a:spcAft>
              <a:defRPr/>
            </a:pPr>
            <a:r>
              <a:rPr lang="en-US" sz="3600" dirty="0">
                <a:latin typeface="Times New Roman" panose="02020603050405020304" pitchFamily="18" charset="0"/>
                <a:cs typeface="Times New Roman" panose="02020603050405020304" pitchFamily="18" charset="0"/>
              </a:rPr>
              <a:t>2.    </a:t>
            </a:r>
            <a:r>
              <a:rPr lang="en-US" sz="3600" b="1" dirty="0">
                <a:solidFill>
                  <a:srgbClr val="0000FF"/>
                </a:solidFill>
                <a:latin typeface="Times New Roman" panose="02020603050405020304" pitchFamily="18" charset="0"/>
                <a:cs typeface="Times New Roman" panose="02020603050405020304" pitchFamily="18" charset="0"/>
              </a:rPr>
              <a:t>Improves Quality</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Executing the software leads to the chances of finding more bugs in the application, so it ensures error free software to some extent.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601331"/>
      </p:ext>
    </p:extLst>
  </p:cSld>
  <p:clrMapOvr>
    <a:masterClrMapping/>
  </p:clrMapOvr>
  <mc:AlternateContent xmlns:mc="http://schemas.openxmlformats.org/markup-compatibility/2006" xmlns:p14="http://schemas.microsoft.com/office/powerpoint/2010/main">
    <mc:Choice Requires="p14">
      <p:transition spd="slow" p14:dur="2000" advTm="320979"/>
    </mc:Choice>
    <mc:Fallback xmlns="">
      <p:transition spd="slow" advTm="32097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951706"/>
            <a:ext cx="11811635" cy="1897063"/>
          </a:xfrm>
        </p:spPr>
        <p:txBody>
          <a:bodyPr>
            <a:normAutofit/>
          </a:bodyPr>
          <a:lstStyle/>
          <a:p>
            <a:pPr algn="l"/>
            <a:r>
              <a:rPr lang="en-US" sz="4800" b="1" i="1" dirty="0">
                <a:solidFill>
                  <a:schemeClr val="accent2">
                    <a:lumMod val="60000"/>
                    <a:lumOff val="40000"/>
                  </a:schemeClr>
                </a:solidFill>
                <a:latin typeface="Verdana"/>
              </a:rPr>
              <a:t>Disadvantages of Dynamic </a:t>
            </a:r>
            <a:r>
              <a:rPr lang="en-US" sz="4800" b="1" i="1" dirty="0" err="1" smtClean="0">
                <a:solidFill>
                  <a:schemeClr val="accent2">
                    <a:lumMod val="60000"/>
                    <a:lumOff val="40000"/>
                  </a:schemeClr>
                </a:solidFill>
                <a:latin typeface="Verdana"/>
              </a:rPr>
              <a:t>TestinG</a:t>
            </a:r>
            <a:endParaRPr lang="en-US" sz="4800" dirty="0">
              <a:solidFill>
                <a:schemeClr val="accent2">
                  <a:lumMod val="60000"/>
                  <a:lumOff val="40000"/>
                </a:schemeClr>
              </a:solidFill>
            </a:endParaRPr>
          </a:p>
        </p:txBody>
      </p:sp>
      <p:sp>
        <p:nvSpPr>
          <p:cNvPr id="3" name="Content Placeholder 2"/>
          <p:cNvSpPr>
            <a:spLocks noGrp="1"/>
          </p:cNvSpPr>
          <p:nvPr>
            <p:ph idx="1"/>
          </p:nvPr>
        </p:nvSpPr>
        <p:spPr>
          <a:xfrm>
            <a:off x="320674" y="1900238"/>
            <a:ext cx="11668125" cy="6309042"/>
          </a:xfrm>
        </p:spPr>
        <p:txBody>
          <a:bodyPr/>
          <a:lstStyle/>
          <a:p>
            <a:pPr algn="just" eaLnBrk="1" fontAlgn="auto" hangingPunct="1">
              <a:lnSpc>
                <a:spcPct val="100000"/>
              </a:lnSpc>
              <a:spcBef>
                <a:spcPts val="2899"/>
              </a:spcBef>
              <a:spcAft>
                <a:spcPts val="362"/>
              </a:spcAft>
              <a:defRPr/>
            </a:pPr>
            <a:endParaRPr lang="en-US" sz="4000" b="1" i="1" dirty="0">
              <a:latin typeface="Verdana"/>
            </a:endParaRPr>
          </a:p>
          <a:p>
            <a:pPr marL="588855" indent="-514350" eaLnBrk="1" fontAlgn="auto" hangingPunct="1">
              <a:lnSpc>
                <a:spcPct val="100000"/>
              </a:lnSpc>
              <a:spcBef>
                <a:spcPts val="0"/>
              </a:spcBef>
              <a:spcAft>
                <a:spcPts val="0"/>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Time </a:t>
            </a:r>
            <a:r>
              <a:rPr lang="en-US" sz="3600" b="1" dirty="0">
                <a:solidFill>
                  <a:srgbClr val="0000FF"/>
                </a:solidFill>
                <a:latin typeface="Times New Roman" panose="02020603050405020304" pitchFamily="18" charset="0"/>
                <a:cs typeface="Times New Roman" panose="02020603050405020304" pitchFamily="18" charset="0"/>
              </a:rPr>
              <a:t>Consuming</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It is a time consuming task because its aim is to execute the application or software and as a result more test cases are needed to execute</a:t>
            </a:r>
            <a:r>
              <a:rPr lang="en-US" sz="3600" dirty="0" smtClean="0">
                <a:solidFill>
                  <a:srgbClr val="0000FF"/>
                </a:solidFill>
                <a:latin typeface="Times New Roman" panose="02020603050405020304" pitchFamily="18" charset="0"/>
                <a:cs typeface="Times New Roman" panose="02020603050405020304" pitchFamily="18" charset="0"/>
              </a:rPr>
              <a:t>.</a:t>
            </a:r>
          </a:p>
          <a:p>
            <a:pPr marL="588855" indent="-514350" eaLnBrk="1" fontAlgn="auto" hangingPunct="1">
              <a:lnSpc>
                <a:spcPct val="100000"/>
              </a:lnSpc>
              <a:spcBef>
                <a:spcPts val="0"/>
              </a:spcBef>
              <a:spcAft>
                <a:spcPts val="0"/>
              </a:spcAft>
              <a:buFont typeface="+mj-lt"/>
              <a:buAutoNum type="arabicPeriod"/>
              <a:defRPr/>
            </a:pPr>
            <a:endParaRPr lang="en-US" sz="3600" dirty="0">
              <a:solidFill>
                <a:srgbClr val="0000FF"/>
              </a:solidFill>
              <a:latin typeface="Times New Roman" panose="02020603050405020304" pitchFamily="18" charset="0"/>
              <a:cs typeface="Times New Roman" panose="02020603050405020304" pitchFamily="18" charset="0"/>
            </a:endParaRPr>
          </a:p>
          <a:p>
            <a:pPr marL="588855" indent="-514350" eaLnBrk="1" fontAlgn="auto" hangingPunct="1">
              <a:lnSpc>
                <a:spcPct val="100000"/>
              </a:lnSpc>
              <a:spcBef>
                <a:spcPts val="0"/>
              </a:spcBef>
              <a:spcAft>
                <a:spcPts val="0"/>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Increases </a:t>
            </a:r>
            <a:r>
              <a:rPr lang="en-US" sz="3600" b="1" dirty="0">
                <a:solidFill>
                  <a:srgbClr val="0000FF"/>
                </a:solidFill>
                <a:latin typeface="Times New Roman" panose="02020603050405020304" pitchFamily="18" charset="0"/>
                <a:cs typeface="Times New Roman" panose="02020603050405020304" pitchFamily="18" charset="0"/>
              </a:rPr>
              <a:t>cost of Product</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It </a:t>
            </a:r>
            <a:r>
              <a:rPr lang="en-US" sz="3600" dirty="0" smtClean="0">
                <a:latin typeface="Times New Roman" panose="02020603050405020304" pitchFamily="18" charset="0"/>
                <a:cs typeface="Times New Roman" panose="02020603050405020304" pitchFamily="18" charset="0"/>
              </a:rPr>
              <a:t>can </a:t>
            </a:r>
            <a:r>
              <a:rPr lang="en-US" sz="3600" dirty="0">
                <a:latin typeface="Times New Roman" panose="02020603050405020304" pitchFamily="18" charset="0"/>
                <a:cs typeface="Times New Roman" panose="02020603050405020304" pitchFamily="18" charset="0"/>
              </a:rPr>
              <a:t>not done early in the software life cycle and hence bugs fixed in later stages result in more cost</a:t>
            </a:r>
            <a:r>
              <a:rPr lang="en-US" sz="3600" dirty="0" smtClean="0">
                <a:solidFill>
                  <a:srgbClr val="0000FF"/>
                </a:solidFill>
                <a:latin typeface="Times New Roman" panose="02020603050405020304" pitchFamily="18" charset="0"/>
                <a:cs typeface="Times New Roman" panose="02020603050405020304" pitchFamily="18" charset="0"/>
              </a:rPr>
              <a:t>.</a:t>
            </a:r>
          </a:p>
          <a:p>
            <a:pPr marL="588855" indent="-514350" eaLnBrk="1" fontAlgn="auto" hangingPunct="1">
              <a:lnSpc>
                <a:spcPct val="100000"/>
              </a:lnSpc>
              <a:spcBef>
                <a:spcPts val="0"/>
              </a:spcBef>
              <a:spcAft>
                <a:spcPts val="0"/>
              </a:spcAft>
              <a:buFont typeface="+mj-lt"/>
              <a:buAutoNum type="arabicPeriod"/>
              <a:defRPr/>
            </a:pPr>
            <a:endParaRPr lang="en-US" sz="3600" dirty="0">
              <a:solidFill>
                <a:srgbClr val="0000FF"/>
              </a:solidFill>
              <a:latin typeface="Times New Roman" panose="02020603050405020304" pitchFamily="18" charset="0"/>
              <a:cs typeface="Times New Roman" panose="02020603050405020304" pitchFamily="18" charset="0"/>
            </a:endParaRPr>
          </a:p>
          <a:p>
            <a:pPr marL="514350" indent="-514350" algn="just" eaLnBrk="1" fontAlgn="auto" hangingPunct="1">
              <a:lnSpc>
                <a:spcPct val="100000"/>
              </a:lnSpc>
              <a:spcBef>
                <a:spcPts val="0"/>
              </a:spcBef>
              <a:spcAft>
                <a:spcPts val="4711"/>
              </a:spcAft>
              <a:buFont typeface="+mj-lt"/>
              <a:buAutoNum type="arabicPeriod"/>
              <a:defRPr/>
            </a:pPr>
            <a:r>
              <a:rPr lang="en-US" sz="3600" b="1" dirty="0" smtClean="0">
                <a:solidFill>
                  <a:srgbClr val="0000FF"/>
                </a:solidFill>
                <a:latin typeface="Times New Roman" panose="02020603050405020304" pitchFamily="18" charset="0"/>
                <a:cs typeface="Times New Roman" panose="02020603050405020304" pitchFamily="18" charset="0"/>
              </a:rPr>
              <a:t>Costly</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It requires more man power to complete the task</a:t>
            </a:r>
          </a:p>
          <a:p>
            <a:pPr>
              <a:lnSpc>
                <a:spcPct val="10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643574"/>
      </p:ext>
    </p:extLst>
  </p:cSld>
  <p:clrMapOvr>
    <a:masterClrMapping/>
  </p:clrMapOvr>
  <mc:AlternateContent xmlns:mc="http://schemas.openxmlformats.org/markup-compatibility/2006" xmlns:p14="http://schemas.microsoft.com/office/powerpoint/2010/main">
    <mc:Choice Requires="p14">
      <p:transition spd="slow" p14:dur="2000" advTm="292176"/>
    </mc:Choice>
    <mc:Fallback xmlns="">
      <p:transition spd="slow" advTm="2921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 y="820738"/>
            <a:ext cx="12807315" cy="1897063"/>
          </a:xfrm>
        </p:spPr>
        <p:txBody>
          <a:bodyPr>
            <a:noAutofit/>
          </a:bodyPr>
          <a:lstStyle/>
          <a:p>
            <a:pPr algn="l"/>
            <a:r>
              <a:rPr lang="en-US" sz="4000" b="1" dirty="0">
                <a:latin typeface="Times New Roman" panose="02020603050405020304" pitchFamily="18" charset="0"/>
                <a:cs typeface="Times New Roman" panose="02020603050405020304" pitchFamily="18" charset="0"/>
              </a:rPr>
              <a:t>Example to differentiate between Static Testing and Dynamic Testing: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3538" y="2059623"/>
            <a:ext cx="11668125" cy="5967413"/>
          </a:xfrm>
        </p:spPr>
        <p:txBody>
          <a:bodyPr>
            <a:normAutofit lnSpcReduction="10000"/>
          </a:bodyPr>
          <a:lstStyle/>
          <a:p>
            <a:pPr marL="0" indent="0">
              <a:buNone/>
            </a:pPr>
            <a:r>
              <a:rPr lang="en-US" dirty="0" smtClean="0">
                <a:solidFill>
                  <a:schemeClr val="accent2">
                    <a:lumMod val="75000"/>
                  </a:schemeClr>
                </a:solidFill>
                <a:latin typeface="Times New Roman" panose="02020603050405020304" pitchFamily="18" charset="0"/>
                <a:cs typeface="Times New Roman" panose="02020603050405020304" pitchFamily="18" charset="0"/>
              </a:rPr>
              <a:t>Software </a:t>
            </a:r>
            <a:r>
              <a:rPr lang="en-US" dirty="0">
                <a:solidFill>
                  <a:schemeClr val="accent2">
                    <a:lumMod val="75000"/>
                  </a:schemeClr>
                </a:solidFill>
                <a:latin typeface="Times New Roman" panose="02020603050405020304" pitchFamily="18" charset="0"/>
                <a:cs typeface="Times New Roman" panose="02020603050405020304" pitchFamily="18" charset="0"/>
              </a:rPr>
              <a:t>Application: </a:t>
            </a:r>
            <a:r>
              <a:rPr lang="en-US" b="1" dirty="0">
                <a:solidFill>
                  <a:schemeClr val="accent2">
                    <a:lumMod val="75000"/>
                  </a:schemeClr>
                </a:solidFill>
                <a:latin typeface="Times New Roman" panose="02020603050405020304" pitchFamily="18" charset="0"/>
                <a:cs typeface="Times New Roman" panose="02020603050405020304" pitchFamily="18" charset="0"/>
              </a:rPr>
              <a:t>Online Shopping Cart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r>
              <a:rPr lang="en-US" b="1" dirty="0">
                <a:solidFill>
                  <a:srgbClr val="FFFF00"/>
                </a:solidFill>
                <a:latin typeface="Times New Roman" panose="02020603050405020304" pitchFamily="18" charset="0"/>
                <a:cs typeface="Times New Roman" panose="02020603050405020304" pitchFamily="18" charset="0"/>
              </a:rPr>
              <a:t>Static Test Techniques</a:t>
            </a:r>
            <a:r>
              <a:rPr lang="en-US" dirty="0">
                <a:solidFill>
                  <a:srgbClr val="FFFF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Review  the requirement documents, design documents initially</a:t>
            </a:r>
          </a:p>
          <a:p>
            <a:r>
              <a:rPr lang="en-US" dirty="0">
                <a:latin typeface="Times New Roman" panose="02020603050405020304" pitchFamily="18" charset="0"/>
                <a:cs typeface="Times New Roman" panose="02020603050405020304" pitchFamily="18" charset="0"/>
              </a:rPr>
              <a:t>Checking the GUI of the  application</a:t>
            </a:r>
          </a:p>
          <a:p>
            <a:r>
              <a:rPr lang="en-US" dirty="0">
                <a:latin typeface="Times New Roman" panose="02020603050405020304" pitchFamily="18" charset="0"/>
                <a:cs typeface="Times New Roman" panose="02020603050405020304" pitchFamily="18" charset="0"/>
              </a:rPr>
              <a:t> Checking the database structure of the application.</a:t>
            </a:r>
          </a:p>
          <a:p>
            <a:r>
              <a:rPr lang="en-US" b="1" dirty="0">
                <a:solidFill>
                  <a:srgbClr val="FFFF00"/>
                </a:solidFill>
                <a:latin typeface="Times New Roman" panose="02020603050405020304" pitchFamily="18" charset="0"/>
                <a:cs typeface="Times New Roman" panose="02020603050405020304" pitchFamily="18" charset="0"/>
              </a:rPr>
              <a:t>Dynamic Testing Techniques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Testing the functionality of the different page.</a:t>
            </a:r>
          </a:p>
          <a:p>
            <a:r>
              <a:rPr lang="en-US" dirty="0">
                <a:latin typeface="Times New Roman" panose="02020603050405020304" pitchFamily="18" charset="0"/>
                <a:cs typeface="Times New Roman" panose="02020603050405020304" pitchFamily="18" charset="0"/>
              </a:rPr>
              <a:t>Checking the checkout process and payment methods.</a:t>
            </a:r>
          </a:p>
          <a:p>
            <a:r>
              <a:rPr lang="en-US" dirty="0">
                <a:latin typeface="Times New Roman" panose="02020603050405020304" pitchFamily="18" charset="0"/>
                <a:cs typeface="Times New Roman" panose="02020603050405020304" pitchFamily="18" charset="0"/>
              </a:rPr>
              <a:t>Testing the interfaces between different pages.</a:t>
            </a:r>
          </a:p>
          <a:p>
            <a:r>
              <a:rPr lang="en-US"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793915"/>
      </p:ext>
    </p:extLst>
  </p:cSld>
  <p:clrMapOvr>
    <a:masterClrMapping/>
  </p:clrMapOvr>
  <mc:AlternateContent xmlns:mc="http://schemas.openxmlformats.org/markup-compatibility/2006" xmlns:p14="http://schemas.microsoft.com/office/powerpoint/2010/main">
    <mc:Choice Requires="p14">
      <p:transition spd="slow" p14:dur="2000" advTm="163170"/>
    </mc:Choice>
    <mc:Fallback xmlns="">
      <p:transition spd="slow" advTm="16317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3545</TotalTime>
  <Words>2062</Words>
  <Application>Microsoft Office PowerPoint</Application>
  <PresentationFormat>Custom</PresentationFormat>
  <Paragraphs>300</Paragraphs>
  <Slides>42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Century Gothic</vt:lpstr>
      <vt:lpstr>Times New Roman</vt:lpstr>
      <vt:lpstr>Verdana</vt:lpstr>
      <vt:lpstr>Wingdings</vt:lpstr>
      <vt:lpstr>Wingdings 3</vt:lpstr>
      <vt:lpstr>Ion</vt:lpstr>
      <vt:lpstr>WELCOME  TO  THIRD  LECTURE  OF</vt:lpstr>
      <vt:lpstr>Dynamic Testing? </vt:lpstr>
      <vt:lpstr>Dynamic Testing?</vt:lpstr>
      <vt:lpstr>Levels of Software Testing: </vt:lpstr>
      <vt:lpstr>FEATURES OF Dynamic TESTING</vt:lpstr>
      <vt:lpstr>Dynamic Techniques</vt:lpstr>
      <vt:lpstr>Advantages of Dynamic Testing </vt:lpstr>
      <vt:lpstr>Disadvantages of Dynamic TestinG</vt:lpstr>
      <vt:lpstr>Example to differentiate between Static Testing and Dynamic Testing: </vt:lpstr>
      <vt:lpstr>Cleanroom Approach  Cleanroom  Software Engineering is an engineering process for development of high quality software with certified reliability with the emphasis on design with no defects and test based on software reliability engineering concepts. CSE focuses on defect prevention instead of defect correction and certified the reliability for the intended environment use.</vt:lpstr>
      <vt:lpstr>: </vt:lpstr>
      <vt:lpstr>PowerPoint Presentation</vt:lpstr>
      <vt:lpstr>PowerPoint Presentation</vt:lpstr>
      <vt:lpstr>PowerPoint Presentation</vt:lpstr>
      <vt:lpstr>PowerPoint Presentation</vt:lpstr>
      <vt:lpstr>PowerPoint Presentation</vt:lpstr>
      <vt:lpstr>PowerPoint Presentation</vt:lpstr>
      <vt:lpstr>Difference between  Verification and Validation </vt:lpstr>
      <vt:lpstr>Conclusion on difference BETWEEN Verification and Validation  in software testing:  </vt:lpstr>
      <vt:lpstr>Example</vt:lpstr>
      <vt:lpstr>PowerPoint Presentation</vt:lpstr>
      <vt:lpstr>What is a Functional Requirement? </vt:lpstr>
      <vt:lpstr>Typical functional requirements include</vt:lpstr>
      <vt:lpstr>What is functional testing? </vt:lpstr>
      <vt:lpstr>PowerPoint Presentation</vt:lpstr>
      <vt:lpstr>Function testing Goals</vt:lpstr>
      <vt:lpstr>PowerPoint Presentation</vt:lpstr>
      <vt:lpstr>PowerPoint Presentation</vt:lpstr>
      <vt:lpstr>What is Non-Functional Requirement? </vt:lpstr>
      <vt:lpstr>PowerPoint Presentation</vt:lpstr>
      <vt:lpstr>PowerPoint Presentation</vt:lpstr>
      <vt:lpstr>Typical non-functional requirements include</vt:lpstr>
      <vt:lpstr>Types of Function testing</vt:lpstr>
      <vt:lpstr>PowerPoint Presentation</vt:lpstr>
      <vt:lpstr>Functional Testing Best Practices </vt:lpstr>
      <vt:lpstr>PowerPoint Presentation</vt:lpstr>
      <vt:lpstr>Non-functional Aspects</vt:lpstr>
      <vt:lpstr>TYPE OF NON FUNCTIONAL TETSING</vt:lpstr>
      <vt:lpstr>Checklist for Performance Testing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205</cp:revision>
  <dcterms:modified xsi:type="dcterms:W3CDTF">2023-03-20T09:52:36Z</dcterms:modified>
</cp:coreProperties>
</file>