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4" r:id="rId1"/>
  </p:sldMasterIdLst>
  <p:notesMasterIdLst>
    <p:notesMasterId r:id="rId36"/>
  </p:notesMasterIdLst>
  <p:sldIdLst>
    <p:sldId id="280" r:id="rId2"/>
    <p:sldId id="369" r:id="rId3"/>
    <p:sldId id="383" r:id="rId4"/>
    <p:sldId id="329" r:id="rId5"/>
    <p:sldId id="330" r:id="rId6"/>
    <p:sldId id="370" r:id="rId7"/>
    <p:sldId id="336" r:id="rId8"/>
    <p:sldId id="337" r:id="rId9"/>
    <p:sldId id="338" r:id="rId10"/>
    <p:sldId id="340" r:id="rId11"/>
    <p:sldId id="341" r:id="rId12"/>
    <p:sldId id="342" r:id="rId13"/>
    <p:sldId id="343" r:id="rId14"/>
    <p:sldId id="344" r:id="rId15"/>
    <p:sldId id="345" r:id="rId16"/>
    <p:sldId id="346" r:id="rId17"/>
    <p:sldId id="347" r:id="rId18"/>
    <p:sldId id="348" r:id="rId19"/>
    <p:sldId id="371" r:id="rId20"/>
    <p:sldId id="372" r:id="rId21"/>
    <p:sldId id="373" r:id="rId22"/>
    <p:sldId id="363" r:id="rId23"/>
    <p:sldId id="364" r:id="rId24"/>
    <p:sldId id="365" r:id="rId25"/>
    <p:sldId id="353" r:id="rId26"/>
    <p:sldId id="381" r:id="rId27"/>
    <p:sldId id="375" r:id="rId28"/>
    <p:sldId id="354" r:id="rId29"/>
    <p:sldId id="374" r:id="rId30"/>
    <p:sldId id="358" r:id="rId31"/>
    <p:sldId id="359" r:id="rId32"/>
    <p:sldId id="355" r:id="rId33"/>
    <p:sldId id="357" r:id="rId34"/>
    <p:sldId id="356" r:id="rId35"/>
  </p:sldIdLst>
  <p:sldSz cx="134112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80404" autoAdjust="0"/>
  </p:normalViewPr>
  <p:slideViewPr>
    <p:cSldViewPr snapToGrid="0">
      <p:cViewPr varScale="1">
        <p:scale>
          <a:sx n="47" d="100"/>
          <a:sy n="47" d="100"/>
        </p:scale>
        <p:origin x="1446" y="66"/>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7DE87CDA-AA37-4752-AFAA-B105F70BC1F1}" type="datetimeFigureOut">
              <a:rPr lang="en-US"/>
              <a:pPr>
                <a:defRPr/>
              </a:pPr>
              <a:t>4/8/2022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D8B833A-BB3A-40D2-A709-080D1588F253}" type="slidenum">
              <a:rPr lang="en-US"/>
              <a:pPr>
                <a:defRPr/>
              </a:pPr>
              <a:t>‹#›</a:t>
            </a:fld>
            <a:endParaRPr lang="en-US" dirty="0"/>
          </a:p>
        </p:txBody>
      </p:sp>
    </p:spTree>
    <p:extLst>
      <p:ext uri="{BB962C8B-B14F-4D97-AF65-F5344CB8AC3E}">
        <p14:creationId xmlns:p14="http://schemas.microsoft.com/office/powerpoint/2010/main" val="3673776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13</a:t>
            </a:fld>
            <a:endParaRPr lang="en-US" dirty="0"/>
          </a:p>
        </p:txBody>
      </p:sp>
    </p:spTree>
    <p:extLst>
      <p:ext uri="{BB962C8B-B14F-4D97-AF65-F5344CB8AC3E}">
        <p14:creationId xmlns:p14="http://schemas.microsoft.com/office/powerpoint/2010/main" val="147847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15</a:t>
            </a:fld>
            <a:endParaRPr lang="en-US" dirty="0"/>
          </a:p>
        </p:txBody>
      </p:sp>
    </p:spTree>
    <p:extLst>
      <p:ext uri="{BB962C8B-B14F-4D97-AF65-F5344CB8AC3E}">
        <p14:creationId xmlns:p14="http://schemas.microsoft.com/office/powerpoint/2010/main" val="385171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782" y="2123442"/>
            <a:ext cx="9710753" cy="4883385"/>
          </a:xfrm>
        </p:spPr>
        <p:txBody>
          <a:bodyPr anchor="b"/>
          <a:lstStyle>
            <a:lvl1pPr>
              <a:defRPr sz="10560"/>
            </a:lvl1pPr>
          </a:lstStyle>
          <a:p>
            <a:r>
              <a:rPr lang="en-US" smtClean="0"/>
              <a:t>Click to edit Master title style</a:t>
            </a:r>
            <a:endParaRPr lang="en-US" dirty="0"/>
          </a:p>
        </p:txBody>
      </p:sp>
      <p:sp>
        <p:nvSpPr>
          <p:cNvPr id="3" name="Subtitle 2"/>
          <p:cNvSpPr>
            <a:spLocks noGrp="1"/>
          </p:cNvSpPr>
          <p:nvPr>
            <p:ph type="subTitle" idx="1"/>
          </p:nvPr>
        </p:nvSpPr>
        <p:spPr>
          <a:xfrm>
            <a:off x="1270782" y="7006824"/>
            <a:ext cx="9710753" cy="1263416"/>
          </a:xfrm>
        </p:spPr>
        <p:txBody>
          <a:bodyPr anchor="t"/>
          <a:lstStyle>
            <a:lvl1pPr marL="0" indent="0" algn="l">
              <a:buNone/>
              <a:defRPr cap="all">
                <a:solidFill>
                  <a:schemeClr val="bg2">
                    <a:lumMod val="40000"/>
                    <a:lumOff val="60000"/>
                  </a:schemeClr>
                </a:solidFill>
              </a:defRPr>
            </a:lvl1pPr>
            <a:lvl2pPr marL="670575" indent="0" algn="ctr">
              <a:buNone/>
              <a:defRPr>
                <a:solidFill>
                  <a:schemeClr val="tx1">
                    <a:tint val="75000"/>
                  </a:schemeClr>
                </a:solidFill>
              </a:defRPr>
            </a:lvl2pPr>
            <a:lvl3pPr marL="1341150" indent="0" algn="ctr">
              <a:buNone/>
              <a:defRPr>
                <a:solidFill>
                  <a:schemeClr val="tx1">
                    <a:tint val="75000"/>
                  </a:schemeClr>
                </a:solidFill>
              </a:defRPr>
            </a:lvl3pPr>
            <a:lvl4pPr marL="2011726" indent="0" algn="ctr">
              <a:buNone/>
              <a:defRPr>
                <a:solidFill>
                  <a:schemeClr val="tx1">
                    <a:tint val="75000"/>
                  </a:schemeClr>
                </a:solidFill>
              </a:defRPr>
            </a:lvl4pPr>
            <a:lvl5pPr marL="2682301" indent="0" algn="ctr">
              <a:buNone/>
              <a:defRPr>
                <a:solidFill>
                  <a:schemeClr val="tx1">
                    <a:tint val="75000"/>
                  </a:schemeClr>
                </a:solidFill>
              </a:defRPr>
            </a:lvl5pPr>
            <a:lvl6pPr marL="3352876" indent="0" algn="ctr">
              <a:buNone/>
              <a:defRPr>
                <a:solidFill>
                  <a:schemeClr val="tx1">
                    <a:tint val="75000"/>
                  </a:schemeClr>
                </a:solidFill>
              </a:defRPr>
            </a:lvl6pPr>
            <a:lvl7pPr marL="4023451" indent="0" algn="ctr">
              <a:buNone/>
              <a:defRPr>
                <a:solidFill>
                  <a:schemeClr val="tx1">
                    <a:tint val="75000"/>
                  </a:schemeClr>
                </a:solidFill>
              </a:defRPr>
            </a:lvl7pPr>
            <a:lvl8pPr marL="4694027" indent="0" algn="ctr">
              <a:buNone/>
              <a:defRPr>
                <a:solidFill>
                  <a:schemeClr val="tx1">
                    <a:tint val="75000"/>
                  </a:schemeClr>
                </a:solidFill>
              </a:defRPr>
            </a:lvl8pPr>
            <a:lvl9pPr marL="536460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BCF09B04-39B0-4DB1-82D9-D80578D902A7}"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244DCEF-03EB-489F-A146-93358BB6DFD7}" type="slidenum">
              <a:rPr lang="en-US" smtClean="0"/>
              <a:pPr>
                <a:defRPr/>
              </a:pPr>
              <a:t>‹#›</a:t>
            </a:fld>
            <a:endParaRPr lang="en-US" dirty="0"/>
          </a:p>
        </p:txBody>
      </p:sp>
    </p:spTree>
    <p:extLst>
      <p:ext uri="{BB962C8B-B14F-4D97-AF65-F5344CB8AC3E}">
        <p14:creationId xmlns:p14="http://schemas.microsoft.com/office/powerpoint/2010/main" val="416487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4" y="7040861"/>
            <a:ext cx="9710752" cy="831216"/>
          </a:xfrm>
        </p:spPr>
        <p:txBody>
          <a:bodyPr anchor="b">
            <a:normAutofit/>
          </a:bodyPr>
          <a:lstStyle>
            <a:lvl1pPr algn="l">
              <a:defRPr sz="3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70782" y="1005840"/>
            <a:ext cx="9710753" cy="533964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3" y="7872077"/>
            <a:ext cx="9710750" cy="724111"/>
          </a:xfrm>
        </p:spPr>
        <p:txBody>
          <a:bodyPr>
            <a:normAutofit/>
          </a:bodyPr>
          <a:lstStyle>
            <a:lvl1pPr marL="0" indent="0">
              <a:buNone/>
              <a:defRPr sz="176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6217B6A-28AD-4E05-804B-AF2E175F5D5E}" type="datetimeFigureOut">
              <a:rPr lang="en-US" smtClean="0"/>
              <a:pPr>
                <a:defRPr/>
              </a:pPr>
              <a:t>4/8/2022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4DFF134-F4AA-4843-9ECC-4B6D3F198D71}" type="slidenum">
              <a:rPr lang="en-US" smtClean="0"/>
              <a:pPr>
                <a:defRPr/>
              </a:pPr>
              <a:t>‹#›</a:t>
            </a:fld>
            <a:endParaRPr lang="en-US" dirty="0"/>
          </a:p>
        </p:txBody>
      </p:sp>
    </p:spTree>
    <p:extLst>
      <p:ext uri="{BB962C8B-B14F-4D97-AF65-F5344CB8AC3E}">
        <p14:creationId xmlns:p14="http://schemas.microsoft.com/office/powerpoint/2010/main" val="23486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2" y="2123440"/>
            <a:ext cx="9710753" cy="2905760"/>
          </a:xfrm>
        </p:spPr>
        <p:txBody>
          <a:bodyPr/>
          <a:lstStyle>
            <a:lvl1pPr>
              <a:defRPr sz="7040"/>
            </a:lvl1pPr>
          </a:lstStyle>
          <a:p>
            <a:r>
              <a:rPr lang="en-US" smtClean="0"/>
              <a:t>Click to edit Master title style</a:t>
            </a:r>
            <a:endParaRPr lang="en-US" dirty="0"/>
          </a:p>
        </p:txBody>
      </p:sp>
      <p:sp>
        <p:nvSpPr>
          <p:cNvPr id="8" name="Text Placeholder 3"/>
          <p:cNvSpPr>
            <a:spLocks noGrp="1"/>
          </p:cNvSpPr>
          <p:nvPr>
            <p:ph type="body" sz="half" idx="2"/>
          </p:nvPr>
        </p:nvSpPr>
        <p:spPr>
          <a:xfrm>
            <a:off x="1270782" y="5364480"/>
            <a:ext cx="9710753" cy="346456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E55676F-D9FB-42A1-B4B8-7FDA18284B2B}"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F3D7478-1BB4-4A76-9CC4-C8343D75E97B}" type="slidenum">
              <a:rPr lang="en-US" smtClean="0"/>
              <a:pPr>
                <a:defRPr/>
              </a:pPr>
              <a:t>‹#›</a:t>
            </a:fld>
            <a:endParaRPr lang="en-US" dirty="0"/>
          </a:p>
        </p:txBody>
      </p:sp>
    </p:spTree>
    <p:extLst>
      <p:ext uri="{BB962C8B-B14F-4D97-AF65-F5344CB8AC3E}">
        <p14:creationId xmlns:p14="http://schemas.microsoft.com/office/powerpoint/2010/main" val="465907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734" y="2123440"/>
            <a:ext cx="8801539" cy="3407615"/>
          </a:xfrm>
        </p:spPr>
        <p:txBody>
          <a:bodyPr/>
          <a:lstStyle>
            <a:lvl1pPr>
              <a:defRPr sz="704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123994" y="5531055"/>
            <a:ext cx="8009700" cy="501855"/>
          </a:xfrm>
        </p:spPr>
        <p:txBody>
          <a:bodyPr vert="horz" lIns="91440" tIns="45720" rIns="91440" bIns="45720" rtlCol="0" anchor="t">
            <a:normAutofit/>
          </a:bodyPr>
          <a:lstStyle>
            <a:lvl1pPr marL="0" indent="0">
              <a:buNone/>
              <a:defRPr lang="en-US" sz="2053" b="0" i="0" kern="1200" cap="small" dirty="0">
                <a:solidFill>
                  <a:schemeClr val="bg2">
                    <a:lumMod val="40000"/>
                    <a:lumOff val="60000"/>
                  </a:schemeClr>
                </a:solidFill>
                <a:latin typeface="+mj-lt"/>
                <a:ea typeface="+mj-ea"/>
                <a:cs typeface="+mj-cs"/>
              </a:defRPr>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270782" y="6380964"/>
            <a:ext cx="9710753" cy="245872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2C08FA5-7CEB-440A-A5A0-BECFA14F9BA4}"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1A0F1A6-DA11-4F0E-B9B7-A499B044FB85}" type="slidenum">
              <a:rPr lang="en-US" smtClean="0"/>
              <a:pPr>
                <a:defRPr/>
              </a:pPr>
              <a:t>‹#›</a:t>
            </a:fld>
            <a:endParaRPr lang="en-US" dirty="0"/>
          </a:p>
        </p:txBody>
      </p:sp>
      <p:sp>
        <p:nvSpPr>
          <p:cNvPr id="12" name="TextBox 11"/>
          <p:cNvSpPr txBox="1"/>
          <p:nvPr/>
        </p:nvSpPr>
        <p:spPr>
          <a:xfrm>
            <a:off x="988383" y="142450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
        <p:nvSpPr>
          <p:cNvPr id="15" name="TextBox 14"/>
          <p:cNvSpPr txBox="1"/>
          <p:nvPr/>
        </p:nvSpPr>
        <p:spPr>
          <a:xfrm>
            <a:off x="10266213" y="383355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Tree>
    <p:extLst>
      <p:ext uri="{BB962C8B-B14F-4D97-AF65-F5344CB8AC3E}">
        <p14:creationId xmlns:p14="http://schemas.microsoft.com/office/powerpoint/2010/main" val="4011641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70781" y="4582161"/>
            <a:ext cx="9710755" cy="2424664"/>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none">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AC44FEA-CA4D-4F05-B73E-E1CBA3C87B02}"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F34EE48-2A8F-400D-AB57-4D14E5AFF599}" type="slidenum">
              <a:rPr lang="en-US" smtClean="0"/>
              <a:pPr>
                <a:defRPr/>
              </a:pPr>
              <a:t>‹#›</a:t>
            </a:fld>
            <a:endParaRPr lang="en-US" dirty="0"/>
          </a:p>
        </p:txBody>
      </p:sp>
    </p:spTree>
    <p:extLst>
      <p:ext uri="{BB962C8B-B14F-4D97-AF65-F5344CB8AC3E}">
        <p14:creationId xmlns:p14="http://schemas.microsoft.com/office/powerpoint/2010/main" val="4146957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696424" y="2905760"/>
            <a:ext cx="324239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6" name="Text Placeholder 3"/>
          <p:cNvSpPr>
            <a:spLocks noGrp="1"/>
          </p:cNvSpPr>
          <p:nvPr>
            <p:ph type="body" sz="half" idx="15"/>
          </p:nvPr>
        </p:nvSpPr>
        <p:spPr>
          <a:xfrm>
            <a:off x="717897" y="3911600"/>
            <a:ext cx="3220923"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3139" y="2905760"/>
            <a:ext cx="3230706"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9" name="Text Placeholder 3"/>
          <p:cNvSpPr>
            <a:spLocks noGrp="1"/>
          </p:cNvSpPr>
          <p:nvPr>
            <p:ph type="body" sz="half" idx="16"/>
          </p:nvPr>
        </p:nvSpPr>
        <p:spPr>
          <a:xfrm>
            <a:off x="4261527" y="3911600"/>
            <a:ext cx="3242317"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2905760"/>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0" name="Text Placeholder 3"/>
          <p:cNvSpPr>
            <a:spLocks noGrp="1"/>
          </p:cNvSpPr>
          <p:nvPr>
            <p:ph type="body" sz="half" idx="17"/>
          </p:nvPr>
        </p:nvSpPr>
        <p:spPr>
          <a:xfrm>
            <a:off x="7839212" y="3911600"/>
            <a:ext cx="3226165"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7" name="Straight Connector 16"/>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CB3641F1-6F17-4FD0-BDA8-465273890D29}" type="datetimeFigureOut">
              <a:rPr lang="en-US" smtClean="0"/>
              <a:pPr>
                <a:defRPr/>
              </a:pPr>
              <a:t>4/8/2022</a:t>
            </a:fld>
            <a:endParaRPr lang="en-US" dirty="0"/>
          </a:p>
        </p:txBody>
      </p:sp>
      <p:sp>
        <p:nvSpPr>
          <p:cNvPr id="4"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45A8840-03B7-4B0D-9380-5C01216959F8}" type="slidenum">
              <a:rPr lang="en-US" smtClean="0"/>
              <a:pPr>
                <a:defRPr/>
              </a:pPr>
              <a:t>‹#›</a:t>
            </a:fld>
            <a:endParaRPr lang="en-US" dirty="0"/>
          </a:p>
        </p:txBody>
      </p:sp>
    </p:spTree>
    <p:extLst>
      <p:ext uri="{BB962C8B-B14F-4D97-AF65-F5344CB8AC3E}">
        <p14:creationId xmlns:p14="http://schemas.microsoft.com/office/powerpoint/2010/main" val="472573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717896" y="6234725"/>
            <a:ext cx="3234898"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9" name="Picture Placeholder 2"/>
          <p:cNvSpPr>
            <a:spLocks noGrp="1" noChangeAspect="1"/>
          </p:cNvSpPr>
          <p:nvPr>
            <p:ph type="pic" idx="15"/>
          </p:nvPr>
        </p:nvSpPr>
        <p:spPr>
          <a:xfrm>
            <a:off x="717896" y="3241040"/>
            <a:ext cx="3234898"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2" name="Text Placeholder 3"/>
          <p:cNvSpPr>
            <a:spLocks noGrp="1"/>
          </p:cNvSpPr>
          <p:nvPr>
            <p:ph type="body" sz="half" idx="18"/>
          </p:nvPr>
        </p:nvSpPr>
        <p:spPr>
          <a:xfrm>
            <a:off x="717896" y="7079911"/>
            <a:ext cx="323489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9428" y="6234725"/>
            <a:ext cx="322441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0" name="Picture Placeholder 2"/>
          <p:cNvSpPr>
            <a:spLocks noGrp="1" noChangeAspect="1"/>
          </p:cNvSpPr>
          <p:nvPr>
            <p:ph type="pic" idx="21"/>
          </p:nvPr>
        </p:nvSpPr>
        <p:spPr>
          <a:xfrm>
            <a:off x="4279427" y="3241040"/>
            <a:ext cx="3224417"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3" name="Text Placeholder 3"/>
          <p:cNvSpPr>
            <a:spLocks noGrp="1"/>
          </p:cNvSpPr>
          <p:nvPr>
            <p:ph type="body" sz="half" idx="19"/>
          </p:nvPr>
        </p:nvSpPr>
        <p:spPr>
          <a:xfrm>
            <a:off x="4277938" y="7079910"/>
            <a:ext cx="322868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6234725"/>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1" name="Picture Placeholder 2"/>
          <p:cNvSpPr>
            <a:spLocks noGrp="1" noChangeAspect="1"/>
          </p:cNvSpPr>
          <p:nvPr>
            <p:ph type="pic" idx="22"/>
          </p:nvPr>
        </p:nvSpPr>
        <p:spPr>
          <a:xfrm>
            <a:off x="7839210" y="3241040"/>
            <a:ext cx="3226165"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4" name="Text Placeholder 3"/>
          <p:cNvSpPr>
            <a:spLocks noGrp="1"/>
          </p:cNvSpPr>
          <p:nvPr>
            <p:ph type="body" sz="half" idx="20"/>
          </p:nvPr>
        </p:nvSpPr>
        <p:spPr>
          <a:xfrm>
            <a:off x="7839076" y="7079907"/>
            <a:ext cx="3230437"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9" name="Straight Connector 18"/>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F5FD64E6-1474-4FF2-9594-7D7D7E5031A7}" type="datetimeFigureOut">
              <a:rPr lang="en-US" smtClean="0"/>
              <a:pPr>
                <a:defRPr/>
              </a:pPr>
              <a:t>4/8/2022</a:t>
            </a:fld>
            <a:endParaRPr lang="en-US" dirty="0"/>
          </a:p>
        </p:txBody>
      </p:sp>
      <p:sp>
        <p:nvSpPr>
          <p:cNvPr id="4"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BE6DDA0-5E0F-4106-9104-BCA4E79FB19C}" type="slidenum">
              <a:rPr lang="en-US" smtClean="0"/>
              <a:pPr>
                <a:defRPr/>
              </a:pPr>
              <a:t>‹#›</a:t>
            </a:fld>
            <a:endParaRPr lang="en-US" dirty="0"/>
          </a:p>
        </p:txBody>
      </p:sp>
    </p:spTree>
    <p:extLst>
      <p:ext uri="{BB962C8B-B14F-4D97-AF65-F5344CB8AC3E}">
        <p14:creationId xmlns:p14="http://schemas.microsoft.com/office/powerpoint/2010/main" val="1350254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A43EEAE-B184-4273-AAA3-5C23EE899A50}"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C7E6788C-919A-41D9-BD91-8A945ED77E60}" type="slidenum">
              <a:rPr lang="en-US" smtClean="0"/>
              <a:pPr>
                <a:defRPr/>
              </a:pPr>
              <a:t>‹#›</a:t>
            </a:fld>
            <a:endParaRPr lang="en-US" dirty="0"/>
          </a:p>
        </p:txBody>
      </p:sp>
    </p:spTree>
    <p:extLst>
      <p:ext uri="{BB962C8B-B14F-4D97-AF65-F5344CB8AC3E}">
        <p14:creationId xmlns:p14="http://schemas.microsoft.com/office/powerpoint/2010/main" val="2350831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014" y="630981"/>
            <a:ext cx="1928363" cy="854498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17897" y="1134034"/>
            <a:ext cx="8167591" cy="80419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F4DB040-3D35-456E-8428-54303AE365D8}"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C3B6702-7968-4DA5-AF14-36E443D04EB7}" type="slidenum">
              <a:rPr lang="en-US" smtClean="0"/>
              <a:pPr>
                <a:defRPr/>
              </a:pPr>
              <a:t>‹#›</a:t>
            </a:fld>
            <a:endParaRPr lang="en-US" dirty="0"/>
          </a:p>
        </p:txBody>
      </p:sp>
    </p:spTree>
    <p:extLst>
      <p:ext uri="{BB962C8B-B14F-4D97-AF65-F5344CB8AC3E}">
        <p14:creationId xmlns:p14="http://schemas.microsoft.com/office/powerpoint/2010/main" val="8462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EE7AF4DA-3A3D-49C3-85FA-11B5D99CDADE}"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29ABE69-68EA-4443-AE34-85B8C2DF44F5}" type="slidenum">
              <a:rPr lang="en-US" smtClean="0"/>
              <a:pPr>
                <a:defRPr/>
              </a:pPr>
              <a:t>‹#›</a:t>
            </a:fld>
            <a:endParaRPr lang="en-US" dirty="0"/>
          </a:p>
        </p:txBody>
      </p:sp>
    </p:spTree>
    <p:extLst>
      <p:ext uri="{BB962C8B-B14F-4D97-AF65-F5344CB8AC3E}">
        <p14:creationId xmlns:p14="http://schemas.microsoft.com/office/powerpoint/2010/main" val="321448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0784" y="4197210"/>
            <a:ext cx="9710752" cy="2809616"/>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all">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4ECB4A8-009E-4069-AF4E-2D05AACA40FA}" type="datetimeFigureOut">
              <a:rPr lang="en-US" smtClean="0"/>
              <a:pPr>
                <a:defRPr/>
              </a:pPr>
              <a:t>4/8/2022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4F420D5-0BCF-40BC-BA0B-358ED1C6B377}" type="slidenum">
              <a:rPr lang="en-US" smtClean="0"/>
              <a:pPr>
                <a:defRPr/>
              </a:pPr>
              <a:t>‹#›</a:t>
            </a:fld>
            <a:endParaRPr lang="en-US" dirty="0"/>
          </a:p>
        </p:txBody>
      </p:sp>
    </p:spTree>
    <p:extLst>
      <p:ext uri="{BB962C8B-B14F-4D97-AF65-F5344CB8AC3E}">
        <p14:creationId xmlns:p14="http://schemas.microsoft.com/office/powerpoint/2010/main" val="166976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13961" y="3022179"/>
            <a:ext cx="4837232" cy="6153786"/>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21564" y="3015604"/>
            <a:ext cx="4837235" cy="6160359"/>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53DFF62A-3767-4779-83CE-4072DCB8AA39}" type="datetimeFigureOut">
              <a:rPr lang="en-US" smtClean="0"/>
              <a:pPr>
                <a:defRPr/>
              </a:pPr>
              <a:t>4/8/2022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8C52527-3D26-4244-AA54-F8DD4A02D9FE}" type="slidenum">
              <a:rPr lang="en-US" smtClean="0"/>
              <a:pPr>
                <a:defRPr/>
              </a:pPr>
              <a:t>‹#›</a:t>
            </a:fld>
            <a:endParaRPr lang="en-US" dirty="0"/>
          </a:p>
        </p:txBody>
      </p:sp>
    </p:spTree>
    <p:extLst>
      <p:ext uri="{BB962C8B-B14F-4D97-AF65-F5344CB8AC3E}">
        <p14:creationId xmlns:p14="http://schemas.microsoft.com/office/powerpoint/2010/main" val="71353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3960" y="2794000"/>
            <a:ext cx="4837231"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1213961"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21566" y="2794000"/>
            <a:ext cx="4837232"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6221566"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3F7FD5D-7E81-4719-972E-6B57A7284F63}" type="datetimeFigureOut">
              <a:rPr lang="en-US" smtClean="0"/>
              <a:pPr>
                <a:defRPr/>
              </a:pPr>
              <a:t>4/8/2022</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AA5BA409-D332-4D2F-95E0-137DA32014AB}" type="slidenum">
              <a:rPr lang="en-US" smtClean="0"/>
              <a:pPr>
                <a:defRPr/>
              </a:pPr>
              <a:t>‹#›</a:t>
            </a:fld>
            <a:endParaRPr lang="en-US" dirty="0"/>
          </a:p>
        </p:txBody>
      </p:sp>
    </p:spTree>
    <p:extLst>
      <p:ext uri="{BB962C8B-B14F-4D97-AF65-F5344CB8AC3E}">
        <p14:creationId xmlns:p14="http://schemas.microsoft.com/office/powerpoint/2010/main" val="385121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06EDA690-7E18-4FD2-89F6-52B863641E39}" type="datetimeFigureOut">
              <a:rPr lang="en-US" smtClean="0"/>
              <a:pPr>
                <a:defRPr/>
              </a:pPr>
              <a:t>4/8/2022</a:t>
            </a:fld>
            <a:endParaRPr lang="en-US" dirty="0"/>
          </a:p>
        </p:txBody>
      </p:sp>
      <p:sp>
        <p:nvSpPr>
          <p:cNvPr id="5" name="Footer Placeholder 3"/>
          <p:cNvSpPr>
            <a:spLocks noGrp="1"/>
          </p:cNvSpPr>
          <p:nvPr>
            <p:ph type="ftr" sz="quarter" idx="11"/>
          </p:nvPr>
        </p:nvSpPr>
        <p:spPr/>
        <p:txBody>
          <a:bodyPr/>
          <a:lstStyle/>
          <a:p>
            <a:pPr>
              <a:defRPr/>
            </a:pPr>
            <a:endParaRPr lang="en-US" dirty="0"/>
          </a:p>
        </p:txBody>
      </p:sp>
      <p:sp>
        <p:nvSpPr>
          <p:cNvPr id="6" name="Slide Number Placeholder 4"/>
          <p:cNvSpPr>
            <a:spLocks noGrp="1"/>
          </p:cNvSpPr>
          <p:nvPr>
            <p:ph type="sldNum" sz="quarter" idx="12"/>
          </p:nvPr>
        </p:nvSpPr>
        <p:spPr/>
        <p:txBody>
          <a:bodyPr/>
          <a:lstStyle/>
          <a:p>
            <a:pPr>
              <a:defRPr/>
            </a:pPr>
            <a:fld id="{DBD9B7F9-DCB6-4A90-8BF3-EB74988EB9D1}" type="slidenum">
              <a:rPr lang="en-US" smtClean="0"/>
              <a:pPr>
                <a:defRPr/>
              </a:pPr>
              <a:t>‹#›</a:t>
            </a:fld>
            <a:endParaRPr lang="en-US" dirty="0"/>
          </a:p>
        </p:txBody>
      </p:sp>
    </p:spTree>
    <p:extLst>
      <p:ext uri="{BB962C8B-B14F-4D97-AF65-F5344CB8AC3E}">
        <p14:creationId xmlns:p14="http://schemas.microsoft.com/office/powerpoint/2010/main" val="292494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F9BDB334-A94B-44BB-AFC8-CD029BDE601C}" type="datetimeFigureOut">
              <a:rPr lang="en-US" smtClean="0"/>
              <a:pPr>
                <a:defRPr/>
              </a:pPr>
              <a:t>4/8/2022</a:t>
            </a:fld>
            <a:endParaRPr lang="en-US" dirty="0"/>
          </a:p>
        </p:txBody>
      </p:sp>
      <p:sp>
        <p:nvSpPr>
          <p:cNvPr id="5" name="Footer Placeholder 2"/>
          <p:cNvSpPr>
            <a:spLocks noGrp="1"/>
          </p:cNvSpPr>
          <p:nvPr>
            <p:ph type="ftr" sz="quarter" idx="11"/>
          </p:nvPr>
        </p:nvSpPr>
        <p:spPr/>
        <p:txBody>
          <a:bodyPr/>
          <a:lstStyle/>
          <a:p>
            <a:pPr>
              <a:defRPr/>
            </a:pPr>
            <a:endParaRPr lang="en-US" dirty="0"/>
          </a:p>
        </p:txBody>
      </p:sp>
      <p:sp>
        <p:nvSpPr>
          <p:cNvPr id="6" name="Slide Number Placeholder 3"/>
          <p:cNvSpPr>
            <a:spLocks noGrp="1"/>
          </p:cNvSpPr>
          <p:nvPr>
            <p:ph type="sldNum" sz="quarter" idx="12"/>
          </p:nvPr>
        </p:nvSpPr>
        <p:spPr/>
        <p:txBody>
          <a:bodyPr/>
          <a:lstStyle/>
          <a:p>
            <a:pPr>
              <a:defRPr/>
            </a:pPr>
            <a:fld id="{4BD588A5-9259-4CF4-8F37-9A72BD0E9220}" type="slidenum">
              <a:rPr lang="en-US" smtClean="0"/>
              <a:pPr>
                <a:defRPr/>
              </a:pPr>
              <a:t>‹#›</a:t>
            </a:fld>
            <a:endParaRPr lang="en-US" dirty="0"/>
          </a:p>
        </p:txBody>
      </p:sp>
    </p:spTree>
    <p:extLst>
      <p:ext uri="{BB962C8B-B14F-4D97-AF65-F5344CB8AC3E}">
        <p14:creationId xmlns:p14="http://schemas.microsoft.com/office/powerpoint/2010/main" val="344591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0" y="2123440"/>
            <a:ext cx="3742144" cy="2123440"/>
          </a:xfrm>
        </p:spPr>
        <p:txBody>
          <a:bodyPr anchor="b"/>
          <a:lstStyle>
            <a:lvl1pPr algn="l">
              <a:defRPr sz="3520" b="0"/>
            </a:lvl1pPr>
          </a:lstStyle>
          <a:p>
            <a:r>
              <a:rPr lang="en-US" smtClean="0"/>
              <a:t>Click to edit Master title style</a:t>
            </a:r>
            <a:endParaRPr lang="en-US" dirty="0"/>
          </a:p>
        </p:txBody>
      </p:sp>
      <p:sp>
        <p:nvSpPr>
          <p:cNvPr id="3" name="Content Placeholder 2"/>
          <p:cNvSpPr>
            <a:spLocks noGrp="1"/>
          </p:cNvSpPr>
          <p:nvPr>
            <p:ph idx="1"/>
          </p:nvPr>
        </p:nvSpPr>
        <p:spPr>
          <a:xfrm>
            <a:off x="5264450" y="2123440"/>
            <a:ext cx="5717086" cy="6705600"/>
          </a:xfrm>
        </p:spPr>
        <p:txBody>
          <a:bodyPr anchor="ctr">
            <a:normAutofit/>
          </a:bodyPr>
          <a:lstStyle>
            <a:lvl1pPr>
              <a:defRPr sz="2933"/>
            </a:lvl1pPr>
            <a:lvl2pPr>
              <a:defRPr sz="2640"/>
            </a:lvl2pPr>
            <a:lvl3pPr>
              <a:defRPr sz="2347"/>
            </a:lvl3pPr>
            <a:lvl4pPr>
              <a:defRPr sz="2053"/>
            </a:lvl4pPr>
            <a:lvl5pPr>
              <a:defRPr sz="2053"/>
            </a:lvl5pPr>
            <a:lvl6pPr>
              <a:defRPr sz="2053"/>
            </a:lvl6pPr>
            <a:lvl7pPr>
              <a:defRPr sz="2053"/>
            </a:lvl7pPr>
            <a:lvl8pPr>
              <a:defRPr sz="2053"/>
            </a:lvl8pPr>
            <a:lvl9pPr>
              <a:defRPr sz="20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70780" y="4589613"/>
            <a:ext cx="3742144" cy="4246879"/>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8D3C2860-7A3C-4FE2-B5C3-56A0267401E0}" type="datetimeFigureOut">
              <a:rPr lang="en-US" smtClean="0"/>
              <a:pPr>
                <a:defRPr/>
              </a:pPr>
              <a:t>4/8/2022</a:t>
            </a:fld>
            <a:endParaRPr lang="en-US" dirty="0"/>
          </a:p>
        </p:txBody>
      </p:sp>
      <p:sp>
        <p:nvSpPr>
          <p:cNvPr id="5" name="Footer Placeholder 5"/>
          <p:cNvSpPr>
            <a:spLocks noGrp="1"/>
          </p:cNvSpPr>
          <p:nvPr>
            <p:ph type="ftr" sz="quarter" idx="11"/>
          </p:nvPr>
        </p:nvSpPr>
        <p:spPr/>
        <p:txBody>
          <a:bodyPr/>
          <a:lstStyle/>
          <a:p>
            <a:pPr>
              <a:defRPr/>
            </a:pPr>
            <a:endParaRPr lang="en-US" dirty="0"/>
          </a:p>
        </p:txBody>
      </p:sp>
      <p:sp>
        <p:nvSpPr>
          <p:cNvPr id="6" name="Slide Number Placeholder 6"/>
          <p:cNvSpPr>
            <a:spLocks noGrp="1"/>
          </p:cNvSpPr>
          <p:nvPr>
            <p:ph type="sldNum" sz="quarter" idx="12"/>
          </p:nvPr>
        </p:nvSpPr>
        <p:spPr/>
        <p:txBody>
          <a:bodyPr/>
          <a:lstStyle/>
          <a:p>
            <a:pPr>
              <a:defRPr/>
            </a:pPr>
            <a:fld id="{FC58D445-1E9A-48C2-9F17-DC62610F72DF}" type="slidenum">
              <a:rPr lang="en-US" smtClean="0"/>
              <a:pPr>
                <a:defRPr/>
              </a:pPr>
              <a:t>‹#›</a:t>
            </a:fld>
            <a:endParaRPr lang="en-US" dirty="0"/>
          </a:p>
        </p:txBody>
      </p:sp>
    </p:spTree>
    <p:extLst>
      <p:ext uri="{BB962C8B-B14F-4D97-AF65-F5344CB8AC3E}">
        <p14:creationId xmlns:p14="http://schemas.microsoft.com/office/powerpoint/2010/main" val="2854623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9629" y="2719482"/>
            <a:ext cx="5603655" cy="2309718"/>
          </a:xfrm>
        </p:spPr>
        <p:txBody>
          <a:bodyPr anchor="b">
            <a:normAutofit/>
          </a:bodyPr>
          <a:lstStyle>
            <a:lvl1pPr algn="l">
              <a:defRPr sz="52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646492" y="1676400"/>
            <a:ext cx="3521357" cy="670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0" y="5364480"/>
            <a:ext cx="5594934" cy="2011680"/>
          </a:xfrm>
        </p:spPr>
        <p:txBody>
          <a:bodyPr>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B3B048D-E3D9-4E79-9683-E5639F68D347}" type="datetimeFigureOut">
              <a:rPr lang="en-US" smtClean="0"/>
              <a:pPr>
                <a:defRPr/>
              </a:pPr>
              <a:t>4/8/2022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97AEB5AE-2C50-40C3-98B4-C1455677A7B2}" type="slidenum">
              <a:rPr lang="en-US" smtClean="0"/>
              <a:pPr>
                <a:defRPr/>
              </a:pPr>
              <a:t>‹#›</a:t>
            </a:fld>
            <a:endParaRPr lang="en-US" dirty="0"/>
          </a:p>
        </p:txBody>
      </p:sp>
    </p:spTree>
    <p:extLst>
      <p:ext uri="{BB962C8B-B14F-4D97-AF65-F5344CB8AC3E}">
        <p14:creationId xmlns:p14="http://schemas.microsoft.com/office/powerpoint/2010/main" val="41838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239167" y="2458720"/>
            <a:ext cx="4135120" cy="413512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345087" y="-670560"/>
            <a:ext cx="2346960" cy="234696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239167" y="8940800"/>
            <a:ext cx="1452880" cy="145288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5849" y="3911600"/>
            <a:ext cx="6146800" cy="61468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231689" y="4246880"/>
            <a:ext cx="3464560" cy="346456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360278" y="0"/>
            <a:ext cx="1005840" cy="16125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10908" y="663986"/>
            <a:ext cx="10347891" cy="20541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13960" y="3010957"/>
            <a:ext cx="9843759" cy="61533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992651" y="2682198"/>
            <a:ext cx="1452879" cy="335367"/>
          </a:xfrm>
          <a:prstGeom prst="rect">
            <a:avLst/>
          </a:prstGeom>
        </p:spPr>
        <p:txBody>
          <a:bodyPr vert="horz" lIns="91440" tIns="45720" rIns="91440" bIns="45720" rtlCol="0" anchor="t"/>
          <a:lstStyle>
            <a:lvl1pPr algn="l">
              <a:defRPr sz="1613" b="0" i="0">
                <a:solidFill>
                  <a:schemeClr val="tx1">
                    <a:tint val="75000"/>
                    <a:alpha val="60000"/>
                  </a:schemeClr>
                </a:solidFill>
              </a:defRPr>
            </a:lvl1pPr>
          </a:lstStyle>
          <a:p>
            <a:pPr>
              <a:defRPr/>
            </a:pPr>
            <a:fld id="{873ABF5C-1305-473B-AA42-6CF5646DF2FB}" type="datetimeFigureOut">
              <a:rPr lang="en-US" smtClean="0"/>
              <a:pPr>
                <a:defRPr/>
              </a:pPr>
              <a:t>4/8/2022</a:t>
            </a:fld>
            <a:endParaRPr lang="en-US" dirty="0"/>
          </a:p>
        </p:txBody>
      </p:sp>
      <p:sp>
        <p:nvSpPr>
          <p:cNvPr id="5" name="Footer Placeholder 4"/>
          <p:cNvSpPr>
            <a:spLocks noGrp="1"/>
          </p:cNvSpPr>
          <p:nvPr>
            <p:ph type="ftr" sz="quarter" idx="3"/>
          </p:nvPr>
        </p:nvSpPr>
        <p:spPr>
          <a:xfrm rot="5400000">
            <a:off x="9142225" y="4786277"/>
            <a:ext cx="5661033" cy="335368"/>
          </a:xfrm>
          <a:prstGeom prst="rect">
            <a:avLst/>
          </a:prstGeom>
        </p:spPr>
        <p:txBody>
          <a:bodyPr vert="horz" lIns="91440" tIns="45720" rIns="91440" bIns="45720" rtlCol="0" anchor="b"/>
          <a:lstStyle>
            <a:lvl1pPr algn="l">
              <a:defRPr sz="1613" b="0" i="0">
                <a:solidFill>
                  <a:schemeClr val="tx1">
                    <a:tint val="75000"/>
                    <a:alpha val="60000"/>
                  </a:schemeClr>
                </a:solidFill>
              </a:defRPr>
            </a:lvl1pPr>
          </a:lstStyle>
          <a:p>
            <a:pPr>
              <a:defRPr/>
            </a:pPr>
            <a:endParaRPr lang="en-US" dirty="0"/>
          </a:p>
        </p:txBody>
      </p:sp>
      <p:sp>
        <p:nvSpPr>
          <p:cNvPr id="6" name="Slide Number Placeholder 5"/>
          <p:cNvSpPr>
            <a:spLocks noGrp="1"/>
          </p:cNvSpPr>
          <p:nvPr>
            <p:ph type="sldNum" sz="quarter" idx="4"/>
          </p:nvPr>
        </p:nvSpPr>
        <p:spPr bwMode="gray">
          <a:xfrm>
            <a:off x="11390766" y="433747"/>
            <a:ext cx="922259" cy="1125941"/>
          </a:xfrm>
          <a:prstGeom prst="rect">
            <a:avLst/>
          </a:prstGeom>
        </p:spPr>
        <p:txBody>
          <a:bodyPr vert="horz" lIns="91440" tIns="45720" rIns="91440" bIns="45720" rtlCol="0" anchor="b"/>
          <a:lstStyle>
            <a:lvl1pPr algn="ctr">
              <a:defRPr sz="4108" b="0" i="0">
                <a:solidFill>
                  <a:schemeClr val="tx1">
                    <a:tint val="75000"/>
                  </a:schemeClr>
                </a:solidFill>
              </a:defRPr>
            </a:lvl1pPr>
          </a:lstStyle>
          <a:p>
            <a:pPr>
              <a:defRPr/>
            </a:pPr>
            <a:fld id="{3775E0F2-95CE-4AB8-9479-A228495BCAC0}" type="slidenum">
              <a:rPr lang="en-US" smtClean="0"/>
              <a:pPr>
                <a:defRPr/>
              </a:pPr>
              <a:t>‹#›</a:t>
            </a:fld>
            <a:endParaRPr lang="en-US" dirty="0"/>
          </a:p>
        </p:txBody>
      </p:sp>
    </p:spTree>
    <p:extLst>
      <p:ext uri="{BB962C8B-B14F-4D97-AF65-F5344CB8AC3E}">
        <p14:creationId xmlns:p14="http://schemas.microsoft.com/office/powerpoint/2010/main" val="923879635"/>
      </p:ext>
    </p:extLst>
  </p:cSld>
  <p:clrMap bg1="dk1" tx1="lt1" bg2="dk2" tx2="lt2" accent1="accent1" accent2="accent2" accent3="accent3" accent4="accent4" accent5="accent5" accent6="accent6" hlink="hlink" folHlink="folHlink"/>
  <p:sldLayoutIdLst>
    <p:sldLayoutId id="2147484485" r:id="rId1"/>
    <p:sldLayoutId id="2147484486" r:id="rId2"/>
    <p:sldLayoutId id="2147484487" r:id="rId3"/>
    <p:sldLayoutId id="2147484488" r:id="rId4"/>
    <p:sldLayoutId id="2147484489" r:id="rId5"/>
    <p:sldLayoutId id="2147484490" r:id="rId6"/>
    <p:sldLayoutId id="2147484491" r:id="rId7"/>
    <p:sldLayoutId id="2147484492" r:id="rId8"/>
    <p:sldLayoutId id="2147484493" r:id="rId9"/>
    <p:sldLayoutId id="2147484494" r:id="rId10"/>
    <p:sldLayoutId id="2147484495" r:id="rId11"/>
    <p:sldLayoutId id="2147484496" r:id="rId12"/>
    <p:sldLayoutId id="2147484497" r:id="rId13"/>
    <p:sldLayoutId id="2147484498" r:id="rId14"/>
    <p:sldLayoutId id="2147484499" r:id="rId15"/>
    <p:sldLayoutId id="2147484500" r:id="rId16"/>
    <p:sldLayoutId id="2147484501" r:id="rId17"/>
  </p:sldLayoutIdLst>
  <p:txStyles>
    <p:titleStyle>
      <a:lvl1pPr algn="l" defTabSz="670586" rtl="0" eaLnBrk="1" latinLnBrk="0" hangingPunct="1">
        <a:spcBef>
          <a:spcPct val="0"/>
        </a:spcBef>
        <a:buNone/>
        <a:defRPr sz="616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02940" indent="-502940" algn="l" defTabSz="670586" rtl="0" eaLnBrk="1" latinLnBrk="0" hangingPunct="1">
        <a:spcBef>
          <a:spcPts val="1467"/>
        </a:spcBef>
        <a:spcAft>
          <a:spcPts val="0"/>
        </a:spcAft>
        <a:buClr>
          <a:schemeClr val="bg2">
            <a:lumMod val="40000"/>
            <a:lumOff val="60000"/>
          </a:schemeClr>
        </a:buClr>
        <a:buSzPct val="80000"/>
        <a:buFont typeface="Wingdings 3" charset="2"/>
        <a:buChar char=""/>
        <a:defRPr sz="2933" b="0" i="0" kern="1200">
          <a:solidFill>
            <a:schemeClr val="tx1"/>
          </a:solidFill>
          <a:latin typeface="+mj-lt"/>
          <a:ea typeface="+mj-ea"/>
          <a:cs typeface="+mj-cs"/>
        </a:defRPr>
      </a:lvl1pPr>
      <a:lvl2pPr marL="1089702" indent="-419117" algn="l" defTabSz="670586" rtl="0" eaLnBrk="1" latinLnBrk="0" hangingPunct="1">
        <a:spcBef>
          <a:spcPts val="1467"/>
        </a:spcBef>
        <a:spcAft>
          <a:spcPts val="0"/>
        </a:spcAft>
        <a:buClr>
          <a:schemeClr val="bg2">
            <a:lumMod val="40000"/>
            <a:lumOff val="60000"/>
          </a:schemeClr>
        </a:buClr>
        <a:buSzPct val="80000"/>
        <a:buFont typeface="Wingdings 3" charset="2"/>
        <a:buChar char=""/>
        <a:defRPr sz="2640" b="0" i="0" kern="1200">
          <a:solidFill>
            <a:schemeClr val="tx1"/>
          </a:solidFill>
          <a:latin typeface="+mj-lt"/>
          <a:ea typeface="+mj-ea"/>
          <a:cs typeface="+mj-cs"/>
        </a:defRPr>
      </a:lvl2pPr>
      <a:lvl3pPr marL="1676467"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347" b="0" i="0" kern="1200">
          <a:solidFill>
            <a:schemeClr val="tx1"/>
          </a:solidFill>
          <a:latin typeface="+mj-lt"/>
          <a:ea typeface="+mj-ea"/>
          <a:cs typeface="+mj-cs"/>
        </a:defRPr>
      </a:lvl3pPr>
      <a:lvl4pPr marL="234705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4pPr>
      <a:lvl5pPr marL="301763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5pPr>
      <a:lvl6pPr marL="3688225"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6pPr>
      <a:lvl7pPr marL="4358811"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7pPr>
      <a:lvl8pPr marL="502939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8pPr>
      <a:lvl9pPr marL="569998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9pPr>
    </p:bodyStyle>
    <p:otherStyle>
      <a:defPPr>
        <a:defRPr lang="en-US"/>
      </a:defPPr>
      <a:lvl1pPr marL="0" algn="l" defTabSz="670586" rtl="0" eaLnBrk="1" latinLnBrk="0" hangingPunct="1">
        <a:defRPr sz="2640" kern="1200">
          <a:solidFill>
            <a:schemeClr val="tx1"/>
          </a:solidFill>
          <a:latin typeface="+mn-lt"/>
          <a:ea typeface="+mn-ea"/>
          <a:cs typeface="+mn-cs"/>
        </a:defRPr>
      </a:lvl1pPr>
      <a:lvl2pPr marL="670586" algn="l" defTabSz="670586" rtl="0" eaLnBrk="1" latinLnBrk="0" hangingPunct="1">
        <a:defRPr sz="2640" kern="1200">
          <a:solidFill>
            <a:schemeClr val="tx1"/>
          </a:solidFill>
          <a:latin typeface="+mn-lt"/>
          <a:ea typeface="+mn-ea"/>
          <a:cs typeface="+mn-cs"/>
        </a:defRPr>
      </a:lvl2pPr>
      <a:lvl3pPr marL="1341172" algn="l" defTabSz="670586" rtl="0" eaLnBrk="1" latinLnBrk="0" hangingPunct="1">
        <a:defRPr sz="2640" kern="1200">
          <a:solidFill>
            <a:schemeClr val="tx1"/>
          </a:solidFill>
          <a:latin typeface="+mn-lt"/>
          <a:ea typeface="+mn-ea"/>
          <a:cs typeface="+mn-cs"/>
        </a:defRPr>
      </a:lvl3pPr>
      <a:lvl4pPr marL="2011758" algn="l" defTabSz="670586" rtl="0" eaLnBrk="1" latinLnBrk="0" hangingPunct="1">
        <a:defRPr sz="2640" kern="1200">
          <a:solidFill>
            <a:schemeClr val="tx1"/>
          </a:solidFill>
          <a:latin typeface="+mn-lt"/>
          <a:ea typeface="+mn-ea"/>
          <a:cs typeface="+mn-cs"/>
        </a:defRPr>
      </a:lvl4pPr>
      <a:lvl5pPr marL="2682346" algn="l" defTabSz="670586" rtl="0" eaLnBrk="1" latinLnBrk="0" hangingPunct="1">
        <a:defRPr sz="2640" kern="1200">
          <a:solidFill>
            <a:schemeClr val="tx1"/>
          </a:solidFill>
          <a:latin typeface="+mn-lt"/>
          <a:ea typeface="+mn-ea"/>
          <a:cs typeface="+mn-cs"/>
        </a:defRPr>
      </a:lvl5pPr>
      <a:lvl6pPr marL="3352932" algn="l" defTabSz="670586" rtl="0" eaLnBrk="1" latinLnBrk="0" hangingPunct="1">
        <a:defRPr sz="2640" kern="1200">
          <a:solidFill>
            <a:schemeClr val="tx1"/>
          </a:solidFill>
          <a:latin typeface="+mn-lt"/>
          <a:ea typeface="+mn-ea"/>
          <a:cs typeface="+mn-cs"/>
        </a:defRPr>
      </a:lvl6pPr>
      <a:lvl7pPr marL="4023519" algn="l" defTabSz="670586" rtl="0" eaLnBrk="1" latinLnBrk="0" hangingPunct="1">
        <a:defRPr sz="2640" kern="1200">
          <a:solidFill>
            <a:schemeClr val="tx1"/>
          </a:solidFill>
          <a:latin typeface="+mn-lt"/>
          <a:ea typeface="+mn-ea"/>
          <a:cs typeface="+mn-cs"/>
        </a:defRPr>
      </a:lvl7pPr>
      <a:lvl8pPr marL="4694104" algn="l" defTabSz="670586" rtl="0" eaLnBrk="1" latinLnBrk="0" hangingPunct="1">
        <a:defRPr sz="2640" kern="1200">
          <a:solidFill>
            <a:schemeClr val="tx1"/>
          </a:solidFill>
          <a:latin typeface="+mn-lt"/>
          <a:ea typeface="+mn-ea"/>
          <a:cs typeface="+mn-cs"/>
        </a:defRPr>
      </a:lvl8pPr>
      <a:lvl9pPr marL="5364691" algn="l" defTabSz="670586"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oftwaretestingclass.com/software-estimation-techniques/" TargetMode="External"/><Relationship Id="rId2" Type="http://schemas.openxmlformats.org/officeDocument/2006/relationships/hyperlink" Target="http://www.softwaretestingclass.com/test-plan-template/"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hyperlink" Target="http://www.softwaretestingclass.com/test-plan-templa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www.softwaretestingclass.com/software-estimation-technique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professionalqa.com/test-cas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professionalqa.com/testing-glossar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dn.softwaretestingclass.com/wp-content/uploads/2014/10/Test-Cases-VS-Test-Scenario1.png"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bwMode="auto">
          <a:xfrm>
            <a:off x="1014413" y="1155700"/>
            <a:ext cx="9710737" cy="2887980"/>
          </a:xfrm>
        </p:spPr>
        <p:txBody>
          <a:bodyPr wrap="square" numCol="1" anchorCtr="0" compatLnSpc="1">
            <a:prstTxWarp prst="textNoShape">
              <a:avLst/>
            </a:prstTxWarp>
            <a:normAutofit fontScale="90000"/>
          </a:bodyPr>
          <a:lstStyle/>
          <a:p>
            <a:pPr algn="ctr" defTabSz="1341150" eaLnBrk="1" fontAlgn="auto" hangingPunct="1">
              <a:lnSpc>
                <a:spcPct val="150000"/>
              </a:lnSpc>
              <a:spcAft>
                <a:spcPts val="0"/>
              </a:spcAft>
              <a:defRPr/>
            </a:pPr>
            <a:r>
              <a:rPr lang="en-US" altLang="en-US" sz="4400" b="1" dirty="0" smtClean="0">
                <a:latin typeface="Times New Roman" panose="02020603050405020304" pitchFamily="18" charset="0"/>
                <a:cs typeface="Times New Roman" panose="02020603050405020304" pitchFamily="18" charset="0"/>
              </a:rPr>
              <a:t>WELCOME </a:t>
            </a:r>
            <a:br>
              <a:rPr lang="en-US" altLang="en-US" sz="4400" b="1" dirty="0" smtClean="0">
                <a:latin typeface="Times New Roman" panose="02020603050405020304" pitchFamily="18" charset="0"/>
                <a:cs typeface="Times New Roman" panose="02020603050405020304" pitchFamily="18" charset="0"/>
              </a:rPr>
            </a:br>
            <a:r>
              <a:rPr lang="en-US" altLang="en-US" sz="3200" b="1" dirty="0" smtClean="0">
                <a:latin typeface="Times New Roman" panose="02020603050405020304" pitchFamily="18" charset="0"/>
                <a:cs typeface="Times New Roman" panose="02020603050405020304" pitchFamily="18" charset="0"/>
              </a:rPr>
              <a:t>TO</a:t>
            </a:r>
            <a:r>
              <a:rPr lang="en-US" altLang="en-US" sz="4400" b="1" dirty="0" smtClean="0">
                <a:latin typeface="Times New Roman" panose="02020603050405020304" pitchFamily="18" charset="0"/>
                <a:cs typeface="Times New Roman" panose="02020603050405020304" pitchFamily="18" charset="0"/>
              </a:rPr>
              <a:t> </a:t>
            </a:r>
            <a:br>
              <a:rPr lang="en-US" altLang="en-US" sz="4400" b="1" dirty="0" smtClean="0">
                <a:latin typeface="Times New Roman" panose="02020603050405020304" pitchFamily="18" charset="0"/>
                <a:cs typeface="Times New Roman" panose="02020603050405020304" pitchFamily="18" charset="0"/>
              </a:rPr>
            </a:br>
            <a:r>
              <a:rPr lang="en-US" altLang="en-US" sz="4400" b="1" dirty="0" smtClean="0">
                <a:latin typeface="Times New Roman" panose="02020603050405020304" pitchFamily="18" charset="0"/>
                <a:cs typeface="Times New Roman" panose="02020603050405020304" pitchFamily="18" charset="0"/>
              </a:rPr>
              <a:t>FOURTH  LECTURE </a:t>
            </a:r>
            <a:br>
              <a:rPr lang="en-US" altLang="en-US" sz="4400" b="1" dirty="0" smtClean="0">
                <a:latin typeface="Times New Roman" panose="02020603050405020304" pitchFamily="18" charset="0"/>
                <a:cs typeface="Times New Roman" panose="02020603050405020304" pitchFamily="18" charset="0"/>
              </a:rPr>
            </a:br>
            <a:r>
              <a:rPr lang="en-US" altLang="en-US" sz="2800" b="1" dirty="0" smtClean="0">
                <a:latin typeface="Times New Roman" panose="02020603050405020304" pitchFamily="18" charset="0"/>
                <a:cs typeface="Times New Roman" panose="02020603050405020304" pitchFamily="18" charset="0"/>
              </a:rPr>
              <a:t>OF</a:t>
            </a:r>
          </a:p>
        </p:txBody>
      </p:sp>
      <p:sp>
        <p:nvSpPr>
          <p:cNvPr id="3" name="Subtitle 2"/>
          <p:cNvSpPr>
            <a:spLocks noGrp="1"/>
          </p:cNvSpPr>
          <p:nvPr>
            <p:ph type="subTitle" idx="1"/>
          </p:nvPr>
        </p:nvSpPr>
        <p:spPr>
          <a:xfrm>
            <a:off x="1114426" y="4716463"/>
            <a:ext cx="9710737" cy="2767012"/>
          </a:xfrm>
        </p:spPr>
        <p:txBody>
          <a:bodyPr rtlCol="0">
            <a:normAutofit/>
          </a:bodyPr>
          <a:lstStyle/>
          <a:p>
            <a:pPr algn="ct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sz="4800" b="1" dirty="0" smtClean="0">
                <a:solidFill>
                  <a:srgbClr val="FFFF00"/>
                </a:solidFill>
                <a:latin typeface="Times New Roman" panose="02020603050405020304" pitchFamily="18" charset="0"/>
                <a:cs typeface="Times New Roman" panose="02020603050405020304" pitchFamily="18" charset="0"/>
              </a:rPr>
              <a:t>Software  Testing </a:t>
            </a:r>
            <a:r>
              <a:rPr lang="en-US" sz="4800" b="1" dirty="0">
                <a:solidFill>
                  <a:srgbClr val="FFFF00"/>
                </a:solidFill>
                <a:latin typeface="Times New Roman" panose="02020603050405020304" pitchFamily="18" charset="0"/>
                <a:cs typeface="Times New Roman" panose="02020603050405020304" pitchFamily="18" charset="0"/>
              </a:rPr>
              <a:t>T</a:t>
            </a:r>
            <a:r>
              <a:rPr lang="en-US" sz="4800" b="1" dirty="0" smtClean="0">
                <a:solidFill>
                  <a:srgbClr val="FFFF00"/>
                </a:solidFill>
                <a:latin typeface="Times New Roman" panose="02020603050405020304" pitchFamily="18" charset="0"/>
                <a:cs typeface="Times New Roman" panose="02020603050405020304" pitchFamily="18" charset="0"/>
              </a:rPr>
              <a:t>echniques and Strategies</a:t>
            </a:r>
          </a:p>
          <a:p>
            <a:pPr algn="ct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dirty="0" smtClean="0">
                <a:solidFill>
                  <a:srgbClr val="FFFF00"/>
                </a:solidFill>
                <a:latin typeface="Times New Roman" panose="02020603050405020304" pitchFamily="18" charset="0"/>
                <a:cs typeface="Times New Roman" panose="02020603050405020304" pitchFamily="18" charset="0"/>
              </a:rPr>
              <a:t>COURSE CODE </a:t>
            </a:r>
            <a:r>
              <a:rPr lang="en-US" smtClean="0">
                <a:solidFill>
                  <a:srgbClr val="FFFF00"/>
                </a:solidFill>
                <a:latin typeface="Times New Roman" panose="02020603050405020304" pitchFamily="18" charset="0"/>
                <a:cs typeface="Times New Roman" panose="02020603050405020304" pitchFamily="18" charset="0"/>
              </a:rPr>
              <a:t>:SE-484</a:t>
            </a:r>
            <a:endParaRPr lang="en-US" dirty="0">
              <a:solidFill>
                <a:srgbClr val="FFFF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704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0086" y="634047"/>
            <a:ext cx="10689907" cy="1897063"/>
          </a:xfrm>
        </p:spPr>
        <p:txBody>
          <a:bodyPr/>
          <a:lstStyle/>
          <a:p>
            <a:pPr algn="l"/>
            <a:r>
              <a:rPr lang="en-US" sz="4800" b="1" dirty="0" smtClean="0">
                <a:solidFill>
                  <a:schemeClr val="accent2">
                    <a:lumMod val="60000"/>
                    <a:lumOff val="40000"/>
                  </a:schemeClr>
                </a:solidFill>
                <a:latin typeface="Times New Roman" panose="02020603050405020304" pitchFamily="18" charset="0"/>
                <a:cs typeface="Times New Roman" panose="02020603050405020304" pitchFamily="18" charset="0"/>
              </a:rPr>
              <a:t>Software testing life cycle</a:t>
            </a: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0978" y="2447290"/>
            <a:ext cx="11668125" cy="5967413"/>
          </a:xfrm>
        </p:spPr>
        <p:txBody>
          <a:bodyPr>
            <a:normAutofit fontScale="92500"/>
          </a:bodyPr>
          <a:lstStyle/>
          <a:p>
            <a:pPr marL="0" indent="0">
              <a:buNone/>
            </a:pPr>
            <a:r>
              <a:rPr lang="en-US" sz="3600" b="1" u="sng" dirty="0" smtClean="0">
                <a:solidFill>
                  <a:srgbClr val="FFFF00"/>
                </a:solidFill>
                <a:latin typeface="Times New Roman" panose="02020603050405020304" pitchFamily="18" charset="0"/>
                <a:cs typeface="Times New Roman" panose="02020603050405020304" pitchFamily="18" charset="0"/>
              </a:rPr>
              <a:t>1. Requirement </a:t>
            </a:r>
            <a:r>
              <a:rPr lang="en-US" sz="3600" b="1" u="sng" dirty="0">
                <a:solidFill>
                  <a:srgbClr val="FFFF00"/>
                </a:solidFill>
                <a:latin typeface="Times New Roman" panose="02020603050405020304" pitchFamily="18" charset="0"/>
                <a:cs typeface="Times New Roman" panose="02020603050405020304" pitchFamily="18" charset="0"/>
              </a:rPr>
              <a:t>Analysis:</a:t>
            </a:r>
            <a:r>
              <a:rPr lang="en-US" sz="3600" u="sng" dirty="0">
                <a:solidFill>
                  <a:srgbClr val="FFFF00"/>
                </a:solidFill>
                <a:latin typeface="Times New Roman" panose="02020603050405020304" pitchFamily="18" charset="0"/>
                <a:cs typeface="Times New Roman" panose="02020603050405020304" pitchFamily="18" charset="0"/>
              </a:rPr>
              <a:t> </a:t>
            </a:r>
            <a:endParaRPr lang="en-US" sz="3600" dirty="0">
              <a:solidFill>
                <a:srgbClr val="FFFF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Requirement Analysis is the very first step in </a:t>
            </a:r>
            <a:r>
              <a:rPr lang="en-US" sz="2800" b="1" dirty="0">
                <a:latin typeface="Times New Roman" panose="02020603050405020304" pitchFamily="18" charset="0"/>
                <a:cs typeface="Times New Roman" panose="02020603050405020304" pitchFamily="18" charset="0"/>
              </a:rPr>
              <a:t>Software Testing Life Cycle (STLC)</a:t>
            </a:r>
            <a:r>
              <a:rPr lang="en-US" sz="2800" dirty="0">
                <a:latin typeface="Times New Roman" panose="02020603050405020304" pitchFamily="18" charset="0"/>
                <a:cs typeface="Times New Roman" panose="02020603050405020304" pitchFamily="18" charset="0"/>
              </a:rPr>
              <a:t>. In this step Quality Assurance (QA) team understands the requirement in terms of what we will testing &amp; figure out the testable requirements. If any conflict, missing or not understood any requirement, then QA team follow up with the various stakeholders like Business Analyst, System Architecture, Client, Technical Manager/Lead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 to better understand the detail knowledge of requirement. </a:t>
            </a:r>
          </a:p>
          <a:p>
            <a:r>
              <a:rPr lang="en-US" sz="2800" dirty="0">
                <a:latin typeface="Times New Roman" panose="02020603050405020304" pitchFamily="18" charset="0"/>
                <a:cs typeface="Times New Roman" panose="02020603050405020304" pitchFamily="18" charset="0"/>
              </a:rPr>
              <a:t>From very first step QA involved in the where STLC which helps to prevent the introducing defects into Software under test. The requirements can be either Functional or </a:t>
            </a:r>
            <a:r>
              <a:rPr lang="en-US" sz="2800" dirty="0" smtClean="0">
                <a:latin typeface="Times New Roman" panose="02020603050405020304" pitchFamily="18" charset="0"/>
                <a:cs typeface="Times New Roman" panose="02020603050405020304" pitchFamily="18" charset="0"/>
              </a:rPr>
              <a:t>Nonfunctional </a:t>
            </a:r>
            <a:r>
              <a:rPr lang="en-US" sz="2800" dirty="0">
                <a:latin typeface="Times New Roman" panose="02020603050405020304" pitchFamily="18" charset="0"/>
                <a:cs typeface="Times New Roman" panose="02020603050405020304" pitchFamily="18" charset="0"/>
              </a:rPr>
              <a:t>like Performance, Security testing. Also requirement and Automation feasibility of the project can be done in this stage (if applicable) </a:t>
            </a:r>
          </a:p>
          <a:p>
            <a:r>
              <a:rPr lang="en-US" sz="2800" dirty="0">
                <a:latin typeface="Times New Roman" panose="02020603050405020304" pitchFamily="18" charset="0"/>
                <a:cs typeface="Times New Roman" panose="02020603050405020304" pitchFamily="18" charset="0"/>
              </a:rPr>
              <a:t>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8570708"/>
      </p:ext>
    </p:extLst>
  </p:cSld>
  <p:clrMapOvr>
    <a:masterClrMapping/>
  </p:clrMapOvr>
  <mc:AlternateContent xmlns:mc="http://schemas.openxmlformats.org/markup-compatibility/2006" xmlns:p14="http://schemas.microsoft.com/office/powerpoint/2010/main">
    <mc:Choice Requires="p14">
      <p:transition spd="slow" p14:dur="2000" advTm="233157"/>
    </mc:Choice>
    <mc:Fallback xmlns="">
      <p:transition spd="slow" advTm="23315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974533" y="516891"/>
            <a:ext cx="10461307" cy="1149350"/>
          </a:xfrm>
        </p:spPr>
        <p:txBody>
          <a:bodyPr/>
          <a:lstStyle/>
          <a:p>
            <a:pPr algn="l"/>
            <a:r>
              <a:rPr lang="en-US" sz="4800" b="1" dirty="0" smtClean="0">
                <a:solidFill>
                  <a:schemeClr val="accent2">
                    <a:lumMod val="60000"/>
                    <a:lumOff val="40000"/>
                  </a:schemeClr>
                </a:solidFill>
                <a:latin typeface="Times New Roman" panose="02020603050405020304" pitchFamily="18" charset="0"/>
                <a:cs typeface="Times New Roman" panose="02020603050405020304" pitchFamily="18" charset="0"/>
              </a:rPr>
              <a:t>Software testing life cycle</a:t>
            </a: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1951729"/>
              </p:ext>
            </p:extLst>
          </p:nvPr>
        </p:nvGraphicFramePr>
        <p:xfrm>
          <a:off x="197062" y="2117440"/>
          <a:ext cx="12868698" cy="7300245"/>
        </p:xfrm>
        <a:graphic>
          <a:graphicData uri="http://schemas.openxmlformats.org/drawingml/2006/table">
            <a:tbl>
              <a:tblPr firstRow="1" firstCol="1" bandRow="1">
                <a:tableStyleId>{5C22544A-7EE6-4342-B048-85BDC9FD1C3A}</a:tableStyleId>
              </a:tblPr>
              <a:tblGrid>
                <a:gridCol w="3080744"/>
                <a:gridCol w="7614152"/>
                <a:gridCol w="2173802"/>
              </a:tblGrid>
              <a:tr h="1744382">
                <a:tc>
                  <a:txBody>
                    <a:bodyPr/>
                    <a:lstStyle/>
                    <a:p>
                      <a:pPr marL="18415" marR="0">
                        <a:lnSpc>
                          <a:spcPct val="107000"/>
                        </a:lnSpc>
                        <a:spcBef>
                          <a:spcPts val="0"/>
                        </a:spcBef>
                        <a:spcAft>
                          <a:spcPts val="0"/>
                        </a:spcAft>
                      </a:pPr>
                      <a:r>
                        <a:rPr lang="en-US" sz="2400" dirty="0" smtClean="0">
                          <a:solidFill>
                            <a:schemeClr val="lt1"/>
                          </a:solidFill>
                          <a:effectLst/>
                          <a:latin typeface="Times New Roman" panose="02020603050405020304" pitchFamily="18" charset="0"/>
                          <a:ea typeface="+mn-ea"/>
                          <a:cs typeface="Times New Roman" panose="02020603050405020304" pitchFamily="18" charset="0"/>
                        </a:rPr>
                        <a:t>Entry</a:t>
                      </a:r>
                      <a:r>
                        <a:rPr lang="en-US" sz="2400" baseline="0" dirty="0" smtClean="0">
                          <a:solidFill>
                            <a:schemeClr val="lt1"/>
                          </a:solidFill>
                          <a:effectLst/>
                          <a:latin typeface="Times New Roman" panose="02020603050405020304" pitchFamily="18" charset="0"/>
                          <a:ea typeface="+mn-ea"/>
                          <a:cs typeface="Times New Roman" panose="02020603050405020304" pitchFamily="18" charset="0"/>
                        </a:rPr>
                        <a:t> Criteria</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515" marR="47625" marT="193675" marB="0" anchor="ctr">
                    <a:solidFill>
                      <a:schemeClr val="accent4">
                        <a:lumMod val="75000"/>
                      </a:schemeClr>
                    </a:solidFill>
                  </a:tcPr>
                </a:tc>
                <a:tc>
                  <a:txBody>
                    <a:bodyPr/>
                    <a:lstStyle/>
                    <a:p>
                      <a:pPr marL="1905" marR="0">
                        <a:lnSpc>
                          <a:spcPct val="107000"/>
                        </a:lnSpc>
                        <a:spcBef>
                          <a:spcPts val="0"/>
                        </a:spcBef>
                        <a:spcAft>
                          <a:spcPts val="0"/>
                        </a:spcAft>
                      </a:pP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cs typeface="Times New Roman" panose="02020603050405020304" pitchFamily="18" charset="0"/>
                        </a:rPr>
                        <a:t>Activities</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cs typeface="Times New Roman" panose="02020603050405020304" pitchFamily="18" charset="0"/>
                        </a:rPr>
                        <a:t>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515" marR="47625" marT="193675" marB="0" anchor="ctr">
                    <a:solidFill>
                      <a:schemeClr val="accent4">
                        <a:lumMod val="75000"/>
                      </a:schemeClr>
                    </a:solidFill>
                  </a:tcPr>
                </a:tc>
                <a:tc>
                  <a:txBody>
                    <a:bodyPr/>
                    <a:lstStyle/>
                    <a:p>
                      <a:pPr marL="19685"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Deliverable</a:t>
                      </a:r>
                      <a:r>
                        <a:rPr lang="en-US" sz="2400" dirty="0" smtClean="0">
                          <a:effectLst/>
                          <a:latin typeface="Times New Roman" panose="02020603050405020304" pitchFamily="18" charset="0"/>
                          <a:cs typeface="Times New Roman" panose="02020603050405020304" pitchFamily="18" charset="0"/>
                        </a:rPr>
                        <a:t>/</a:t>
                      </a:r>
                    </a:p>
                    <a:p>
                      <a:pPr marL="19685" marR="0">
                        <a:lnSpc>
                          <a:spcPct val="107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Exit </a:t>
                      </a:r>
                      <a:r>
                        <a:rPr lang="en-US" sz="2400" dirty="0">
                          <a:effectLst/>
                          <a:latin typeface="Times New Roman" panose="02020603050405020304" pitchFamily="18" charset="0"/>
                          <a:cs typeface="Times New Roman" panose="02020603050405020304" pitchFamily="18" charset="0"/>
                        </a:rPr>
                        <a:t>Criteria.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515" marR="47625" marT="193675" marB="0" anchor="ctr">
                    <a:solidFill>
                      <a:schemeClr val="accent4">
                        <a:lumMod val="75000"/>
                      </a:schemeClr>
                    </a:solidFill>
                  </a:tcPr>
                </a:tc>
              </a:tr>
              <a:tr h="5555863">
                <a:tc>
                  <a:txBody>
                    <a:bodyPr/>
                    <a:lstStyle/>
                    <a:p>
                      <a:pPr marL="18415" marR="0">
                        <a:lnSpc>
                          <a:spcPct val="107000"/>
                        </a:lnSpc>
                        <a:spcBef>
                          <a:spcPts val="0"/>
                        </a:spcBef>
                        <a:spcAft>
                          <a:spcPts val="1200"/>
                        </a:spcAft>
                      </a:pPr>
                      <a:r>
                        <a:rPr lang="en-US" sz="2400" dirty="0">
                          <a:effectLst/>
                          <a:latin typeface="Times New Roman" panose="02020603050405020304" pitchFamily="18" charset="0"/>
                          <a:cs typeface="Times New Roman" panose="02020603050405020304" pitchFamily="18" charset="0"/>
                        </a:rPr>
                        <a:t>Following documents should be available: </a:t>
                      </a:r>
                      <a:endParaRPr lang="en-US" sz="3200" dirty="0">
                        <a:effectLst/>
                        <a:latin typeface="Times New Roman" panose="02020603050405020304" pitchFamily="18" charset="0"/>
                        <a:cs typeface="Times New Roman" panose="02020603050405020304" pitchFamily="18" charset="0"/>
                      </a:endParaRPr>
                    </a:p>
                    <a:p>
                      <a:pPr marL="342900" marR="0" lvl="0" indent="-342900" fontAlgn="base">
                        <a:lnSpc>
                          <a:spcPct val="100000"/>
                        </a:lnSpc>
                        <a:spcBef>
                          <a:spcPts val="0"/>
                        </a:spcBef>
                        <a:spcAft>
                          <a:spcPts val="1190"/>
                        </a:spcAft>
                        <a:buClr>
                          <a:srgbClr val="000000"/>
                        </a:buClr>
                        <a:buSzPts val="1000"/>
                        <a:buFont typeface="Arial" panose="020B0604020202020204" pitchFamily="34" charset="0"/>
                        <a:buChar char="–"/>
                      </a:pPr>
                      <a:r>
                        <a:rPr lang="en-US" sz="2400" u="none" strike="noStrike" dirty="0">
                          <a:effectLst/>
                          <a:uFill>
                            <a:solidFill>
                              <a:srgbClr val="000000"/>
                            </a:solidFill>
                          </a:uFill>
                          <a:latin typeface="Times New Roman" panose="02020603050405020304" pitchFamily="18" charset="0"/>
                          <a:cs typeface="Times New Roman" panose="02020603050405020304" pitchFamily="18" charset="0"/>
                        </a:rPr>
                        <a:t>Requirements Specification. </a:t>
                      </a:r>
                      <a:endParaRPr lang="en-US" sz="3200" u="none" strike="noStrike" dirty="0">
                        <a:effectLst/>
                        <a:uFill>
                          <a:solidFill>
                            <a:srgbClr val="000000"/>
                          </a:solidFill>
                        </a:uFill>
                        <a:latin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1210"/>
                        </a:spcAft>
                        <a:buClr>
                          <a:srgbClr val="000000"/>
                        </a:buClr>
                        <a:buSzPts val="1000"/>
                        <a:buFont typeface="Arial" panose="020B0604020202020204" pitchFamily="34" charset="0"/>
                        <a:buChar char="–"/>
                      </a:pPr>
                      <a:r>
                        <a:rPr lang="en-US" sz="2400" u="none" strike="noStrike" dirty="0">
                          <a:effectLst/>
                          <a:uFill>
                            <a:solidFill>
                              <a:srgbClr val="000000"/>
                            </a:solidFill>
                          </a:uFill>
                          <a:latin typeface="Times New Roman" panose="02020603050405020304" pitchFamily="18" charset="0"/>
                          <a:cs typeface="Times New Roman" panose="02020603050405020304" pitchFamily="18" charset="0"/>
                        </a:rPr>
                        <a:t>Application architectural </a:t>
                      </a:r>
                      <a:endParaRPr lang="en-US" sz="3200" u="none" strike="noStrike" dirty="0">
                        <a:effectLst/>
                        <a:uFill>
                          <a:solidFill>
                            <a:srgbClr val="000000"/>
                          </a:solidFill>
                        </a:uFill>
                        <a:latin typeface="Times New Roman" panose="02020603050405020304" pitchFamily="18" charset="0"/>
                        <a:cs typeface="Times New Roman" panose="02020603050405020304" pitchFamily="18" charset="0"/>
                      </a:endParaRPr>
                    </a:p>
                    <a:p>
                      <a:pPr marL="18415"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Along with above documents </a:t>
                      </a:r>
                      <a:endParaRPr lang="en-US" sz="3200" dirty="0">
                        <a:effectLst/>
                        <a:latin typeface="Times New Roman" panose="02020603050405020304" pitchFamily="18" charset="0"/>
                        <a:cs typeface="Times New Roman" panose="02020603050405020304" pitchFamily="18" charset="0"/>
                      </a:endParaRPr>
                    </a:p>
                    <a:p>
                      <a:pPr marL="18415"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Acceptance criteria should be well defined.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515" marR="47625" marT="193675" marB="0" anchor="ctr">
                    <a:solidFill>
                      <a:schemeClr val="accent4">
                        <a:lumMod val="75000"/>
                      </a:schemeClr>
                    </a:solidFill>
                  </a:tcPr>
                </a:tc>
                <a:tc>
                  <a:txBody>
                    <a:bodyPr/>
                    <a:lstStyle/>
                    <a:p>
                      <a:pPr marL="20320" marR="2540">
                        <a:lnSpc>
                          <a:spcPct val="107000"/>
                        </a:lnSpc>
                        <a:spcBef>
                          <a:spcPts val="0"/>
                        </a:spcBef>
                        <a:spcAft>
                          <a:spcPts val="1210"/>
                        </a:spcAft>
                      </a:pPr>
                      <a:r>
                        <a:rPr lang="en-US" sz="2400" dirty="0">
                          <a:effectLst/>
                          <a:latin typeface="Times New Roman" panose="02020603050405020304" pitchFamily="18" charset="0"/>
                          <a:cs typeface="Times New Roman" panose="02020603050405020304" pitchFamily="18" charset="0"/>
                        </a:rPr>
                        <a:t>Prepare the list of questions or queries or Updated version of unclear or missing requirement and get resolved from Business Analyst, System Architecture, Client, Technical Manager/Lead etc. </a:t>
                      </a:r>
                      <a:endParaRPr lang="en-US" sz="3200" dirty="0">
                        <a:effectLst/>
                        <a:latin typeface="Times New Roman" panose="02020603050405020304" pitchFamily="18" charset="0"/>
                        <a:cs typeface="Times New Roman" panose="02020603050405020304" pitchFamily="18" charset="0"/>
                      </a:endParaRPr>
                    </a:p>
                    <a:p>
                      <a:pPr marL="20320" marR="0">
                        <a:lnSpc>
                          <a:spcPct val="107000"/>
                        </a:lnSpc>
                        <a:spcBef>
                          <a:spcPts val="0"/>
                        </a:spcBef>
                        <a:spcAft>
                          <a:spcPts val="1200"/>
                        </a:spcAft>
                      </a:pPr>
                      <a:r>
                        <a:rPr lang="en-US" sz="2400" dirty="0">
                          <a:effectLst/>
                          <a:latin typeface="Times New Roman" panose="02020603050405020304" pitchFamily="18" charset="0"/>
                          <a:cs typeface="Times New Roman" panose="02020603050405020304" pitchFamily="18" charset="0"/>
                        </a:rPr>
                        <a:t>Make out the list for what all Types of Tests performed like Functional, Security, and Performance etc. </a:t>
                      </a:r>
                      <a:endParaRPr lang="en-US" sz="3200" dirty="0">
                        <a:effectLst/>
                        <a:latin typeface="Times New Roman" panose="02020603050405020304" pitchFamily="18" charset="0"/>
                        <a:cs typeface="Times New Roman" panose="02020603050405020304" pitchFamily="18" charset="0"/>
                      </a:endParaRPr>
                    </a:p>
                    <a:p>
                      <a:pPr marL="20320" marR="0">
                        <a:lnSpc>
                          <a:spcPct val="107000"/>
                        </a:lnSpc>
                        <a:spcBef>
                          <a:spcPts val="0"/>
                        </a:spcBef>
                        <a:spcAft>
                          <a:spcPts val="1115"/>
                        </a:spcAft>
                      </a:pPr>
                      <a:r>
                        <a:rPr lang="en-US" sz="2400" dirty="0">
                          <a:effectLst/>
                          <a:latin typeface="Times New Roman" panose="02020603050405020304" pitchFamily="18" charset="0"/>
                          <a:cs typeface="Times New Roman" panose="02020603050405020304" pitchFamily="18" charset="0"/>
                        </a:rPr>
                        <a:t>Define the testing focus and priorities. </a:t>
                      </a:r>
                      <a:endParaRPr lang="en-US" sz="3200" dirty="0">
                        <a:effectLst/>
                        <a:latin typeface="Times New Roman" panose="02020603050405020304" pitchFamily="18" charset="0"/>
                        <a:cs typeface="Times New Roman" panose="02020603050405020304" pitchFamily="18" charset="0"/>
                      </a:endParaRPr>
                    </a:p>
                    <a:p>
                      <a:pPr marL="20320" marR="0">
                        <a:lnSpc>
                          <a:spcPct val="107000"/>
                        </a:lnSpc>
                        <a:spcBef>
                          <a:spcPts val="0"/>
                        </a:spcBef>
                        <a:spcAft>
                          <a:spcPts val="1200"/>
                        </a:spcAft>
                      </a:pPr>
                      <a:r>
                        <a:rPr lang="en-US" sz="2400" dirty="0">
                          <a:effectLst/>
                          <a:latin typeface="Times New Roman" panose="02020603050405020304" pitchFamily="18" charset="0"/>
                          <a:cs typeface="Times New Roman" panose="02020603050405020304" pitchFamily="18" charset="0"/>
                        </a:rPr>
                        <a:t>List down the Test environment details where testing activities will be carried out. </a:t>
                      </a:r>
                      <a:endParaRPr lang="en-US" sz="3200" dirty="0">
                        <a:effectLst/>
                        <a:latin typeface="Times New Roman" panose="02020603050405020304" pitchFamily="18" charset="0"/>
                        <a:cs typeface="Times New Roman" panose="02020603050405020304" pitchFamily="18" charset="0"/>
                      </a:endParaRPr>
                    </a:p>
                    <a:p>
                      <a:pPr marL="2032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Checkout the Automation feasibility if required &amp; prepare the Automation feasibility report.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515" marR="47625" marT="193675" marB="0" anchor="ctr">
                    <a:solidFill>
                      <a:schemeClr val="accent4">
                        <a:lumMod val="75000"/>
                      </a:schemeClr>
                    </a:solidFill>
                  </a:tcPr>
                </a:tc>
                <a:tc>
                  <a:txBody>
                    <a:bodyPr/>
                    <a:lstStyle/>
                    <a:p>
                      <a:pPr marL="19685"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List of questions </a:t>
                      </a:r>
                      <a:endParaRPr lang="en-US" sz="3200" dirty="0">
                        <a:effectLst/>
                        <a:latin typeface="Times New Roman" panose="02020603050405020304" pitchFamily="18" charset="0"/>
                        <a:cs typeface="Times New Roman" panose="02020603050405020304" pitchFamily="18" charset="0"/>
                      </a:endParaRPr>
                    </a:p>
                    <a:p>
                      <a:pPr marL="19685" marR="0">
                        <a:lnSpc>
                          <a:spcPct val="100000"/>
                        </a:lnSpc>
                        <a:spcBef>
                          <a:spcPts val="0"/>
                        </a:spcBef>
                        <a:spcAft>
                          <a:spcPts val="1195"/>
                        </a:spcAft>
                      </a:pPr>
                      <a:r>
                        <a:rPr lang="en-US" sz="2400" dirty="0">
                          <a:effectLst/>
                          <a:latin typeface="Times New Roman" panose="02020603050405020304" pitchFamily="18" charset="0"/>
                          <a:cs typeface="Times New Roman" panose="02020603050405020304" pitchFamily="18" charset="0"/>
                        </a:rPr>
                        <a:t>with all answers to be resolved from business i.e. testable requirements </a:t>
                      </a:r>
                      <a:endParaRPr lang="en-US" sz="3200" dirty="0">
                        <a:effectLst/>
                        <a:latin typeface="Times New Roman" panose="02020603050405020304" pitchFamily="18" charset="0"/>
                        <a:cs typeface="Times New Roman" panose="02020603050405020304" pitchFamily="18" charset="0"/>
                      </a:endParaRPr>
                    </a:p>
                    <a:p>
                      <a:pPr marL="19685"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Automation </a:t>
                      </a:r>
                      <a:endParaRPr lang="en-US" sz="3200" dirty="0">
                        <a:effectLst/>
                        <a:latin typeface="Times New Roman" panose="02020603050405020304" pitchFamily="18" charset="0"/>
                        <a:cs typeface="Times New Roman" panose="02020603050405020304" pitchFamily="18" charset="0"/>
                      </a:endParaRPr>
                    </a:p>
                    <a:p>
                      <a:pPr marL="19685"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feasibility report (if applicable)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515" marR="47625" marT="193675" marB="0">
                    <a:solidFill>
                      <a:schemeClr val="accent4">
                        <a:lumMod val="75000"/>
                      </a:schemeClr>
                    </a:solidFill>
                  </a:tcPr>
                </a:tc>
              </a:tr>
            </a:tbl>
          </a:graphicData>
        </a:graphic>
      </p:graphicFrame>
      <p:sp>
        <p:nvSpPr>
          <p:cNvPr id="3" name="Rectangle 2"/>
          <p:cNvSpPr/>
          <p:nvPr/>
        </p:nvSpPr>
        <p:spPr>
          <a:xfrm>
            <a:off x="197062" y="1526509"/>
            <a:ext cx="5254836" cy="590931"/>
          </a:xfrm>
          <a:prstGeom prst="rect">
            <a:avLst/>
          </a:prstGeom>
        </p:spPr>
        <p:txBody>
          <a:bodyPr wrap="none">
            <a:spAutoFit/>
          </a:bodyPr>
          <a:lstStyle/>
          <a:p>
            <a:pPr lvl="0" defTabSz="1339850">
              <a:lnSpc>
                <a:spcPct val="90000"/>
              </a:lnSpc>
              <a:spcBef>
                <a:spcPts val="1463"/>
              </a:spcBef>
            </a:pPr>
            <a:r>
              <a:rPr lang="en-US" sz="3600" b="1" u="sng" dirty="0">
                <a:solidFill>
                  <a:srgbClr val="FFFF00"/>
                </a:solidFill>
                <a:latin typeface="Times New Roman" panose="02020603050405020304" pitchFamily="18" charset="0"/>
                <a:cs typeface="Times New Roman" panose="02020603050405020304" pitchFamily="18" charset="0"/>
              </a:rPr>
              <a:t>1. Requirement Analysis:</a:t>
            </a:r>
            <a:r>
              <a:rPr lang="en-US" sz="3600" u="sng" dirty="0">
                <a:solidFill>
                  <a:srgbClr val="FFFF00"/>
                </a:solidFill>
                <a:latin typeface="Times New Roman" panose="02020603050405020304" pitchFamily="18" charset="0"/>
                <a:cs typeface="Times New Roman" panose="02020603050405020304" pitchFamily="18" charset="0"/>
              </a:rPr>
              <a:t> </a:t>
            </a:r>
            <a:endParaRPr lang="en-US" sz="3600" dirty="0">
              <a:solidFill>
                <a:srgbClr val="FFFF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26516"/>
      </p:ext>
    </p:extLst>
  </p:cSld>
  <p:clrMapOvr>
    <a:masterClrMapping/>
  </p:clrMapOvr>
  <mc:AlternateContent xmlns:mc="http://schemas.openxmlformats.org/markup-compatibility/2006" xmlns:p14="http://schemas.microsoft.com/office/powerpoint/2010/main">
    <mc:Choice Requires="p14">
      <p:transition spd="slow" p14:dur="2000" advTm="311635"/>
    </mc:Choice>
    <mc:Fallback xmlns="">
      <p:transition spd="slow" advTm="31163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14462" y="740410"/>
            <a:ext cx="11874818" cy="1503680"/>
          </a:xfrm>
        </p:spPr>
        <p:txBody>
          <a:bodyPr/>
          <a:lstStyle/>
          <a:p>
            <a:pPr algn="l"/>
            <a:r>
              <a:rPr lang="en-US" sz="4800" b="1" dirty="0" smtClean="0">
                <a:solidFill>
                  <a:schemeClr val="accent2">
                    <a:lumMod val="60000"/>
                    <a:lumOff val="40000"/>
                  </a:schemeClr>
                </a:solidFill>
                <a:latin typeface="Times New Roman" panose="02020603050405020304" pitchFamily="18" charset="0"/>
                <a:cs typeface="Times New Roman" panose="02020603050405020304" pitchFamily="18" charset="0"/>
              </a:rPr>
              <a:t>Software testing life cycle</a:t>
            </a: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4818" y="2284730"/>
            <a:ext cx="11668125" cy="5967413"/>
          </a:xfrm>
        </p:spPr>
        <p:txBody>
          <a:bodyPr/>
          <a:lstStyle/>
          <a:p>
            <a:pPr marL="0" indent="0">
              <a:buNone/>
            </a:pPr>
            <a:r>
              <a:rPr lang="en-US" sz="3600" b="1" dirty="0" smtClean="0">
                <a:solidFill>
                  <a:srgbClr val="FFFF00"/>
                </a:solidFill>
                <a:latin typeface="Times New Roman" panose="02020603050405020304" pitchFamily="18" charset="0"/>
                <a:cs typeface="Times New Roman" panose="02020603050405020304" pitchFamily="18" charset="0"/>
              </a:rPr>
              <a:t>2. Test </a:t>
            </a:r>
            <a:r>
              <a:rPr lang="en-US" sz="3600" b="1" dirty="0">
                <a:solidFill>
                  <a:srgbClr val="FFFF00"/>
                </a:solidFill>
                <a:latin typeface="Times New Roman" panose="02020603050405020304" pitchFamily="18" charset="0"/>
                <a:cs typeface="Times New Roman" panose="02020603050405020304" pitchFamily="18" charset="0"/>
              </a:rPr>
              <a:t>Planning:</a:t>
            </a:r>
            <a:r>
              <a:rPr lang="en-US" sz="3600" dirty="0">
                <a:solidFill>
                  <a:srgbClr val="FFFF00"/>
                </a:solidFill>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Test Planning is most important phase of Software testing life cycle where all testing strategy is defined. This phase also called as </a:t>
            </a:r>
            <a:r>
              <a:rPr lang="en-US" b="1" dirty="0">
                <a:latin typeface="Times New Roman" panose="02020603050405020304" pitchFamily="18" charset="0"/>
                <a:cs typeface="Times New Roman" panose="02020603050405020304" pitchFamily="18" charset="0"/>
              </a:rPr>
              <a:t>Test Strategy</a:t>
            </a:r>
            <a:r>
              <a:rPr lang="en-US" dirty="0">
                <a:latin typeface="Times New Roman" panose="02020603050405020304" pitchFamily="18" charset="0"/>
                <a:cs typeface="Times New Roman" panose="02020603050405020304" pitchFamily="18" charset="0"/>
              </a:rPr>
              <a:t> phase. In this phase typically Test Manager (or Test Lead based on company to company) involved to determine the effort and cost estimates for entire project. This phase will be kicked off once the requirement gathering phase is completed &amp; based on the requirement analysis, start preparing the Test Plan. The Result of Test Planning phase will be</a:t>
            </a:r>
            <a:r>
              <a:rPr lang="en-US" dirty="0">
                <a:latin typeface="Times New Roman" panose="02020603050405020304" pitchFamily="18" charset="0"/>
                <a:cs typeface="Times New Roman" panose="02020603050405020304" pitchFamily="18" charset="0"/>
                <a:hlinkClick r:id="rId2"/>
              </a:rPr>
              <a:t> </a:t>
            </a:r>
            <a:r>
              <a:rPr lang="en-US" u="sng" dirty="0">
                <a:latin typeface="Times New Roman" panose="02020603050405020304" pitchFamily="18" charset="0"/>
                <a:cs typeface="Times New Roman" panose="02020603050405020304" pitchFamily="18" charset="0"/>
                <a:hlinkClick r:id="rId2"/>
              </a:rPr>
              <a:t>Test Plan </a:t>
            </a:r>
            <a:r>
              <a:rPr lang="en-US" dirty="0">
                <a:latin typeface="Times New Roman" panose="02020603050405020304" pitchFamily="18" charset="0"/>
                <a:cs typeface="Times New Roman" panose="02020603050405020304" pitchFamily="18" charset="0"/>
                <a:hlinkClick r:id="rId2"/>
              </a:rPr>
              <a:t>o</a:t>
            </a:r>
            <a:r>
              <a:rPr lang="en-US" dirty="0">
                <a:latin typeface="Times New Roman" panose="02020603050405020304" pitchFamily="18" charset="0"/>
                <a:cs typeface="Times New Roman" panose="02020603050405020304" pitchFamily="18" charset="0"/>
              </a:rPr>
              <a:t>r Test strategy &amp; Testing</a:t>
            </a:r>
            <a:r>
              <a:rPr lang="en-US" dirty="0">
                <a:latin typeface="Times New Roman" panose="02020603050405020304" pitchFamily="18" charset="0"/>
                <a:cs typeface="Times New Roman" panose="02020603050405020304" pitchFamily="18" charset="0"/>
                <a:hlinkClick r:id="rId3"/>
              </a:rPr>
              <a:t> </a:t>
            </a:r>
            <a:r>
              <a:rPr lang="en-US" u="sng" dirty="0">
                <a:latin typeface="Times New Roman" panose="02020603050405020304" pitchFamily="18" charset="0"/>
                <a:cs typeface="Times New Roman" panose="02020603050405020304" pitchFamily="18" charset="0"/>
                <a:hlinkClick r:id="rId3"/>
              </a:rPr>
              <a:t>Effort</a:t>
            </a:r>
            <a:r>
              <a:rPr lang="en-US" dirty="0">
                <a:latin typeface="Times New Roman" panose="02020603050405020304" pitchFamily="18" charset="0"/>
                <a:cs typeface="Times New Roman" panose="02020603050405020304" pitchFamily="18" charset="0"/>
                <a:hlinkClick r:id="rId3"/>
              </a:rPr>
              <a:t> </a:t>
            </a:r>
            <a:r>
              <a:rPr lang="en-US" u="sng" dirty="0">
                <a:latin typeface="Times New Roman" panose="02020603050405020304" pitchFamily="18" charset="0"/>
                <a:cs typeface="Times New Roman" panose="02020603050405020304" pitchFamily="18" charset="0"/>
                <a:hlinkClick r:id="rId3"/>
              </a:rPr>
              <a:t>estimation</a:t>
            </a:r>
            <a:r>
              <a:rPr lang="en-US" dirty="0">
                <a:latin typeface="Times New Roman" panose="02020603050405020304" pitchFamily="18" charset="0"/>
                <a:cs typeface="Times New Roman" panose="02020603050405020304" pitchFamily="18" charset="0"/>
                <a:hlinkClick r:id="rId3"/>
              </a:rPr>
              <a:t> </a:t>
            </a:r>
            <a:r>
              <a:rPr lang="en-US" dirty="0">
                <a:latin typeface="Times New Roman" panose="02020603050405020304" pitchFamily="18" charset="0"/>
                <a:cs typeface="Times New Roman" panose="02020603050405020304" pitchFamily="18" charset="0"/>
              </a:rPr>
              <a:t>documents. Once test planning phase is completed the QA team can start with test cases development activity.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131368"/>
      </p:ext>
    </p:extLst>
  </p:cSld>
  <p:clrMapOvr>
    <a:masterClrMapping/>
  </p:clrMapOvr>
  <mc:AlternateContent xmlns:mc="http://schemas.openxmlformats.org/markup-compatibility/2006" xmlns:p14="http://schemas.microsoft.com/office/powerpoint/2010/main">
    <mc:Choice Requires="p14">
      <p:transition spd="slow" p14:dur="2000" advTm="172585"/>
    </mc:Choice>
    <mc:Fallback xmlns="">
      <p:transition spd="slow" advTm="17258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33893" y="733714"/>
            <a:ext cx="10461307" cy="478789"/>
          </a:xfrm>
        </p:spPr>
        <p:txBody>
          <a:bodyPr>
            <a:normAutofit fontScale="90000"/>
          </a:bodyPr>
          <a:lstStyle/>
          <a:p>
            <a:pPr algn="l"/>
            <a:r>
              <a:rPr lang="en-US" sz="4800" b="1" dirty="0" smtClean="0">
                <a:solidFill>
                  <a:schemeClr val="accent2">
                    <a:lumMod val="75000"/>
                  </a:schemeClr>
                </a:solidFill>
                <a:latin typeface="Times New Roman" panose="02020603050405020304" pitchFamily="18" charset="0"/>
                <a:cs typeface="Times New Roman" panose="02020603050405020304" pitchFamily="18" charset="0"/>
              </a:rPr>
              <a:t>Software testing life cycle</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7687386"/>
              </p:ext>
            </p:extLst>
          </p:nvPr>
        </p:nvGraphicFramePr>
        <p:xfrm>
          <a:off x="650240" y="1869439"/>
          <a:ext cx="12334240" cy="7721601"/>
        </p:xfrm>
        <a:graphic>
          <a:graphicData uri="http://schemas.openxmlformats.org/drawingml/2006/table">
            <a:tbl>
              <a:tblPr firstRow="1" firstCol="1" bandRow="1">
                <a:tableStyleId>{5C22544A-7EE6-4342-B048-85BDC9FD1C3A}</a:tableStyleId>
              </a:tblPr>
              <a:tblGrid>
                <a:gridCol w="2831841"/>
                <a:gridCol w="6595385"/>
                <a:gridCol w="2907014"/>
              </a:tblGrid>
              <a:tr h="528761">
                <a:tc>
                  <a:txBody>
                    <a:bodyPr/>
                    <a:lstStyle/>
                    <a:p>
                      <a:pPr marL="26035"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Entry Criteria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58420" marT="58420" marB="0" anchor="ctr">
                    <a:solidFill>
                      <a:schemeClr val="accent4">
                        <a:lumMod val="75000"/>
                      </a:schemeClr>
                    </a:solidFill>
                  </a:tcPr>
                </a:tc>
                <a:tc>
                  <a:txBody>
                    <a:bodyPr/>
                    <a:lstStyle/>
                    <a:p>
                      <a:pPr marL="0" marR="17145"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Activities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58420" marT="58420" marB="0" anchor="ctr">
                    <a:solidFill>
                      <a:schemeClr val="accent4">
                        <a:lumMod val="75000"/>
                      </a:schemeClr>
                    </a:solidFill>
                  </a:tcPr>
                </a:tc>
                <a:tc>
                  <a:txBody>
                    <a:bodyPr/>
                    <a:lstStyle/>
                    <a:p>
                      <a:pPr marL="0" marR="1778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Deliverable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58420" marT="58420" marB="0" anchor="ctr">
                    <a:solidFill>
                      <a:schemeClr val="accent4">
                        <a:lumMod val="75000"/>
                      </a:schemeClr>
                    </a:solidFill>
                  </a:tcPr>
                </a:tc>
              </a:tr>
              <a:tr h="1408877">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Requirements Documents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58420" marT="58420" marB="0">
                    <a:solidFill>
                      <a:schemeClr val="accent4">
                        <a:lumMod val="75000"/>
                      </a:schemeClr>
                    </a:solidFill>
                  </a:tcPr>
                </a:tc>
                <a:tc>
                  <a:txBody>
                    <a:bodyPr/>
                    <a:lstStyle/>
                    <a:p>
                      <a:pPr marL="1905"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Define Objective &amp; scope of the </a:t>
                      </a:r>
                      <a:r>
                        <a:rPr lang="en-US" sz="2400" dirty="0" smtClean="0">
                          <a:effectLst/>
                          <a:latin typeface="Times New Roman" panose="02020603050405020304" pitchFamily="18" charset="0"/>
                          <a:cs typeface="Times New Roman" panose="02020603050405020304" pitchFamily="18" charset="0"/>
                        </a:rPr>
                        <a:t>testing</a:t>
                      </a:r>
                      <a:r>
                        <a:rPr lang="en-US" sz="2400" baseline="0" dirty="0" smtClean="0">
                          <a:effectLst/>
                          <a:latin typeface="Times New Roman" panose="02020603050405020304" pitchFamily="18" charset="0"/>
                          <a:cs typeface="Times New Roman" panose="02020603050405020304" pitchFamily="18" charset="0"/>
                        </a:rPr>
                        <a:t> experiment</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58420" marT="58420" marB="0">
                    <a:solidFill>
                      <a:schemeClr val="accent4">
                        <a:lumMod val="75000"/>
                      </a:schemeClr>
                    </a:solidFill>
                  </a:tcPr>
                </a:tc>
                <a:tc>
                  <a:txBody>
                    <a:bodyPr/>
                    <a:lstStyle/>
                    <a:p>
                      <a:pPr marL="0" marR="0">
                        <a:lnSpc>
                          <a:spcPct val="107000"/>
                        </a:lnSpc>
                        <a:spcBef>
                          <a:spcPts val="0"/>
                        </a:spcBef>
                        <a:spcAft>
                          <a:spcPts val="1115"/>
                        </a:spcAft>
                      </a:pPr>
                      <a:r>
                        <a:rPr lang="en-US" sz="2400" u="sng" dirty="0">
                          <a:effectLst/>
                          <a:uFill>
                            <a:solidFill>
                              <a:srgbClr val="A90000"/>
                            </a:solidFill>
                          </a:uFill>
                          <a:latin typeface="Times New Roman" panose="02020603050405020304" pitchFamily="18" charset="0"/>
                          <a:cs typeface="Times New Roman" panose="02020603050405020304" pitchFamily="18" charset="0"/>
                          <a:hlinkClick r:id="rId3"/>
                        </a:rPr>
                        <a:t>Test Plan</a:t>
                      </a:r>
                      <a:r>
                        <a:rPr lang="en-US" sz="2400" u="none" strike="noStrike" dirty="0">
                          <a:effectLst/>
                          <a:latin typeface="Times New Roman" panose="02020603050405020304" pitchFamily="18" charset="0"/>
                          <a:cs typeface="Times New Roman" panose="02020603050405020304" pitchFamily="18" charset="0"/>
                          <a:hlinkClick r:id="rId3"/>
                        </a:rPr>
                        <a:t> </a:t>
                      </a:r>
                      <a:r>
                        <a:rPr lang="en-US" sz="2400" dirty="0">
                          <a:effectLst/>
                          <a:latin typeface="Times New Roman" panose="02020603050405020304" pitchFamily="18" charset="0"/>
                          <a:cs typeface="Times New Roman" panose="02020603050405020304" pitchFamily="18" charset="0"/>
                        </a:rPr>
                        <a:t>or Test strategy document. </a:t>
                      </a:r>
                      <a:endParaRPr lang="en-US" sz="3200" dirty="0">
                        <a:effectLst/>
                        <a:latin typeface="Times New Roman" panose="02020603050405020304" pitchFamily="18" charset="0"/>
                        <a:cs typeface="Times New Roman" panose="02020603050405020304" pitchFamily="18" charset="0"/>
                      </a:endParaRPr>
                    </a:p>
                    <a:p>
                      <a:pPr marL="127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58420" marT="58420" marB="0">
                    <a:solidFill>
                      <a:schemeClr val="accent4">
                        <a:lumMod val="75000"/>
                      </a:schemeClr>
                    </a:solidFill>
                  </a:tcPr>
                </a:tc>
              </a:tr>
              <a:tr h="5783963">
                <a:tc>
                  <a:txBody>
                    <a:bodyPr/>
                    <a:lstStyle/>
                    <a:p>
                      <a:pPr marL="0" marR="0">
                        <a:lnSpc>
                          <a:spcPct val="107000"/>
                        </a:lnSpc>
                        <a:spcBef>
                          <a:spcPts val="0"/>
                        </a:spcBef>
                        <a:spcAft>
                          <a:spcPts val="1210"/>
                        </a:spcAft>
                      </a:pPr>
                      <a:r>
                        <a:rPr lang="en-US" sz="2400" dirty="0">
                          <a:effectLst/>
                          <a:latin typeface="Times New Roman" panose="02020603050405020304" pitchFamily="18" charset="0"/>
                          <a:cs typeface="Times New Roman" panose="02020603050405020304" pitchFamily="18" charset="0"/>
                        </a:rPr>
                        <a:t>(Updated version of unclear or missing requirement).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Automation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feasibility report.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58420" marT="58420" marB="0">
                    <a:solidFill>
                      <a:schemeClr val="accent4">
                        <a:lumMod val="75000"/>
                      </a:schemeClr>
                    </a:solidFill>
                  </a:tcPr>
                </a:tc>
                <a:tc>
                  <a:txBody>
                    <a:bodyPr/>
                    <a:lstStyle/>
                    <a:p>
                      <a:pPr marL="0" marR="0">
                        <a:lnSpc>
                          <a:spcPct val="107000"/>
                        </a:lnSpc>
                        <a:spcBef>
                          <a:spcPts val="0"/>
                        </a:spcBef>
                        <a:spcAft>
                          <a:spcPts val="1115"/>
                        </a:spcAft>
                      </a:pPr>
                      <a:r>
                        <a:rPr lang="en-US" sz="2400" dirty="0">
                          <a:effectLst/>
                          <a:latin typeface="Times New Roman" panose="02020603050405020304" pitchFamily="18" charset="0"/>
                          <a:cs typeface="Times New Roman" panose="02020603050405020304" pitchFamily="18" charset="0"/>
                        </a:rPr>
                        <a:t>List down the testing types involved in the STLC.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1105"/>
                        </a:spcAft>
                      </a:pPr>
                      <a:r>
                        <a:rPr lang="en-US" sz="2400" dirty="0">
                          <a:effectLst/>
                          <a:latin typeface="Times New Roman" panose="02020603050405020304" pitchFamily="18" charset="0"/>
                          <a:cs typeface="Times New Roman" panose="02020603050405020304" pitchFamily="18" charset="0"/>
                        </a:rPr>
                        <a:t>Test effort estimation and resource planning.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1105"/>
                        </a:spcAft>
                      </a:pPr>
                      <a:r>
                        <a:rPr lang="en-US" sz="2400" dirty="0">
                          <a:effectLst/>
                          <a:latin typeface="Times New Roman" panose="02020603050405020304" pitchFamily="18" charset="0"/>
                          <a:cs typeface="Times New Roman" panose="02020603050405020304" pitchFamily="18" charset="0"/>
                        </a:rPr>
                        <a:t>Selection of testing tool if required.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1105"/>
                        </a:spcAft>
                      </a:pPr>
                      <a:r>
                        <a:rPr lang="en-US" sz="2400" dirty="0">
                          <a:effectLst/>
                          <a:latin typeface="Times New Roman" panose="02020603050405020304" pitchFamily="18" charset="0"/>
                          <a:cs typeface="Times New Roman" panose="02020603050405020304" pitchFamily="18" charset="0"/>
                        </a:rPr>
                        <a:t>Define the testing process overview.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1105"/>
                        </a:spcAft>
                      </a:pPr>
                      <a:r>
                        <a:rPr lang="en-US" sz="2400" dirty="0">
                          <a:effectLst/>
                          <a:latin typeface="Times New Roman" panose="02020603050405020304" pitchFamily="18" charset="0"/>
                          <a:cs typeface="Times New Roman" panose="02020603050405020304" pitchFamily="18" charset="0"/>
                        </a:rPr>
                        <a:t>Prepare the test schedules.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1115"/>
                        </a:spcAft>
                      </a:pPr>
                      <a:r>
                        <a:rPr lang="en-US" sz="2400" dirty="0">
                          <a:effectLst/>
                          <a:latin typeface="Times New Roman" panose="02020603050405020304" pitchFamily="18" charset="0"/>
                          <a:cs typeface="Times New Roman" panose="02020603050405020304" pitchFamily="18" charset="0"/>
                        </a:rPr>
                        <a:t>Define the control procedures.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1105"/>
                        </a:spcAft>
                      </a:pPr>
                      <a:r>
                        <a:rPr lang="en-US" sz="2400" dirty="0">
                          <a:effectLst/>
                          <a:latin typeface="Times New Roman" panose="02020603050405020304" pitchFamily="18" charset="0"/>
                          <a:cs typeface="Times New Roman" panose="02020603050405020304" pitchFamily="18" charset="0"/>
                        </a:rPr>
                        <a:t>Determining roles and responsibilities.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1105"/>
                        </a:spcAft>
                      </a:pPr>
                      <a:r>
                        <a:rPr lang="en-US" sz="2400" dirty="0">
                          <a:effectLst/>
                          <a:latin typeface="Times New Roman" panose="02020603050405020304" pitchFamily="18" charset="0"/>
                          <a:cs typeface="Times New Roman" panose="02020603050405020304" pitchFamily="18" charset="0"/>
                        </a:rPr>
                        <a:t>List down the testing deliverable.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1210"/>
                        </a:spcAft>
                      </a:pPr>
                      <a:r>
                        <a:rPr lang="en-US" sz="2400" dirty="0">
                          <a:effectLst/>
                          <a:latin typeface="Times New Roman" panose="02020603050405020304" pitchFamily="18" charset="0"/>
                          <a:cs typeface="Times New Roman" panose="02020603050405020304" pitchFamily="18" charset="0"/>
                        </a:rPr>
                        <a:t>Define the entry criteria, suspension criteria, resumption criteria and exit criteria.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Define the risk involved if any.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58420" marT="58420" marB="0" anchor="ctr">
                    <a:solidFill>
                      <a:schemeClr val="accent4">
                        <a:lumMod val="75000"/>
                      </a:schemeClr>
                    </a:solidFill>
                  </a:tcPr>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Testing</a:t>
                      </a:r>
                      <a:r>
                        <a:rPr lang="en-US" sz="2400" u="none" strike="noStrike" dirty="0">
                          <a:effectLst/>
                          <a:latin typeface="Times New Roman" panose="02020603050405020304" pitchFamily="18" charset="0"/>
                          <a:cs typeface="Times New Roman" panose="02020603050405020304" pitchFamily="18" charset="0"/>
                          <a:hlinkClick r:id="rId4"/>
                        </a:rPr>
                        <a:t> </a:t>
                      </a:r>
                      <a:r>
                        <a:rPr lang="en-US" sz="2400" u="sng" dirty="0">
                          <a:effectLst/>
                          <a:uFill>
                            <a:solidFill>
                              <a:srgbClr val="A90000"/>
                            </a:solidFill>
                          </a:uFill>
                          <a:latin typeface="Times New Roman" panose="02020603050405020304" pitchFamily="18" charset="0"/>
                          <a:cs typeface="Times New Roman" panose="02020603050405020304" pitchFamily="18" charset="0"/>
                        </a:rPr>
                        <a:t>Effort/Plan</a:t>
                      </a:r>
                      <a:r>
                        <a:rPr lang="en-US" sz="2400" dirty="0">
                          <a:effectLst/>
                          <a:latin typeface="Times New Roman" panose="02020603050405020304" pitchFamily="18" charset="0"/>
                          <a:cs typeface="Times New Roman" panose="02020603050405020304" pitchFamily="18" charset="0"/>
                        </a:rPr>
                        <a:t> </a:t>
                      </a:r>
                      <a:r>
                        <a:rPr lang="en-US" sz="2400" u="sng" dirty="0">
                          <a:effectLst/>
                          <a:uFill>
                            <a:solidFill>
                              <a:srgbClr val="A90000"/>
                            </a:solidFill>
                          </a:uFill>
                          <a:latin typeface="Times New Roman" panose="02020603050405020304" pitchFamily="18" charset="0"/>
                          <a:cs typeface="Times New Roman" panose="02020603050405020304" pitchFamily="18" charset="0"/>
                        </a:rPr>
                        <a:t>document</a:t>
                      </a:r>
                      <a:r>
                        <a:rPr lang="en-US" sz="2400" dirty="0">
                          <a:effectLst/>
                          <a:latin typeface="Times New Roman" panose="02020603050405020304" pitchFamily="18" charset="0"/>
                          <a:cs typeface="Times New Roman" panose="02020603050405020304" pitchFamily="18" charset="0"/>
                        </a:rPr>
                        <a:t>.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58420" marT="58420" marB="0">
                    <a:solidFill>
                      <a:schemeClr val="accent4">
                        <a:lumMod val="75000"/>
                      </a:schemeClr>
                    </a:solidFill>
                  </a:tcPr>
                </a:tc>
              </a:tr>
            </a:tbl>
          </a:graphicData>
        </a:graphic>
      </p:graphicFrame>
      <p:sp>
        <p:nvSpPr>
          <p:cNvPr id="6" name="Rectangle 5"/>
          <p:cNvSpPr/>
          <p:nvPr/>
        </p:nvSpPr>
        <p:spPr>
          <a:xfrm>
            <a:off x="694373" y="1212503"/>
            <a:ext cx="3174235" cy="584775"/>
          </a:xfrm>
          <a:prstGeom prst="rect">
            <a:avLst/>
          </a:prstGeom>
        </p:spPr>
        <p:txBody>
          <a:bodyPr wrap="square">
            <a:spAutoFit/>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2. Test Planning:</a:t>
            </a:r>
            <a:r>
              <a:rPr lang="en-US" sz="3200" dirty="0">
                <a:solidFill>
                  <a:srgbClr val="FFFF00"/>
                </a:solidFill>
                <a:latin typeface="Times New Roman" panose="02020603050405020304" pitchFamily="18" charset="0"/>
                <a:cs typeface="Times New Roman" panose="02020603050405020304" pitchFamily="18" charset="0"/>
              </a:rPr>
              <a:t> </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2073244"/>
      </p:ext>
    </p:extLst>
  </p:cSld>
  <p:clrMapOvr>
    <a:masterClrMapping/>
  </p:clrMapOvr>
  <mc:AlternateContent xmlns:mc="http://schemas.openxmlformats.org/markup-compatibility/2006" xmlns:p14="http://schemas.microsoft.com/office/powerpoint/2010/main">
    <mc:Choice Requires="p14">
      <p:transition spd="slow" p14:dur="2000" advTm="254097"/>
    </mc:Choice>
    <mc:Fallback xmlns="">
      <p:transition spd="slow" advTm="25409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25893" y="284480"/>
            <a:ext cx="11091227" cy="1524000"/>
          </a:xfrm>
        </p:spPr>
        <p:txBody>
          <a:bodyPr/>
          <a:lstStyle/>
          <a:p>
            <a:pPr algn="l"/>
            <a:r>
              <a:rPr lang="en-US" sz="4800" b="1" dirty="0" smtClean="0">
                <a:solidFill>
                  <a:schemeClr val="accent2">
                    <a:lumMod val="75000"/>
                  </a:schemeClr>
                </a:solidFill>
                <a:latin typeface="Times New Roman" panose="02020603050405020304" pitchFamily="18" charset="0"/>
                <a:cs typeface="Times New Roman" panose="02020603050405020304" pitchFamily="18" charset="0"/>
              </a:rPr>
              <a:t>Software testing life cycle</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1938" y="1524001"/>
            <a:ext cx="12417742" cy="5967413"/>
          </a:xfrm>
        </p:spPr>
        <p:txBody>
          <a:bodyPr/>
          <a:lstStyle/>
          <a:p>
            <a:pPr marL="0" indent="0">
              <a:buNone/>
            </a:pPr>
            <a:r>
              <a:rPr lang="en-US" sz="3600" b="1" dirty="0" smtClean="0">
                <a:solidFill>
                  <a:srgbClr val="FFFF00"/>
                </a:solidFill>
                <a:latin typeface="Times New Roman" panose="02020603050405020304" pitchFamily="18" charset="0"/>
                <a:cs typeface="Times New Roman" panose="02020603050405020304" pitchFamily="18" charset="0"/>
              </a:rPr>
              <a:t>3. Test </a:t>
            </a:r>
            <a:r>
              <a:rPr lang="en-US" sz="3600" b="1" dirty="0">
                <a:solidFill>
                  <a:srgbClr val="FFFF00"/>
                </a:solidFill>
                <a:latin typeface="Times New Roman" panose="02020603050405020304" pitchFamily="18" charset="0"/>
                <a:cs typeface="Times New Roman" panose="02020603050405020304" pitchFamily="18" charset="0"/>
              </a:rPr>
              <a:t>Case Development:</a:t>
            </a:r>
            <a:r>
              <a:rPr lang="en-US" sz="3600" dirty="0">
                <a:solidFill>
                  <a:srgbClr val="FFFF00"/>
                </a:solidFill>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The test case development activity is started once the test planning activity is finished. This is the phase of STLC where testing team write down the detailed test cases.  </a:t>
            </a:r>
          </a:p>
          <a:p>
            <a:r>
              <a:rPr lang="en-US" sz="2600" dirty="0">
                <a:latin typeface="Times New Roman" panose="02020603050405020304" pitchFamily="18" charset="0"/>
                <a:cs typeface="Times New Roman" panose="02020603050405020304" pitchFamily="18" charset="0"/>
              </a:rPr>
              <a:t>Along with test cases testing team also prepare the test data if any required for testing. Once the test cases are ready then these test cases are reviewed by peer members or QA lead. </a:t>
            </a:r>
          </a:p>
          <a:p>
            <a:r>
              <a:rPr lang="en-US" sz="2600" dirty="0">
                <a:latin typeface="Times New Roman" panose="02020603050405020304" pitchFamily="18" charset="0"/>
                <a:cs typeface="Times New Roman" panose="02020603050405020304" pitchFamily="18" charset="0"/>
              </a:rPr>
              <a:t>Also the Requirement Traceability Matrix (RTM) is prepared. The Requirement Traceability Matrix is an industry-accepted format for tracking requirements where each test case is mapped with the requirement. Using this RTM we can track backward &amp; forward traceability</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99949572"/>
              </p:ext>
            </p:extLst>
          </p:nvPr>
        </p:nvGraphicFramePr>
        <p:xfrm>
          <a:off x="633412" y="6075266"/>
          <a:ext cx="12046269" cy="3044951"/>
        </p:xfrm>
        <a:graphic>
          <a:graphicData uri="http://schemas.openxmlformats.org/drawingml/2006/table">
            <a:tbl>
              <a:tblPr firstRow="1" firstCol="1" bandRow="1">
                <a:tableStyleId>{5C22544A-7EE6-4342-B048-85BDC9FD1C3A}</a:tableStyleId>
              </a:tblPr>
              <a:tblGrid>
                <a:gridCol w="3821362"/>
                <a:gridCol w="4816449"/>
                <a:gridCol w="3408458"/>
              </a:tblGrid>
              <a:tr h="722438">
                <a:tc>
                  <a:txBody>
                    <a:bodyPr/>
                    <a:lstStyle/>
                    <a:p>
                      <a:pPr marL="0" marR="508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Entry Criteria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73660" marB="0" anchor="ctr">
                    <a:solidFill>
                      <a:schemeClr val="accent4">
                        <a:lumMod val="75000"/>
                      </a:schemeClr>
                    </a:solidFill>
                  </a:tcPr>
                </a:tc>
                <a:tc>
                  <a:txBody>
                    <a:bodyPr/>
                    <a:lstStyle/>
                    <a:p>
                      <a:pPr marL="0" marR="508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Activities </a:t>
                      </a:r>
                      <a:endPar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73660" marB="0" anchor="ctr">
                    <a:solidFill>
                      <a:schemeClr val="accent4">
                        <a:lumMod val="75000"/>
                      </a:schemeClr>
                    </a:solidFill>
                  </a:tcPr>
                </a:tc>
                <a:tc>
                  <a:txBody>
                    <a:bodyPr/>
                    <a:lstStyle/>
                    <a:p>
                      <a:pPr marL="0" marR="4445"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Deliverable/Exit Criteria </a:t>
                      </a:r>
                      <a:endPar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73660" marB="0" anchor="ctr">
                    <a:solidFill>
                      <a:schemeClr val="accent4">
                        <a:lumMod val="75000"/>
                      </a:schemeClr>
                    </a:solidFill>
                  </a:tcPr>
                </a:tc>
              </a:tr>
              <a:tr h="2085246">
                <a:tc>
                  <a:txBody>
                    <a:bodyPr/>
                    <a:lstStyle/>
                    <a:p>
                      <a:pPr marL="0" marR="0">
                        <a:lnSpc>
                          <a:spcPct val="100000"/>
                        </a:lnSpc>
                        <a:spcBef>
                          <a:spcPts val="0"/>
                        </a:spcBef>
                        <a:spcAft>
                          <a:spcPts val="1210"/>
                        </a:spcAft>
                      </a:pPr>
                      <a:r>
                        <a:rPr lang="en-US" sz="2400" dirty="0">
                          <a:effectLst/>
                          <a:latin typeface="Times New Roman" panose="02020603050405020304" pitchFamily="18" charset="0"/>
                          <a:cs typeface="Times New Roman" panose="02020603050405020304" pitchFamily="18" charset="0"/>
                        </a:rPr>
                        <a:t>Requirements Documents (Updated version of unclear or missing requirement).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Automation feasibility report.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73660" marB="0">
                    <a:solidFill>
                      <a:schemeClr val="accent4">
                        <a:lumMod val="75000"/>
                      </a:schemeClr>
                    </a:solidFill>
                  </a:tcPr>
                </a:tc>
                <a:tc>
                  <a:txBody>
                    <a:bodyPr/>
                    <a:lstStyle/>
                    <a:p>
                      <a:pPr marL="1270" marR="0">
                        <a:lnSpc>
                          <a:spcPct val="107000"/>
                        </a:lnSpc>
                        <a:spcBef>
                          <a:spcPts val="0"/>
                        </a:spcBef>
                        <a:spcAft>
                          <a:spcPts val="1115"/>
                        </a:spcAft>
                      </a:pPr>
                      <a:r>
                        <a:rPr lang="en-US" sz="2400" dirty="0">
                          <a:effectLst/>
                          <a:latin typeface="Times New Roman" panose="02020603050405020304" pitchFamily="18" charset="0"/>
                          <a:cs typeface="Times New Roman" panose="02020603050405020304" pitchFamily="18" charset="0"/>
                        </a:rPr>
                        <a:t>Preparation of test cases. </a:t>
                      </a:r>
                      <a:endParaRPr lang="en-US" sz="3200" dirty="0">
                        <a:effectLst/>
                        <a:latin typeface="Times New Roman" panose="02020603050405020304" pitchFamily="18" charset="0"/>
                        <a:cs typeface="Times New Roman" panose="02020603050405020304" pitchFamily="18" charset="0"/>
                      </a:endParaRPr>
                    </a:p>
                    <a:p>
                      <a:pPr marL="1270" marR="0">
                        <a:lnSpc>
                          <a:spcPct val="107000"/>
                        </a:lnSpc>
                        <a:spcBef>
                          <a:spcPts val="0"/>
                        </a:spcBef>
                        <a:spcAft>
                          <a:spcPts val="1200"/>
                        </a:spcAft>
                      </a:pPr>
                      <a:r>
                        <a:rPr lang="en-US" sz="2400" dirty="0">
                          <a:effectLst/>
                          <a:latin typeface="Times New Roman" panose="02020603050405020304" pitchFamily="18" charset="0"/>
                          <a:cs typeface="Times New Roman" panose="02020603050405020304" pitchFamily="18" charset="0"/>
                        </a:rPr>
                        <a:t>Preparation of test automation scripts (if required). </a:t>
                      </a:r>
                      <a:endParaRPr lang="en-US" sz="3200" dirty="0">
                        <a:effectLst/>
                        <a:latin typeface="Times New Roman" panose="02020603050405020304" pitchFamily="18" charset="0"/>
                        <a:cs typeface="Times New Roman" panose="02020603050405020304" pitchFamily="18" charset="0"/>
                      </a:endParaRPr>
                    </a:p>
                    <a:p>
                      <a:pPr marL="1270" marR="0">
                        <a:lnSpc>
                          <a:spcPct val="107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Pre-requisite </a:t>
                      </a:r>
                      <a:r>
                        <a:rPr lang="en-US" sz="2400" dirty="0">
                          <a:effectLst/>
                          <a:latin typeface="Times New Roman" panose="02020603050405020304" pitchFamily="18" charset="0"/>
                          <a:cs typeface="Times New Roman" panose="02020603050405020304" pitchFamily="18" charset="0"/>
                        </a:rPr>
                        <a:t>test data preparation for executing test cases.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73660" marB="0">
                    <a:solidFill>
                      <a:schemeClr val="accent4">
                        <a:lumMod val="75000"/>
                      </a:schemeClr>
                    </a:solidFill>
                  </a:tcPr>
                </a:tc>
                <a:tc>
                  <a:txBody>
                    <a:bodyPr/>
                    <a:lstStyle/>
                    <a:p>
                      <a:pPr marL="1270" marR="0">
                        <a:lnSpc>
                          <a:spcPct val="107000"/>
                        </a:lnSpc>
                        <a:spcBef>
                          <a:spcPts val="0"/>
                        </a:spcBef>
                        <a:spcAft>
                          <a:spcPts val="1115"/>
                        </a:spcAft>
                      </a:pPr>
                      <a:r>
                        <a:rPr lang="en-US" sz="2400" dirty="0">
                          <a:effectLst/>
                          <a:latin typeface="Times New Roman" panose="02020603050405020304" pitchFamily="18" charset="0"/>
                          <a:cs typeface="Times New Roman" panose="02020603050405020304" pitchFamily="18" charset="0"/>
                        </a:rPr>
                        <a:t>Test cases. </a:t>
                      </a:r>
                      <a:endParaRPr lang="en-US" sz="3200" dirty="0">
                        <a:effectLst/>
                        <a:latin typeface="Times New Roman" panose="02020603050405020304" pitchFamily="18" charset="0"/>
                        <a:cs typeface="Times New Roman" panose="02020603050405020304" pitchFamily="18" charset="0"/>
                      </a:endParaRPr>
                    </a:p>
                    <a:p>
                      <a:pPr marL="1270" marR="0">
                        <a:lnSpc>
                          <a:spcPct val="107000"/>
                        </a:lnSpc>
                        <a:spcBef>
                          <a:spcPts val="0"/>
                        </a:spcBef>
                        <a:spcAft>
                          <a:spcPts val="1105"/>
                        </a:spcAft>
                      </a:pPr>
                      <a:r>
                        <a:rPr lang="en-US" sz="2400" dirty="0">
                          <a:effectLst/>
                          <a:latin typeface="Times New Roman" panose="02020603050405020304" pitchFamily="18" charset="0"/>
                          <a:cs typeface="Times New Roman" panose="02020603050405020304" pitchFamily="18" charset="0"/>
                        </a:rPr>
                        <a:t>Test data. </a:t>
                      </a:r>
                      <a:endParaRPr lang="en-US" sz="3200" dirty="0">
                        <a:effectLst/>
                        <a:latin typeface="Times New Roman" panose="02020603050405020304" pitchFamily="18" charset="0"/>
                        <a:cs typeface="Times New Roman" panose="02020603050405020304" pitchFamily="18" charset="0"/>
                      </a:endParaRPr>
                    </a:p>
                    <a:p>
                      <a:pPr marL="127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Test Automation </a:t>
                      </a:r>
                      <a:endParaRPr lang="en-US" sz="3200" dirty="0">
                        <a:effectLst/>
                        <a:latin typeface="Times New Roman" panose="02020603050405020304" pitchFamily="18" charset="0"/>
                        <a:cs typeface="Times New Roman" panose="02020603050405020304" pitchFamily="18" charset="0"/>
                      </a:endParaRPr>
                    </a:p>
                    <a:p>
                      <a:pPr marL="127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Scripts (if required).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73660" marB="0">
                    <a:solidFill>
                      <a:schemeClr val="accent4">
                        <a:lumMod val="75000"/>
                      </a:schemeClr>
                    </a:solidFill>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186848"/>
      </p:ext>
    </p:extLst>
  </p:cSld>
  <p:clrMapOvr>
    <a:masterClrMapping/>
  </p:clrMapOvr>
  <mc:AlternateContent xmlns:mc="http://schemas.openxmlformats.org/markup-compatibility/2006" xmlns:p14="http://schemas.microsoft.com/office/powerpoint/2010/main">
    <mc:Choice Requires="p14">
      <p:transition spd="slow" p14:dur="2000" advTm="307090"/>
    </mc:Choice>
    <mc:Fallback xmlns="">
      <p:transition spd="slow" advTm="30709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706562" y="443547"/>
            <a:ext cx="9815196" cy="1243013"/>
          </a:xfrm>
        </p:spPr>
        <p:txBody>
          <a:bodyPr>
            <a:normAutofit/>
          </a:bodyPr>
          <a:lstStyle/>
          <a:p>
            <a:pPr algn="l"/>
            <a:r>
              <a:rPr lang="en-US" sz="4800" b="1" dirty="0" smtClean="0">
                <a:solidFill>
                  <a:schemeClr val="accent2">
                    <a:lumMod val="75000"/>
                  </a:schemeClr>
                </a:solidFill>
                <a:latin typeface="Times New Roman" panose="02020603050405020304" pitchFamily="18" charset="0"/>
                <a:cs typeface="Times New Roman" panose="02020603050405020304" pitchFamily="18" charset="0"/>
              </a:rPr>
              <a:t>Software testing life cycle</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69543369"/>
              </p:ext>
            </p:extLst>
          </p:nvPr>
        </p:nvGraphicFramePr>
        <p:xfrm>
          <a:off x="975360" y="5096532"/>
          <a:ext cx="11785599" cy="4354830"/>
        </p:xfrm>
        <a:graphic>
          <a:graphicData uri="http://schemas.openxmlformats.org/drawingml/2006/table">
            <a:tbl>
              <a:tblPr firstRow="1" firstCol="1" bandRow="1">
                <a:tableStyleId>{5C22544A-7EE6-4342-B048-85BDC9FD1C3A}</a:tableStyleId>
              </a:tblPr>
              <a:tblGrid>
                <a:gridCol w="3135150"/>
                <a:gridCol w="5423413"/>
                <a:gridCol w="3227036"/>
              </a:tblGrid>
              <a:tr h="1038425">
                <a:tc>
                  <a:txBody>
                    <a:bodyPr/>
                    <a:lstStyle/>
                    <a:p>
                      <a:pPr marL="0" marR="5715"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Entry Criteria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74295" marB="0" anchor="ctr">
                    <a:solidFill>
                      <a:schemeClr val="accent4">
                        <a:lumMod val="75000"/>
                      </a:schemeClr>
                    </a:solidFill>
                  </a:tcPr>
                </a:tc>
                <a:tc>
                  <a:txBody>
                    <a:bodyPr/>
                    <a:lstStyle/>
                    <a:p>
                      <a:pPr marL="0" marR="127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Activities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74295" marB="0" anchor="ctr">
                    <a:solidFill>
                      <a:schemeClr val="accent4">
                        <a:lumMod val="75000"/>
                      </a:schemeClr>
                    </a:solidFill>
                  </a:tcPr>
                </a:tc>
                <a:tc>
                  <a:txBody>
                    <a:bodyPr/>
                    <a:lstStyle/>
                    <a:p>
                      <a:pPr marL="0" marR="3175"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Deliverable /Exit Criteria</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74295" marB="0" anchor="ctr">
                    <a:solidFill>
                      <a:schemeClr val="accent4">
                        <a:lumMod val="75000"/>
                      </a:schemeClr>
                    </a:solidFill>
                  </a:tcPr>
                </a:tc>
              </a:tr>
              <a:tr h="3316405">
                <a:tc>
                  <a:txBody>
                    <a:bodyPr/>
                    <a:lstStyle/>
                    <a:p>
                      <a:pPr marL="0" marR="0" algn="l">
                        <a:lnSpc>
                          <a:spcPct val="107000"/>
                        </a:lnSpc>
                        <a:spcBef>
                          <a:spcPts val="0"/>
                        </a:spcBef>
                        <a:spcAft>
                          <a:spcPts val="1105"/>
                        </a:spcAft>
                      </a:pPr>
                      <a:r>
                        <a:rPr lang="en-US" sz="2400" dirty="0">
                          <a:effectLst/>
                          <a:latin typeface="Times New Roman" panose="02020603050405020304" pitchFamily="18" charset="0"/>
                          <a:cs typeface="Times New Roman" panose="02020603050405020304" pitchFamily="18" charset="0"/>
                        </a:rPr>
                        <a:t>Test Plan is available. </a:t>
                      </a:r>
                      <a:endParaRPr lang="en-US" sz="3200" dirty="0">
                        <a:effectLst/>
                        <a:latin typeface="Times New Roman" panose="02020603050405020304" pitchFamily="18" charset="0"/>
                        <a:cs typeface="Times New Roman" panose="02020603050405020304" pitchFamily="18" charset="0"/>
                      </a:endParaRPr>
                    </a:p>
                    <a:p>
                      <a:pPr marL="0" marR="0" algn="l">
                        <a:lnSpc>
                          <a:spcPct val="100000"/>
                        </a:lnSpc>
                        <a:spcBef>
                          <a:spcPts val="0"/>
                        </a:spcBef>
                        <a:spcAft>
                          <a:spcPts val="1190"/>
                        </a:spcAft>
                      </a:pPr>
                      <a:r>
                        <a:rPr lang="en-US" sz="2400" dirty="0">
                          <a:effectLst/>
                          <a:latin typeface="Times New Roman" panose="02020603050405020304" pitchFamily="18" charset="0"/>
                          <a:cs typeface="Times New Roman" panose="02020603050405020304" pitchFamily="18" charset="0"/>
                        </a:rPr>
                        <a:t>Smoke Test cases are available. </a:t>
                      </a:r>
                      <a:endParaRPr lang="en-US" sz="32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Test data is available.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74295" marB="0">
                    <a:solidFill>
                      <a:schemeClr val="accent4">
                        <a:lumMod val="75000"/>
                      </a:schemeClr>
                    </a:solidFill>
                  </a:tcPr>
                </a:tc>
                <a:tc>
                  <a:txBody>
                    <a:bodyPr/>
                    <a:lstStyle/>
                    <a:p>
                      <a:pPr marL="1905" marR="0" algn="l">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Analyze the requirements and prepare the list of Software &amp; hardware required to set up test environment.\ </a:t>
                      </a:r>
                      <a:endParaRPr lang="en-US" sz="3200" dirty="0">
                        <a:effectLst/>
                        <a:latin typeface="Times New Roman" panose="02020603050405020304" pitchFamily="18" charset="0"/>
                        <a:cs typeface="Times New Roman" panose="02020603050405020304" pitchFamily="18" charset="0"/>
                      </a:endParaRPr>
                    </a:p>
                    <a:p>
                      <a:pPr marL="1905" marR="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Setup the test environment. Once the </a:t>
                      </a:r>
                      <a:endParaRPr lang="en-US" sz="3200" dirty="0">
                        <a:effectLst/>
                        <a:latin typeface="Times New Roman" panose="02020603050405020304" pitchFamily="18" charset="0"/>
                        <a:cs typeface="Times New Roman" panose="02020603050405020304" pitchFamily="18" charset="0"/>
                      </a:endParaRPr>
                    </a:p>
                    <a:p>
                      <a:pPr marL="1905" marR="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Test Environment is setup execute the Smoke test cases to check the readiness of the test environment.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74295" marB="0">
                    <a:solidFill>
                      <a:schemeClr val="accent4">
                        <a:lumMod val="75000"/>
                      </a:schemeClr>
                    </a:solidFill>
                  </a:tcPr>
                </a:tc>
                <a:tc>
                  <a:txBody>
                    <a:bodyPr/>
                    <a:lstStyle/>
                    <a:p>
                      <a:pPr marL="1270" marR="0" algn="l">
                        <a:lnSpc>
                          <a:spcPct val="100000"/>
                        </a:lnSpc>
                        <a:spcBef>
                          <a:spcPts val="0"/>
                        </a:spcBef>
                        <a:spcAft>
                          <a:spcPts val="1195"/>
                        </a:spcAft>
                      </a:pPr>
                      <a:r>
                        <a:rPr lang="en-US" sz="2400" dirty="0">
                          <a:effectLst/>
                          <a:latin typeface="Times New Roman" panose="02020603050405020304" pitchFamily="18" charset="0"/>
                          <a:cs typeface="Times New Roman" panose="02020603050405020304" pitchFamily="18" charset="0"/>
                        </a:rPr>
                        <a:t>Test Environment will be ready with test data. </a:t>
                      </a:r>
                      <a:endParaRPr lang="en-US" sz="3200" dirty="0">
                        <a:effectLst/>
                        <a:latin typeface="Times New Roman" panose="02020603050405020304" pitchFamily="18" charset="0"/>
                        <a:cs typeface="Times New Roman" panose="02020603050405020304" pitchFamily="18" charset="0"/>
                      </a:endParaRPr>
                    </a:p>
                    <a:p>
                      <a:pPr marL="1270" marR="0" algn="l">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Result of Smoke Test cases.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73025" marT="74295" marB="0">
                    <a:solidFill>
                      <a:schemeClr val="accent4">
                        <a:lumMod val="75000"/>
                      </a:schemeClr>
                    </a:solidFill>
                  </a:tcPr>
                </a:tc>
              </a:tr>
            </a:tbl>
          </a:graphicData>
        </a:graphic>
      </p:graphicFrame>
      <p:sp>
        <p:nvSpPr>
          <p:cNvPr id="7" name="Rectangle 6"/>
          <p:cNvSpPr/>
          <p:nvPr/>
        </p:nvSpPr>
        <p:spPr>
          <a:xfrm>
            <a:off x="243840" y="1686560"/>
            <a:ext cx="12740640" cy="3231654"/>
          </a:xfrm>
          <a:prstGeom prst="rect">
            <a:avLst/>
          </a:prstGeom>
        </p:spPr>
        <p:txBody>
          <a:bodyPr wrap="square">
            <a:spAutoFit/>
          </a:bodyPr>
          <a:lstStyle/>
          <a:p>
            <a:r>
              <a:rPr lang="en-US" sz="3600" b="1" u="sng" dirty="0">
                <a:solidFill>
                  <a:srgbClr val="FFFF00"/>
                </a:solidFill>
                <a:latin typeface="Times New Roman" panose="02020603050405020304" pitchFamily="18" charset="0"/>
                <a:cs typeface="Times New Roman" panose="02020603050405020304" pitchFamily="18" charset="0"/>
              </a:rPr>
              <a:t>4</a:t>
            </a:r>
            <a:r>
              <a:rPr lang="en-US" sz="3600" b="1" u="sng" dirty="0" smtClean="0">
                <a:solidFill>
                  <a:srgbClr val="FFFF00"/>
                </a:solidFill>
                <a:latin typeface="Times New Roman" panose="02020603050405020304" pitchFamily="18" charset="0"/>
                <a:cs typeface="Times New Roman" panose="02020603050405020304" pitchFamily="18" charset="0"/>
              </a:rPr>
              <a:t>. Test </a:t>
            </a:r>
            <a:r>
              <a:rPr lang="en-US" sz="3600" b="1" u="sng" dirty="0">
                <a:solidFill>
                  <a:srgbClr val="FFFF00"/>
                </a:solidFill>
                <a:latin typeface="Times New Roman" panose="02020603050405020304" pitchFamily="18" charset="0"/>
                <a:cs typeface="Times New Roman" panose="02020603050405020304" pitchFamily="18" charset="0"/>
              </a:rPr>
              <a:t>Environment Setup: </a:t>
            </a:r>
          </a:p>
          <a:p>
            <a:r>
              <a:rPr lang="en-US" sz="2800" dirty="0">
                <a:latin typeface="Times New Roman" panose="02020603050405020304" pitchFamily="18" charset="0"/>
                <a:cs typeface="Times New Roman" panose="02020603050405020304" pitchFamily="18" charset="0"/>
              </a:rPr>
              <a:t>Basically test environment decides on which conditions software is tested. This is independent activity and can be started parallel with Test Case Development. In process of setting up testing environment test team is not involved in it. Based on company to company may be developer or customer creates the testing environment. Mean while testing team should prepare the smoke test cases to check the readiness of the test environment setup</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1577835"/>
      </p:ext>
    </p:extLst>
  </p:cSld>
  <p:clrMapOvr>
    <a:masterClrMapping/>
  </p:clrMapOvr>
  <mc:AlternateContent xmlns:mc="http://schemas.openxmlformats.org/markup-compatibility/2006" xmlns:p14="http://schemas.microsoft.com/office/powerpoint/2010/main">
    <mc:Choice Requires="p14">
      <p:transition spd="slow" p14:dur="2000" advTm="368667"/>
    </mc:Choice>
    <mc:Fallback xmlns="">
      <p:transition spd="slow" advTm="36866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64922" y="446405"/>
            <a:ext cx="10829925" cy="1463675"/>
          </a:xfrm>
        </p:spPr>
        <p:txBody>
          <a:bodyPr/>
          <a:lstStyle/>
          <a:p>
            <a:pPr algn="l"/>
            <a:r>
              <a:rPr lang="en-US" sz="4800" b="1" dirty="0" smtClean="0">
                <a:solidFill>
                  <a:schemeClr val="accent2">
                    <a:lumMod val="75000"/>
                  </a:schemeClr>
                </a:solidFill>
                <a:latin typeface="Times New Roman" panose="02020603050405020304" pitchFamily="18" charset="0"/>
                <a:cs typeface="Times New Roman" panose="02020603050405020304" pitchFamily="18" charset="0"/>
              </a:rPr>
              <a:t>Software testing life cycle</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1" y="1625600"/>
            <a:ext cx="11668125" cy="5967413"/>
          </a:xfrm>
        </p:spPr>
        <p:txBody>
          <a:bodyPr>
            <a:normAutofit fontScale="92500" lnSpcReduction="20000"/>
          </a:bodyPr>
          <a:lstStyle/>
          <a:p>
            <a:pPr marL="0" indent="0">
              <a:buNone/>
            </a:pPr>
            <a:r>
              <a:rPr lang="en-US" sz="4000" b="1" dirty="0">
                <a:solidFill>
                  <a:srgbClr val="FFFF00"/>
                </a:solidFill>
                <a:latin typeface="Times New Roman" panose="02020603050405020304" pitchFamily="18" charset="0"/>
                <a:cs typeface="Times New Roman" panose="02020603050405020304" pitchFamily="18" charset="0"/>
              </a:rPr>
              <a:t>5</a:t>
            </a:r>
            <a:r>
              <a:rPr lang="en-US" sz="4000" b="1" dirty="0" smtClean="0">
                <a:solidFill>
                  <a:srgbClr val="FFFF00"/>
                </a:solidFill>
                <a:latin typeface="Times New Roman" panose="02020603050405020304" pitchFamily="18" charset="0"/>
                <a:cs typeface="Times New Roman" panose="02020603050405020304" pitchFamily="18" charset="0"/>
              </a:rPr>
              <a:t>. Test </a:t>
            </a:r>
            <a:r>
              <a:rPr lang="en-US" sz="4000" b="1" dirty="0">
                <a:solidFill>
                  <a:srgbClr val="FFFF00"/>
                </a:solidFill>
                <a:latin typeface="Times New Roman" panose="02020603050405020304" pitchFamily="18" charset="0"/>
                <a:cs typeface="Times New Roman" panose="02020603050405020304" pitchFamily="18" charset="0"/>
              </a:rPr>
              <a:t>Execution:</a:t>
            </a:r>
            <a:r>
              <a:rPr lang="en-US" sz="4000" dirty="0">
                <a:solidFill>
                  <a:srgbClr val="FFFF00"/>
                </a:solidFill>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During </a:t>
            </a:r>
            <a:r>
              <a:rPr lang="en-US" dirty="0">
                <a:latin typeface="Times New Roman" panose="02020603050405020304" pitchFamily="18" charset="0"/>
                <a:cs typeface="Times New Roman" panose="02020603050405020304" pitchFamily="18" charset="0"/>
              </a:rPr>
              <a:t>this phase the testers will carry out the testing based on the test plans and the test cases prepared. Bugs will be reported back to the development team for correction and retesting will be performed </a:t>
            </a:r>
          </a:p>
          <a:p>
            <a:pPr marL="0" indent="0">
              <a:buNone/>
            </a:pPr>
            <a:r>
              <a:rPr lang="en-US" dirty="0">
                <a:latin typeface="Times New Roman" panose="02020603050405020304" pitchFamily="18" charset="0"/>
                <a:cs typeface="Times New Roman" panose="02020603050405020304" pitchFamily="18" charset="0"/>
              </a:rPr>
              <a:t>Once the test case is passed then same can be marked as Passed. If any test case is failed then corresponding defect can be reported to developer team via bug tracking system &amp; bug can be linked for corresponding test case for further analysis. Ideally every failed test case should be associated with at least single bug. Using this linking we can get the failed test case with bug associated with it. Once the bug fixed by development team then same test case can be executed based on your test planning. </a:t>
            </a:r>
          </a:p>
          <a:p>
            <a:pPr marL="0" indent="0">
              <a:buNone/>
            </a:pPr>
            <a:r>
              <a:rPr lang="en-US" dirty="0">
                <a:latin typeface="Times New Roman" panose="02020603050405020304" pitchFamily="18" charset="0"/>
                <a:cs typeface="Times New Roman" panose="02020603050405020304" pitchFamily="18" charset="0"/>
              </a:rPr>
              <a:t>If any of the test cases are blocked due to any defect then such test cases can be marked as Blocked, so we can get the report based on how many test cases passed, failed, blocked or not run etc. Once the defects are fixed, same Failed or Blocked test cases can be executed again to retest the functionality.  </a:t>
            </a:r>
          </a:p>
          <a:p>
            <a:endParaRPr lang="en-US" dirty="0">
              <a:latin typeface="Times New Roman" panose="02020603050405020304" pitchFamily="18" charset="0"/>
              <a:cs typeface="Times New Roman" panose="02020603050405020304" pitchFamily="18" charset="0"/>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285717"/>
      </p:ext>
    </p:extLst>
  </p:cSld>
  <p:clrMapOvr>
    <a:masterClrMapping/>
  </p:clrMapOvr>
  <mc:AlternateContent xmlns:mc="http://schemas.openxmlformats.org/markup-compatibility/2006" xmlns:p14="http://schemas.microsoft.com/office/powerpoint/2010/main">
    <mc:Choice Requires="p14">
      <p:transition spd="slow" p14:dur="2000" advTm="216778"/>
    </mc:Choice>
    <mc:Fallback xmlns="">
      <p:transition spd="slow" advTm="21677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053" y="892652"/>
            <a:ext cx="12317411" cy="1541144"/>
          </a:xfrm>
        </p:spPr>
        <p:txBody>
          <a:bodyPr>
            <a:normAutofit/>
          </a:bodyPr>
          <a:lstStyle/>
          <a:p>
            <a:pPr algn="l"/>
            <a:r>
              <a:rPr lang="en-US" sz="5400" b="1" dirty="0">
                <a:solidFill>
                  <a:schemeClr val="accent2">
                    <a:lumMod val="75000"/>
                  </a:schemeClr>
                </a:solidFill>
                <a:latin typeface="Times New Roman" panose="02020603050405020304" pitchFamily="18" charset="0"/>
                <a:cs typeface="Times New Roman" panose="02020603050405020304" pitchFamily="18" charset="0"/>
              </a:rPr>
              <a:t>Software testing life cycle</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5735715"/>
              </p:ext>
            </p:extLst>
          </p:nvPr>
        </p:nvGraphicFramePr>
        <p:xfrm>
          <a:off x="388304" y="3543458"/>
          <a:ext cx="12151359" cy="4503261"/>
        </p:xfrm>
        <a:graphic>
          <a:graphicData uri="http://schemas.openxmlformats.org/drawingml/2006/table">
            <a:tbl>
              <a:tblPr firstRow="1" firstCol="1" bandRow="1">
                <a:tableStyleId>{5C22544A-7EE6-4342-B048-85BDC9FD1C3A}</a:tableStyleId>
              </a:tblPr>
              <a:tblGrid>
                <a:gridCol w="2583814"/>
                <a:gridCol w="7654744"/>
                <a:gridCol w="1912801"/>
              </a:tblGrid>
              <a:tr h="1193321">
                <a:tc>
                  <a:txBody>
                    <a:bodyPr/>
                    <a:lstStyle/>
                    <a:p>
                      <a:pPr marL="0" marR="1270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Entry Criteria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66040" marT="69850" marB="0" anchor="ctr">
                    <a:solidFill>
                      <a:schemeClr val="accent4">
                        <a:lumMod val="75000"/>
                      </a:schemeClr>
                    </a:solidFill>
                  </a:tcPr>
                </a:tc>
                <a:tc>
                  <a:txBody>
                    <a:bodyPr/>
                    <a:lstStyle/>
                    <a:p>
                      <a:pPr marL="0" marR="9525"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Activities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66040" marT="69850" marB="0" anchor="ctr">
                    <a:solidFill>
                      <a:schemeClr val="accent4">
                        <a:lumMod val="75000"/>
                      </a:schemeClr>
                    </a:solidFill>
                  </a:tcPr>
                </a:tc>
                <a:tc>
                  <a:txBody>
                    <a:bodyPr/>
                    <a:lstStyle/>
                    <a:p>
                      <a:pPr marL="35560" marR="0">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Deliverable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66040" marT="69850" marB="0" anchor="ctr">
                    <a:solidFill>
                      <a:schemeClr val="accent4">
                        <a:lumMod val="75000"/>
                      </a:schemeClr>
                    </a:solidFill>
                  </a:tcPr>
                </a:tc>
              </a:tr>
              <a:tr h="3309940">
                <a:tc>
                  <a:txBody>
                    <a:bodyPr/>
                    <a:lstStyle/>
                    <a:p>
                      <a:pPr marL="0" marR="0">
                        <a:lnSpc>
                          <a:spcPct val="99000"/>
                        </a:lnSpc>
                        <a:spcBef>
                          <a:spcPts val="0"/>
                        </a:spcBef>
                        <a:spcAft>
                          <a:spcPts val="1200"/>
                        </a:spcAft>
                      </a:pPr>
                      <a:r>
                        <a:rPr lang="en-US" sz="2800" b="1" i="0" u="none" strike="noStrike" dirty="0" smtClean="0">
                          <a:solidFill>
                            <a:schemeClr val="tx1">
                              <a:lumMod val="95000"/>
                            </a:schemeClr>
                          </a:solidFill>
                          <a:effectLst/>
                          <a:latin typeface="Times New Roman" panose="02020603050405020304" pitchFamily="18" charset="0"/>
                          <a:cs typeface="Times New Roman" panose="02020603050405020304" pitchFamily="18" charset="0"/>
                        </a:rPr>
                        <a:t>Test</a:t>
                      </a:r>
                      <a:r>
                        <a:rPr lang="en-US" sz="2800" b="1" i="0" u="none" strike="noStrike" baseline="0" dirty="0" smtClean="0">
                          <a:solidFill>
                            <a:schemeClr val="tx1">
                              <a:lumMod val="95000"/>
                            </a:schemeClr>
                          </a:solidFill>
                          <a:effectLst/>
                          <a:latin typeface="Times New Roman" panose="02020603050405020304" pitchFamily="18" charset="0"/>
                          <a:cs typeface="Times New Roman" panose="02020603050405020304" pitchFamily="18" charset="0"/>
                        </a:rPr>
                        <a:t> Plan or</a:t>
                      </a:r>
                      <a:r>
                        <a:rPr lang="en-US" sz="2800" b="1" i="0" u="none" dirty="0" smtClean="0">
                          <a:solidFill>
                            <a:schemeClr val="tx1">
                              <a:lumMod val="95000"/>
                            </a:schemeClr>
                          </a:solidFill>
                          <a:effectLst/>
                          <a:latin typeface="Times New Roman" panose="02020603050405020304" pitchFamily="18" charset="0"/>
                          <a:cs typeface="Times New Roman" panose="02020603050405020304" pitchFamily="18" charset="0"/>
                        </a:rPr>
                        <a:t> </a:t>
                      </a:r>
                      <a:r>
                        <a:rPr lang="en-US" sz="2800" dirty="0" smtClean="0">
                          <a:effectLst/>
                          <a:latin typeface="Times New Roman" panose="02020603050405020304" pitchFamily="18" charset="0"/>
                          <a:cs typeface="Times New Roman" panose="02020603050405020304" pitchFamily="18" charset="0"/>
                        </a:rPr>
                        <a:t>Test </a:t>
                      </a:r>
                      <a:r>
                        <a:rPr lang="en-US" sz="2800" dirty="0">
                          <a:effectLst/>
                          <a:latin typeface="Times New Roman" panose="02020603050405020304" pitchFamily="18" charset="0"/>
                          <a:cs typeface="Times New Roman" panose="02020603050405020304" pitchFamily="18" charset="0"/>
                        </a:rPr>
                        <a:t>strategy document. </a:t>
                      </a:r>
                      <a:endParaRPr lang="en-US" sz="40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1110"/>
                        </a:spcAft>
                      </a:pPr>
                      <a:r>
                        <a:rPr lang="en-US" sz="2800" dirty="0">
                          <a:effectLst/>
                          <a:latin typeface="Times New Roman" panose="02020603050405020304" pitchFamily="18" charset="0"/>
                          <a:cs typeface="Times New Roman" panose="02020603050405020304" pitchFamily="18" charset="0"/>
                        </a:rPr>
                        <a:t>Test cases. </a:t>
                      </a:r>
                      <a:endParaRPr lang="en-US" sz="40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Test data.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66040" marT="69850" marB="0">
                    <a:solidFill>
                      <a:schemeClr val="accent4">
                        <a:lumMod val="75000"/>
                      </a:schemeClr>
                    </a:solidFill>
                  </a:tcPr>
                </a:tc>
                <a:tc>
                  <a:txBody>
                    <a:bodyPr/>
                    <a:lstStyle/>
                    <a:p>
                      <a:pPr marL="1905" marR="0">
                        <a:lnSpc>
                          <a:spcPct val="107000"/>
                        </a:lnSpc>
                        <a:spcBef>
                          <a:spcPts val="0"/>
                        </a:spcBef>
                        <a:spcAft>
                          <a:spcPts val="1110"/>
                        </a:spcAft>
                      </a:pPr>
                      <a:r>
                        <a:rPr lang="en-US" sz="2800" dirty="0">
                          <a:effectLst/>
                          <a:latin typeface="Times New Roman" panose="02020603050405020304" pitchFamily="18" charset="0"/>
                          <a:cs typeface="Times New Roman" panose="02020603050405020304" pitchFamily="18" charset="0"/>
                        </a:rPr>
                        <a:t>Based on test planning execute the test cases. </a:t>
                      </a:r>
                      <a:endParaRPr lang="en-US" sz="4000" dirty="0">
                        <a:effectLst/>
                        <a:latin typeface="Times New Roman" panose="02020603050405020304" pitchFamily="18" charset="0"/>
                        <a:cs typeface="Times New Roman" panose="02020603050405020304" pitchFamily="18" charset="0"/>
                      </a:endParaRPr>
                    </a:p>
                    <a:p>
                      <a:pPr marL="1905" marR="0">
                        <a:lnSpc>
                          <a:spcPct val="107000"/>
                        </a:lnSpc>
                        <a:spcBef>
                          <a:spcPts val="0"/>
                        </a:spcBef>
                        <a:spcAft>
                          <a:spcPts val="1110"/>
                        </a:spcAft>
                      </a:pPr>
                      <a:r>
                        <a:rPr lang="en-US" sz="2800" dirty="0">
                          <a:effectLst/>
                          <a:latin typeface="Times New Roman" panose="02020603050405020304" pitchFamily="18" charset="0"/>
                          <a:cs typeface="Times New Roman" panose="02020603050405020304" pitchFamily="18" charset="0"/>
                        </a:rPr>
                        <a:t>Mark status of test cases like Passed, Failed, Blocked, Not Run etc. </a:t>
                      </a:r>
                      <a:endParaRPr lang="en-US" sz="4000" dirty="0">
                        <a:effectLst/>
                        <a:latin typeface="Times New Roman" panose="02020603050405020304" pitchFamily="18" charset="0"/>
                        <a:cs typeface="Times New Roman" panose="02020603050405020304" pitchFamily="18" charset="0"/>
                      </a:endParaRPr>
                    </a:p>
                    <a:p>
                      <a:pPr marL="1905" marR="0">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Assign Bug Id for all Failed and Blocked test cases. Do Retesting once the defects are fixed. Track the defects to closure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66040" marT="69850" marB="0">
                    <a:solidFill>
                      <a:schemeClr val="accent4">
                        <a:lumMod val="75000"/>
                      </a:schemeClr>
                    </a:solidFill>
                  </a:tcPr>
                </a:tc>
                <a:tc>
                  <a:txBody>
                    <a:bodyPr/>
                    <a:lstStyle/>
                    <a:p>
                      <a:pPr marL="1905" marR="0">
                        <a:lnSpc>
                          <a:spcPct val="107000"/>
                        </a:lnSpc>
                        <a:spcBef>
                          <a:spcPts val="0"/>
                        </a:spcBef>
                        <a:spcAft>
                          <a:spcPts val="1210"/>
                        </a:spcAft>
                      </a:pPr>
                      <a:r>
                        <a:rPr lang="en-US" sz="3200" dirty="0">
                          <a:effectLst/>
                          <a:latin typeface="Times New Roman" panose="02020603050405020304" pitchFamily="18" charset="0"/>
                          <a:cs typeface="Times New Roman" panose="02020603050405020304" pitchFamily="18" charset="0"/>
                        </a:rPr>
                        <a:t>Test case execution report. </a:t>
                      </a:r>
                      <a:endParaRPr lang="en-US" sz="4000" dirty="0">
                        <a:effectLst/>
                        <a:latin typeface="Times New Roman" panose="02020603050405020304" pitchFamily="18" charset="0"/>
                        <a:cs typeface="Times New Roman" panose="02020603050405020304" pitchFamily="18" charset="0"/>
                      </a:endParaRPr>
                    </a:p>
                    <a:p>
                      <a:pPr marL="1905" marR="0">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Defect report.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66040" marT="69850" marB="0">
                    <a:solidFill>
                      <a:schemeClr val="accent4">
                        <a:lumMod val="75000"/>
                      </a:schemeClr>
                    </a:solidFill>
                  </a:tcPr>
                </a:tc>
              </a:tr>
            </a:tbl>
          </a:graphicData>
        </a:graphic>
      </p:graphicFrame>
      <p:sp>
        <p:nvSpPr>
          <p:cNvPr id="5" name="Rectangle 4"/>
          <p:cNvSpPr/>
          <p:nvPr/>
        </p:nvSpPr>
        <p:spPr>
          <a:xfrm>
            <a:off x="730612" y="2433796"/>
            <a:ext cx="6300107" cy="584775"/>
          </a:xfrm>
          <a:prstGeom prst="rect">
            <a:avLst/>
          </a:prstGeom>
        </p:spPr>
        <p:txBody>
          <a:bodyPr wrap="square">
            <a:spAutoFit/>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5. Test Execution:</a:t>
            </a:r>
            <a:r>
              <a:rPr lang="en-US" sz="3200" dirty="0">
                <a:solidFill>
                  <a:srgbClr val="FFFF00"/>
                </a:solidFill>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702847"/>
      </p:ext>
    </p:extLst>
  </p:cSld>
  <p:clrMapOvr>
    <a:masterClrMapping/>
  </p:clrMapOvr>
  <mc:AlternateContent xmlns:mc="http://schemas.openxmlformats.org/markup-compatibility/2006" xmlns:p14="http://schemas.microsoft.com/office/powerpoint/2010/main">
    <mc:Choice Requires="p14">
      <p:transition spd="slow" p14:dur="2000" advTm="232075"/>
    </mc:Choice>
    <mc:Fallback xmlns="">
      <p:transition spd="slow" advTm="23207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724" y="307498"/>
            <a:ext cx="11649076" cy="1459865"/>
          </a:xfrm>
        </p:spPr>
        <p:txBody>
          <a:bodyPr>
            <a:normAutofit/>
          </a:bodyPr>
          <a:lstStyle/>
          <a:p>
            <a:pPr algn="l"/>
            <a:r>
              <a:rPr lang="en-US" sz="6000" b="1" dirty="0">
                <a:solidFill>
                  <a:schemeClr val="accent2">
                    <a:lumMod val="75000"/>
                  </a:schemeClr>
                </a:solidFill>
                <a:latin typeface="Times New Roman" panose="02020603050405020304" pitchFamily="18" charset="0"/>
                <a:cs typeface="Times New Roman" panose="02020603050405020304" pitchFamily="18" charset="0"/>
              </a:rPr>
              <a:t>Software testing life cycle</a:t>
            </a:r>
            <a:endParaRPr lang="en-US" dirty="0"/>
          </a:p>
        </p:txBody>
      </p:sp>
      <p:sp>
        <p:nvSpPr>
          <p:cNvPr id="3" name="Content Placeholder 2"/>
          <p:cNvSpPr>
            <a:spLocks noGrp="1"/>
          </p:cNvSpPr>
          <p:nvPr>
            <p:ph idx="1"/>
          </p:nvPr>
        </p:nvSpPr>
        <p:spPr>
          <a:xfrm>
            <a:off x="160338" y="1431290"/>
            <a:ext cx="12336462" cy="5967413"/>
          </a:xfrm>
        </p:spPr>
        <p:txBody>
          <a:bodyPr/>
          <a:lstStyle/>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6. Test </a:t>
            </a:r>
            <a:r>
              <a:rPr lang="en-US" b="1" dirty="0">
                <a:solidFill>
                  <a:srgbClr val="FFFF00"/>
                </a:solidFill>
                <a:latin typeface="Times New Roman" panose="02020603050405020304" pitchFamily="18" charset="0"/>
                <a:cs typeface="Times New Roman" panose="02020603050405020304" pitchFamily="18" charset="0"/>
              </a:rPr>
              <a:t>Cycle Closure: </a:t>
            </a:r>
          </a:p>
          <a:p>
            <a:r>
              <a:rPr lang="en-US" sz="2600" dirty="0">
                <a:latin typeface="Times New Roman" panose="02020603050405020304" pitchFamily="18" charset="0"/>
                <a:cs typeface="Times New Roman" panose="02020603050405020304" pitchFamily="18" charset="0"/>
              </a:rPr>
              <a:t>Call out the testing team member meeting &amp; evaluate cycle completion criteria based on Test coverage, Quality, Cost, Time, Critical Business Objectives, and Software. </a:t>
            </a:r>
          </a:p>
          <a:p>
            <a:r>
              <a:rPr lang="en-US" sz="2600" dirty="0">
                <a:latin typeface="Times New Roman" panose="02020603050405020304" pitchFamily="18" charset="0"/>
                <a:cs typeface="Times New Roman" panose="02020603050405020304" pitchFamily="18" charset="0"/>
              </a:rPr>
              <a:t> Discuss what all went good, which area needs to be improve &amp; taking the lessons from current STLC as input to upcoming test cycles, which will help to improve bottleneck in the STLC process.  </a:t>
            </a:r>
          </a:p>
          <a:p>
            <a:r>
              <a:rPr lang="en-US" sz="2600" dirty="0">
                <a:latin typeface="Times New Roman" panose="02020603050405020304" pitchFamily="18" charset="0"/>
                <a:cs typeface="Times New Roman" panose="02020603050405020304" pitchFamily="18" charset="0"/>
              </a:rPr>
              <a:t>Test case &amp; bug report will analyze to find out the defect distribution by type and severity. Once complete the test cycle then test closure report &amp; Test metrics will be prepared. Test result analysis to find out the defect distribution by type and severity</a:t>
            </a:r>
            <a:r>
              <a:rPr lang="en-US" sz="2600" dirty="0" smtClean="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52796091"/>
              </p:ext>
            </p:extLst>
          </p:nvPr>
        </p:nvGraphicFramePr>
        <p:xfrm>
          <a:off x="628809" y="5611685"/>
          <a:ext cx="11399520" cy="3574035"/>
        </p:xfrm>
        <a:graphic>
          <a:graphicData uri="http://schemas.openxmlformats.org/drawingml/2006/table">
            <a:tbl>
              <a:tblPr firstRow="1" firstCol="1" bandRow="1">
                <a:tableStyleId>{5C22544A-7EE6-4342-B048-85BDC9FD1C3A}</a:tableStyleId>
              </a:tblPr>
              <a:tblGrid>
                <a:gridCol w="3031346"/>
                <a:gridCol w="6425034"/>
                <a:gridCol w="1943140"/>
              </a:tblGrid>
              <a:tr h="461645">
                <a:tc>
                  <a:txBody>
                    <a:bodyPr/>
                    <a:lstStyle/>
                    <a:p>
                      <a:pPr marL="0" marR="8255"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Entry Criteria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69850" marT="75565" marB="0" anchor="ctr">
                    <a:solidFill>
                      <a:schemeClr val="accent4">
                        <a:lumMod val="75000"/>
                      </a:schemeClr>
                    </a:solidFill>
                  </a:tcPr>
                </a:tc>
                <a:tc>
                  <a:txBody>
                    <a:bodyPr/>
                    <a:lstStyle/>
                    <a:p>
                      <a:pPr marL="0" marR="5715"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Activities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69850" marT="75565" marB="0" anchor="ctr">
                    <a:solidFill>
                      <a:schemeClr val="accent4">
                        <a:lumMod val="75000"/>
                      </a:schemeClr>
                    </a:solidFill>
                  </a:tcPr>
                </a:tc>
                <a:tc>
                  <a:txBody>
                    <a:bodyPr/>
                    <a:lstStyle/>
                    <a:p>
                      <a:pPr marL="40005"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Deliverable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69850" marT="75565" marB="0" anchor="ctr">
                    <a:solidFill>
                      <a:schemeClr val="accent4">
                        <a:lumMod val="75000"/>
                      </a:schemeClr>
                    </a:solidFill>
                  </a:tcPr>
                </a:tc>
              </a:tr>
              <a:tr h="1382395">
                <a:tc>
                  <a:txBody>
                    <a:bodyPr/>
                    <a:lstStyle/>
                    <a:p>
                      <a:pPr marL="0" marR="0">
                        <a:lnSpc>
                          <a:spcPct val="107000"/>
                        </a:lnSpc>
                        <a:spcBef>
                          <a:spcPts val="0"/>
                        </a:spcBef>
                        <a:spcAft>
                          <a:spcPts val="1200"/>
                        </a:spcAft>
                      </a:pPr>
                      <a:r>
                        <a:rPr lang="en-US" sz="2400" dirty="0">
                          <a:effectLst/>
                          <a:latin typeface="Times New Roman" panose="02020603050405020304" pitchFamily="18" charset="0"/>
                          <a:cs typeface="Times New Roman" panose="02020603050405020304" pitchFamily="18" charset="0"/>
                        </a:rPr>
                        <a:t>Test case execution is completed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1210"/>
                        </a:spcAft>
                      </a:pPr>
                      <a:r>
                        <a:rPr lang="en-US" sz="2400" dirty="0">
                          <a:effectLst/>
                          <a:latin typeface="Times New Roman" panose="02020603050405020304" pitchFamily="18" charset="0"/>
                          <a:cs typeface="Times New Roman" panose="02020603050405020304" pitchFamily="18" charset="0"/>
                        </a:rPr>
                        <a:t>Test case Execution report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Defect report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69850" marT="75565" marB="0">
                    <a:solidFill>
                      <a:schemeClr val="accent4">
                        <a:lumMod val="75000"/>
                      </a:schemeClr>
                    </a:solidFill>
                  </a:tcPr>
                </a:tc>
                <a:tc>
                  <a:txBody>
                    <a:bodyPr/>
                    <a:lstStyle/>
                    <a:p>
                      <a:pPr marL="1905" marR="0">
                        <a:lnSpc>
                          <a:spcPct val="107000"/>
                        </a:lnSpc>
                        <a:spcBef>
                          <a:spcPts val="0"/>
                        </a:spcBef>
                        <a:spcAft>
                          <a:spcPts val="1210"/>
                        </a:spcAft>
                      </a:pPr>
                      <a:r>
                        <a:rPr lang="en-US" sz="2400" dirty="0">
                          <a:effectLst/>
                          <a:latin typeface="Times New Roman" panose="02020603050405020304" pitchFamily="18" charset="0"/>
                          <a:cs typeface="Times New Roman" panose="02020603050405020304" pitchFamily="18" charset="0"/>
                        </a:rPr>
                        <a:t>Evaluate cycle completion criteria based on Test coverage, Quality, Cost, Time, Critical Business Objectives, and Software Prepare test metrics based on the above parameters. </a:t>
                      </a:r>
                      <a:endParaRPr lang="en-US" sz="3200" dirty="0">
                        <a:effectLst/>
                        <a:latin typeface="Times New Roman" panose="02020603050405020304" pitchFamily="18" charset="0"/>
                        <a:cs typeface="Times New Roman" panose="02020603050405020304" pitchFamily="18" charset="0"/>
                      </a:endParaRPr>
                    </a:p>
                    <a:p>
                      <a:pPr marL="1905" marR="0">
                        <a:lnSpc>
                          <a:spcPct val="107000"/>
                        </a:lnSpc>
                        <a:spcBef>
                          <a:spcPts val="0"/>
                        </a:spcBef>
                        <a:spcAft>
                          <a:spcPts val="1105"/>
                        </a:spcAft>
                      </a:pPr>
                      <a:r>
                        <a:rPr lang="en-US" sz="2400" dirty="0">
                          <a:effectLst/>
                          <a:latin typeface="Times New Roman" panose="02020603050405020304" pitchFamily="18" charset="0"/>
                          <a:cs typeface="Times New Roman" panose="02020603050405020304" pitchFamily="18" charset="0"/>
                        </a:rPr>
                        <a:t>Prepare Test closure report </a:t>
                      </a:r>
                      <a:endParaRPr lang="en-US" sz="3200" dirty="0">
                        <a:effectLst/>
                        <a:latin typeface="Times New Roman" panose="02020603050405020304" pitchFamily="18" charset="0"/>
                        <a:cs typeface="Times New Roman" panose="02020603050405020304" pitchFamily="18" charset="0"/>
                      </a:endParaRPr>
                    </a:p>
                    <a:p>
                      <a:pPr marL="1905"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Share best practices for any similar projects in future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69850" marT="75565" marB="0">
                    <a:solidFill>
                      <a:schemeClr val="accent4">
                        <a:lumMod val="75000"/>
                      </a:schemeClr>
                    </a:solidFill>
                  </a:tcPr>
                </a:tc>
                <a:tc>
                  <a:txBody>
                    <a:bodyPr/>
                    <a:lstStyle/>
                    <a:p>
                      <a:pPr marL="1905" marR="0">
                        <a:lnSpc>
                          <a:spcPct val="107000"/>
                        </a:lnSpc>
                        <a:spcBef>
                          <a:spcPts val="0"/>
                        </a:spcBef>
                        <a:spcAft>
                          <a:spcPts val="1200"/>
                        </a:spcAft>
                      </a:pPr>
                      <a:r>
                        <a:rPr lang="en-US" sz="2400" dirty="0">
                          <a:effectLst/>
                          <a:latin typeface="Times New Roman" panose="02020603050405020304" pitchFamily="18" charset="0"/>
                          <a:cs typeface="Times New Roman" panose="02020603050405020304" pitchFamily="18" charset="0"/>
                        </a:rPr>
                        <a:t>Test Closure report </a:t>
                      </a:r>
                      <a:endParaRPr lang="en-US" sz="3200" dirty="0">
                        <a:effectLst/>
                        <a:latin typeface="Times New Roman" panose="02020603050405020304" pitchFamily="18" charset="0"/>
                        <a:cs typeface="Times New Roman" panose="02020603050405020304" pitchFamily="18" charset="0"/>
                      </a:endParaRPr>
                    </a:p>
                    <a:p>
                      <a:pPr marL="1905"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Test metrics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930" marR="69850" marT="75565" marB="0">
                    <a:solidFill>
                      <a:schemeClr val="accent4">
                        <a:lumMod val="75000"/>
                      </a:schemeClr>
                    </a:solidFill>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607733"/>
      </p:ext>
    </p:extLst>
  </p:cSld>
  <p:clrMapOvr>
    <a:masterClrMapping/>
  </p:clrMapOvr>
  <mc:AlternateContent xmlns:mc="http://schemas.openxmlformats.org/markup-compatibility/2006" xmlns:p14="http://schemas.microsoft.com/office/powerpoint/2010/main">
    <mc:Choice Requires="p14">
      <p:transition spd="slow" p14:dur="2000" advTm="248143"/>
    </mc:Choice>
    <mc:Fallback xmlns="">
      <p:transition spd="slow" advTm="24814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20" y="328295"/>
            <a:ext cx="10485120" cy="948531"/>
          </a:xfrm>
        </p:spPr>
        <p:txBody>
          <a:bodyPr/>
          <a:lstStyle/>
          <a:p>
            <a:pPr algn="ctr"/>
            <a:r>
              <a:rPr lang="en-US" b="1" dirty="0" smtClean="0">
                <a:solidFill>
                  <a:srgbClr val="ED7C2F"/>
                </a:solidFill>
                <a:latin typeface="Times New Roman" panose="02020603050405020304" pitchFamily="18" charset="0"/>
                <a:cs typeface="Times New Roman" panose="02020603050405020304" pitchFamily="18" charset="0"/>
              </a:rPr>
              <a:t>Sdlc vs stlc</a:t>
            </a:r>
            <a:endParaRPr lang="en-US" b="1" dirty="0">
              <a:solidFill>
                <a:srgbClr val="ED7C2F"/>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8987" t="26071" r="38930" b="13318"/>
          <a:stretch/>
        </p:blipFill>
        <p:spPr>
          <a:xfrm>
            <a:off x="508000" y="2909829"/>
            <a:ext cx="12212320" cy="6474996"/>
          </a:xfrm>
          <a:prstGeom prst="rect">
            <a:avLst/>
          </a:prstGeom>
        </p:spPr>
      </p:pic>
      <p:sp>
        <p:nvSpPr>
          <p:cNvPr id="5" name="Rectangle 4"/>
          <p:cNvSpPr/>
          <p:nvPr/>
        </p:nvSpPr>
        <p:spPr>
          <a:xfrm>
            <a:off x="217805" y="1093946"/>
            <a:ext cx="11338560" cy="1815882"/>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Although both are related to software development, with overlapping timelines, Software Development Life Cycle and Software Testing Life Cycle follow different goals and guidelines. STLC can be performed as a series of steps within the SDLC cycle or can be performed alongside SDLC phases</a:t>
            </a:r>
            <a:r>
              <a:rPr lang="en-US" sz="2800" dirty="0">
                <a:solidFill>
                  <a:srgbClr val="6B737A"/>
                </a:solidFill>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665898"/>
      </p:ext>
    </p:extLst>
  </p:cSld>
  <p:clrMapOvr>
    <a:masterClrMapping/>
  </p:clrMapOvr>
  <mc:AlternateContent xmlns:mc="http://schemas.openxmlformats.org/markup-compatibility/2006" xmlns:p14="http://schemas.microsoft.com/office/powerpoint/2010/main">
    <mc:Choice Requires="p14">
      <p:transition spd="slow" p14:dur="2000" advTm="151613"/>
    </mc:Choice>
    <mc:Fallback xmlns="">
      <p:transition spd="slow" advTm="15161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155357"/>
            <a:ext cx="10328275" cy="1503680"/>
          </a:xfrm>
        </p:spPr>
        <p:txBody>
          <a:bodyPr/>
          <a:lstStyle/>
          <a:p>
            <a:r>
              <a:rPr lang="en-US" b="1" i="1" dirty="0">
                <a:solidFill>
                  <a:schemeClr val="accent2">
                    <a:lumMod val="60000"/>
                    <a:lumOff val="40000"/>
                  </a:schemeClr>
                </a:solidFill>
              </a:rPr>
              <a:t>DEFECT/BUG/ERROR/FAILURE</a:t>
            </a:r>
            <a:endParaRPr lang="en-US" dirty="0"/>
          </a:p>
        </p:txBody>
      </p:sp>
      <p:pic>
        <p:nvPicPr>
          <p:cNvPr id="4" name="Content Placeholder 3"/>
          <p:cNvPicPr>
            <a:picLocks noGrp="1" noChangeAspect="1"/>
          </p:cNvPicPr>
          <p:nvPr>
            <p:ph idx="1"/>
          </p:nvPr>
        </p:nvPicPr>
        <p:blipFill rotWithShape="1">
          <a:blip r:embed="rId2"/>
          <a:srcRect l="22416" t="21304" r="46371" b="36812"/>
          <a:stretch/>
        </p:blipFill>
        <p:spPr>
          <a:xfrm>
            <a:off x="284480" y="1740317"/>
            <a:ext cx="7132320" cy="5100438"/>
          </a:xfrm>
          <a:prstGeom prst="rect">
            <a:avLst/>
          </a:prstGeom>
        </p:spPr>
      </p:pic>
      <p:sp>
        <p:nvSpPr>
          <p:cNvPr id="19" name="Rectangle 18"/>
          <p:cNvSpPr/>
          <p:nvPr/>
        </p:nvSpPr>
        <p:spPr>
          <a:xfrm>
            <a:off x="548640" y="6840755"/>
            <a:ext cx="8046720" cy="267765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mistake</a:t>
            </a:r>
            <a:r>
              <a:rPr lang="en-US" sz="2800" dirty="0">
                <a:latin typeface="Times New Roman" panose="02020603050405020304" pitchFamily="18" charset="0"/>
                <a:cs typeface="Times New Roman" panose="02020603050405020304" pitchFamily="18" charset="0"/>
              </a:rPr>
              <a:t> in coding is called </a:t>
            </a:r>
            <a:r>
              <a:rPr lang="en-US" sz="2800" b="1" dirty="0">
                <a:latin typeface="Times New Roman" panose="02020603050405020304" pitchFamily="18" charset="0"/>
                <a:cs typeface="Times New Roman" panose="02020603050405020304" pitchFamily="18" charset="0"/>
              </a:rPr>
              <a:t>Error</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error</a:t>
            </a:r>
            <a:r>
              <a:rPr lang="en-US" sz="2800" dirty="0">
                <a:latin typeface="Times New Roman" panose="02020603050405020304" pitchFamily="18" charset="0"/>
                <a:cs typeface="Times New Roman" panose="02020603050405020304" pitchFamily="18" charset="0"/>
              </a:rPr>
              <a:t> found by tester is called </a:t>
            </a:r>
            <a:r>
              <a:rPr lang="en-US" sz="2800" b="1" dirty="0" smtClean="0">
                <a:latin typeface="Times New Roman" panose="02020603050405020304" pitchFamily="18" charset="0"/>
                <a:cs typeface="Times New Roman" panose="02020603050405020304" pitchFamily="18" charset="0"/>
              </a:rPr>
              <a:t>BUG</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BUG</a:t>
            </a:r>
            <a:r>
              <a:rPr lang="en-US" sz="2800" dirty="0">
                <a:latin typeface="Times New Roman" panose="02020603050405020304" pitchFamily="18" charset="0"/>
                <a:cs typeface="Times New Roman" panose="02020603050405020304" pitchFamily="18" charset="0"/>
              </a:rPr>
              <a:t> accepted by development team then it is called </a:t>
            </a:r>
            <a:r>
              <a:rPr lang="en-US" sz="2800" b="1" dirty="0" smtClean="0">
                <a:latin typeface="Times New Roman" panose="02020603050405020304" pitchFamily="18" charset="0"/>
                <a:cs typeface="Times New Roman" panose="02020603050405020304" pitchFamily="18" charset="0"/>
              </a:rPr>
              <a:t>DEFECT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build does not meet the requirements then it Is </a:t>
            </a:r>
            <a:r>
              <a:rPr lang="en-US" sz="2800" b="1" dirty="0">
                <a:latin typeface="Times New Roman" panose="02020603050405020304" pitchFamily="18" charset="0"/>
                <a:cs typeface="Times New Roman" panose="02020603050405020304" pitchFamily="18" charset="0"/>
              </a:rPr>
              <a:t>Failure</a:t>
            </a:r>
            <a:r>
              <a:rPr lang="en-US" sz="2800" dirty="0">
                <a:latin typeface="Times New Roman" panose="02020603050405020304" pitchFamily="18" charset="0"/>
                <a:cs typeface="Times New Roman" panose="02020603050405020304" pitchFamily="18" charset="0"/>
              </a:rPr>
              <a:t>.” ... In other words </a:t>
            </a:r>
            <a:r>
              <a:rPr lang="en-US" sz="2800" b="1" dirty="0">
                <a:latin typeface="Times New Roman" panose="02020603050405020304" pitchFamily="18" charset="0"/>
                <a:cs typeface="Times New Roman" panose="02020603050405020304" pitchFamily="18" charset="0"/>
              </a:rPr>
              <a:t>Defect</a:t>
            </a:r>
            <a:r>
              <a:rPr lang="en-US" sz="2800" dirty="0">
                <a:latin typeface="Times New Roman" panose="02020603050405020304" pitchFamily="18" charset="0"/>
                <a:cs typeface="Times New Roman" panose="02020603050405020304" pitchFamily="18" charset="0"/>
              </a:rPr>
              <a:t> is the </a:t>
            </a:r>
            <a:r>
              <a:rPr lang="en-US" sz="2800" b="1" dirty="0">
                <a:latin typeface="Times New Roman" panose="02020603050405020304" pitchFamily="18" charset="0"/>
                <a:cs typeface="Times New Roman" panose="02020603050405020304" pitchFamily="18" charset="0"/>
              </a:rPr>
              <a:t>difference between</a:t>
            </a:r>
            <a:r>
              <a:rPr lang="en-US" sz="2800" dirty="0">
                <a:latin typeface="Times New Roman" panose="02020603050405020304" pitchFamily="18" charset="0"/>
                <a:cs typeface="Times New Roman" panose="02020603050405020304" pitchFamily="18" charset="0"/>
              </a:rPr>
              <a:t> expected and actual result </a:t>
            </a:r>
            <a:r>
              <a:rPr lang="en-US" sz="2800" b="1" dirty="0">
                <a:latin typeface="Times New Roman" panose="02020603050405020304" pitchFamily="18" charset="0"/>
                <a:cs typeface="Times New Roman" panose="02020603050405020304" pitchFamily="18" charset="0"/>
              </a:rPr>
              <a:t>in the</a:t>
            </a:r>
            <a:r>
              <a:rPr lang="en-US" sz="2800" dirty="0">
                <a:latin typeface="Times New Roman" panose="02020603050405020304" pitchFamily="18" charset="0"/>
                <a:cs typeface="Times New Roman" panose="02020603050405020304" pitchFamily="18" charset="0"/>
              </a:rPr>
              <a:t> context of testing.</a:t>
            </a:r>
          </a:p>
        </p:txBody>
      </p:sp>
    </p:spTree>
    <p:extLst>
      <p:ext uri="{BB962C8B-B14F-4D97-AF65-F5344CB8AC3E}">
        <p14:creationId xmlns:p14="http://schemas.microsoft.com/office/powerpoint/2010/main" val="911569139"/>
      </p:ext>
    </p:extLst>
  </p:cSld>
  <p:clrMapOvr>
    <a:masterClrMapping/>
  </p:clrMapOvr>
  <mc:AlternateContent xmlns:mc="http://schemas.openxmlformats.org/markup-compatibility/2006" xmlns:p14="http://schemas.microsoft.com/office/powerpoint/2010/main">
    <mc:Choice Requires="p14">
      <p:transition spd="slow" p14:dur="2000" advTm="178640"/>
    </mc:Choice>
    <mc:Fallback xmlns="">
      <p:transition spd="slow" advTm="17864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16" y="678499"/>
            <a:ext cx="9355138" cy="1198880"/>
          </a:xfrm>
        </p:spPr>
        <p:txBody>
          <a:bodyPr/>
          <a:lstStyle/>
          <a:p>
            <a:r>
              <a:rPr lang="en-US" b="1" dirty="0">
                <a:solidFill>
                  <a:srgbClr val="ED7C2F"/>
                </a:solidFill>
                <a:latin typeface="Times New Roman" panose="02020603050405020304" pitchFamily="18" charset="0"/>
                <a:cs typeface="Times New Roman" panose="02020603050405020304" pitchFamily="18" charset="0"/>
              </a:rPr>
              <a:t>Sdlc vs </a:t>
            </a:r>
            <a:r>
              <a:rPr lang="en-US" b="1" dirty="0" err="1" smtClean="0">
                <a:solidFill>
                  <a:srgbClr val="ED7C2F"/>
                </a:solidFill>
                <a:latin typeface="Times New Roman" panose="02020603050405020304" pitchFamily="18" charset="0"/>
                <a:cs typeface="Times New Roman" panose="02020603050405020304" pitchFamily="18" charset="0"/>
              </a:rPr>
              <a:t>Stlc</a:t>
            </a:r>
            <a:endParaRPr lang="en-US" dirty="0"/>
          </a:p>
        </p:txBody>
      </p:sp>
      <p:sp>
        <p:nvSpPr>
          <p:cNvPr id="3" name="Content Placeholder 2"/>
          <p:cNvSpPr>
            <a:spLocks noGrp="1"/>
          </p:cNvSpPr>
          <p:nvPr>
            <p:ph idx="1"/>
          </p:nvPr>
        </p:nvSpPr>
        <p:spPr>
          <a:xfrm>
            <a:off x="343218" y="1999299"/>
            <a:ext cx="12723077" cy="5967413"/>
          </a:xfrm>
        </p:spPr>
        <p:txBody>
          <a:bodyPr>
            <a:normAutofit lnSpcReduction="10000"/>
          </a:bodyPr>
          <a:lstStyle/>
          <a:p>
            <a:pPr marL="0" indent="0">
              <a:lnSpc>
                <a:spcPct val="100000"/>
              </a:lnSpc>
              <a:buNone/>
            </a:pPr>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ollowing </a:t>
            </a:r>
            <a:r>
              <a:rPr lang="en-US" dirty="0">
                <a:latin typeface="Times New Roman" panose="02020603050405020304" pitchFamily="18" charset="0"/>
                <a:cs typeface="Times New Roman" panose="02020603050405020304" pitchFamily="18" charset="0"/>
              </a:rPr>
              <a:t>points and thereby, compare STLC and SDLC.</a:t>
            </a:r>
          </a:p>
          <a:p>
            <a:pPr>
              <a:lnSpc>
                <a:spcPct val="100000"/>
              </a:lnSpc>
            </a:pPr>
            <a:r>
              <a:rPr lang="en-US" dirty="0">
                <a:latin typeface="Times New Roman" panose="02020603050405020304" pitchFamily="18" charset="0"/>
                <a:cs typeface="Times New Roman" panose="02020603050405020304" pitchFamily="18" charset="0"/>
              </a:rPr>
              <a:t>STLC is part of SDLC. It can be said that STLC is a subset of the SDLC set.</a:t>
            </a:r>
          </a:p>
          <a:p>
            <a:pPr>
              <a:lnSpc>
                <a:spcPct val="100000"/>
              </a:lnSpc>
            </a:pPr>
            <a:r>
              <a:rPr lang="en-US" dirty="0">
                <a:latin typeface="Times New Roman" panose="02020603050405020304" pitchFamily="18" charset="0"/>
                <a:cs typeface="Times New Roman" panose="02020603050405020304" pitchFamily="18" charset="0"/>
              </a:rPr>
              <a:t>STLC is limited to the testing phase where quality of software or product ensures. SDLC has vast and vital role in complete development of a software or product.</a:t>
            </a:r>
          </a:p>
          <a:p>
            <a:pPr>
              <a:lnSpc>
                <a:spcPct val="100000"/>
              </a:lnSpc>
            </a:pPr>
            <a:r>
              <a:rPr lang="en-US" dirty="0">
                <a:latin typeface="Times New Roman" panose="02020603050405020304" pitchFamily="18" charset="0"/>
                <a:cs typeface="Times New Roman" panose="02020603050405020304" pitchFamily="18" charset="0"/>
              </a:rPr>
              <a:t>However, STLC is a very important phase of SDLC and the final product or the software cannot be released without passing through the STLC process.</a:t>
            </a:r>
          </a:p>
          <a:p>
            <a:pPr>
              <a:lnSpc>
                <a:spcPct val="100000"/>
              </a:lnSpc>
            </a:pPr>
            <a:r>
              <a:rPr lang="en-US" dirty="0">
                <a:latin typeface="Times New Roman" panose="02020603050405020304" pitchFamily="18" charset="0"/>
                <a:cs typeface="Times New Roman" panose="02020603050405020304" pitchFamily="18" charset="0"/>
              </a:rPr>
              <a:t>STLC is also a part of the post-release/ update cycle, the maintenance phase of SDLC where known defects get fixed or a new functionality is added to the software.</a:t>
            </a:r>
          </a:p>
          <a:p>
            <a:pPr>
              <a:lnSpc>
                <a:spcPct val="100000"/>
              </a:lnSpc>
            </a:pPr>
            <a:r>
              <a:rPr lang="en-US" dirty="0">
                <a:latin typeface="Times New Roman" panose="02020603050405020304" pitchFamily="18" charset="0"/>
                <a:cs typeface="Times New Roman" panose="02020603050405020304" pitchFamily="18" charset="0"/>
              </a:rPr>
              <a:t>The following table lists down the factors of comparison between SDLC and STLC</a:t>
            </a:r>
          </a:p>
          <a:p>
            <a:pPr>
              <a:lnSpc>
                <a:spcPct val="100000"/>
              </a:lnSpc>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934856"/>
      </p:ext>
    </p:extLst>
  </p:cSld>
  <p:clrMapOvr>
    <a:masterClrMapping/>
  </p:clrMapOvr>
  <mc:AlternateContent xmlns:mc="http://schemas.openxmlformats.org/markup-compatibility/2006" xmlns:p14="http://schemas.microsoft.com/office/powerpoint/2010/main">
    <mc:Choice Requires="p14">
      <p:transition spd="slow" p14:dur="2000" advTm="67041"/>
    </mc:Choice>
    <mc:Fallback xmlns="">
      <p:transition spd="slow" advTm="6704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28882430"/>
              </p:ext>
            </p:extLst>
          </p:nvPr>
        </p:nvGraphicFramePr>
        <p:xfrm>
          <a:off x="253998" y="80592"/>
          <a:ext cx="13004802" cy="9215808"/>
        </p:xfrm>
        <a:graphic>
          <a:graphicData uri="http://schemas.openxmlformats.org/drawingml/2006/table">
            <a:tbl>
              <a:tblPr firstRow="1" firstCol="1" bandRow="1">
                <a:tableStyleId>{5C22544A-7EE6-4342-B048-85BDC9FD1C3A}</a:tableStyleId>
              </a:tblPr>
              <a:tblGrid>
                <a:gridCol w="2032002"/>
                <a:gridCol w="5527040"/>
                <a:gridCol w="5445760"/>
              </a:tblGrid>
              <a:tr h="176314">
                <a:tc>
                  <a:txBody>
                    <a:bodyPr/>
                    <a:lstStyle/>
                    <a:p>
                      <a:pPr marL="0" marR="0">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Phase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c>
                  <a:txBody>
                    <a:bodyPr/>
                    <a:lstStyle/>
                    <a:p>
                      <a:pPr marL="0" marR="0">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SDLC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c>
                  <a:txBody>
                    <a:bodyPr/>
                    <a:lstStyle/>
                    <a:p>
                      <a:pPr marL="0" marR="0">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STLC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r>
              <a:tr h="1178832">
                <a:tc>
                  <a:txBody>
                    <a:bodyPr/>
                    <a:lstStyle/>
                    <a:p>
                      <a:pPr marL="0" marR="0">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Requirement Gathering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nchor="ctr">
                    <a:solidFill>
                      <a:schemeClr val="accent4">
                        <a:lumMod val="75000"/>
                      </a:schemeClr>
                    </a:solidFill>
                  </a:tcPr>
                </a:tc>
                <a:tc>
                  <a:txBody>
                    <a:bodyPr/>
                    <a:lstStyle/>
                    <a:p>
                      <a:pPr marL="342900" marR="0" lvl="0" indent="-342900">
                        <a:lnSpc>
                          <a:spcPct val="100000"/>
                        </a:lnSpc>
                        <a:spcBef>
                          <a:spcPts val="0"/>
                        </a:spcBef>
                        <a:spcAft>
                          <a:spcPts val="0"/>
                        </a:spcAft>
                        <a:buFont typeface="Arial" panose="020B0604020202020204" pitchFamily="34" charset="0"/>
                        <a:buChar char="•"/>
                        <a:tabLst>
                          <a:tab pos="457200" algn="l"/>
                        </a:tabLst>
                      </a:pPr>
                      <a:r>
                        <a:rPr lang="en-US" sz="1600" dirty="0">
                          <a:effectLst/>
                          <a:latin typeface="Times New Roman" panose="02020603050405020304" pitchFamily="18" charset="0"/>
                          <a:cs typeface="Times New Roman" panose="02020603050405020304" pitchFamily="18" charset="0"/>
                        </a:rPr>
                        <a:t>Business Analyst gathers requirements.</a:t>
                      </a:r>
                    </a:p>
                    <a:p>
                      <a:pPr marL="342900" marR="0" lvl="0" indent="-342900">
                        <a:lnSpc>
                          <a:spcPct val="100000"/>
                        </a:lnSpc>
                        <a:spcBef>
                          <a:spcPts val="0"/>
                        </a:spcBef>
                        <a:spcAft>
                          <a:spcPts val="0"/>
                        </a:spcAft>
                        <a:buFont typeface="Arial" panose="020B0604020202020204" pitchFamily="34" charset="0"/>
                        <a:buChar char="•"/>
                        <a:tabLst>
                          <a:tab pos="457200" algn="l"/>
                        </a:tabLst>
                      </a:pPr>
                      <a:r>
                        <a:rPr lang="en-US" sz="1600" dirty="0">
                          <a:effectLst/>
                          <a:latin typeface="Times New Roman" panose="02020603050405020304" pitchFamily="18" charset="0"/>
                          <a:cs typeface="Times New Roman" panose="02020603050405020304" pitchFamily="18" charset="0"/>
                        </a:rPr>
                        <a:t>Development team analyzes the requirements.</a:t>
                      </a:r>
                    </a:p>
                    <a:p>
                      <a:pPr marL="342900" marR="0" lvl="0" indent="-342900">
                        <a:lnSpc>
                          <a:spcPct val="100000"/>
                        </a:lnSpc>
                        <a:spcBef>
                          <a:spcPts val="0"/>
                        </a:spcBef>
                        <a:spcAft>
                          <a:spcPts val="0"/>
                        </a:spcAft>
                        <a:buFont typeface="Arial" panose="020B0604020202020204" pitchFamily="34" charset="0"/>
                        <a:buChar char="•"/>
                        <a:tabLst>
                          <a:tab pos="457200" algn="l"/>
                        </a:tabLst>
                      </a:pPr>
                      <a:r>
                        <a:rPr lang="en-US" sz="1600" dirty="0">
                          <a:effectLst/>
                          <a:latin typeface="Times New Roman" panose="02020603050405020304" pitchFamily="18" charset="0"/>
                          <a:cs typeface="Times New Roman" panose="02020603050405020304" pitchFamily="18" charset="0"/>
                        </a:rPr>
                        <a:t>After high level, the development team starts analyzing from the architecture and the design perspective.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c>
                  <a:txBody>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a:effectLst/>
                          <a:latin typeface="Times New Roman" panose="02020603050405020304" pitchFamily="18" charset="0"/>
                          <a:cs typeface="Times New Roman" panose="02020603050405020304" pitchFamily="18" charset="0"/>
                        </a:rPr>
                        <a:t>Testing team reviews and analyzes the SRD document.</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a:effectLst/>
                          <a:latin typeface="Times New Roman" panose="02020603050405020304" pitchFamily="18" charset="0"/>
                          <a:cs typeface="Times New Roman" panose="02020603050405020304" pitchFamily="18" charset="0"/>
                        </a:rPr>
                        <a:t>Identifies the testing requirements - Scope, Verification and Validation key points.</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a:effectLst/>
                          <a:latin typeface="Times New Roman" panose="02020603050405020304" pitchFamily="18" charset="0"/>
                          <a:cs typeface="Times New Roman" panose="02020603050405020304" pitchFamily="18" charset="0"/>
                        </a:rPr>
                        <a:t>Reviews the requirements for logical and functional relationship among various modules. This helps in the identification of gaps at an early stage.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r>
              <a:tr h="814280">
                <a:tc>
                  <a:txBody>
                    <a:bodyPr/>
                    <a:lstStyle/>
                    <a:p>
                      <a:pPr marL="0" marR="0">
                        <a:lnSpc>
                          <a:spcPct val="100000"/>
                        </a:lnSpc>
                        <a:spcBef>
                          <a:spcPts val="0"/>
                        </a:spcBef>
                        <a:spcAft>
                          <a:spcPts val="0"/>
                        </a:spcAft>
                      </a:pPr>
                      <a:r>
                        <a:rPr lang="en-US" sz="1600">
                          <a:effectLst/>
                          <a:latin typeface="Times New Roman" panose="02020603050405020304" pitchFamily="18" charset="0"/>
                          <a:cs typeface="Times New Roman" panose="02020603050405020304" pitchFamily="18" charset="0"/>
                        </a:rPr>
                        <a:t>Design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nchor="ctr">
                    <a:solidFill>
                      <a:schemeClr val="accent4">
                        <a:lumMod val="75000"/>
                      </a:schemeClr>
                    </a:solidFill>
                  </a:tcPr>
                </a:tc>
                <a:tc>
                  <a:txBody>
                    <a:bodyPr/>
                    <a:lstStyle/>
                    <a:p>
                      <a:pPr marL="342900" marR="0" lvl="0" indent="-342900">
                        <a:lnSpc>
                          <a:spcPct val="100000"/>
                        </a:lnSpc>
                        <a:spcBef>
                          <a:spcPts val="0"/>
                        </a:spcBef>
                        <a:spcAft>
                          <a:spcPts val="0"/>
                        </a:spcAft>
                        <a:buFont typeface="Arial" panose="020B0604020202020204" pitchFamily="34" charset="0"/>
                        <a:buChar char="•"/>
                        <a:tabLst>
                          <a:tab pos="457200" algn="l"/>
                        </a:tabLst>
                      </a:pPr>
                      <a:r>
                        <a:rPr lang="en-US" sz="1600" dirty="0">
                          <a:effectLst/>
                          <a:latin typeface="Times New Roman" panose="02020603050405020304" pitchFamily="18" charset="0"/>
                          <a:cs typeface="Times New Roman" panose="02020603050405020304" pitchFamily="18" charset="0"/>
                        </a:rPr>
                        <a:t>The architecture of SDLC helps you develop a high-level and low-level design of the software based on the requirements</a:t>
                      </a:r>
                      <a:r>
                        <a:rPr lang="en-US" sz="1600" dirty="0" smtClean="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cs typeface="Times New Roman" panose="02020603050405020304" pitchFamily="18" charset="0"/>
                      </a:endParaRPr>
                    </a:p>
                    <a:p>
                      <a:pPr marL="342900" marR="0" lvl="0" indent="-342900">
                        <a:lnSpc>
                          <a:spcPct val="100000"/>
                        </a:lnSpc>
                        <a:spcBef>
                          <a:spcPts val="0"/>
                        </a:spcBef>
                        <a:spcAft>
                          <a:spcPts val="0"/>
                        </a:spcAft>
                        <a:buFont typeface="Arial" panose="020B0604020202020204" pitchFamily="34" charset="0"/>
                        <a:buChar char="•"/>
                        <a:tabLst>
                          <a:tab pos="457200" algn="l"/>
                        </a:tabLst>
                      </a:pPr>
                      <a:r>
                        <a:rPr lang="en-US" sz="1600" dirty="0">
                          <a:effectLst/>
                          <a:latin typeface="Times New Roman" panose="02020603050405020304" pitchFamily="18" charset="0"/>
                          <a:cs typeface="Times New Roman" panose="02020603050405020304" pitchFamily="18" charset="0"/>
                        </a:rPr>
                        <a:t>Once the design is completed, it is signed off by the stakeholders.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c>
                  <a:txBody>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In STLC, either the Test Architect or a Test Lead usually plan the test strategy.</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Identifies the testing points.</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Resource allocation and timelines are finalized here.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r>
              <a:tr h="1096573">
                <a:tc>
                  <a:txBody>
                    <a:bodyPr/>
                    <a:lstStyle/>
                    <a:p>
                      <a:pPr marL="0" marR="0">
                        <a:lnSpc>
                          <a:spcPct val="100000"/>
                        </a:lnSpc>
                        <a:spcBef>
                          <a:spcPts val="0"/>
                        </a:spcBef>
                        <a:spcAft>
                          <a:spcPts val="0"/>
                        </a:spcAft>
                      </a:pPr>
                      <a:r>
                        <a:rPr lang="en-US" sz="1600">
                          <a:effectLst/>
                          <a:latin typeface="Times New Roman" panose="02020603050405020304" pitchFamily="18" charset="0"/>
                          <a:cs typeface="Times New Roman" panose="02020603050405020304" pitchFamily="18" charset="0"/>
                        </a:rPr>
                        <a:t>Development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nchor="ctr">
                    <a:solidFill>
                      <a:schemeClr val="accent4">
                        <a:lumMod val="75000"/>
                      </a:schemeClr>
                    </a:solidFill>
                  </a:tcPr>
                </a:tc>
                <a:tc>
                  <a:txBody>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Development team starts developing the software.</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Integrate with different systems.</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Once all integration is done, a ready to test software or product is provided.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c>
                  <a:txBody>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Testing team writes the test scenarios to validate the quality of the product.</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Detailed test cases are written for all modules along with expected behaviour.</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The prerequisites and the entry and exit criteria of a test module are identified here.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r>
              <a:tr h="632004">
                <a:tc>
                  <a:txBody>
                    <a:bodyPr/>
                    <a:lstStyle/>
                    <a:p>
                      <a:pPr marL="0" marR="0">
                        <a:lnSpc>
                          <a:spcPct val="100000"/>
                        </a:lnSpc>
                        <a:spcBef>
                          <a:spcPts val="0"/>
                        </a:spcBef>
                        <a:spcAft>
                          <a:spcPts val="0"/>
                        </a:spcAft>
                      </a:pPr>
                      <a:r>
                        <a:rPr lang="en-US" sz="1600">
                          <a:effectLst/>
                          <a:latin typeface="Times New Roman" panose="02020603050405020304" pitchFamily="18" charset="0"/>
                          <a:cs typeface="Times New Roman" panose="02020603050405020304" pitchFamily="18" charset="0"/>
                        </a:rPr>
                        <a:t>Environment Set up</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nchor="ctr">
                    <a:solidFill>
                      <a:schemeClr val="accent4">
                        <a:lumMod val="75000"/>
                      </a:schemeClr>
                    </a:solidFill>
                  </a:tcPr>
                </a:tc>
                <a:tc>
                  <a:txBody>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Development team sets up a test environment with developed product to validate.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c>
                  <a:txBody>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The Test team confirms the environment set up based on the prerequisites.</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Performs smoke testing to make sure the environment is stable for the product to be tested.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r>
              <a:tr h="996556">
                <a:tc>
                  <a:txBody>
                    <a:bodyPr/>
                    <a:lstStyle/>
                    <a:p>
                      <a:pPr marL="0" marR="0">
                        <a:lnSpc>
                          <a:spcPct val="100000"/>
                        </a:lnSpc>
                        <a:spcBef>
                          <a:spcPts val="0"/>
                        </a:spcBef>
                        <a:spcAft>
                          <a:spcPts val="0"/>
                        </a:spcAft>
                      </a:pPr>
                      <a:r>
                        <a:rPr lang="en-US" sz="1600">
                          <a:effectLst/>
                          <a:latin typeface="Times New Roman" panose="02020603050405020304" pitchFamily="18" charset="0"/>
                          <a:cs typeface="Times New Roman" panose="02020603050405020304" pitchFamily="18" charset="0"/>
                        </a:rPr>
                        <a:t>Testing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nchor="ctr">
                    <a:solidFill>
                      <a:schemeClr val="accent4">
                        <a:lumMod val="75000"/>
                      </a:schemeClr>
                    </a:solidFill>
                  </a:tcPr>
                </a:tc>
                <a:tc>
                  <a:txBody>
                    <a:bodyPr/>
                    <a:lstStyle/>
                    <a:p>
                      <a:pPr marL="342900" marR="0" lvl="0" indent="-342900">
                        <a:lnSpc>
                          <a:spcPct val="100000"/>
                        </a:lnSpc>
                        <a:spcBef>
                          <a:spcPts val="0"/>
                        </a:spcBef>
                        <a:spcAft>
                          <a:spcPts val="0"/>
                        </a:spcAft>
                        <a:buFont typeface="Arial" panose="020B0604020202020204" pitchFamily="34" charset="0"/>
                        <a:buChar char="•"/>
                        <a:tabLst>
                          <a:tab pos="457200" algn="l"/>
                        </a:tabLst>
                      </a:pPr>
                      <a:r>
                        <a:rPr lang="en-US" sz="1600" dirty="0">
                          <a:effectLst/>
                          <a:latin typeface="Times New Roman" panose="02020603050405020304" pitchFamily="18" charset="0"/>
                          <a:cs typeface="Times New Roman" panose="02020603050405020304" pitchFamily="18" charset="0"/>
                        </a:rPr>
                        <a:t>The actual testing is carried out in this phase. It includes unit testing, integration testing, system testing, defect retesting, regression testing, etc.</a:t>
                      </a:r>
                    </a:p>
                    <a:p>
                      <a:pPr marL="342900" marR="0" lvl="0" indent="-342900">
                        <a:lnSpc>
                          <a:spcPct val="100000"/>
                        </a:lnSpc>
                        <a:spcBef>
                          <a:spcPts val="0"/>
                        </a:spcBef>
                        <a:spcAft>
                          <a:spcPts val="0"/>
                        </a:spcAft>
                        <a:buFont typeface="Arial" panose="020B0604020202020204" pitchFamily="34" charset="0"/>
                        <a:buChar char="•"/>
                        <a:tabLst>
                          <a:tab pos="457200" algn="l"/>
                        </a:tabLst>
                      </a:pPr>
                      <a:r>
                        <a:rPr lang="en-US" sz="1600" dirty="0">
                          <a:effectLst/>
                          <a:latin typeface="Times New Roman" panose="02020603050405020304" pitchFamily="18" charset="0"/>
                          <a:cs typeface="Times New Roman" panose="02020603050405020304" pitchFamily="18" charset="0"/>
                        </a:rPr>
                        <a:t>The Development team fixes the bug reported, if any and sends it back to the tester for retesting.</a:t>
                      </a:r>
                    </a:p>
                    <a:p>
                      <a:pPr marL="342900" marR="0" lvl="0" indent="-342900">
                        <a:lnSpc>
                          <a:spcPct val="100000"/>
                        </a:lnSpc>
                        <a:spcBef>
                          <a:spcPts val="0"/>
                        </a:spcBef>
                        <a:spcAft>
                          <a:spcPts val="0"/>
                        </a:spcAft>
                        <a:buFont typeface="Arial" panose="020B0604020202020204" pitchFamily="34" charset="0"/>
                        <a:buChar char="•"/>
                        <a:tabLst>
                          <a:tab pos="457200" algn="l"/>
                        </a:tabLst>
                      </a:pPr>
                      <a:r>
                        <a:rPr lang="en-US" sz="1600" dirty="0">
                          <a:effectLst/>
                          <a:latin typeface="Times New Roman" panose="02020603050405020304" pitchFamily="18" charset="0"/>
                          <a:cs typeface="Times New Roman" panose="02020603050405020304" pitchFamily="18" charset="0"/>
                        </a:rPr>
                        <a:t>UAT testing performs here after getting sign off from SIT testing.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c>
                  <a:txBody>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System Integration testing starts based on the test cases.</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Defects reported, if any, get retested and fixed.</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Regression testing is performed here and the product is signed off once it meets the exit criteria.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r>
              <a:tr h="723142">
                <a:tc>
                  <a:txBody>
                    <a:bodyPr/>
                    <a:lstStyle/>
                    <a:p>
                      <a:pPr marL="0" marR="0">
                        <a:lnSpc>
                          <a:spcPct val="100000"/>
                        </a:lnSpc>
                        <a:spcBef>
                          <a:spcPts val="0"/>
                        </a:spcBef>
                        <a:spcAft>
                          <a:spcPts val="0"/>
                        </a:spcAft>
                      </a:pPr>
                      <a:r>
                        <a:rPr lang="en-US" sz="1600">
                          <a:effectLst/>
                          <a:latin typeface="Times New Roman" panose="02020603050405020304" pitchFamily="18" charset="0"/>
                          <a:cs typeface="Times New Roman" panose="02020603050405020304" pitchFamily="18" charset="0"/>
                        </a:rPr>
                        <a:t>Deployment/ Product Release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nchor="ctr">
                    <a:solidFill>
                      <a:schemeClr val="accent4">
                        <a:lumMod val="75000"/>
                      </a:schemeClr>
                    </a:solidFill>
                  </a:tcPr>
                </a:tc>
                <a:tc>
                  <a:txBody>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a:effectLst/>
                          <a:latin typeface="Times New Roman" panose="02020603050405020304" pitchFamily="18" charset="0"/>
                          <a:cs typeface="Times New Roman" panose="02020603050405020304" pitchFamily="18" charset="0"/>
                        </a:rPr>
                        <a:t>Once sign-off is received from various testing team, application is deployed in prod environment for real end users.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c>
                  <a:txBody>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Smoke and sanity testing in production environment is completed here as soon as product is deployed.</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Test reports and matrix preparation are done by testing team to analyze the product.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r>
              <a:tr h="540866">
                <a:tc>
                  <a:txBody>
                    <a:bodyPr/>
                    <a:lstStyle/>
                    <a:p>
                      <a:pPr marL="0" marR="0">
                        <a:lnSpc>
                          <a:spcPct val="100000"/>
                        </a:lnSpc>
                        <a:spcBef>
                          <a:spcPts val="0"/>
                        </a:spcBef>
                        <a:spcAft>
                          <a:spcPts val="0"/>
                        </a:spcAft>
                      </a:pPr>
                      <a:r>
                        <a:rPr lang="en-US" sz="1600">
                          <a:effectLst/>
                          <a:latin typeface="Times New Roman" panose="02020603050405020304" pitchFamily="18" charset="0"/>
                          <a:cs typeface="Times New Roman" panose="02020603050405020304" pitchFamily="18" charset="0"/>
                        </a:rPr>
                        <a:t>Maintenance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nchor="ctr">
                    <a:solidFill>
                      <a:schemeClr val="accent4">
                        <a:lumMod val="75000"/>
                      </a:schemeClr>
                    </a:solidFill>
                  </a:tcPr>
                </a:tc>
                <a:tc>
                  <a:txBody>
                    <a:bodyPr/>
                    <a:lstStyle/>
                    <a:p>
                      <a:pPr marL="342900" marR="0" lvl="0" indent="-342900">
                        <a:lnSpc>
                          <a:spcPct val="100000"/>
                        </a:lnSpc>
                        <a:spcBef>
                          <a:spcPts val="0"/>
                        </a:spcBef>
                        <a:spcAft>
                          <a:spcPts val="0"/>
                        </a:spcAft>
                        <a:buFont typeface="Arial" panose="020B0604020202020204" pitchFamily="34" charset="0"/>
                        <a:buChar char="•"/>
                        <a:tabLst>
                          <a:tab pos="457200" algn="l"/>
                        </a:tabLst>
                      </a:pPr>
                      <a:r>
                        <a:rPr lang="en-US" sz="1600">
                          <a:effectLst/>
                          <a:latin typeface="Times New Roman" panose="02020603050405020304" pitchFamily="18" charset="0"/>
                          <a:cs typeface="Times New Roman" panose="02020603050405020304" pitchFamily="18" charset="0"/>
                        </a:rPr>
                        <a:t>It covers the post deployment supports, enhancement and updates, if any.</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c>
                  <a:txBody>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600" dirty="0">
                          <a:effectLst/>
                          <a:latin typeface="Times New Roman" panose="02020603050405020304" pitchFamily="18" charset="0"/>
                          <a:cs typeface="Times New Roman" panose="02020603050405020304" pitchFamily="18" charset="0"/>
                        </a:rPr>
                        <a:t>In this phase, the maintaining of test cases, regression suits and automation scripts take place based on the enhancement and updates.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588" marR="42588" marT="42588" marB="42588">
                    <a:solidFill>
                      <a:schemeClr val="accent4">
                        <a:lumMod val="75000"/>
                      </a:schemeClr>
                    </a:solidFill>
                  </a:tcPr>
                </a:tc>
              </a:tr>
            </a:tbl>
          </a:graphicData>
        </a:graphic>
      </p:graphicFrame>
    </p:spTree>
    <p:extLst>
      <p:ext uri="{BB962C8B-B14F-4D97-AF65-F5344CB8AC3E}">
        <p14:creationId xmlns:p14="http://schemas.microsoft.com/office/powerpoint/2010/main" val="3281857005"/>
      </p:ext>
    </p:extLst>
  </p:cSld>
  <p:clrMapOvr>
    <a:masterClrMapping/>
  </p:clrMapOvr>
  <mc:AlternateContent xmlns:mc="http://schemas.openxmlformats.org/markup-compatibility/2006" xmlns:p14="http://schemas.microsoft.com/office/powerpoint/2010/main">
    <mc:Choice Requires="p14">
      <p:transition spd="slow" p14:dur="2000" advTm="459122"/>
    </mc:Choice>
    <mc:Fallback xmlns="">
      <p:transition spd="slow" advTm="45912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938" y="663574"/>
            <a:ext cx="9355138" cy="870585"/>
          </a:xfrm>
        </p:spPr>
        <p:txBody>
          <a:bodyPr>
            <a:normAutofit fontScale="90000"/>
          </a:bodyPr>
          <a:lstStyle/>
          <a:p>
            <a:pPr algn="l"/>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What is a Test Plan?</a:t>
            </a:r>
            <a:b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 y="2145347"/>
            <a:ext cx="11970703" cy="5967413"/>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Test </a:t>
            </a:r>
            <a:r>
              <a:rPr lang="en-US" dirty="0">
                <a:latin typeface="Times New Roman" panose="02020603050405020304" pitchFamily="18" charset="0"/>
                <a:cs typeface="Times New Roman" panose="02020603050405020304" pitchFamily="18" charset="0"/>
              </a:rPr>
              <a:t>plan document is a document which contains the plan for all the testing activities to be done to deliver a quality product. Test Plan document is derived from the Product Description, SRS, or Use Case documents for all future activities of the project. It is usually prepared by the Test Lead or Test Manager and the focus of the document is to describe what to test, what not to test, how to test when to test and who will do what test. Also, it includes the environment and tools needed, resource allocation, test technique to be followed, risks and contingencies plan. A test plan is a dynamic document and we should always keep it up-to-date. Test plan document guides us how the testing activity should go on. Success of the testing project completely depends on Test Plan</a:t>
            </a:r>
            <a:r>
              <a:rPr lang="en-US" dirty="0" smtClean="0">
                <a:latin typeface="Times New Roman" panose="02020603050405020304" pitchFamily="18" charset="0"/>
                <a:cs typeface="Times New Roman" panose="02020603050405020304" pitchFamily="18" charset="0"/>
              </a:rPr>
              <a:t>.</a:t>
            </a:r>
          </a:p>
          <a:p>
            <a:pPr marL="0" indent="0" algn="ctr">
              <a:buNone/>
            </a:pPr>
            <a:r>
              <a:rPr lang="en-US" sz="4000" b="1" dirty="0" smtClean="0">
                <a:solidFill>
                  <a:srgbClr val="ED7C2F"/>
                </a:solidFill>
                <a:latin typeface="Times New Roman" panose="02020603050405020304" pitchFamily="18" charset="0"/>
                <a:cs typeface="Times New Roman" panose="02020603050405020304" pitchFamily="18" charset="0"/>
              </a:rPr>
              <a:t>What </a:t>
            </a:r>
            <a:r>
              <a:rPr lang="en-US" sz="4000" b="1" dirty="0">
                <a:solidFill>
                  <a:srgbClr val="ED7C2F"/>
                </a:solidFill>
                <a:latin typeface="Times New Roman" panose="02020603050405020304" pitchFamily="18" charset="0"/>
                <a:cs typeface="Times New Roman" panose="02020603050405020304" pitchFamily="18" charset="0"/>
              </a:rPr>
              <a:t>is a Test Strategy?</a:t>
            </a:r>
          </a:p>
          <a:p>
            <a:r>
              <a:rPr lang="en-US" sz="2800" dirty="0">
                <a:latin typeface="Times New Roman" panose="02020603050405020304" pitchFamily="18" charset="0"/>
                <a:cs typeface="Times New Roman" panose="02020603050405020304" pitchFamily="18" charset="0"/>
              </a:rPr>
              <a:t>Test Strategy is a high-level document (static document) and usually developed by a project manager. It is a document which captures the approach on how we go about testing the product and achieve the goals. It is normally derived from the Business Requirement Specification (BRS). Documents like Test Plan are prepared by keeping this document as base.</a:t>
            </a:r>
          </a:p>
          <a:p>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015979"/>
      </p:ext>
    </p:extLst>
  </p:cSld>
  <p:clrMapOvr>
    <a:masterClrMapping/>
  </p:clrMapOvr>
  <mc:AlternateContent xmlns:mc="http://schemas.openxmlformats.org/markup-compatibility/2006" xmlns:p14="http://schemas.microsoft.com/office/powerpoint/2010/main">
    <mc:Choice Requires="p14">
      <p:transition spd="slow" p14:dur="2000" advTm="380122"/>
    </mc:Choice>
    <mc:Fallback xmlns="">
      <p:transition spd="slow" advTm="38012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234863" cy="1897063"/>
          </a:xfrm>
        </p:spPr>
        <p:txBody>
          <a:bodyPr>
            <a:normAutofit/>
          </a:bodyPr>
          <a:lstStyle/>
          <a:p>
            <a:pPr algn="l"/>
            <a:r>
              <a:rPr lang="en-US" sz="4000" b="1" dirty="0">
                <a:solidFill>
                  <a:schemeClr val="accent2">
                    <a:lumMod val="60000"/>
                    <a:lumOff val="40000"/>
                  </a:schemeClr>
                </a:solidFill>
                <a:latin typeface="Times New Roman" panose="02020603050405020304" pitchFamily="18" charset="0"/>
                <a:cs typeface="Times New Roman" panose="02020603050405020304" pitchFamily="18" charset="0"/>
              </a:rPr>
              <a:t>components of the Test Plan document</a:t>
            </a:r>
            <a:endParaRPr lang="en-US" sz="4000" dirty="0">
              <a:solidFill>
                <a:schemeClr val="accent2">
                  <a:lumMod val="60000"/>
                  <a:lumOff val="40000"/>
                </a:schemeClr>
              </a:solidFill>
            </a:endParaRPr>
          </a:p>
        </p:txBody>
      </p:sp>
      <p:sp>
        <p:nvSpPr>
          <p:cNvPr id="3" name="Content Placeholder 2"/>
          <p:cNvSpPr>
            <a:spLocks noGrp="1"/>
          </p:cNvSpPr>
          <p:nvPr>
            <p:ph idx="1"/>
          </p:nvPr>
        </p:nvSpPr>
        <p:spPr>
          <a:xfrm>
            <a:off x="283368" y="537210"/>
            <a:ext cx="12863672" cy="9338310"/>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Test Plan Identifier</a:t>
            </a:r>
          </a:p>
          <a:p>
            <a:r>
              <a:rPr lang="en-US" sz="2000" dirty="0">
                <a:latin typeface="Times New Roman" panose="02020603050405020304" pitchFamily="18" charset="0"/>
                <a:cs typeface="Times New Roman" panose="02020603050405020304" pitchFamily="18" charset="0"/>
              </a:rPr>
              <a:t>References</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Test Items</a:t>
            </a:r>
          </a:p>
          <a:p>
            <a:r>
              <a:rPr lang="en-US" sz="2000" dirty="0">
                <a:latin typeface="Times New Roman" panose="02020603050405020304" pitchFamily="18" charset="0"/>
                <a:cs typeface="Times New Roman" panose="02020603050405020304" pitchFamily="18" charset="0"/>
              </a:rPr>
              <a:t>Features To Be Tested</a:t>
            </a:r>
          </a:p>
          <a:p>
            <a:r>
              <a:rPr lang="en-US" sz="2000" dirty="0">
                <a:latin typeface="Times New Roman" panose="02020603050405020304" pitchFamily="18" charset="0"/>
                <a:cs typeface="Times New Roman" panose="02020603050405020304" pitchFamily="18" charset="0"/>
              </a:rPr>
              <a:t>Features Not To Be Tested</a:t>
            </a:r>
          </a:p>
          <a:p>
            <a:r>
              <a:rPr lang="en-US" sz="2000" dirty="0">
                <a:latin typeface="Times New Roman" panose="02020603050405020304" pitchFamily="18" charset="0"/>
                <a:cs typeface="Times New Roman" panose="02020603050405020304" pitchFamily="18" charset="0"/>
              </a:rPr>
              <a:t>Approach</a:t>
            </a:r>
          </a:p>
          <a:p>
            <a:r>
              <a:rPr lang="en-US" sz="2000" dirty="0">
                <a:latin typeface="Times New Roman" panose="02020603050405020304" pitchFamily="18" charset="0"/>
                <a:cs typeface="Times New Roman" panose="02020603050405020304" pitchFamily="18" charset="0"/>
              </a:rPr>
              <a:t>Pass/Fail Criteria</a:t>
            </a:r>
          </a:p>
          <a:p>
            <a:r>
              <a:rPr lang="en-US" sz="2000" dirty="0">
                <a:latin typeface="Times New Roman" panose="02020603050405020304" pitchFamily="18" charset="0"/>
                <a:cs typeface="Times New Roman" panose="02020603050405020304" pitchFamily="18" charset="0"/>
              </a:rPr>
              <a:t>Suspension Criteria</a:t>
            </a:r>
          </a:p>
          <a:p>
            <a:r>
              <a:rPr lang="en-US" sz="2000" dirty="0">
                <a:latin typeface="Times New Roman" panose="02020603050405020304" pitchFamily="18" charset="0"/>
                <a:cs typeface="Times New Roman" panose="02020603050405020304" pitchFamily="18" charset="0"/>
              </a:rPr>
              <a:t>Test Deliverables</a:t>
            </a:r>
          </a:p>
          <a:p>
            <a:r>
              <a:rPr lang="en-US" sz="2000" dirty="0">
                <a:latin typeface="Times New Roman" panose="02020603050405020304" pitchFamily="18" charset="0"/>
                <a:cs typeface="Times New Roman" panose="02020603050405020304" pitchFamily="18" charset="0"/>
              </a:rPr>
              <a:t>Testing Tasks</a:t>
            </a:r>
          </a:p>
          <a:p>
            <a:r>
              <a:rPr lang="en-US" sz="2000" dirty="0">
                <a:latin typeface="Times New Roman" panose="02020603050405020304" pitchFamily="18" charset="0"/>
                <a:cs typeface="Times New Roman" panose="02020603050405020304" pitchFamily="18" charset="0"/>
              </a:rPr>
              <a:t>Environmental Needs</a:t>
            </a:r>
          </a:p>
          <a:p>
            <a:r>
              <a:rPr lang="en-US" sz="2000" dirty="0">
                <a:latin typeface="Times New Roman" panose="02020603050405020304" pitchFamily="18" charset="0"/>
                <a:cs typeface="Times New Roman" panose="02020603050405020304" pitchFamily="18" charset="0"/>
              </a:rPr>
              <a:t>Responsibilities</a:t>
            </a:r>
          </a:p>
          <a:p>
            <a:r>
              <a:rPr lang="en-US" sz="2000" dirty="0">
                <a:latin typeface="Times New Roman" panose="02020603050405020304" pitchFamily="18" charset="0"/>
                <a:cs typeface="Times New Roman" panose="02020603050405020304" pitchFamily="18" charset="0"/>
              </a:rPr>
              <a:t>Staffing and Training Needs</a:t>
            </a:r>
          </a:p>
          <a:p>
            <a:r>
              <a:rPr lang="en-US" sz="2000" dirty="0" smtClean="0">
                <a:latin typeface="Times New Roman" panose="02020603050405020304" pitchFamily="18" charset="0"/>
                <a:cs typeface="Times New Roman" panose="02020603050405020304" pitchFamily="18" charset="0"/>
              </a:rPr>
              <a:t>Schedule/Cost Estimation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Risks and Contingencies</a:t>
            </a:r>
          </a:p>
          <a:p>
            <a:r>
              <a:rPr lang="en-US" sz="2000" dirty="0">
                <a:latin typeface="Times New Roman" panose="02020603050405020304" pitchFamily="18" charset="0"/>
                <a:cs typeface="Times New Roman" panose="02020603050405020304" pitchFamily="18" charset="0"/>
              </a:rPr>
              <a:t>Approvals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2108187"/>
      </p:ext>
    </p:extLst>
  </p:cSld>
  <p:clrMapOvr>
    <a:masterClrMapping/>
  </p:clrMapOvr>
  <mc:AlternateContent xmlns:mc="http://schemas.openxmlformats.org/markup-compatibility/2006" xmlns:p14="http://schemas.microsoft.com/office/powerpoint/2010/main">
    <mc:Choice Requires="p14">
      <p:transition spd="slow" p14:dur="2000" advTm="141811"/>
    </mc:Choice>
    <mc:Fallback xmlns="">
      <p:transition spd="slow" advTm="14181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294419461"/>
              </p:ext>
            </p:extLst>
          </p:nvPr>
        </p:nvGraphicFramePr>
        <p:xfrm>
          <a:off x="579119" y="499111"/>
          <a:ext cx="12374882" cy="7396480"/>
        </p:xfrm>
        <a:graphic>
          <a:graphicData uri="http://schemas.openxmlformats.org/drawingml/2006/table">
            <a:tbl>
              <a:tblPr firstRow="1" firstCol="1" bandRow="1">
                <a:tableStyleId>{5C22544A-7EE6-4342-B048-85BDC9FD1C3A}</a:tableStyleId>
              </a:tblPr>
              <a:tblGrid>
                <a:gridCol w="6187441"/>
                <a:gridCol w="6187441"/>
              </a:tblGrid>
              <a:tr h="563166">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Test Strategy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4">
                        <a:lumMod val="75000"/>
                      </a:schemeClr>
                    </a:solidFill>
                  </a:tcPr>
                </a:tc>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Test Plan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4">
                        <a:lumMod val="75000"/>
                      </a:schemeClr>
                    </a:solidFill>
                  </a:tcPr>
                </a:tc>
              </a:tr>
              <a:tr h="1330792">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Test Strategy is a high level document which captures the approach on how we go about testing the product and achieve the goals.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Test plan document is a document which contains the plan for all the testing activities to be done to deliver a quality product.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r h="2098419">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Components of Test strategy includes Scope and overview, Test Approach, Testing tools, Industry standards to follow, Test deliverables, Testing metrics, Requirement Traceability Matrix, Risk and mitigation, Reporting tool, Test summary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Components of Test plan includes Test Plan Identifier, Features To Be Tested, Features Not To Be Tested, Approach, Pass/Fail Criteria, Suspension Criteria, Test Deliverables, Responsibilities, Staffing and Training Needs, Risks and Contingencies etc.,</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r h="563166">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It is developed by the project manager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It is prepared by test lead or test manager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r h="946979">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It is derived from the Business requirement specifications (BRS)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It is derived from the Product Description, SRS, or Use Case documents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r h="946979">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It is a static document. Once defined, it cannot be changed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It is a dynamic document. It can be changed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r h="946979">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It is defined at organization level and can be used for other projects of similar nature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c>
                  <a:txBody>
                    <a:bodyPr/>
                    <a:lstStyle/>
                    <a:p>
                      <a:pPr marL="0" marR="0">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It is defined at project level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accent4">
                        <a:lumMod val="75000"/>
                      </a:schemeClr>
                    </a:solidFill>
                  </a:tcPr>
                </a:tc>
              </a:tr>
            </a:tbl>
          </a:graphicData>
        </a:graphic>
      </p:graphicFrame>
      <p:sp>
        <p:nvSpPr>
          <p:cNvPr id="6" name="Rectangle 1"/>
          <p:cNvSpPr>
            <a:spLocks noChangeArrowheads="1"/>
          </p:cNvSpPr>
          <p:nvPr/>
        </p:nvSpPr>
        <p:spPr bwMode="auto">
          <a:xfrm>
            <a:off x="0" y="0"/>
            <a:ext cx="1341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65201" y="8655272"/>
            <a:ext cx="11988800" cy="1323439"/>
          </a:xfrm>
          <a:prstGeom prst="rect">
            <a:avLst/>
          </a:prstGeom>
        </p:spPr>
        <p:txBody>
          <a:bodyPr wrap="square">
            <a:spAutoFit/>
          </a:bodyPr>
          <a:lstStyle/>
          <a:p>
            <a:endParaRPr lang="en-US" sz="2000" b="1" dirty="0" smtClean="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smtClean="0">
                <a:solidFill>
                  <a:schemeClr val="tx1">
                    <a:lumMod val="95000"/>
                  </a:schemeClr>
                </a:solidFill>
                <a:latin typeface="Times New Roman" panose="02020603050405020304" pitchFamily="18" charset="0"/>
                <a:cs typeface="Times New Roman" panose="02020603050405020304" pitchFamily="18" charset="0"/>
              </a:rPr>
              <a:t>Test </a:t>
            </a:r>
            <a:r>
              <a:rPr lang="en-US" sz="2000" b="1" dirty="0">
                <a:solidFill>
                  <a:schemeClr val="tx1">
                    <a:lumMod val="95000"/>
                  </a:schemeClr>
                </a:solidFill>
                <a:latin typeface="Times New Roman" panose="02020603050405020304" pitchFamily="18" charset="0"/>
                <a:cs typeface="Times New Roman" panose="02020603050405020304" pitchFamily="18" charset="0"/>
              </a:rPr>
              <a:t>Strategy</a:t>
            </a:r>
            <a:r>
              <a:rPr lang="en-US" sz="2000" dirty="0">
                <a:solidFill>
                  <a:schemeClr val="tx1">
                    <a:lumMod val="95000"/>
                  </a:schemeClr>
                </a:solidFill>
                <a:latin typeface="Times New Roman" panose="02020603050405020304" pitchFamily="18" charset="0"/>
                <a:cs typeface="Times New Roman" panose="02020603050405020304" pitchFamily="18" charset="0"/>
              </a:rPr>
              <a:t> is a high level document which captures the approach on how we go about </a:t>
            </a:r>
            <a:r>
              <a:rPr lang="en-US" sz="2000" b="1" dirty="0">
                <a:solidFill>
                  <a:schemeClr val="tx1">
                    <a:lumMod val="95000"/>
                  </a:schemeClr>
                </a:solidFill>
                <a:latin typeface="Times New Roman" panose="02020603050405020304" pitchFamily="18" charset="0"/>
                <a:cs typeface="Times New Roman" panose="02020603050405020304" pitchFamily="18" charset="0"/>
              </a:rPr>
              <a:t>testing</a:t>
            </a:r>
            <a:r>
              <a:rPr lang="en-US" sz="2000" dirty="0">
                <a:solidFill>
                  <a:schemeClr val="tx1">
                    <a:lumMod val="95000"/>
                  </a:schemeClr>
                </a:solidFill>
                <a:latin typeface="Times New Roman" panose="02020603050405020304" pitchFamily="18" charset="0"/>
                <a:cs typeface="Times New Roman" panose="02020603050405020304" pitchFamily="18" charset="0"/>
              </a:rPr>
              <a:t> the product </a:t>
            </a:r>
            <a:r>
              <a:rPr lang="en-US" sz="2000" b="1" dirty="0">
                <a:solidFill>
                  <a:schemeClr val="tx1">
                    <a:lumMod val="95000"/>
                  </a:schemeClr>
                </a:solidFill>
                <a:latin typeface="Times New Roman" panose="02020603050405020304" pitchFamily="18" charset="0"/>
                <a:cs typeface="Times New Roman" panose="02020603050405020304" pitchFamily="18" charset="0"/>
              </a:rPr>
              <a:t>and</a:t>
            </a:r>
            <a:r>
              <a:rPr lang="en-US" sz="2000" dirty="0">
                <a:solidFill>
                  <a:schemeClr val="tx1">
                    <a:lumMod val="95000"/>
                  </a:schemeClr>
                </a:solidFill>
                <a:latin typeface="Times New Roman" panose="02020603050405020304" pitchFamily="18" charset="0"/>
                <a:cs typeface="Times New Roman" panose="02020603050405020304" pitchFamily="18" charset="0"/>
              </a:rPr>
              <a:t> achieve the goals. </a:t>
            </a:r>
            <a:r>
              <a:rPr lang="en-US" sz="2000" b="1" dirty="0">
                <a:solidFill>
                  <a:schemeClr val="tx1">
                    <a:lumMod val="95000"/>
                  </a:schemeClr>
                </a:solidFill>
                <a:latin typeface="Times New Roman" panose="02020603050405020304" pitchFamily="18" charset="0"/>
                <a:cs typeface="Times New Roman" panose="02020603050405020304" pitchFamily="18" charset="0"/>
              </a:rPr>
              <a:t>Test plan</a:t>
            </a:r>
            <a:r>
              <a:rPr lang="en-US" sz="2000" dirty="0">
                <a:solidFill>
                  <a:schemeClr val="tx1">
                    <a:lumMod val="95000"/>
                  </a:schemeClr>
                </a:solidFill>
                <a:latin typeface="Times New Roman" panose="02020603050405020304" pitchFamily="18" charset="0"/>
                <a:cs typeface="Times New Roman" panose="02020603050405020304" pitchFamily="18" charset="0"/>
              </a:rPr>
              <a:t> document is a document which contains the </a:t>
            </a:r>
            <a:r>
              <a:rPr lang="en-US" sz="2000" b="1" dirty="0">
                <a:solidFill>
                  <a:schemeClr val="tx1">
                    <a:lumMod val="95000"/>
                  </a:schemeClr>
                </a:solidFill>
                <a:latin typeface="Times New Roman" panose="02020603050405020304" pitchFamily="18" charset="0"/>
                <a:cs typeface="Times New Roman" panose="02020603050405020304" pitchFamily="18" charset="0"/>
              </a:rPr>
              <a:t>plan</a:t>
            </a:r>
            <a:r>
              <a:rPr lang="en-US" sz="2000" dirty="0">
                <a:solidFill>
                  <a:schemeClr val="tx1">
                    <a:lumMod val="95000"/>
                  </a:schemeClr>
                </a:solidFill>
                <a:latin typeface="Times New Roman" panose="02020603050405020304" pitchFamily="18" charset="0"/>
                <a:cs typeface="Times New Roman" panose="02020603050405020304" pitchFamily="18" charset="0"/>
              </a:rPr>
              <a:t> for all the </a:t>
            </a:r>
            <a:r>
              <a:rPr lang="en-US" sz="2000" b="1" dirty="0">
                <a:solidFill>
                  <a:schemeClr val="tx1">
                    <a:lumMod val="95000"/>
                  </a:schemeClr>
                </a:solidFill>
                <a:latin typeface="Times New Roman" panose="02020603050405020304" pitchFamily="18" charset="0"/>
                <a:cs typeface="Times New Roman" panose="02020603050405020304" pitchFamily="18" charset="0"/>
              </a:rPr>
              <a:t>testing</a:t>
            </a:r>
            <a:r>
              <a:rPr lang="en-US" sz="2000" dirty="0">
                <a:solidFill>
                  <a:schemeClr val="tx1">
                    <a:lumMod val="95000"/>
                  </a:schemeClr>
                </a:solidFill>
                <a:latin typeface="Times New Roman" panose="02020603050405020304" pitchFamily="18" charset="0"/>
                <a:cs typeface="Times New Roman" panose="02020603050405020304" pitchFamily="18" charset="0"/>
              </a:rPr>
              <a:t> activities to be done to deliver a quality product.</a:t>
            </a:r>
          </a:p>
        </p:txBody>
      </p:sp>
      <p:graphicFrame>
        <p:nvGraphicFramePr>
          <p:cNvPr id="3" name="Table 2"/>
          <p:cNvGraphicFramePr>
            <a:graphicFrameLocks noGrp="1"/>
          </p:cNvGraphicFramePr>
          <p:nvPr>
            <p:extLst>
              <p:ext uri="{D42A27DB-BD31-4B8C-83A1-F6EECF244321}">
                <p14:modId xmlns:p14="http://schemas.microsoft.com/office/powerpoint/2010/main" val="449215624"/>
              </p:ext>
            </p:extLst>
          </p:nvPr>
        </p:nvGraphicFramePr>
        <p:xfrm>
          <a:off x="579119" y="7713031"/>
          <a:ext cx="12374882" cy="1066800"/>
        </p:xfrm>
        <a:graphic>
          <a:graphicData uri="http://schemas.openxmlformats.org/drawingml/2006/table">
            <a:tbl>
              <a:tblPr/>
              <a:tblGrid>
                <a:gridCol w="6187441"/>
                <a:gridCol w="6187441"/>
              </a:tblGrid>
              <a:tr h="801049">
                <a:tc>
                  <a:txBody>
                    <a:bodyPr/>
                    <a:lstStyle/>
                    <a:p>
                      <a:pPr marL="0" marR="0" lvl="0" indent="0" algn="l" defTabSz="1341150" rtl="0" eaLnBrk="1" fontAlgn="t" latinLnBrk="0" hangingPunct="1">
                        <a:lnSpc>
                          <a:spcPct val="100000"/>
                        </a:lnSpc>
                        <a:spcBef>
                          <a:spcPts val="0"/>
                        </a:spcBef>
                        <a:spcAft>
                          <a:spcPts val="0"/>
                        </a:spcAft>
                        <a:buClrTx/>
                        <a:buSzTx/>
                        <a:buFontTx/>
                        <a:buNone/>
                        <a:tabLst/>
                        <a:defRPr/>
                      </a:pPr>
                      <a:r>
                        <a:rPr lang="en-US" sz="2000" b="0" dirty="0" smtClean="0">
                          <a:effectLst/>
                          <a:latin typeface="Times New Roman" panose="02020603050405020304" pitchFamily="18" charset="0"/>
                          <a:cs typeface="Times New Roman" panose="02020603050405020304" pitchFamily="18" charset="0"/>
                        </a:rPr>
                        <a:t>In smaller projects, test strategy is often found as a section of a test plan.</a:t>
                      </a:r>
                    </a:p>
                    <a:p>
                      <a:pPr algn="l" fontAlgn="t" latinLnBrk="0"/>
                      <a:endParaRPr lang="en-US" sz="2000" b="0" dirty="0">
                        <a:effectLst/>
                        <a:latin typeface="Times New Roman" panose="02020603050405020304" pitchFamily="18" charset="0"/>
                        <a:cs typeface="Times New Roman" panose="02020603050405020304" pitchFamily="18" charset="0"/>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chemeClr val="accent4">
                        <a:lumMod val="75000"/>
                      </a:schemeClr>
                    </a:solidFill>
                  </a:tcPr>
                </a:tc>
                <a:tc>
                  <a:txBody>
                    <a:bodyPr/>
                    <a:lstStyle/>
                    <a:p>
                      <a:pPr algn="l" fontAlgn="t" latinLnBrk="0"/>
                      <a:r>
                        <a:rPr lang="en-US" sz="2000" b="0" dirty="0" smtClean="0">
                          <a:effectLst/>
                          <a:latin typeface="Times New Roman" panose="02020603050405020304" pitchFamily="18" charset="0"/>
                          <a:cs typeface="Times New Roman" panose="02020603050405020304" pitchFamily="18" charset="0"/>
                        </a:rPr>
                        <a:t>We can prepare the test plan individually.</a:t>
                      </a:r>
                      <a:endParaRPr lang="en-US" sz="2000" b="0" dirty="0">
                        <a:effectLst/>
                        <a:latin typeface="Times New Roman" panose="02020603050405020304" pitchFamily="18" charset="0"/>
                        <a:cs typeface="Times New Roman" panose="02020603050405020304" pitchFamily="18" charset="0"/>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chemeClr val="accent4">
                        <a:lumMod val="75000"/>
                      </a:schemeClr>
                    </a:solidFill>
                  </a:tcPr>
                </a:tc>
              </a:tr>
            </a:tbl>
          </a:graphicData>
        </a:graphic>
      </p:graphicFrame>
    </p:spTree>
    <p:extLst>
      <p:ext uri="{BB962C8B-B14F-4D97-AF65-F5344CB8AC3E}">
        <p14:creationId xmlns:p14="http://schemas.microsoft.com/office/powerpoint/2010/main" val="3023197531"/>
      </p:ext>
    </p:extLst>
  </p:cSld>
  <p:clrMapOvr>
    <a:masterClrMapping/>
  </p:clrMapOvr>
  <mc:AlternateContent xmlns:mc="http://schemas.openxmlformats.org/markup-compatibility/2006" xmlns:p14="http://schemas.microsoft.com/office/powerpoint/2010/main">
    <mc:Choice Requires="p14">
      <p:transition spd="slow" p14:dur="2000" advTm="260588"/>
    </mc:Choice>
    <mc:Fallback xmlns="">
      <p:transition spd="slow" advTm="260588"/>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51822"/>
            <a:ext cx="9355138" cy="772160"/>
          </a:xfrm>
        </p:spPr>
        <p:txBody>
          <a:bodyPr>
            <a:noAutofit/>
          </a:bodyPr>
          <a:lstStyle/>
          <a:p>
            <a:pPr algn="l"/>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What is a Test Scenario</a:t>
            </a:r>
            <a:r>
              <a:rPr lang="en-US" sz="4800" b="1" dirty="0">
                <a:solidFill>
                  <a:srgbClr val="ED7C2F"/>
                </a:solidFill>
                <a:latin typeface="Times New Roman" panose="02020603050405020304" pitchFamily="18" charset="0"/>
                <a:cs typeface="Times New Roman" panose="02020603050405020304" pitchFamily="18" charset="0"/>
              </a:rPr>
              <a:t>?</a:t>
            </a:r>
            <a:br>
              <a:rPr lang="en-US" sz="4800" b="1" dirty="0">
                <a:solidFill>
                  <a:srgbClr val="ED7C2F"/>
                </a:solidFill>
                <a:latin typeface="Times New Roman" panose="02020603050405020304" pitchFamily="18" charset="0"/>
                <a:cs typeface="Times New Roman" panose="02020603050405020304" pitchFamily="18" charset="0"/>
              </a:rPr>
            </a:br>
            <a:endParaRPr lang="en-US" sz="4800" dirty="0">
              <a:solidFill>
                <a:srgbClr val="ED7C2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3040" y="1923982"/>
            <a:ext cx="13065760" cy="8134418"/>
          </a:xfrm>
        </p:spPr>
        <p:txBody>
          <a:bodyPr>
            <a:normAutofit/>
          </a:bodyPr>
          <a:lstStyle/>
          <a:p>
            <a:r>
              <a:rPr lang="en-US" sz="2400" dirty="0">
                <a:latin typeface="Times New Roman" panose="02020603050405020304" pitchFamily="18" charset="0"/>
                <a:cs typeface="Times New Roman" panose="02020603050405020304" pitchFamily="18" charset="0"/>
              </a:rPr>
              <a:t>Test Scenario gives a high-level idea of what we need to test</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Test Scenario is defined as any functionality that can be tested</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Test Scenario is a statement describing the functionality of the application to be tested</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used for end to end testing of a feature and is generally derived from the use cases</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It is a collective set of test cases which helps the testing team to determine the positive and negative characteristics of the </a:t>
            </a:r>
            <a:r>
              <a:rPr lang="en-US" sz="2400" dirty="0" smtClean="0">
                <a:latin typeface="Times New Roman" panose="02020603050405020304" pitchFamily="18" charset="0"/>
                <a:cs typeface="Times New Roman" panose="02020603050405020304" pitchFamily="18" charset="0"/>
              </a:rPr>
              <a:t>project.</a:t>
            </a:r>
            <a:r>
              <a:rPr lang="en-US" sz="2400" dirty="0"/>
              <a:t> </a:t>
            </a:r>
            <a:r>
              <a:rPr lang="en-US" sz="2400" dirty="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hlinkClick r:id="rId2"/>
              </a:rPr>
              <a:t>test cases</a:t>
            </a:r>
            <a:r>
              <a:rPr lang="en-US" sz="2400" dirty="0">
                <a:latin typeface="Times New Roman" panose="02020603050405020304" pitchFamily="18" charset="0"/>
                <a:cs typeface="Times New Roman" panose="02020603050405020304" pitchFamily="18" charset="0"/>
              </a:rPr>
              <a:t> define how the test scenario needs to be executed. In other words, a test scenario is a big picture that needs to be tested through various test cases that provide the actual details</a:t>
            </a:r>
            <a:r>
              <a:rPr lang="en-US" sz="2400" dirty="0" smtClean="0"/>
              <a:t>.</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single test scenario can cover one or more test cases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Therefore </a:t>
            </a:r>
            <a:r>
              <a:rPr lang="en-US" sz="2400" dirty="0">
                <a:latin typeface="Times New Roman" panose="02020603050405020304" pitchFamily="18" charset="0"/>
                <a:cs typeface="Times New Roman" panose="02020603050405020304" pitchFamily="18" charset="0"/>
              </a:rPr>
              <a:t>a test scenario has a one-to-many relationship with the test cases.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Therefore </a:t>
            </a:r>
            <a:r>
              <a:rPr lang="en-US" sz="2400" dirty="0">
                <a:latin typeface="Times New Roman" panose="02020603050405020304" pitchFamily="18" charset="0"/>
                <a:cs typeface="Times New Roman" panose="02020603050405020304" pitchFamily="18" charset="0"/>
              </a:rPr>
              <a:t>test scenario is a detailed document </a:t>
            </a:r>
            <a:r>
              <a:rPr lang="en-US" sz="2400" dirty="0" smtClean="0">
                <a:latin typeface="Times New Roman" panose="02020603050405020304" pitchFamily="18" charset="0"/>
                <a:cs typeface="Times New Roman" panose="02020603050405020304" pitchFamily="18" charset="0"/>
              </a:rPr>
              <a:t>contains test cases</a:t>
            </a:r>
            <a:r>
              <a:rPr lang="en-US" sz="2400" dirty="0">
                <a:latin typeface="Times New Roman" panose="02020603050405020304" pitchFamily="18" charset="0"/>
                <a:cs typeface="Times New Roman" panose="02020603050405020304" pitchFamily="18" charset="0"/>
              </a:rPr>
              <a:t> that cover</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end to end functionality of a software application in </a:t>
            </a:r>
            <a:r>
              <a:rPr lang="en-US" sz="2400" b="1" dirty="0">
                <a:solidFill>
                  <a:srgbClr val="FFFF00"/>
                </a:solidFill>
                <a:latin typeface="Times New Roman" panose="02020603050405020304" pitchFamily="18" charset="0"/>
                <a:cs typeface="Times New Roman" panose="02020603050405020304" pitchFamily="18" charset="0"/>
              </a:rPr>
              <a:t>liner statements. </a:t>
            </a:r>
            <a:endParaRPr lang="en-US" sz="2400" b="1" dirty="0" smtClean="0">
              <a:solidFill>
                <a:srgbClr val="FFFF00"/>
              </a:solidFill>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liner statement is considered as a scenario.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Test scenarios are usually a single line statement that tell what needs to be tested. For example, a Test Scenario could be, "Check internet connectivity". This would comprise of multiple test cases that would check the internet connectivity through all the available modes. Hence, a Test Scenario is a broad description of the functionality that needs to be checked.</a:t>
            </a:r>
            <a:endParaRPr lang="en-US" sz="24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1047984"/>
      </p:ext>
    </p:extLst>
  </p:cSld>
  <p:clrMapOvr>
    <a:masterClrMapping/>
  </p:clrMapOvr>
  <mc:AlternateContent xmlns:mc="http://schemas.openxmlformats.org/markup-compatibility/2006" xmlns:p14="http://schemas.microsoft.com/office/powerpoint/2010/main">
    <mc:Choice Requires="p14">
      <p:transition spd="slow" p14:dur="2000" advTm="355111"/>
    </mc:Choice>
    <mc:Fallback xmlns="">
      <p:transition spd="slow" advTm="35511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245" y="677227"/>
            <a:ext cx="9355138" cy="1195705"/>
          </a:xfrm>
        </p:spPr>
        <p:txBody>
          <a:bodyPr>
            <a:normAutofit/>
          </a:bodyPr>
          <a:lstStyle/>
          <a:p>
            <a:pPr algn="l"/>
            <a:r>
              <a:rPr lang="en-US" sz="4800" b="1" u="sng" dirty="0" err="1" smtClean="0">
                <a:latin typeface="Times New Roman" panose="02020603050405020304" pitchFamily="18" charset="0"/>
                <a:cs typeface="Times New Roman" panose="02020603050405020304" pitchFamily="18" charset="0"/>
              </a:rPr>
              <a:t>BenefitS</a:t>
            </a:r>
            <a:r>
              <a:rPr lang="en-US" sz="4800" b="1" u="sng" dirty="0" smtClean="0">
                <a:latin typeface="Times New Roman" panose="02020603050405020304" pitchFamily="18" charset="0"/>
                <a:cs typeface="Times New Roman" panose="02020603050405020304" pitchFamily="18" charset="0"/>
              </a:rPr>
              <a:t> </a:t>
            </a:r>
            <a:r>
              <a:rPr lang="en-US" sz="4800" b="1" u="sng" dirty="0">
                <a:latin typeface="Times New Roman" panose="02020603050405020304" pitchFamily="18" charset="0"/>
                <a:cs typeface="Times New Roman" panose="02020603050405020304" pitchFamily="18" charset="0"/>
              </a:rPr>
              <a:t>Of Test Scenarios</a:t>
            </a:r>
            <a:endParaRPr lang="en-US" sz="4800" b="1" dirty="0"/>
          </a:p>
        </p:txBody>
      </p:sp>
      <p:sp>
        <p:nvSpPr>
          <p:cNvPr id="3" name="Content Placeholder 2"/>
          <p:cNvSpPr>
            <a:spLocks noGrp="1"/>
          </p:cNvSpPr>
          <p:nvPr>
            <p:ph idx="1"/>
          </p:nvPr>
        </p:nvSpPr>
        <p:spPr>
          <a:xfrm>
            <a:off x="526098" y="1431290"/>
            <a:ext cx="11668125" cy="8627110"/>
          </a:xfrm>
        </p:spPr>
        <p:txBody>
          <a:bodyPr>
            <a:normAutofit lnSpcReduction="10000"/>
          </a:bodyPr>
          <a:lstStyle/>
          <a:p>
            <a:r>
              <a:rPr lang="en-US" sz="2800" u="sng"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Performing software testing with the assistance of test scenarios offers various benefits to the testers. </a:t>
            </a:r>
          </a:p>
          <a:p>
            <a:pPr lvl="0"/>
            <a:r>
              <a:rPr lang="en-US" sz="2800" b="1" dirty="0">
                <a:solidFill>
                  <a:srgbClr val="FFFF00"/>
                </a:solidFill>
                <a:latin typeface="Times New Roman" panose="02020603050405020304" pitchFamily="18" charset="0"/>
                <a:cs typeface="Times New Roman" panose="02020603050405020304" pitchFamily="18" charset="0"/>
              </a:rPr>
              <a:t>Prevents Repetitive Testing</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 well thought of Test Scenario can tremendously reduce the testing workload. This is because it prevents the testing of the same feature again and again under </a:t>
            </a:r>
            <a:r>
              <a:rPr lang="en-US" sz="2800" dirty="0">
                <a:latin typeface="Times New Roman" panose="02020603050405020304" pitchFamily="18" charset="0"/>
                <a:cs typeface="Times New Roman" panose="02020603050405020304" pitchFamily="18" charset="0"/>
                <a:hlinkClick r:id="rId2"/>
              </a:rPr>
              <a:t>different testing techniques</a:t>
            </a:r>
            <a:r>
              <a:rPr lang="en-US" sz="2800" dirty="0">
                <a:latin typeface="Times New Roman" panose="02020603050405020304" pitchFamily="18" charset="0"/>
                <a:cs typeface="Times New Roman" panose="02020603050405020304" pitchFamily="18" charset="0"/>
              </a:rPr>
              <a:t>.</a:t>
            </a:r>
          </a:p>
          <a:p>
            <a:pPr lvl="0"/>
            <a:r>
              <a:rPr lang="en-US" sz="2800" b="1" dirty="0">
                <a:solidFill>
                  <a:srgbClr val="FFFF00"/>
                </a:solidFill>
                <a:latin typeface="Times New Roman" panose="02020603050405020304" pitchFamily="18" charset="0"/>
                <a:cs typeface="Times New Roman" panose="02020603050405020304" pitchFamily="18" charset="0"/>
              </a:rPr>
              <a:t>Saves Time, Money </a:t>
            </a:r>
            <a:r>
              <a:rPr lang="en-US" sz="2800" b="1" dirty="0">
                <a:latin typeface="Times New Roman" panose="02020603050405020304" pitchFamily="18" charset="0"/>
                <a:cs typeface="Times New Roman" panose="02020603050405020304" pitchFamily="18" charset="0"/>
              </a:rPr>
              <a:t>and Efforts:</a:t>
            </a:r>
            <a:r>
              <a:rPr lang="en-US" sz="2800" dirty="0">
                <a:latin typeface="Times New Roman" panose="02020603050405020304" pitchFamily="18" charset="0"/>
                <a:cs typeface="Times New Roman" panose="02020603050405020304" pitchFamily="18" charset="0"/>
              </a:rPr>
              <a:t> As test scenarios prevent repetitive testing, the efforts, time, as well as money invested in the process is automatically reduced and minimized.</a:t>
            </a:r>
          </a:p>
          <a:p>
            <a:pPr lvl="0"/>
            <a:r>
              <a:rPr lang="en-US" sz="2800" b="1" dirty="0">
                <a:solidFill>
                  <a:srgbClr val="FFFF00"/>
                </a:solidFill>
                <a:latin typeface="Times New Roman" panose="02020603050405020304" pitchFamily="18" charset="0"/>
                <a:cs typeface="Times New Roman" panose="02020603050405020304" pitchFamily="18" charset="0"/>
              </a:rPr>
              <a:t>Helps Build Better Test Cases</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Helps Build Better Test Cases: Test cases are derived on the basis of test scenarios. Hence, a test scenario that is carefully developed after deep thoughts will lead to such test cases that are meaningful and checks the software thoroughly with minimum effort.</a:t>
            </a:r>
          </a:p>
          <a:p>
            <a:pPr lvl="0"/>
            <a:r>
              <a:rPr lang="en-US" sz="2800" b="1" dirty="0">
                <a:solidFill>
                  <a:srgbClr val="FFFF00"/>
                </a:solidFill>
                <a:latin typeface="Times New Roman" panose="02020603050405020304" pitchFamily="18" charset="0"/>
                <a:cs typeface="Times New Roman" panose="02020603050405020304" pitchFamily="18" charset="0"/>
              </a:rPr>
              <a:t>Helps Test a Software from Users Perspective</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The biggest advantage of this type of testing is that, it is performed by creating test scenarios that replicate users usage and allow testers to verify the performance and functionality of the software from their perspective.</a:t>
            </a:r>
          </a:p>
          <a:p>
            <a:r>
              <a:rPr lang="en-US" sz="28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3746843"/>
      </p:ext>
    </p:extLst>
  </p:cSld>
  <p:clrMapOvr>
    <a:masterClrMapping/>
  </p:clrMapOvr>
  <mc:AlternateContent xmlns:mc="http://schemas.openxmlformats.org/markup-compatibility/2006" xmlns:p14="http://schemas.microsoft.com/office/powerpoint/2010/main">
    <mc:Choice Requires="p14">
      <p:transition spd="slow" p14:dur="2000" advTm="281079"/>
    </mc:Choice>
    <mc:Fallback xmlns="">
      <p:transition spd="slow" advTm="281079"/>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7" y="299085"/>
            <a:ext cx="11137582" cy="1468755"/>
          </a:xfrm>
        </p:spPr>
        <p:txBody>
          <a:bodyPr>
            <a:normAutofit fontScale="90000"/>
          </a:bodyPr>
          <a:lstStyle/>
          <a:p>
            <a:pPr algn="l"/>
            <a: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t>For an </a:t>
            </a: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ecommerce </a:t>
            </a:r>
            <a: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t>Application, a few test scenarios would be</a:t>
            </a:r>
            <a:r>
              <a:rPr lang="en-US" sz="6000" dirty="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6000"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2">
                  <a:lumMod val="60000"/>
                  <a:lumOff val="40000"/>
                </a:schemeClr>
              </a:solidFill>
            </a:endParaRPr>
          </a:p>
        </p:txBody>
      </p:sp>
      <p:sp>
        <p:nvSpPr>
          <p:cNvPr id="3" name="Content Placeholder 2"/>
          <p:cNvSpPr>
            <a:spLocks noGrp="1"/>
          </p:cNvSpPr>
          <p:nvPr>
            <p:ph idx="1"/>
          </p:nvPr>
        </p:nvSpPr>
        <p:spPr>
          <a:xfrm>
            <a:off x="264160" y="1767840"/>
            <a:ext cx="12275503" cy="7419023"/>
          </a:xfrm>
        </p:spPr>
        <p:txBody>
          <a:bodyPr/>
          <a:lstStyle/>
          <a:p>
            <a:pPr marL="0" indent="0">
              <a:buNone/>
            </a:pPr>
            <a:r>
              <a:rPr lang="en-US" sz="2800" b="1" dirty="0" smtClean="0">
                <a:solidFill>
                  <a:srgbClr val="FFFF00"/>
                </a:solidFill>
                <a:latin typeface="Times New Roman" panose="02020603050405020304" pitchFamily="18" charset="0"/>
                <a:cs typeface="Times New Roman" panose="02020603050405020304" pitchFamily="18" charset="0"/>
              </a:rPr>
              <a:t>Example 1)</a:t>
            </a:r>
          </a:p>
          <a:p>
            <a:r>
              <a:rPr lang="en-US" sz="2400" b="1" dirty="0" smtClean="0">
                <a:latin typeface="Times New Roman" panose="02020603050405020304" pitchFamily="18" charset="0"/>
                <a:cs typeface="Times New Roman" panose="02020603050405020304" pitchFamily="18" charset="0"/>
              </a:rPr>
              <a:t>Test </a:t>
            </a:r>
            <a:r>
              <a:rPr lang="en-US" sz="2400" b="1" dirty="0">
                <a:latin typeface="Times New Roman" panose="02020603050405020304" pitchFamily="18" charset="0"/>
                <a:cs typeface="Times New Roman" panose="02020603050405020304" pitchFamily="18" charset="0"/>
              </a:rPr>
              <a:t>Scenario 1: </a:t>
            </a:r>
            <a:r>
              <a:rPr lang="en-US" sz="2400" dirty="0">
                <a:latin typeface="Times New Roman" panose="02020603050405020304" pitchFamily="18" charset="0"/>
                <a:cs typeface="Times New Roman" panose="02020603050405020304" pitchFamily="18" charset="0"/>
              </a:rPr>
              <a:t>Check the Search Functionality</a:t>
            </a:r>
          </a:p>
          <a:p>
            <a:r>
              <a:rPr lang="en-US" sz="2400" b="1" dirty="0">
                <a:latin typeface="Times New Roman" panose="02020603050405020304" pitchFamily="18" charset="0"/>
                <a:cs typeface="Times New Roman" panose="02020603050405020304" pitchFamily="18" charset="0"/>
              </a:rPr>
              <a:t>Test Scenario 2: </a:t>
            </a:r>
            <a:r>
              <a:rPr lang="en-US" sz="2400" dirty="0">
                <a:latin typeface="Times New Roman" panose="02020603050405020304" pitchFamily="18" charset="0"/>
                <a:cs typeface="Times New Roman" panose="02020603050405020304" pitchFamily="18" charset="0"/>
              </a:rPr>
              <a:t>Check the Payments Functionality</a:t>
            </a:r>
          </a:p>
          <a:p>
            <a:r>
              <a:rPr lang="en-US" sz="2400" b="1" dirty="0">
                <a:latin typeface="Times New Roman" panose="02020603050405020304" pitchFamily="18" charset="0"/>
                <a:cs typeface="Times New Roman" panose="02020603050405020304" pitchFamily="18" charset="0"/>
              </a:rPr>
              <a:t>Test Scenario 3: </a:t>
            </a:r>
            <a:r>
              <a:rPr lang="en-US" sz="2400" dirty="0">
                <a:latin typeface="Times New Roman" panose="02020603050405020304" pitchFamily="18" charset="0"/>
                <a:cs typeface="Times New Roman" panose="02020603050405020304" pitchFamily="18" charset="0"/>
              </a:rPr>
              <a:t>Check the Login Functionality</a:t>
            </a:r>
          </a:p>
          <a:p>
            <a:pPr marL="0" indent="0">
              <a:buNone/>
            </a:pPr>
            <a:r>
              <a:rPr lang="en-US" sz="2800" b="1" dirty="0">
                <a:solidFill>
                  <a:srgbClr val="FFFF00"/>
                </a:solidFill>
                <a:latin typeface="Times New Roman" panose="02020603050405020304" pitchFamily="18" charset="0"/>
                <a:cs typeface="Times New Roman" panose="02020603050405020304" pitchFamily="18" charset="0"/>
              </a:rPr>
              <a:t>Example 2)</a:t>
            </a:r>
          </a:p>
          <a:p>
            <a:r>
              <a:rPr lang="en-US" sz="2400" dirty="0">
                <a:latin typeface="Times New Roman" panose="02020603050405020304" pitchFamily="18" charset="0"/>
                <a:cs typeface="Times New Roman" panose="02020603050405020304" pitchFamily="18" charset="0"/>
              </a:rPr>
              <a:t>Sample Requirement: Use case ID: UC0001 – Verify and validate the end to end functionality of e-commerce website. Only register customers should be login into site using valid credentials and place the order.</a:t>
            </a:r>
          </a:p>
          <a:p>
            <a:r>
              <a:rPr lang="en-US" sz="2400" b="1" dirty="0">
                <a:latin typeface="Times New Roman" panose="02020603050405020304" pitchFamily="18" charset="0"/>
                <a:cs typeface="Times New Roman" panose="02020603050405020304" pitchFamily="18" charset="0"/>
              </a:rPr>
              <a:t>Test Scenario</a:t>
            </a:r>
            <a:r>
              <a:rPr lang="en-US" sz="2400" dirty="0">
                <a:latin typeface="Times New Roman" panose="02020603050405020304" pitchFamily="18" charset="0"/>
                <a:cs typeface="Times New Roman" panose="02020603050405020304" pitchFamily="18" charset="0"/>
              </a:rPr>
              <a:t>:</a:t>
            </a:r>
          </a:p>
          <a:p>
            <a:endParaRPr lang="en-US" dirty="0"/>
          </a:p>
        </p:txBody>
      </p:sp>
      <p:pic>
        <p:nvPicPr>
          <p:cNvPr id="4" name="Picture 3" descr="Test Cases VS Test Scenario">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934719" y="6197600"/>
            <a:ext cx="10934384" cy="2783840"/>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4937519"/>
      </p:ext>
    </p:extLst>
  </p:cSld>
  <p:clrMapOvr>
    <a:masterClrMapping/>
  </p:clrMapOvr>
  <mc:AlternateContent xmlns:mc="http://schemas.openxmlformats.org/markup-compatibility/2006" xmlns:p14="http://schemas.microsoft.com/office/powerpoint/2010/main">
    <mc:Choice Requires="p14">
      <p:transition spd="slow" p14:dur="2000" advTm="160581"/>
    </mc:Choice>
    <mc:Fallback xmlns="">
      <p:transition spd="slow" advTm="16058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6064" t="35946" r="37660" b="20808"/>
          <a:stretch/>
        </p:blipFill>
        <p:spPr>
          <a:xfrm>
            <a:off x="1137920" y="3017838"/>
            <a:ext cx="10932160" cy="57400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494631" y="6905626"/>
            <a:ext cx="6705600" cy="1200329"/>
          </a:xfrm>
          <a:prstGeom prst="rect">
            <a:avLst/>
          </a:prstGeom>
        </p:spPr>
        <p:txBody>
          <a:bodyPr>
            <a:spAutoFit/>
          </a:bodyPr>
          <a:lstStyle/>
          <a:p>
            <a:r>
              <a:rPr lang="en-US" dirty="0">
                <a:solidFill>
                  <a:srgbClr val="222222"/>
                </a:solidFill>
                <a:latin typeface="Source Sans Pro"/>
              </a:rPr>
              <a:t>A Test Scenario is defined as any functionality that can be tested. It is a collective set of test cases which helps the testing team to determine the positive and negative characteristics of the project</a:t>
            </a:r>
            <a:r>
              <a:rPr lang="en-US" dirty="0" smtClean="0">
                <a:solidFill>
                  <a:srgbClr val="222222"/>
                </a:solidFill>
                <a:latin typeface="Source Sans Pro"/>
              </a:rPr>
              <a:t>.</a:t>
            </a:r>
            <a:endParaRPr lang="en-US" dirty="0">
              <a:solidFill>
                <a:srgbClr val="222222"/>
              </a:solidFill>
              <a:latin typeface="Source Sans Pro"/>
            </a:endParaRPr>
          </a:p>
        </p:txBody>
      </p:sp>
    </p:spTree>
    <p:extLst>
      <p:ext uri="{BB962C8B-B14F-4D97-AF65-F5344CB8AC3E}">
        <p14:creationId xmlns:p14="http://schemas.microsoft.com/office/powerpoint/2010/main" val="2595122721"/>
      </p:ext>
    </p:extLst>
  </p:cSld>
  <p:clrMapOvr>
    <a:masterClrMapping/>
  </p:clrMapOvr>
  <mc:AlternateContent xmlns:mc="http://schemas.openxmlformats.org/markup-compatibility/2006" xmlns:p14="http://schemas.microsoft.com/office/powerpoint/2010/main">
    <mc:Choice Requires="p14">
      <p:transition spd="slow" p14:dur="2000" advTm="41552"/>
    </mc:Choice>
    <mc:Fallback xmlns="">
      <p:transition spd="slow" advTm="41552"/>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5441" y="1056640"/>
            <a:ext cx="11747182" cy="7448193"/>
          </a:xfrm>
          <a:prstGeom prst="rect">
            <a:avLst/>
          </a:prstGeom>
        </p:spPr>
        <p:txBody>
          <a:bodyPr wrap="square">
            <a:spAutoFit/>
          </a:bodyPr>
          <a:lstStyle/>
          <a:p>
            <a:pPr marL="0" marR="0">
              <a:lnSpc>
                <a:spcPts val="1860"/>
              </a:lnSpc>
              <a:spcBef>
                <a:spcPts val="0"/>
              </a:spcBef>
              <a:spcAft>
                <a:spcPts val="800"/>
              </a:spcAft>
            </a:pPr>
            <a:r>
              <a:rPr lang="en-US" sz="4000" b="1" dirty="0">
                <a:solidFill>
                  <a:schemeClr val="accent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Why do we write Test Scenario</a:t>
            </a:r>
            <a:r>
              <a:rPr lang="en-US" sz="4000" b="1" dirty="0">
                <a:solidFill>
                  <a:srgbClr val="ED7C2F"/>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800" b="1" dirty="0">
              <a:solidFill>
                <a:srgbClr val="ED7C2F"/>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Here, are important reasons to create a Test Scenario:</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main reason to write a test scenario is to verify the complete functionality of the software application</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It also helps you to ensure that the business processes and flows are as per the functional requirements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Test Scenarios can be approved by various stakeholders like Business Analyst, Developers, Customers to ensure the Application Under Test is thoroughly tested. It ensures that the software is working for the most common use cases.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They serve as a quick tool to determine the testing work effort and accordingly create a proposal for the client or organize the workforce.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They help determine the most critical end-to-end transactions or the real use of the software applications.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latin typeface="Times New Roman" panose="02020603050405020304" pitchFamily="18" charset="0"/>
                <a:ea typeface="Times New Roman" panose="02020603050405020304" pitchFamily="18" charset="0"/>
                <a:cs typeface="Times New Roman" panose="02020603050405020304" pitchFamily="18" charset="0"/>
              </a:rPr>
              <a:t>Once these Test Scenarios are finalized, test cases can be easily derived from the Test Scenarios</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03664"/>
      </p:ext>
    </p:extLst>
  </p:cSld>
  <p:clrMapOvr>
    <a:masterClrMapping/>
  </p:clrMapOvr>
  <mc:AlternateContent xmlns:mc="http://schemas.openxmlformats.org/markup-compatibility/2006" xmlns:p14="http://schemas.microsoft.com/office/powerpoint/2010/main">
    <mc:Choice Requires="p14">
      <p:transition spd="slow" p14:dur="2000" advTm="197026"/>
    </mc:Choice>
    <mc:Fallback xmlns="">
      <p:transition spd="slow" advTm="19702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155357"/>
            <a:ext cx="10328275" cy="1503680"/>
          </a:xfrm>
        </p:spPr>
        <p:txBody>
          <a:bodyPr/>
          <a:lstStyle/>
          <a:p>
            <a:r>
              <a:rPr lang="en-US" b="1" i="1" dirty="0">
                <a:solidFill>
                  <a:schemeClr val="accent2">
                    <a:lumMod val="60000"/>
                    <a:lumOff val="40000"/>
                  </a:schemeClr>
                </a:solidFill>
              </a:rPr>
              <a:t>DEFECT/BUG/ERROR/FAILURE</a:t>
            </a:r>
            <a:endParaRPr lang="en-US" dirty="0"/>
          </a:p>
        </p:txBody>
      </p:sp>
      <p:pic>
        <p:nvPicPr>
          <p:cNvPr id="4" name="Content Placeholder 3"/>
          <p:cNvPicPr>
            <a:picLocks noGrp="1" noChangeAspect="1"/>
          </p:cNvPicPr>
          <p:nvPr>
            <p:ph idx="1"/>
          </p:nvPr>
        </p:nvPicPr>
        <p:blipFill rotWithShape="1">
          <a:blip r:embed="rId2"/>
          <a:srcRect l="22416" t="21304" r="46371" b="36812"/>
          <a:stretch/>
        </p:blipFill>
        <p:spPr>
          <a:xfrm>
            <a:off x="284480" y="1740317"/>
            <a:ext cx="7132320" cy="5100438"/>
          </a:xfrm>
          <a:prstGeom prst="rect">
            <a:avLst/>
          </a:prstGeom>
        </p:spPr>
      </p:pic>
      <p:sp>
        <p:nvSpPr>
          <p:cNvPr id="18" name="Rectangle 17"/>
          <p:cNvSpPr/>
          <p:nvPr/>
        </p:nvSpPr>
        <p:spPr>
          <a:xfrm>
            <a:off x="7599680" y="2664936"/>
            <a:ext cx="5364480"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mistake</a:t>
            </a:r>
            <a:r>
              <a:rPr lang="en-US" sz="2400" dirty="0">
                <a:latin typeface="Times New Roman" panose="02020603050405020304" pitchFamily="18" charset="0"/>
                <a:cs typeface="Times New Roman" panose="02020603050405020304" pitchFamily="18" charset="0"/>
              </a:rPr>
              <a:t> in coding is called </a:t>
            </a:r>
            <a:r>
              <a:rPr lang="en-US" sz="2400" b="1" dirty="0">
                <a:latin typeface="Times New Roman" panose="02020603050405020304" pitchFamily="18" charset="0"/>
                <a:cs typeface="Times New Roman" panose="02020603050405020304" pitchFamily="18" charset="0"/>
              </a:rPr>
              <a:t>Error</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error</a:t>
            </a:r>
            <a:r>
              <a:rPr lang="en-US" sz="2400" dirty="0">
                <a:latin typeface="Times New Roman" panose="02020603050405020304" pitchFamily="18" charset="0"/>
                <a:cs typeface="Times New Roman" panose="02020603050405020304" pitchFamily="18" charset="0"/>
              </a:rPr>
              <a:t> found by tester is called </a:t>
            </a:r>
            <a:r>
              <a:rPr lang="en-US" sz="2400" b="1" dirty="0">
                <a:latin typeface="Times New Roman" panose="02020603050405020304" pitchFamily="18" charset="0"/>
                <a:cs typeface="Times New Roman" panose="02020603050405020304" pitchFamily="18" charset="0"/>
              </a:rPr>
              <a:t>Defect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defect</a:t>
            </a:r>
            <a:r>
              <a:rPr lang="en-US" sz="2400" dirty="0">
                <a:latin typeface="Times New Roman" panose="02020603050405020304" pitchFamily="18" charset="0"/>
                <a:cs typeface="Times New Roman" panose="02020603050405020304" pitchFamily="18" charset="0"/>
              </a:rPr>
              <a:t> accepted by development team then it is called </a:t>
            </a:r>
            <a:r>
              <a:rPr lang="en-US" sz="2400" b="1" dirty="0">
                <a:latin typeface="Times New Roman" panose="02020603050405020304" pitchFamily="18" charset="0"/>
                <a:cs typeface="Times New Roman" panose="02020603050405020304" pitchFamily="18" charset="0"/>
              </a:rPr>
              <a:t>Bug</a:t>
            </a:r>
            <a:r>
              <a:rPr lang="en-US" sz="2400" dirty="0">
                <a:latin typeface="Times New Roman" panose="02020603050405020304" pitchFamily="18" charset="0"/>
                <a:cs typeface="Times New Roman" panose="02020603050405020304" pitchFamily="18" charset="0"/>
              </a:rPr>
              <a:t>, build does not meet the requirements then it Is </a:t>
            </a:r>
            <a:r>
              <a:rPr lang="en-US" sz="2400" b="1" dirty="0">
                <a:latin typeface="Times New Roman" panose="02020603050405020304" pitchFamily="18" charset="0"/>
                <a:cs typeface="Times New Roman" panose="02020603050405020304" pitchFamily="18" charset="0"/>
              </a:rPr>
              <a:t>Failure</a:t>
            </a:r>
            <a:r>
              <a:rPr lang="en-US" sz="2400" dirty="0">
                <a:latin typeface="Times New Roman" panose="02020603050405020304" pitchFamily="18" charset="0"/>
                <a:cs typeface="Times New Roman" panose="02020603050405020304" pitchFamily="18" charset="0"/>
              </a:rPr>
              <a:t>.” ... In other words </a:t>
            </a:r>
            <a:r>
              <a:rPr lang="en-US" sz="2400" b="1" dirty="0">
                <a:latin typeface="Times New Roman" panose="02020603050405020304" pitchFamily="18" charset="0"/>
                <a:cs typeface="Times New Roman" panose="02020603050405020304" pitchFamily="18" charset="0"/>
              </a:rPr>
              <a:t>Defect</a:t>
            </a:r>
            <a:r>
              <a:rPr lang="en-US" sz="2400" dirty="0">
                <a:latin typeface="Times New Roman" panose="02020603050405020304" pitchFamily="18" charset="0"/>
                <a:cs typeface="Times New Roman" panose="02020603050405020304" pitchFamily="18" charset="0"/>
              </a:rPr>
              <a:t> is the </a:t>
            </a:r>
            <a:r>
              <a:rPr lang="en-US" sz="2400" b="1" dirty="0">
                <a:latin typeface="Times New Roman" panose="02020603050405020304" pitchFamily="18" charset="0"/>
                <a:cs typeface="Times New Roman" panose="02020603050405020304" pitchFamily="18" charset="0"/>
              </a:rPr>
              <a:t>difference between</a:t>
            </a:r>
            <a:r>
              <a:rPr lang="en-US" sz="2400" dirty="0">
                <a:latin typeface="Times New Roman" panose="02020603050405020304" pitchFamily="18" charset="0"/>
                <a:cs typeface="Times New Roman" panose="02020603050405020304" pitchFamily="18" charset="0"/>
              </a:rPr>
              <a:t> expected and actual result </a:t>
            </a:r>
            <a:r>
              <a:rPr lang="en-US" sz="2400" b="1" dirty="0">
                <a:latin typeface="Times New Roman" panose="02020603050405020304" pitchFamily="18" charset="0"/>
                <a:cs typeface="Times New Roman" panose="02020603050405020304" pitchFamily="18" charset="0"/>
              </a:rPr>
              <a:t>in the</a:t>
            </a:r>
            <a:r>
              <a:rPr lang="en-US" sz="2400" dirty="0">
                <a:latin typeface="Times New Roman" panose="02020603050405020304" pitchFamily="18" charset="0"/>
                <a:cs typeface="Times New Roman" panose="02020603050405020304" pitchFamily="18" charset="0"/>
              </a:rPr>
              <a:t> context of testing.</a:t>
            </a:r>
          </a:p>
        </p:txBody>
      </p:sp>
      <p:sp>
        <p:nvSpPr>
          <p:cNvPr id="19" name="Rectangle 18"/>
          <p:cNvSpPr/>
          <p:nvPr/>
        </p:nvSpPr>
        <p:spPr>
          <a:xfrm>
            <a:off x="548640" y="6840755"/>
            <a:ext cx="8046720" cy="267765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mistake</a:t>
            </a:r>
            <a:r>
              <a:rPr lang="en-US" sz="2800" dirty="0">
                <a:latin typeface="Times New Roman" panose="02020603050405020304" pitchFamily="18" charset="0"/>
                <a:cs typeface="Times New Roman" panose="02020603050405020304" pitchFamily="18" charset="0"/>
              </a:rPr>
              <a:t> in coding is called </a:t>
            </a:r>
            <a:r>
              <a:rPr lang="en-US" sz="2800" b="1" dirty="0">
                <a:latin typeface="Times New Roman" panose="02020603050405020304" pitchFamily="18" charset="0"/>
                <a:cs typeface="Times New Roman" panose="02020603050405020304" pitchFamily="18" charset="0"/>
              </a:rPr>
              <a:t>Error</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error</a:t>
            </a:r>
            <a:r>
              <a:rPr lang="en-US" sz="2800" dirty="0">
                <a:latin typeface="Times New Roman" panose="02020603050405020304" pitchFamily="18" charset="0"/>
                <a:cs typeface="Times New Roman" panose="02020603050405020304" pitchFamily="18" charset="0"/>
              </a:rPr>
              <a:t> found by tester is called </a:t>
            </a:r>
            <a:r>
              <a:rPr lang="en-US" sz="2800" b="1" dirty="0" smtClean="0">
                <a:latin typeface="Times New Roman" panose="02020603050405020304" pitchFamily="18" charset="0"/>
                <a:cs typeface="Times New Roman" panose="02020603050405020304" pitchFamily="18" charset="0"/>
              </a:rPr>
              <a:t>BUG</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BUG</a:t>
            </a:r>
            <a:r>
              <a:rPr lang="en-US" sz="2800" dirty="0">
                <a:latin typeface="Times New Roman" panose="02020603050405020304" pitchFamily="18" charset="0"/>
                <a:cs typeface="Times New Roman" panose="02020603050405020304" pitchFamily="18" charset="0"/>
              </a:rPr>
              <a:t> accepted by development team then it is called </a:t>
            </a:r>
            <a:r>
              <a:rPr lang="en-US" sz="2800" b="1" dirty="0" smtClean="0">
                <a:latin typeface="Times New Roman" panose="02020603050405020304" pitchFamily="18" charset="0"/>
                <a:cs typeface="Times New Roman" panose="02020603050405020304" pitchFamily="18" charset="0"/>
              </a:rPr>
              <a:t>DEFECT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build does not meet the requirements then it Is </a:t>
            </a:r>
            <a:r>
              <a:rPr lang="en-US" sz="2800" b="1" dirty="0">
                <a:latin typeface="Times New Roman" panose="02020603050405020304" pitchFamily="18" charset="0"/>
                <a:cs typeface="Times New Roman" panose="02020603050405020304" pitchFamily="18" charset="0"/>
              </a:rPr>
              <a:t>Failure</a:t>
            </a:r>
            <a:r>
              <a:rPr lang="en-US" sz="2800" dirty="0">
                <a:latin typeface="Times New Roman" panose="02020603050405020304" pitchFamily="18" charset="0"/>
                <a:cs typeface="Times New Roman" panose="02020603050405020304" pitchFamily="18" charset="0"/>
              </a:rPr>
              <a:t>.” ... In other words </a:t>
            </a:r>
            <a:r>
              <a:rPr lang="en-US" sz="2800" b="1" dirty="0">
                <a:latin typeface="Times New Roman" panose="02020603050405020304" pitchFamily="18" charset="0"/>
                <a:cs typeface="Times New Roman" panose="02020603050405020304" pitchFamily="18" charset="0"/>
              </a:rPr>
              <a:t>Defect</a:t>
            </a:r>
            <a:r>
              <a:rPr lang="en-US" sz="2800" dirty="0">
                <a:latin typeface="Times New Roman" panose="02020603050405020304" pitchFamily="18" charset="0"/>
                <a:cs typeface="Times New Roman" panose="02020603050405020304" pitchFamily="18" charset="0"/>
              </a:rPr>
              <a:t> is the </a:t>
            </a:r>
            <a:r>
              <a:rPr lang="en-US" sz="2800" b="1" dirty="0">
                <a:latin typeface="Times New Roman" panose="02020603050405020304" pitchFamily="18" charset="0"/>
                <a:cs typeface="Times New Roman" panose="02020603050405020304" pitchFamily="18" charset="0"/>
              </a:rPr>
              <a:t>difference between</a:t>
            </a:r>
            <a:r>
              <a:rPr lang="en-US" sz="2800" dirty="0">
                <a:latin typeface="Times New Roman" panose="02020603050405020304" pitchFamily="18" charset="0"/>
                <a:cs typeface="Times New Roman" panose="02020603050405020304" pitchFamily="18" charset="0"/>
              </a:rPr>
              <a:t> expected and actual result </a:t>
            </a:r>
            <a:r>
              <a:rPr lang="en-US" sz="2800" b="1" dirty="0">
                <a:latin typeface="Times New Roman" panose="02020603050405020304" pitchFamily="18" charset="0"/>
                <a:cs typeface="Times New Roman" panose="02020603050405020304" pitchFamily="18" charset="0"/>
              </a:rPr>
              <a:t>in the</a:t>
            </a:r>
            <a:r>
              <a:rPr lang="en-US" sz="2800" dirty="0">
                <a:latin typeface="Times New Roman" panose="02020603050405020304" pitchFamily="18" charset="0"/>
                <a:cs typeface="Times New Roman" panose="02020603050405020304" pitchFamily="18" charset="0"/>
              </a:rPr>
              <a:t> context of testing.</a:t>
            </a:r>
          </a:p>
        </p:txBody>
      </p:sp>
    </p:spTree>
    <p:extLst>
      <p:ext uri="{BB962C8B-B14F-4D97-AF65-F5344CB8AC3E}">
        <p14:creationId xmlns:p14="http://schemas.microsoft.com/office/powerpoint/2010/main" val="1758998924"/>
      </p:ext>
    </p:extLst>
  </p:cSld>
  <p:clrMapOvr>
    <a:masterClrMapping/>
  </p:clrMapOvr>
  <mc:AlternateContent xmlns:mc="http://schemas.openxmlformats.org/markup-compatibility/2006" xmlns:p14="http://schemas.microsoft.com/office/powerpoint/2010/main">
    <mc:Choice Requires="p14">
      <p:transition spd="slow" p14:dur="2000" advTm="178640"/>
    </mc:Choice>
    <mc:Fallback xmlns="">
      <p:transition spd="slow" advTm="17864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458" y="872489"/>
            <a:ext cx="11647805" cy="1036321"/>
          </a:xfrm>
        </p:spPr>
        <p:txBody>
          <a:bodyPr>
            <a:normAutofit fontScale="90000"/>
          </a:bodyPr>
          <a:lstStyle/>
          <a:p>
            <a:pPr algn="l"/>
            <a:r>
              <a:rPr lang="en-US" sz="5300" b="1" dirty="0">
                <a:solidFill>
                  <a:schemeClr val="accent2">
                    <a:lumMod val="60000"/>
                    <a:lumOff val="40000"/>
                  </a:schemeClr>
                </a:solidFill>
                <a:latin typeface="Times New Roman" panose="02020603050405020304" pitchFamily="18" charset="0"/>
                <a:cs typeface="Times New Roman" panose="02020603050405020304" pitchFamily="18" charset="0"/>
              </a:rPr>
              <a:t>How to write Test </a:t>
            </a:r>
            <a:r>
              <a:rPr lang="en-US" sz="5300" b="1" dirty="0" smtClean="0">
                <a:solidFill>
                  <a:schemeClr val="accent2">
                    <a:lumMod val="60000"/>
                    <a:lumOff val="40000"/>
                  </a:schemeClr>
                </a:solidFill>
                <a:latin typeface="Times New Roman" panose="02020603050405020304" pitchFamily="18" charset="0"/>
                <a:cs typeface="Times New Roman" panose="02020603050405020304" pitchFamily="18" charset="0"/>
              </a:rPr>
              <a:t>Scenario</a:t>
            </a:r>
            <a:r>
              <a:rPr lang="en-US" sz="6000" b="1" dirty="0">
                <a:solidFill>
                  <a:srgbClr val="ED7C2F"/>
                </a:solidFill>
                <a:latin typeface="Times New Roman" panose="02020603050405020304" pitchFamily="18" charset="0"/>
                <a:cs typeface="Times New Roman" panose="02020603050405020304" pitchFamily="18" charset="0"/>
              </a:rPr>
              <a:t/>
            </a:r>
            <a:br>
              <a:rPr lang="en-US" sz="6000" b="1" dirty="0">
                <a:solidFill>
                  <a:srgbClr val="ED7C2F"/>
                </a:solidFill>
                <a:latin typeface="Times New Roman" panose="02020603050405020304" pitchFamily="18" charset="0"/>
                <a:cs typeface="Times New Roman" panose="02020603050405020304" pitchFamily="18" charset="0"/>
              </a:rPr>
            </a:br>
            <a:endParaRPr lang="en-US" b="1" dirty="0">
              <a:solidFill>
                <a:srgbClr val="ED7C2F"/>
              </a:solidFill>
            </a:endParaRPr>
          </a:p>
        </p:txBody>
      </p:sp>
      <p:sp>
        <p:nvSpPr>
          <p:cNvPr id="3" name="Content Placeholder 2"/>
          <p:cNvSpPr>
            <a:spLocks noGrp="1"/>
          </p:cNvSpPr>
          <p:nvPr>
            <p:ph idx="1"/>
          </p:nvPr>
        </p:nvSpPr>
        <p:spPr>
          <a:xfrm>
            <a:off x="485458" y="2467610"/>
            <a:ext cx="11668125" cy="5967413"/>
          </a:xfrm>
        </p:spPr>
        <p:txBody>
          <a:bodyPr>
            <a:normAutofit fontScale="92500" lnSpcReduction="20000"/>
          </a:bodyPr>
          <a:lstStyle/>
          <a:p>
            <a:r>
              <a:rPr lang="en-US" sz="2800" dirty="0" smtClean="0">
                <a:latin typeface="Times New Roman" panose="02020603050405020304" pitchFamily="18" charset="0"/>
                <a:cs typeface="Times New Roman" panose="02020603050405020304" pitchFamily="18" charset="0"/>
              </a:rPr>
              <a:t>As </a:t>
            </a:r>
            <a:r>
              <a:rPr lang="en-US" sz="2800" dirty="0">
                <a:latin typeface="Times New Roman" panose="02020603050405020304" pitchFamily="18" charset="0"/>
                <a:cs typeface="Times New Roman" panose="02020603050405020304" pitchFamily="18" charset="0"/>
              </a:rPr>
              <a:t>a tester, follow the following steps to create Test Scenarios-</a:t>
            </a:r>
          </a:p>
          <a:p>
            <a:r>
              <a:rPr lang="en-US" sz="2800" dirty="0">
                <a:latin typeface="Times New Roman" panose="02020603050405020304" pitchFamily="18" charset="0"/>
                <a:cs typeface="Times New Roman" panose="02020603050405020304" pitchFamily="18" charset="0"/>
              </a:rPr>
              <a:t>Read the requirement document such as BRS (Business Requirement Specification), SRS (System Requirement Specification) and FRS (Functional Requirement Specification) of the software which is under the test.</a:t>
            </a:r>
          </a:p>
          <a:p>
            <a:r>
              <a:rPr lang="en-US" sz="2800" dirty="0">
                <a:latin typeface="Times New Roman" panose="02020603050405020304" pitchFamily="18" charset="0"/>
                <a:cs typeface="Times New Roman" panose="02020603050405020304" pitchFamily="18" charset="0"/>
              </a:rPr>
              <a:t>Determine all technical aspects and objectives for each requirement.</a:t>
            </a:r>
          </a:p>
          <a:p>
            <a:r>
              <a:rPr lang="en-US" sz="2800" dirty="0">
                <a:latin typeface="Times New Roman" panose="02020603050405020304" pitchFamily="18" charset="0"/>
                <a:cs typeface="Times New Roman" panose="02020603050405020304" pitchFamily="18" charset="0"/>
              </a:rPr>
              <a:t>Find all the possible ways by which the user can operate the software.</a:t>
            </a:r>
          </a:p>
          <a:p>
            <a:r>
              <a:rPr lang="en-US" sz="2800" dirty="0">
                <a:latin typeface="Times New Roman" panose="02020603050405020304" pitchFamily="18" charset="0"/>
                <a:cs typeface="Times New Roman" panose="02020603050405020304" pitchFamily="18" charset="0"/>
              </a:rPr>
              <a:t>Ascertain all the possible scenario due to which system can be misused and also detect the users who can be hackers.</a:t>
            </a:r>
          </a:p>
          <a:p>
            <a:r>
              <a:rPr lang="en-US" sz="2800" dirty="0">
                <a:latin typeface="Times New Roman" panose="02020603050405020304" pitchFamily="18" charset="0"/>
                <a:cs typeface="Times New Roman" panose="02020603050405020304" pitchFamily="18" charset="0"/>
              </a:rPr>
              <a:t>After reading the requirement document and completion of the scheduled analysis make a list of various test scenarios to verify each function of the software.</a:t>
            </a:r>
          </a:p>
          <a:p>
            <a:r>
              <a:rPr lang="en-US" sz="2800" dirty="0">
                <a:latin typeface="Times New Roman" panose="02020603050405020304" pitchFamily="18" charset="0"/>
                <a:cs typeface="Times New Roman" panose="02020603050405020304" pitchFamily="18" charset="0"/>
              </a:rPr>
              <a:t>Once you listed all the possible test scenarios, create a traceability matrix to find out whether each and every requirement has a corresponding test scenario or not.</a:t>
            </a:r>
          </a:p>
          <a:p>
            <a:r>
              <a:rPr lang="en-US" sz="2800" dirty="0">
                <a:latin typeface="Times New Roman" panose="02020603050405020304" pitchFamily="18" charset="0"/>
                <a:cs typeface="Times New Roman" panose="02020603050405020304" pitchFamily="18" charset="0"/>
              </a:rPr>
              <a:t>Supervisor of the project reviews all scenarios. Later, they are evaluated by other stakeholders of the project.</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790045"/>
      </p:ext>
    </p:extLst>
  </p:cSld>
  <p:clrMapOvr>
    <a:masterClrMapping/>
  </p:clrMapOvr>
  <mc:AlternateContent xmlns:mc="http://schemas.openxmlformats.org/markup-compatibility/2006" xmlns:p14="http://schemas.microsoft.com/office/powerpoint/2010/main">
    <mc:Choice Requires="p14">
      <p:transition spd="slow" p14:dur="2000" advTm="251361"/>
    </mc:Choice>
    <mc:Fallback xmlns="">
      <p:transition spd="slow" advTm="25136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684" y="1141095"/>
            <a:ext cx="10450195" cy="1236345"/>
          </a:xfrm>
        </p:spPr>
        <p:txBody>
          <a:bodyPr>
            <a:noAutofit/>
          </a:bodyPr>
          <a:lstStyle/>
          <a:p>
            <a:pPr algn="l"/>
            <a: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t>Features of Test Scenario</a:t>
            </a:r>
            <a:b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a:solidFill>
                <a:schemeClr val="accent2">
                  <a:lumMod val="60000"/>
                  <a:lumOff val="40000"/>
                </a:schemeClr>
              </a:solidFill>
            </a:endParaRPr>
          </a:p>
        </p:txBody>
      </p:sp>
      <p:sp>
        <p:nvSpPr>
          <p:cNvPr id="3" name="Content Placeholder 2"/>
          <p:cNvSpPr>
            <a:spLocks noGrp="1"/>
          </p:cNvSpPr>
          <p:nvPr>
            <p:ph idx="1"/>
          </p:nvPr>
        </p:nvSpPr>
        <p:spPr>
          <a:xfrm>
            <a:off x="526098" y="2589530"/>
            <a:ext cx="11668125" cy="5967413"/>
          </a:xfrm>
        </p:spPr>
        <p:txBody>
          <a:bodyPr>
            <a:normAutofit lnSpcReduction="10000"/>
          </a:bodyPr>
          <a:lstStyle/>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test scenario is a liner statement that guides testers for the testing sequence.</a:t>
            </a:r>
          </a:p>
          <a:p>
            <a:r>
              <a:rPr lang="en-US" sz="2800" dirty="0">
                <a:latin typeface="Times New Roman" panose="02020603050405020304" pitchFamily="18" charset="0"/>
                <a:cs typeface="Times New Roman" panose="02020603050405020304" pitchFamily="18" charset="0"/>
              </a:rPr>
              <a:t>Test scenario reduces the complexity and repetition of the product.</a:t>
            </a:r>
          </a:p>
          <a:p>
            <a:r>
              <a:rPr lang="en-US" sz="2800" dirty="0">
                <a:latin typeface="Times New Roman" panose="02020603050405020304" pitchFamily="18" charset="0"/>
                <a:cs typeface="Times New Roman" panose="02020603050405020304" pitchFamily="18" charset="0"/>
              </a:rPr>
              <a:t>Test scenario means talking and thinking about tests in detail but write them in liner statements.</a:t>
            </a:r>
          </a:p>
          <a:p>
            <a:r>
              <a:rPr lang="en-US" sz="2800" dirty="0">
                <a:latin typeface="Times New Roman" panose="02020603050405020304" pitchFamily="18" charset="0"/>
                <a:cs typeface="Times New Roman" panose="02020603050405020304" pitchFamily="18" charset="0"/>
              </a:rPr>
              <a:t>It is a thread of operations.</a:t>
            </a:r>
          </a:p>
          <a:p>
            <a:r>
              <a:rPr lang="en-US" sz="2800" dirty="0">
                <a:latin typeface="Times New Roman" panose="02020603050405020304" pitchFamily="18" charset="0"/>
                <a:cs typeface="Times New Roman" panose="02020603050405020304" pitchFamily="18" charset="0"/>
              </a:rPr>
              <a:t>Test scenario becomes more important when the tester does not have enough time to write test cases, and team members agree with a detailed liner scenario.</a:t>
            </a:r>
          </a:p>
          <a:p>
            <a:r>
              <a:rPr lang="en-US" sz="2800" dirty="0">
                <a:latin typeface="Times New Roman" panose="02020603050405020304" pitchFamily="18" charset="0"/>
                <a:cs typeface="Times New Roman" panose="02020603050405020304" pitchFamily="18" charset="0"/>
              </a:rPr>
              <a:t>The test scenario is a time saver activity.</a:t>
            </a:r>
          </a:p>
          <a:p>
            <a:r>
              <a:rPr lang="en-US" sz="2800" dirty="0">
                <a:latin typeface="Times New Roman" panose="02020603050405020304" pitchFamily="18" charset="0"/>
                <a:cs typeface="Times New Roman" panose="02020603050405020304" pitchFamily="18" charset="0"/>
              </a:rPr>
              <a:t>It provides easy maintenance because the addition and modification of test scenarios are easy and independent.</a:t>
            </a:r>
          </a:p>
          <a:p>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3474920"/>
      </p:ext>
    </p:extLst>
  </p:cSld>
  <p:clrMapOvr>
    <a:masterClrMapping/>
  </p:clrMapOvr>
  <mc:AlternateContent xmlns:mc="http://schemas.openxmlformats.org/markup-compatibility/2006" xmlns:p14="http://schemas.microsoft.com/office/powerpoint/2010/main">
    <mc:Choice Requires="p14">
      <p:transition spd="slow" p14:dur="2000" advTm="247687"/>
    </mc:Choice>
    <mc:Fallback xmlns="">
      <p:transition spd="slow" advTm="247687"/>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365" y="1192213"/>
            <a:ext cx="11506835" cy="1134745"/>
          </a:xfrm>
        </p:spPr>
        <p:txBody>
          <a:bodyPr>
            <a:noAutofit/>
          </a:bodyPr>
          <a:lstStyle/>
          <a:p>
            <a:pPr algn="l"/>
            <a:r>
              <a:rPr lang="en-US" sz="4000" b="1" dirty="0">
                <a:solidFill>
                  <a:schemeClr val="accent2">
                    <a:lumMod val="60000"/>
                    <a:lumOff val="40000"/>
                  </a:schemeClr>
                </a:solidFill>
                <a:latin typeface="Times New Roman" panose="02020603050405020304" pitchFamily="18" charset="0"/>
                <a:cs typeface="Times New Roman" panose="02020603050405020304" pitchFamily="18" charset="0"/>
              </a:rPr>
              <a:t>Test </a:t>
            </a:r>
            <a:r>
              <a:rPr lang="en-US" sz="4000" b="1" dirty="0" smtClean="0">
                <a:solidFill>
                  <a:schemeClr val="accent2">
                    <a:lumMod val="60000"/>
                    <a:lumOff val="40000"/>
                  </a:schemeClr>
                </a:solidFill>
                <a:latin typeface="Times New Roman" panose="02020603050405020304" pitchFamily="18" charset="0"/>
                <a:cs typeface="Times New Roman" panose="02020603050405020304" pitchFamily="18" charset="0"/>
              </a:rPr>
              <a:t>Scenario  EXAMPLE of </a:t>
            </a:r>
            <a:r>
              <a:rPr lang="en-US" sz="4000" b="1" dirty="0">
                <a:solidFill>
                  <a:schemeClr val="accent2">
                    <a:lumMod val="60000"/>
                    <a:lumOff val="40000"/>
                  </a:schemeClr>
                </a:solidFill>
                <a:latin typeface="Times New Roman" panose="02020603050405020304" pitchFamily="18" charset="0"/>
                <a:cs typeface="Times New Roman" panose="02020603050405020304" pitchFamily="18" charset="0"/>
              </a:rPr>
              <a:t>Coffee Machine</a:t>
            </a:r>
            <a:br>
              <a:rPr lang="en-US" sz="4000" b="1"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0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6418" y="1981518"/>
            <a:ext cx="11668125" cy="5967413"/>
          </a:xfrm>
        </p:spPr>
        <p:txBody>
          <a:bodyPr>
            <a:normAutofit fontScale="85000" lnSpcReduction="10000"/>
          </a:bodyPr>
          <a:lstStyle/>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UI scenario – Verify that the dimension of the coffee machine is as per the specification</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outer body as well as inner part’s material are as per the specification</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the machine’s body color as well brand are correctly visible and as per specification</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the input mechanism for coffee ingredients-milk, water, coffee beans/powder </a:t>
            </a:r>
            <a:r>
              <a:rPr lang="en-US" sz="2800" dirty="0" err="1">
                <a:latin typeface="Times New Roman" panose="02020603050405020304" pitchFamily="18" charset="0"/>
                <a:cs typeface="Times New Roman" panose="02020603050405020304" pitchFamily="18" charset="0"/>
              </a:rPr>
              <a:t>etc</a:t>
            </a:r>
            <a:endParaRPr lang="en-US" sz="2800"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the quantity of hot water, milk, coffee powder per serving is correct</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the power/voltage requirements of the machine</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the effect of suddenly switching off the machine or cutting the power. Machine should stop in that situation and in power resumption, the remaining coffee should not get come out of the nozzle.</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coffee should not leak when not in operation</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the amount of coffee served in single serving is as per </a:t>
            </a:r>
            <a:r>
              <a:rPr lang="en-US" sz="2800" dirty="0" smtClean="0">
                <a:latin typeface="Times New Roman" panose="02020603050405020304" pitchFamily="18" charset="0"/>
                <a:cs typeface="Times New Roman" panose="02020603050405020304" pitchFamily="18" charset="0"/>
              </a:rPr>
              <a:t>specification</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063424"/>
      </p:ext>
    </p:extLst>
  </p:cSld>
  <p:clrMapOvr>
    <a:masterClrMapping/>
  </p:clrMapOvr>
  <mc:AlternateContent xmlns:mc="http://schemas.openxmlformats.org/markup-compatibility/2006" xmlns:p14="http://schemas.microsoft.com/office/powerpoint/2010/main">
    <mc:Choice Requires="p14">
      <p:transition spd="slow" p14:dur="2000" advTm="127879"/>
    </mc:Choice>
    <mc:Fallback xmlns="">
      <p:transition spd="slow" advTm="127879"/>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278" y="609282"/>
            <a:ext cx="11080115" cy="1897063"/>
          </a:xfrm>
        </p:spPr>
        <p:txBody>
          <a:bodyPr>
            <a:normAutofit/>
          </a:bodyPr>
          <a:lstStyle/>
          <a:p>
            <a:pPr algn="l"/>
            <a: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t>Test Scenario  EXAMPLE of Coffee Machine</a:t>
            </a:r>
            <a:endParaRPr lang="en-US" sz="4400" dirty="0"/>
          </a:p>
        </p:txBody>
      </p:sp>
      <p:sp>
        <p:nvSpPr>
          <p:cNvPr id="3" name="Content Placeholder 2"/>
          <p:cNvSpPr>
            <a:spLocks noGrp="1"/>
          </p:cNvSpPr>
          <p:nvPr>
            <p:ph idx="1"/>
          </p:nvPr>
        </p:nvSpPr>
        <p:spPr>
          <a:xfrm>
            <a:off x="360045" y="2397760"/>
            <a:ext cx="11909743" cy="6504623"/>
          </a:xfrm>
        </p:spPr>
        <p:txBody>
          <a:bodyPr>
            <a:normAutofit fontScale="92500" lnSpcReduction="20000"/>
          </a:bodyPr>
          <a:lstStyle/>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machine should work correctly in different climatic, moistures and temperature conditions</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machine should not make too much sound when in operation</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Performance test – Check the amount of time the machine takes to serve a single serving of coffee</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Performance test – Check the performance of the machine when used continuously till the ingredients run out of the requirements</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Negative Test – Check the functioning of coffee machine when two/multiple buttons are pressed simultaneously</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Negative Test – Check the functioning of coffee machine with lesser or higher voltage then required</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Negative Test – Check the functioning of coffee machine if the ingredient container’s capacity is exceeded</a:t>
            </a:r>
          </a:p>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905271"/>
      </p:ext>
    </p:extLst>
  </p:cSld>
  <p:clrMapOvr>
    <a:masterClrMapping/>
  </p:clrMapOvr>
  <mc:AlternateContent xmlns:mc="http://schemas.openxmlformats.org/markup-compatibility/2006" xmlns:p14="http://schemas.microsoft.com/office/powerpoint/2010/main">
    <mc:Choice Requires="p14">
      <p:transition spd="slow" p14:dur="2000" advTm="82269"/>
    </mc:Choice>
    <mc:Fallback xmlns="">
      <p:transition spd="slow" advTm="82269"/>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58" y="461327"/>
            <a:ext cx="11462702" cy="1897063"/>
          </a:xfrm>
        </p:spPr>
        <p:txBody>
          <a:bodyPr>
            <a:normAutofit/>
          </a:bodyPr>
          <a:lstStyle/>
          <a:p>
            <a:pPr algn="l"/>
            <a: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t>Test Scenario  EXAMPLE of Coffee Machine</a:t>
            </a:r>
            <a:endParaRPr lang="en-US" sz="4400" dirty="0"/>
          </a:p>
        </p:txBody>
      </p:sp>
      <p:sp>
        <p:nvSpPr>
          <p:cNvPr id="3" name="Content Placeholder 2"/>
          <p:cNvSpPr>
            <a:spLocks noGrp="1"/>
          </p:cNvSpPr>
          <p:nvPr>
            <p:ph idx="1"/>
          </p:nvPr>
        </p:nvSpPr>
        <p:spPr>
          <a:xfrm>
            <a:off x="587058" y="1817370"/>
            <a:ext cx="11668125" cy="5967413"/>
          </a:xfrm>
        </p:spPr>
        <p:txBody>
          <a:bodyPr>
            <a:normAutofit fontScale="85000" lnSpcReduction="20000"/>
          </a:bodyPr>
          <a:lstStyle/>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the digital display displays correct information</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Check if the machine can be switched on and off using the power buttons</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Check for the indicator lights when machine is switched on-off</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the functioning of all the buttons work properly when pressed</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each button has image/text with it, indicating the task it performs</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complete quantity of coffee should get poured in single operation, no residual coffee should be present in the nozzle</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the mechanism to clean the system work correctly- foamer</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the coffee served has the same and correct temperature each time it is served by the machine</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system should display error when it runs out of ingredients</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pressing coffee button multiple times lead to multiple serving of coffee</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Verify that there is passage for residual/extra coffee in the machine</a:t>
            </a:r>
          </a:p>
          <a:p>
            <a:endParaRPr lang="en-US" sz="7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677201"/>
      </p:ext>
    </p:extLst>
  </p:cSld>
  <p:clrMapOvr>
    <a:masterClrMapping/>
  </p:clrMapOvr>
  <mc:AlternateContent xmlns:mc="http://schemas.openxmlformats.org/markup-compatibility/2006" xmlns:p14="http://schemas.microsoft.com/office/powerpoint/2010/main">
    <mc:Choice Requires="p14">
      <p:transition spd="slow" p14:dur="2000" advTm="256485"/>
    </mc:Choice>
    <mc:Fallback xmlns="">
      <p:transition spd="slow" advTm="25648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725" y="1691482"/>
            <a:ext cx="9355138" cy="924878"/>
          </a:xfrm>
        </p:spPr>
        <p:txBody>
          <a:bodyPr>
            <a:normAutofit fontScale="90000"/>
          </a:bodyPr>
          <a:lstStyle/>
          <a:p>
            <a:r>
              <a:rPr lang="en-US" b="1" i="1" dirty="0">
                <a:solidFill>
                  <a:schemeClr val="accent2">
                    <a:lumMod val="60000"/>
                    <a:lumOff val="40000"/>
                  </a:schemeClr>
                </a:solidFill>
              </a:rPr>
              <a:t>DEFECT/BUG/ERROR/FAILURE</a:t>
            </a:r>
            <a:r>
              <a:rPr lang="en-US" b="1" i="1" dirty="0"/>
              <a:t>: </a:t>
            </a:r>
            <a:r>
              <a:rPr lang="en-US" dirty="0"/>
              <a:t/>
            </a:r>
            <a:br>
              <a:rPr lang="en-US" dirty="0"/>
            </a:br>
            <a:endParaRPr lang="en-US" dirty="0"/>
          </a:p>
        </p:txBody>
      </p:sp>
      <p:sp>
        <p:nvSpPr>
          <p:cNvPr id="3" name="Content Placeholder 2"/>
          <p:cNvSpPr>
            <a:spLocks noGrp="1"/>
          </p:cNvSpPr>
          <p:nvPr>
            <p:ph idx="1"/>
          </p:nvPr>
        </p:nvSpPr>
        <p:spPr>
          <a:xfrm>
            <a:off x="508000" y="2153921"/>
            <a:ext cx="11787823" cy="6392862"/>
          </a:xfrm>
        </p:spPr>
        <p:txBody>
          <a:bodyPr>
            <a:normAutofit fontScale="92500" lnSpcReduction="10000"/>
          </a:bodyPr>
          <a:lstStyle/>
          <a:p>
            <a:pPr marL="0" indent="0">
              <a:buNone/>
            </a:pPr>
            <a:endParaRPr lang="en-US" dirty="0"/>
          </a:p>
          <a:p>
            <a:pPr marL="0" indent="0">
              <a:buNone/>
            </a:pPr>
            <a:r>
              <a:rPr lang="en-US" sz="3600" b="1" dirty="0">
                <a:solidFill>
                  <a:srgbClr val="FFFF00"/>
                </a:solidFill>
                <a:latin typeface="Times New Roman" panose="02020603050405020304" pitchFamily="18" charset="0"/>
                <a:cs typeface="Times New Roman" panose="02020603050405020304" pitchFamily="18" charset="0"/>
              </a:rPr>
              <a:t>What is a defect?</a:t>
            </a:r>
            <a:r>
              <a:rPr lang="en-US" sz="3600" dirty="0">
                <a:solidFill>
                  <a:srgbClr val="FFFF00"/>
                </a:solidFill>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The variation between the actual results and expected results is known as defect. </a:t>
            </a:r>
            <a:r>
              <a:rPr lang="en-US" dirty="0">
                <a:latin typeface="Times New Roman" panose="02020603050405020304" pitchFamily="18" charset="0"/>
                <a:cs typeface="Times New Roman" panose="02020603050405020304" pitchFamily="18" charset="0"/>
              </a:rPr>
              <a:t>If a developer finds an issue and corrects it by himself in the development phase then it’s called a </a:t>
            </a:r>
            <a:r>
              <a:rPr lang="en-US" dirty="0" smtClean="0">
                <a:latin typeface="Times New Roman" panose="02020603050405020304" pitchFamily="18" charset="0"/>
                <a:cs typeface="Times New Roman" panose="02020603050405020304" pitchFamily="18" charset="0"/>
              </a:rPr>
              <a:t>defect. </a:t>
            </a:r>
          </a:p>
          <a:p>
            <a:r>
              <a:rPr lang="en-US" sz="3600" b="1" dirty="0" smtClean="0">
                <a:solidFill>
                  <a:srgbClr val="FFFF00"/>
                </a:solidFill>
                <a:latin typeface="Times New Roman" panose="02020603050405020304" pitchFamily="18" charset="0"/>
                <a:cs typeface="Times New Roman" panose="02020603050405020304" pitchFamily="18" charset="0"/>
              </a:rPr>
              <a:t>What </a:t>
            </a:r>
            <a:r>
              <a:rPr lang="en-US" sz="3600" b="1" dirty="0">
                <a:solidFill>
                  <a:srgbClr val="FFFF00"/>
                </a:solidFill>
                <a:latin typeface="Times New Roman" panose="02020603050405020304" pitchFamily="18" charset="0"/>
                <a:cs typeface="Times New Roman" panose="02020603050405020304" pitchFamily="18" charset="0"/>
              </a:rPr>
              <a:t>is a bug? </a:t>
            </a:r>
            <a:r>
              <a:rPr lang="en-US" sz="3600" dirty="0">
                <a:latin typeface="Times New Roman" panose="02020603050405020304" pitchFamily="18" charset="0"/>
                <a:cs typeface="Times New Roman" panose="02020603050405020304" pitchFamily="18" charset="0"/>
              </a:rPr>
              <a:t>If testers find any mismatch in the application/system in testing phase then they call it as </a:t>
            </a:r>
            <a:r>
              <a:rPr lang="en-US" sz="3600" dirty="0" smtClean="0">
                <a:latin typeface="Times New Roman" panose="02020603050405020304" pitchFamily="18" charset="0"/>
                <a:cs typeface="Times New Roman" panose="02020603050405020304" pitchFamily="18" charset="0"/>
              </a:rPr>
              <a:t>BUG </a:t>
            </a:r>
            <a:r>
              <a:rPr lang="en-US" sz="3600" dirty="0">
                <a:latin typeface="Times New Roman" panose="02020603050405020304" pitchFamily="18" charset="0"/>
                <a:cs typeface="Times New Roman" panose="02020603050405020304" pitchFamily="18" charset="0"/>
              </a:rPr>
              <a:t>whereas developer call it as a </a:t>
            </a:r>
            <a:r>
              <a:rPr lang="en-US" sz="3600" dirty="0" smtClean="0">
                <a:latin typeface="Times New Roman" panose="02020603050405020304" pitchFamily="18" charset="0"/>
                <a:cs typeface="Times New Roman" panose="02020603050405020304" pitchFamily="18" charset="0"/>
              </a:rPr>
              <a:t>DEFECT. </a:t>
            </a:r>
            <a:endParaRPr lang="en-US" sz="3600" b="1" dirty="0">
              <a:solidFill>
                <a:srgbClr val="FFFF00"/>
              </a:solidFill>
              <a:latin typeface="Times New Roman" panose="02020603050405020304" pitchFamily="18" charset="0"/>
              <a:cs typeface="Times New Roman" panose="02020603050405020304" pitchFamily="18" charset="0"/>
            </a:endParaRPr>
          </a:p>
          <a:p>
            <a:pPr marL="0" indent="0">
              <a:buNone/>
            </a:pPr>
            <a:endParaRPr lang="en-US" sz="3600" b="1" dirty="0">
              <a:solidFill>
                <a:srgbClr val="FFFF00"/>
              </a:solidFill>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There </a:t>
            </a:r>
            <a:r>
              <a:rPr lang="en-US" sz="3600" dirty="0">
                <a:latin typeface="Times New Roman" panose="02020603050405020304" pitchFamily="18" charset="0"/>
                <a:cs typeface="Times New Roman" panose="02020603050405020304" pitchFamily="18" charset="0"/>
              </a:rPr>
              <a:t>is a contradiction in the usage of Bug and Defect. People widely say the bug is an informal name for the defect. </a:t>
            </a:r>
            <a:r>
              <a:rPr lang="en-US" sz="3600" b="1"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9086876"/>
      </p:ext>
    </p:extLst>
  </p:cSld>
  <p:clrMapOvr>
    <a:masterClrMapping/>
  </p:clrMapOvr>
  <mc:AlternateContent xmlns:mc="http://schemas.openxmlformats.org/markup-compatibility/2006" xmlns:p14="http://schemas.microsoft.com/office/powerpoint/2010/main">
    <mc:Choice Requires="p14">
      <p:transition spd="slow" p14:dur="2000" advTm="181991"/>
    </mc:Choice>
    <mc:Fallback xmlns="">
      <p:transition spd="slow" advTm="18199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426" y="307498"/>
            <a:ext cx="10199053" cy="1897063"/>
          </a:xfrm>
        </p:spPr>
        <p:txBody>
          <a:bodyPr>
            <a:normAutofit/>
          </a:bodyPr>
          <a:lstStyle/>
          <a:p>
            <a:pPr algn="l"/>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DEFECT/BUG/ERROR/FAILURE</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000" y="2804160"/>
            <a:ext cx="12031663" cy="6382703"/>
          </a:xfrm>
        </p:spPr>
        <p:txBody>
          <a:bodyPr/>
          <a:lstStyle/>
          <a:p>
            <a:pPr marL="0" indent="0">
              <a:buNone/>
            </a:pPr>
            <a:r>
              <a:rPr lang="en-US" b="1" dirty="0">
                <a:solidFill>
                  <a:srgbClr val="FFFF00"/>
                </a:solidFill>
                <a:latin typeface="Times New Roman" panose="02020603050405020304" pitchFamily="18" charset="0"/>
                <a:cs typeface="Times New Roman" panose="02020603050405020304" pitchFamily="18" charset="0"/>
              </a:rPr>
              <a:t>What is an error? </a:t>
            </a:r>
          </a:p>
          <a:p>
            <a:r>
              <a:rPr lang="en-US" dirty="0">
                <a:latin typeface="Times New Roman" panose="02020603050405020304" pitchFamily="18" charset="0"/>
                <a:cs typeface="Times New Roman" panose="02020603050405020304" pitchFamily="18" charset="0"/>
              </a:rPr>
              <a:t>We can’t compile or run a program due to coding mistake in a program. If a developer unable to successfully compile or run a program then they call it as an </a:t>
            </a:r>
            <a:r>
              <a:rPr lang="en-US" b="1" dirty="0">
                <a:latin typeface="Times New Roman" panose="02020603050405020304" pitchFamily="18" charset="0"/>
                <a:cs typeface="Times New Roman" panose="02020603050405020304" pitchFamily="18" charset="0"/>
              </a:rPr>
              <a:t>error</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solidFill>
                  <a:srgbClr val="FFFF00"/>
                </a:solidFill>
                <a:latin typeface="Times New Roman" panose="02020603050405020304" pitchFamily="18" charset="0"/>
                <a:cs typeface="Times New Roman" panose="02020603050405020304" pitchFamily="18" charset="0"/>
              </a:rPr>
              <a:t>What is a failure? </a:t>
            </a:r>
          </a:p>
          <a:p>
            <a:r>
              <a:rPr lang="en-US" dirty="0">
                <a:latin typeface="Times New Roman" panose="02020603050405020304" pitchFamily="18" charset="0"/>
                <a:cs typeface="Times New Roman" panose="02020603050405020304" pitchFamily="18" charset="0"/>
              </a:rPr>
              <a:t>Once the product is deployed and customers find any issues then they call the product as a failure product. After release, if an end user finds an issue then that particular issue is called as </a:t>
            </a:r>
            <a:r>
              <a:rPr lang="en-US" b="1" dirty="0">
                <a:latin typeface="Times New Roman" panose="02020603050405020304" pitchFamily="18" charset="0"/>
                <a:cs typeface="Times New Roman" panose="02020603050405020304" pitchFamily="18" charset="0"/>
              </a:rPr>
              <a:t>failure</a:t>
            </a:r>
            <a:endParaRPr lang="en-US" dirty="0">
              <a:latin typeface="Times New Roman" panose="02020603050405020304" pitchFamily="18" charset="0"/>
              <a:cs typeface="Times New Roman" panose="02020603050405020304" pitchFamily="18" charset="0"/>
            </a:endParaRPr>
          </a:p>
          <a:p>
            <a:pPr marL="0" indent="0">
              <a:buNone/>
            </a:pPr>
            <a:r>
              <a:rPr lang="en-US" i="1" dirty="0"/>
              <a:t> </a:t>
            </a: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0041565"/>
      </p:ext>
    </p:extLst>
  </p:cSld>
  <p:clrMapOvr>
    <a:masterClrMapping/>
  </p:clrMapOvr>
  <mc:AlternateContent xmlns:mc="http://schemas.openxmlformats.org/markup-compatibility/2006" xmlns:p14="http://schemas.microsoft.com/office/powerpoint/2010/main">
    <mc:Choice Requires="p14">
      <p:transition spd="slow" p14:dur="2000" advTm="147070"/>
    </mc:Choice>
    <mc:Fallback xmlns="">
      <p:transition spd="slow" advTm="14707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05" y="64135"/>
            <a:ext cx="9355138" cy="1897063"/>
          </a:xfrm>
        </p:spPr>
        <p:txBody>
          <a:bodyPr/>
          <a:lstStyle/>
          <a:p>
            <a:pPr algn="l"/>
            <a:r>
              <a:rPr lang="en-US" b="1" i="1" dirty="0" smtClean="0">
                <a:latin typeface="Times New Roman" panose="02020603050405020304" pitchFamily="18" charset="0"/>
                <a:cs typeface="Times New Roman" panose="02020603050405020304" pitchFamily="18" charset="0"/>
              </a:rPr>
              <a:t>EXAMPLE</a:t>
            </a:r>
            <a:r>
              <a:rPr lang="en-US" dirty="0" smtClean="0"/>
              <a:t>:</a:t>
            </a:r>
            <a:endParaRPr lang="en-US" dirty="0"/>
          </a:p>
        </p:txBody>
      </p:sp>
      <p:sp>
        <p:nvSpPr>
          <p:cNvPr id="3" name="Content Placeholder 2"/>
          <p:cNvSpPr>
            <a:spLocks noGrp="1"/>
          </p:cNvSpPr>
          <p:nvPr>
            <p:ph idx="1"/>
          </p:nvPr>
        </p:nvSpPr>
        <p:spPr>
          <a:xfrm>
            <a:off x="688658" y="1961198"/>
            <a:ext cx="11668125" cy="5967413"/>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Example</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This </a:t>
            </a:r>
            <a:r>
              <a:rPr lang="en-US" sz="2400" dirty="0">
                <a:latin typeface="Times New Roman" panose="02020603050405020304" pitchFamily="18" charset="0"/>
                <a:cs typeface="Times New Roman" panose="02020603050405020304" pitchFamily="18" charset="0"/>
              </a:rPr>
              <a:t>is program of adding two numbers</a:t>
            </a:r>
          </a:p>
          <a:p>
            <a:r>
              <a:rPr lang="en-US" sz="2400" dirty="0">
                <a:latin typeface="Times New Roman" panose="02020603050405020304" pitchFamily="18" charset="0"/>
                <a:cs typeface="Times New Roman" panose="02020603050405020304" pitchFamily="18" charset="0"/>
              </a:rPr>
              <a:t>Let’s see a defect by an example.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a=7</a:t>
            </a:r>
          </a:p>
          <a:p>
            <a:r>
              <a:rPr lang="en-US" sz="2400" dirty="0">
                <a:latin typeface="Times New Roman" panose="02020603050405020304" pitchFamily="18" charset="0"/>
                <a:cs typeface="Times New Roman" panose="02020603050405020304" pitchFamily="18" charset="0"/>
              </a:rPr>
              <a:t>b=5</a:t>
            </a:r>
          </a:p>
          <a:p>
            <a:r>
              <a:rPr lang="en-US" sz="2400" b="1" dirty="0" err="1">
                <a:solidFill>
                  <a:srgbClr val="FFFF00"/>
                </a:solidFill>
                <a:latin typeface="Times New Roman" panose="02020603050405020304" pitchFamily="18" charset="0"/>
                <a:cs typeface="Times New Roman" panose="02020603050405020304" pitchFamily="18" charset="0"/>
              </a:rPr>
              <a:t>ans</a:t>
            </a:r>
            <a:r>
              <a:rPr lang="en-US" sz="2400" b="1" dirty="0">
                <a:solidFill>
                  <a:srgbClr val="FFFF00"/>
                </a:solidFill>
                <a:latin typeface="Times New Roman" panose="02020603050405020304" pitchFamily="18" charset="0"/>
                <a:cs typeface="Times New Roman" panose="02020603050405020304" pitchFamily="18" charset="0"/>
              </a:rPr>
              <a:t>=a*b</a:t>
            </a:r>
          </a:p>
          <a:p>
            <a:r>
              <a:rPr lang="en-US" sz="2400" dirty="0">
                <a:latin typeface="Times New Roman" panose="02020603050405020304" pitchFamily="18" charset="0"/>
                <a:cs typeface="Times New Roman" panose="02020603050405020304" pitchFamily="18" charset="0"/>
              </a:rPr>
              <a:t>print("Addition of {} and {} = {}.".format(a, b, </a:t>
            </a:r>
            <a:r>
              <a:rPr lang="en-US" sz="2400" dirty="0" err="1">
                <a:latin typeface="Times New Roman" panose="02020603050405020304" pitchFamily="18" charset="0"/>
                <a:cs typeface="Times New Roman" panose="02020603050405020304" pitchFamily="18" charset="0"/>
              </a:rPr>
              <a:t>ans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When you compile and run this program you see the printed statement as below:</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Addition of 7 and 5=35 </a:t>
            </a:r>
          </a:p>
          <a:p>
            <a:r>
              <a:rPr lang="en-US" sz="2400" dirty="0">
                <a:latin typeface="Times New Roman" panose="02020603050405020304" pitchFamily="18" charset="0"/>
                <a:cs typeface="Times New Roman" panose="02020603050405020304" pitchFamily="18" charset="0"/>
              </a:rPr>
              <a:t>This is program of adding two numbers but the output is deviated from it’s </a:t>
            </a:r>
            <a:r>
              <a:rPr lang="en-US" sz="2400" dirty="0" smtClean="0">
                <a:latin typeface="Times New Roman" panose="02020603050405020304" pitchFamily="18" charset="0"/>
                <a:cs typeface="Times New Roman" panose="02020603050405020304" pitchFamily="18" charset="0"/>
              </a:rPr>
              <a:t>expected </a:t>
            </a:r>
            <a:r>
              <a:rPr lang="en-US" sz="2400" dirty="0">
                <a:latin typeface="Times New Roman" panose="02020603050405020304" pitchFamily="18" charset="0"/>
                <a:cs typeface="Times New Roman" panose="02020603050405020304" pitchFamily="18" charset="0"/>
              </a:rPr>
              <a:t>result which is 12. Now we have detected a failure. As the failure has been detected a defect can be raised.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212995"/>
      </p:ext>
    </p:extLst>
  </p:cSld>
  <p:clrMapOvr>
    <a:masterClrMapping/>
  </p:clrMapOvr>
  <mc:AlternateContent xmlns:mc="http://schemas.openxmlformats.org/markup-compatibility/2006" xmlns:p14="http://schemas.microsoft.com/office/powerpoint/2010/main">
    <mc:Choice Requires="p14">
      <p:transition spd="slow" p14:dur="2000" advTm="105556"/>
    </mc:Choice>
    <mc:Fallback xmlns="">
      <p:transition spd="slow" advTm="10555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98" y="517683"/>
            <a:ext cx="10978515" cy="1897063"/>
          </a:xfrm>
        </p:spPr>
        <p:txBody>
          <a:bodyPr>
            <a:normAutofit/>
          </a:bodyPr>
          <a:lstStyle/>
          <a:p>
            <a:pPr algn="l"/>
            <a:r>
              <a:rPr lang="en-US" sz="4800" b="1" dirty="0" smtClean="0">
                <a:solidFill>
                  <a:schemeClr val="accent2">
                    <a:lumMod val="60000"/>
                    <a:lumOff val="40000"/>
                  </a:schemeClr>
                </a:solidFill>
                <a:latin typeface="Times New Roman" panose="02020603050405020304" pitchFamily="18" charset="0"/>
                <a:cs typeface="Times New Roman" panose="02020603050405020304" pitchFamily="18" charset="0"/>
              </a:rPr>
              <a:t>Software Testing Life Cycle (STLC)</a:t>
            </a:r>
            <a:endParaRPr lang="en-US" sz="4800" dirty="0">
              <a:solidFill>
                <a:schemeClr val="accent2">
                  <a:lumMod val="60000"/>
                  <a:lumOff val="40000"/>
                </a:schemeClr>
              </a:solidFill>
            </a:endParaRPr>
          </a:p>
        </p:txBody>
      </p:sp>
      <p:sp>
        <p:nvSpPr>
          <p:cNvPr id="3" name="Content Placeholder 2"/>
          <p:cNvSpPr>
            <a:spLocks noGrp="1"/>
          </p:cNvSpPr>
          <p:nvPr>
            <p:ph idx="1"/>
          </p:nvPr>
        </p:nvSpPr>
        <p:spPr>
          <a:xfrm>
            <a:off x="424498" y="2414746"/>
            <a:ext cx="11668125" cy="5967413"/>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Software Testing Life Cycle (STLC)</a:t>
            </a:r>
            <a:r>
              <a:rPr lang="en-US" dirty="0">
                <a:latin typeface="Times New Roman" panose="02020603050405020304" pitchFamily="18" charset="0"/>
                <a:cs typeface="Times New Roman" panose="02020603050405020304" pitchFamily="18" charset="0"/>
              </a:rPr>
              <a:t> is the testing process which is executed in systematic and planned manner. </a:t>
            </a:r>
          </a:p>
          <a:p>
            <a:r>
              <a:rPr lang="en-US" dirty="0">
                <a:latin typeface="Times New Roman" panose="02020603050405020304" pitchFamily="18" charset="0"/>
                <a:cs typeface="Times New Roman" panose="02020603050405020304" pitchFamily="18" charset="0"/>
              </a:rPr>
              <a:t> In STLC process, different activities are carried  out to improve and ensure the quality of the product.  </a:t>
            </a:r>
          </a:p>
          <a:p>
            <a:r>
              <a:rPr lang="en-US" dirty="0">
                <a:latin typeface="Times New Roman" panose="02020603050405020304" pitchFamily="18" charset="0"/>
                <a:cs typeface="Times New Roman" panose="02020603050405020304" pitchFamily="18" charset="0"/>
              </a:rPr>
              <a:t>Following steps are involved in </a:t>
            </a:r>
            <a:r>
              <a:rPr lang="en-US" b="1" u="sng" dirty="0">
                <a:latin typeface="Times New Roman" panose="02020603050405020304" pitchFamily="18" charset="0"/>
                <a:cs typeface="Times New Roman" panose="02020603050405020304" pitchFamily="18" charset="0"/>
              </a:rPr>
              <a:t>Software Testing Life Cycle</a:t>
            </a:r>
            <a:r>
              <a:rPr lang="en-US" b="1" dirty="0">
                <a:latin typeface="Times New Roman" panose="02020603050405020304" pitchFamily="18" charset="0"/>
                <a:cs typeface="Times New Roman" panose="02020603050405020304" pitchFamily="18" charset="0"/>
              </a:rPr>
              <a:t> (STLC</a:t>
            </a:r>
            <a:r>
              <a:rPr lang="en-US" dirty="0">
                <a:latin typeface="Times New Roman" panose="02020603050405020304" pitchFamily="18" charset="0"/>
                <a:cs typeface="Times New Roman" panose="02020603050405020304" pitchFamily="18" charset="0"/>
              </a:rPr>
              <a:t>). Each step has its own Entry Criteria and deliverable. </a:t>
            </a:r>
          </a:p>
          <a:p>
            <a:pPr lvl="0"/>
            <a:r>
              <a:rPr lang="en-US" dirty="0">
                <a:latin typeface="Times New Roman" panose="02020603050405020304" pitchFamily="18" charset="0"/>
                <a:cs typeface="Times New Roman" panose="02020603050405020304" pitchFamily="18" charset="0"/>
              </a:rPr>
              <a:t>Requirement Analysis </a:t>
            </a:r>
          </a:p>
          <a:p>
            <a:pPr lvl="0"/>
            <a:r>
              <a:rPr lang="en-US" dirty="0">
                <a:latin typeface="Times New Roman" panose="02020603050405020304" pitchFamily="18" charset="0"/>
                <a:cs typeface="Times New Roman" panose="02020603050405020304" pitchFamily="18" charset="0"/>
              </a:rPr>
              <a:t>Test Planning </a:t>
            </a:r>
          </a:p>
          <a:p>
            <a:pPr lvl="0"/>
            <a:r>
              <a:rPr lang="en-US" dirty="0">
                <a:latin typeface="Times New Roman" panose="02020603050405020304" pitchFamily="18" charset="0"/>
                <a:cs typeface="Times New Roman" panose="02020603050405020304" pitchFamily="18" charset="0"/>
              </a:rPr>
              <a:t>Test Case Development </a:t>
            </a:r>
          </a:p>
          <a:p>
            <a:pPr lvl="0"/>
            <a:r>
              <a:rPr lang="en-US" dirty="0">
                <a:latin typeface="Times New Roman" panose="02020603050405020304" pitchFamily="18" charset="0"/>
                <a:cs typeface="Times New Roman" panose="02020603050405020304" pitchFamily="18" charset="0"/>
              </a:rPr>
              <a:t>Environment Setup </a:t>
            </a:r>
          </a:p>
          <a:p>
            <a:pPr lvl="0"/>
            <a:r>
              <a:rPr lang="en-US" dirty="0">
                <a:latin typeface="Times New Roman" panose="02020603050405020304" pitchFamily="18" charset="0"/>
                <a:cs typeface="Times New Roman" panose="02020603050405020304" pitchFamily="18" charset="0"/>
              </a:rPr>
              <a:t>Test Execution </a:t>
            </a:r>
          </a:p>
          <a:p>
            <a:pPr lvl="0"/>
            <a:r>
              <a:rPr lang="en-US" dirty="0">
                <a:latin typeface="Times New Roman" panose="02020603050405020304" pitchFamily="18" charset="0"/>
                <a:cs typeface="Times New Roman" panose="02020603050405020304" pitchFamily="18" charset="0"/>
              </a:rPr>
              <a:t>Test Cycle Closure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9850108"/>
      </p:ext>
    </p:extLst>
  </p:cSld>
  <p:clrMapOvr>
    <a:masterClrMapping/>
  </p:clrMapOvr>
  <mc:AlternateContent xmlns:mc="http://schemas.openxmlformats.org/markup-compatibility/2006" xmlns:p14="http://schemas.microsoft.com/office/powerpoint/2010/main">
    <mc:Choice Requires="p14">
      <p:transition spd="slow" p14:dur="2000" advTm="246125"/>
    </mc:Choice>
    <mc:Fallback xmlns="">
      <p:transition spd="slow" advTm="24612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440" y="267335"/>
            <a:ext cx="11135360" cy="1897063"/>
          </a:xfrm>
        </p:spPr>
        <p:txBody>
          <a:bodyPr/>
          <a:lstStyle/>
          <a:p>
            <a:pPr algn="l"/>
            <a:r>
              <a:rPr lang="en-US" sz="4800" b="1" dirty="0" smtClean="0">
                <a:solidFill>
                  <a:schemeClr val="accent2">
                    <a:lumMod val="60000"/>
                    <a:lumOff val="40000"/>
                  </a:schemeClr>
                </a:solidFill>
                <a:latin typeface="Times New Roman" panose="02020603050405020304" pitchFamily="18" charset="0"/>
                <a:cs typeface="Times New Roman" panose="02020603050405020304" pitchFamily="18" charset="0"/>
              </a:rPr>
              <a:t>Software testing life cycle</a:t>
            </a: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594644" y="2722880"/>
            <a:ext cx="9378156" cy="4632960"/>
          </a:xfrm>
          <a:prstGeom prst="rect">
            <a:avLst/>
          </a:prstGeom>
        </p:spPr>
      </p:pic>
      <p:sp>
        <p:nvSpPr>
          <p:cNvPr id="5" name="Rectangle 4"/>
          <p:cNvSpPr/>
          <p:nvPr/>
        </p:nvSpPr>
        <p:spPr>
          <a:xfrm>
            <a:off x="345440" y="7550835"/>
            <a:ext cx="11663680" cy="954107"/>
          </a:xfrm>
          <a:prstGeom prst="rect">
            <a:avLst/>
          </a:prstGeom>
        </p:spPr>
        <p:txBody>
          <a:bodyPr wrap="square">
            <a:spAutoFit/>
          </a:bodyPr>
          <a:lstStyle/>
          <a:p>
            <a:r>
              <a:rPr lang="en-US" sz="2800" dirty="0">
                <a:latin typeface="Times New Roman" panose="02020603050405020304" pitchFamily="18" charset="0"/>
                <a:ea typeface="Verdana" panose="020B0604030504040204" pitchFamily="34" charset="0"/>
                <a:cs typeface="Times New Roman" panose="02020603050405020304" pitchFamily="18" charset="0"/>
              </a:rPr>
              <a:t>Each of these stages have a definite </a:t>
            </a:r>
            <a:r>
              <a:rPr lang="en-US" sz="2800" b="1" dirty="0">
                <a:latin typeface="Times New Roman" panose="02020603050405020304" pitchFamily="18" charset="0"/>
                <a:ea typeface="Verdana" panose="020B0604030504040204" pitchFamily="34" charset="0"/>
                <a:cs typeface="Times New Roman" panose="02020603050405020304" pitchFamily="18" charset="0"/>
              </a:rPr>
              <a:t>Entry and Exit criteria; Activities &amp; Deliverables </a:t>
            </a:r>
            <a:r>
              <a:rPr lang="en-US" sz="2800" dirty="0">
                <a:latin typeface="Times New Roman" panose="02020603050405020304" pitchFamily="18" charset="0"/>
                <a:ea typeface="Verdana" panose="020B0604030504040204" pitchFamily="34" charset="0"/>
                <a:cs typeface="Times New Roman" panose="02020603050405020304" pitchFamily="18" charset="0"/>
              </a:rPr>
              <a:t>associated with it. </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428134"/>
      </p:ext>
    </p:extLst>
  </p:cSld>
  <p:clrMapOvr>
    <a:masterClrMapping/>
  </p:clrMapOvr>
  <mc:AlternateContent xmlns:mc="http://schemas.openxmlformats.org/markup-compatibility/2006" xmlns:p14="http://schemas.microsoft.com/office/powerpoint/2010/main">
    <mc:Choice Requires="p14">
      <p:transition spd="slow" p14:dur="2000" advTm="250614"/>
    </mc:Choice>
    <mc:Fallback xmlns="">
      <p:transition spd="slow" advTm="25061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83932" y="611187"/>
            <a:ext cx="10734357" cy="1897063"/>
          </a:xfrm>
        </p:spPr>
        <p:txBody>
          <a:bodyPr/>
          <a:lstStyle/>
          <a:p>
            <a:pPr algn="l"/>
            <a:r>
              <a:rPr lang="en-US" sz="4800" b="1" dirty="0" smtClean="0">
                <a:solidFill>
                  <a:schemeClr val="accent2">
                    <a:lumMod val="60000"/>
                    <a:lumOff val="40000"/>
                  </a:schemeClr>
                </a:solidFill>
                <a:latin typeface="Times New Roman" panose="02020603050405020304" pitchFamily="18" charset="0"/>
                <a:cs typeface="Times New Roman" panose="02020603050405020304" pitchFamily="18" charset="0"/>
              </a:rPr>
              <a:t>Software testing life cycle</a:t>
            </a: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6080" y="2508250"/>
            <a:ext cx="11930063" cy="5967413"/>
          </a:xfrm>
        </p:spPr>
        <p:txBody>
          <a:bodyPr>
            <a:normAutofit lnSpcReduction="10000"/>
          </a:bodyPr>
          <a:lstStyle/>
          <a:p>
            <a:pPr marL="0" indent="0">
              <a:buNone/>
            </a:pPr>
            <a:r>
              <a:rPr lang="en-US" sz="3600" b="1" u="sng" dirty="0">
                <a:latin typeface="Times New Roman" panose="02020603050405020304" pitchFamily="18" charset="0"/>
                <a:cs typeface="Times New Roman" panose="02020603050405020304" pitchFamily="18" charset="0"/>
              </a:rPr>
              <a:t>What is Entry and Exit Criteria?</a:t>
            </a:r>
            <a:endParaRPr lang="en-US" sz="3600" dirty="0">
              <a:latin typeface="Times New Roman" panose="02020603050405020304" pitchFamily="18" charset="0"/>
              <a:cs typeface="Times New Roman" panose="02020603050405020304" pitchFamily="18" charset="0"/>
            </a:endParaRPr>
          </a:p>
          <a:p>
            <a:pPr marL="0" indent="0">
              <a:buNone/>
            </a:pPr>
            <a:r>
              <a:rPr lang="en-US" sz="3600" b="1" dirty="0">
                <a:solidFill>
                  <a:srgbClr val="FFFF00"/>
                </a:solidFill>
                <a:latin typeface="Times New Roman" panose="02020603050405020304" pitchFamily="18" charset="0"/>
                <a:cs typeface="Times New Roman" panose="02020603050405020304" pitchFamily="18" charset="0"/>
              </a:rPr>
              <a:t>Entry Criteria</a:t>
            </a:r>
            <a:r>
              <a:rPr lang="en-US" sz="3600" b="1" dirty="0" smtClean="0">
                <a:latin typeface="Times New Roman" panose="02020603050405020304" pitchFamily="18" charset="0"/>
                <a:cs typeface="Times New Roman" panose="02020603050405020304" pitchFamily="18" charset="0"/>
              </a:rPr>
              <a:t>:</a:t>
            </a:r>
          </a:p>
          <a:p>
            <a:r>
              <a:rPr lang="en-US" sz="3600" dirty="0" smtClean="0">
                <a:latin typeface="Times New Roman" panose="02020603050405020304" pitchFamily="18" charset="0"/>
                <a:cs typeface="Times New Roman" panose="02020603050405020304" pitchFamily="18" charset="0"/>
              </a:rPr>
              <a:t>Entry </a:t>
            </a:r>
            <a:r>
              <a:rPr lang="en-US" sz="3600" dirty="0">
                <a:latin typeface="Times New Roman" panose="02020603050405020304" pitchFamily="18" charset="0"/>
                <a:cs typeface="Times New Roman" panose="02020603050405020304" pitchFamily="18" charset="0"/>
              </a:rPr>
              <a:t>Criteria gives the prerequisite items that must be completed before testing can begin. </a:t>
            </a:r>
          </a:p>
          <a:p>
            <a:pPr marL="0" indent="0">
              <a:buNone/>
            </a:pPr>
            <a:r>
              <a:rPr lang="en-US" sz="3600" b="1"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marL="0" indent="0">
              <a:buNone/>
            </a:pPr>
            <a:r>
              <a:rPr lang="en-US" sz="3600" b="1" dirty="0">
                <a:solidFill>
                  <a:srgbClr val="FFFF00"/>
                </a:solidFill>
                <a:latin typeface="Times New Roman" panose="02020603050405020304" pitchFamily="18" charset="0"/>
                <a:cs typeface="Times New Roman" panose="02020603050405020304" pitchFamily="18" charset="0"/>
              </a:rPr>
              <a:t>Exit Criteria</a:t>
            </a:r>
            <a:r>
              <a:rPr lang="en-US" sz="3600" b="1"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 Exit Criteria defines the items that must be completed before testing can be concluded </a:t>
            </a:r>
          </a:p>
          <a:p>
            <a:r>
              <a:rPr lang="en-US" sz="3600" dirty="0">
                <a:latin typeface="Times New Roman" panose="02020603050405020304" pitchFamily="18" charset="0"/>
                <a:cs typeface="Times New Roman" panose="02020603050405020304" pitchFamily="18" charset="0"/>
              </a:rPr>
              <a:t>You have Entry and Exit Criteria for all </a:t>
            </a:r>
            <a:r>
              <a:rPr lang="en-US" sz="3600" dirty="0" smtClean="0">
                <a:latin typeface="Times New Roman" panose="02020603050405020304" pitchFamily="18" charset="0"/>
                <a:cs typeface="Times New Roman" panose="02020603050405020304" pitchFamily="18" charset="0"/>
              </a:rPr>
              <a:t>levels/Phases  </a:t>
            </a:r>
            <a:r>
              <a:rPr lang="en-US" sz="3600" dirty="0">
                <a:latin typeface="Times New Roman" panose="02020603050405020304" pitchFamily="18" charset="0"/>
                <a:cs typeface="Times New Roman" panose="02020603050405020304" pitchFamily="18" charset="0"/>
              </a:rPr>
              <a:t>in the Software Testing Life Cycle (STLC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1178009"/>
      </p:ext>
    </p:extLst>
  </p:cSld>
  <p:clrMapOvr>
    <a:masterClrMapping/>
  </p:clrMapOvr>
  <mc:AlternateContent xmlns:mc="http://schemas.openxmlformats.org/markup-compatibility/2006" xmlns:p14="http://schemas.microsoft.com/office/powerpoint/2010/main">
    <mc:Choice Requires="p14">
      <p:transition spd="slow" p14:dur="2000" advTm="100619"/>
    </mc:Choice>
    <mc:Fallback xmlns="">
      <p:transition spd="slow" advTm="100619"/>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6382</TotalTime>
  <Words>3752</Words>
  <Application>Microsoft Office PowerPoint</Application>
  <PresentationFormat>Custom</PresentationFormat>
  <Paragraphs>353</Paragraphs>
  <Slides>34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Century Gothic</vt:lpstr>
      <vt:lpstr>Source Sans Pro</vt:lpstr>
      <vt:lpstr>Symbol</vt:lpstr>
      <vt:lpstr>Times New Roman</vt:lpstr>
      <vt:lpstr>Verdana</vt:lpstr>
      <vt:lpstr>Wingdings 3</vt:lpstr>
      <vt:lpstr>Ion</vt:lpstr>
      <vt:lpstr>WELCOME  TO  FOURTH  LECTURE  OF</vt:lpstr>
      <vt:lpstr>DEFECT/BUG/ERROR/FAILURE</vt:lpstr>
      <vt:lpstr>DEFECT/BUG/ERROR/FAILURE</vt:lpstr>
      <vt:lpstr>DEFECT/BUG/ERROR/FAILURE:  </vt:lpstr>
      <vt:lpstr>DEFECT/BUG/ERROR/FAILURE</vt:lpstr>
      <vt:lpstr>EXAMPLE:</vt:lpstr>
      <vt:lpstr>Software Testing Life Cycle (STLC)</vt:lpstr>
      <vt:lpstr>Software testing life cycle</vt:lpstr>
      <vt:lpstr>Software testing life cycle</vt:lpstr>
      <vt:lpstr>Software testing life cycle</vt:lpstr>
      <vt:lpstr>Software testing life cycle</vt:lpstr>
      <vt:lpstr>Software testing life cycle</vt:lpstr>
      <vt:lpstr>Software testing life cycle</vt:lpstr>
      <vt:lpstr>Software testing life cycle</vt:lpstr>
      <vt:lpstr>Software testing life cycle</vt:lpstr>
      <vt:lpstr>Software testing life cycle</vt:lpstr>
      <vt:lpstr>Software testing life cycle</vt:lpstr>
      <vt:lpstr>Software testing life cycle</vt:lpstr>
      <vt:lpstr>Sdlc vs stlc</vt:lpstr>
      <vt:lpstr>Sdlc vs Stlc</vt:lpstr>
      <vt:lpstr>PowerPoint Presentation</vt:lpstr>
      <vt:lpstr>What is a Test Plan? </vt:lpstr>
      <vt:lpstr>components of the Test Plan document</vt:lpstr>
      <vt:lpstr>PowerPoint Presentation</vt:lpstr>
      <vt:lpstr>What is a Test Scenario? </vt:lpstr>
      <vt:lpstr>BenefitS Of Test Scenarios</vt:lpstr>
      <vt:lpstr>For an ecommerce Application, a few test scenarios would be </vt:lpstr>
      <vt:lpstr>PowerPoint Presentation</vt:lpstr>
      <vt:lpstr>PowerPoint Presentation</vt:lpstr>
      <vt:lpstr>How to write Test Scenario </vt:lpstr>
      <vt:lpstr>Features of Test Scenario </vt:lpstr>
      <vt:lpstr>Test Scenario  EXAMPLE of Coffee Machine </vt:lpstr>
      <vt:lpstr>Test Scenario  EXAMPLE of Coffee Machine</vt:lpstr>
      <vt:lpstr>Test Scenario  EXAMPLE of Coffee Machine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Simra Najm</dc:creator>
  <cp:keywords/>
  <cp:lastModifiedBy>Simra Najm</cp:lastModifiedBy>
  <cp:revision>270</cp:revision>
  <dcterms:modified xsi:type="dcterms:W3CDTF">2022-04-08T04:24:26Z</dcterms:modified>
</cp:coreProperties>
</file>