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2" r:id="rId1"/>
  </p:sldMasterIdLst>
  <p:notesMasterIdLst>
    <p:notesMasterId r:id="rId37"/>
  </p:notesMasterIdLst>
  <p:sldIdLst>
    <p:sldId id="280" r:id="rId2"/>
    <p:sldId id="377" r:id="rId3"/>
    <p:sldId id="378" r:id="rId4"/>
    <p:sldId id="366" r:id="rId5"/>
    <p:sldId id="379" r:id="rId6"/>
    <p:sldId id="368" r:id="rId7"/>
    <p:sldId id="376" r:id="rId8"/>
    <p:sldId id="380" r:id="rId9"/>
    <p:sldId id="360" r:id="rId10"/>
    <p:sldId id="405" r:id="rId11"/>
    <p:sldId id="361" r:id="rId12"/>
    <p:sldId id="362" r:id="rId13"/>
    <p:sldId id="406" r:id="rId14"/>
    <p:sldId id="407" r:id="rId15"/>
    <p:sldId id="408" r:id="rId16"/>
    <p:sldId id="409" r:id="rId17"/>
    <p:sldId id="413" r:id="rId18"/>
    <p:sldId id="410" r:id="rId19"/>
    <p:sldId id="411" r:id="rId20"/>
    <p:sldId id="412" r:id="rId21"/>
    <p:sldId id="414" r:id="rId22"/>
    <p:sldId id="418" r:id="rId23"/>
    <p:sldId id="415" r:id="rId24"/>
    <p:sldId id="416" r:id="rId25"/>
    <p:sldId id="417" r:id="rId26"/>
    <p:sldId id="422" r:id="rId27"/>
    <p:sldId id="349" r:id="rId28"/>
    <p:sldId id="401" r:id="rId29"/>
    <p:sldId id="403" r:id="rId30"/>
    <p:sldId id="402" r:id="rId31"/>
    <p:sldId id="399" r:id="rId32"/>
    <p:sldId id="351" r:id="rId33"/>
    <p:sldId id="352" r:id="rId34"/>
    <p:sldId id="350" r:id="rId35"/>
    <p:sldId id="404" r:id="rId36"/>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0404" autoAdjust="0"/>
  </p:normalViewPr>
  <p:slideViewPr>
    <p:cSldViewPr snapToGrid="0">
      <p:cViewPr varScale="1">
        <p:scale>
          <a:sx n="41" d="100"/>
          <a:sy n="41" d="100"/>
        </p:scale>
        <p:origin x="167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DE87CDA-AA37-4752-AFAA-B105F70BC1F1}" type="datetimeFigureOut">
              <a:rPr lang="en-US"/>
              <a:pPr>
                <a:defRPr/>
              </a:pPr>
              <a:t>5/12/2023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BD8B833A-BB3A-40D2-A709-080D1588F253}" type="slidenum">
              <a:rPr lang="en-US"/>
              <a:pPr>
                <a:defRPr/>
              </a:pPr>
              <a:t>‹#›</a:t>
            </a:fld>
            <a:endParaRPr lang="en-US" dirty="0"/>
          </a:p>
        </p:txBody>
      </p:sp>
    </p:spTree>
    <p:extLst>
      <p:ext uri="{BB962C8B-B14F-4D97-AF65-F5344CB8AC3E}">
        <p14:creationId xmlns:p14="http://schemas.microsoft.com/office/powerpoint/2010/main" val="3673776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5</a:t>
            </a:fld>
            <a:endParaRPr lang="en-US" dirty="0"/>
          </a:p>
        </p:txBody>
      </p:sp>
    </p:spTree>
    <p:extLst>
      <p:ext uri="{BB962C8B-B14F-4D97-AF65-F5344CB8AC3E}">
        <p14:creationId xmlns:p14="http://schemas.microsoft.com/office/powerpoint/2010/main" val="94549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10</a:t>
            </a:fld>
            <a:endParaRPr lang="en-US" dirty="0"/>
          </a:p>
        </p:txBody>
      </p:sp>
    </p:spTree>
    <p:extLst>
      <p:ext uri="{BB962C8B-B14F-4D97-AF65-F5344CB8AC3E}">
        <p14:creationId xmlns:p14="http://schemas.microsoft.com/office/powerpoint/2010/main" val="3610084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13</a:t>
            </a:fld>
            <a:endParaRPr lang="en-US" dirty="0"/>
          </a:p>
        </p:txBody>
      </p:sp>
    </p:spTree>
    <p:extLst>
      <p:ext uri="{BB962C8B-B14F-4D97-AF65-F5344CB8AC3E}">
        <p14:creationId xmlns:p14="http://schemas.microsoft.com/office/powerpoint/2010/main" val="55731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D8B833A-BB3A-40D2-A709-080D1588F253}" type="slidenum">
              <a:rPr lang="en-US" smtClean="0"/>
              <a:pPr>
                <a:defRPr/>
              </a:pPr>
              <a:t>33</a:t>
            </a:fld>
            <a:endParaRPr lang="en-US" dirty="0"/>
          </a:p>
        </p:txBody>
      </p:sp>
    </p:spTree>
    <p:extLst>
      <p:ext uri="{BB962C8B-B14F-4D97-AF65-F5344CB8AC3E}">
        <p14:creationId xmlns:p14="http://schemas.microsoft.com/office/powerpoint/2010/main" val="143210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CF09B04-39B0-4DB1-82D9-D80578D902A7}"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244DCEF-03EB-489F-A146-93358BB6DFD7}" type="slidenum">
              <a:rPr lang="en-US" smtClean="0"/>
              <a:pPr>
                <a:defRPr/>
              </a:pPr>
              <a:t>‹#›</a:t>
            </a:fld>
            <a:endParaRPr lang="en-US" dirty="0"/>
          </a:p>
        </p:txBody>
      </p:sp>
    </p:spTree>
    <p:extLst>
      <p:ext uri="{BB962C8B-B14F-4D97-AF65-F5344CB8AC3E}">
        <p14:creationId xmlns:p14="http://schemas.microsoft.com/office/powerpoint/2010/main" val="94502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6217B6A-28AD-4E05-804B-AF2E175F5D5E}" type="datetimeFigureOut">
              <a:rPr lang="en-US" smtClean="0"/>
              <a:pPr>
                <a:defRPr/>
              </a:pPr>
              <a:t>5/12/2023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4DFF134-F4AA-4843-9ECC-4B6D3F198D71}" type="slidenum">
              <a:rPr lang="en-US" smtClean="0"/>
              <a:pPr>
                <a:defRPr/>
              </a:pPr>
              <a:t>‹#›</a:t>
            </a:fld>
            <a:endParaRPr lang="en-US" dirty="0"/>
          </a:p>
        </p:txBody>
      </p:sp>
    </p:spTree>
    <p:extLst>
      <p:ext uri="{BB962C8B-B14F-4D97-AF65-F5344CB8AC3E}">
        <p14:creationId xmlns:p14="http://schemas.microsoft.com/office/powerpoint/2010/main" val="279635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E55676F-D9FB-42A1-B4B8-7FDA18284B2B}"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F3D7478-1BB4-4A76-9CC4-C8343D75E97B}" type="slidenum">
              <a:rPr lang="en-US" smtClean="0"/>
              <a:pPr>
                <a:defRPr/>
              </a:pPr>
              <a:t>‹#›</a:t>
            </a:fld>
            <a:endParaRPr lang="en-US" dirty="0"/>
          </a:p>
        </p:txBody>
      </p:sp>
    </p:spTree>
    <p:extLst>
      <p:ext uri="{BB962C8B-B14F-4D97-AF65-F5344CB8AC3E}">
        <p14:creationId xmlns:p14="http://schemas.microsoft.com/office/powerpoint/2010/main" val="294311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C08FA5-7CEB-440A-A5A0-BECFA14F9BA4}"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1A0F1A6-DA11-4F0E-B9B7-A499B044FB85}"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3870205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AC44FEA-CA4D-4F05-B73E-E1CBA3C87B02}"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F34EE48-2A8F-400D-AB57-4D14E5AFF599}" type="slidenum">
              <a:rPr lang="en-US" smtClean="0"/>
              <a:pPr>
                <a:defRPr/>
              </a:pPr>
              <a:t>‹#›</a:t>
            </a:fld>
            <a:endParaRPr lang="en-US" dirty="0"/>
          </a:p>
        </p:txBody>
      </p:sp>
    </p:spTree>
    <p:extLst>
      <p:ext uri="{BB962C8B-B14F-4D97-AF65-F5344CB8AC3E}">
        <p14:creationId xmlns:p14="http://schemas.microsoft.com/office/powerpoint/2010/main" val="504280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B3641F1-6F17-4FD0-BDA8-465273890D29}" type="datetimeFigureOut">
              <a:rPr lang="en-US" smtClean="0"/>
              <a:pPr>
                <a:defRPr/>
              </a:pPr>
              <a:t>5/12/2023</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45A8840-03B7-4B0D-9380-5C01216959F8}" type="slidenum">
              <a:rPr lang="en-US" smtClean="0"/>
              <a:pPr>
                <a:defRPr/>
              </a:pPr>
              <a:t>‹#›</a:t>
            </a:fld>
            <a:endParaRPr lang="en-US" dirty="0"/>
          </a:p>
        </p:txBody>
      </p:sp>
    </p:spTree>
    <p:extLst>
      <p:ext uri="{BB962C8B-B14F-4D97-AF65-F5344CB8AC3E}">
        <p14:creationId xmlns:p14="http://schemas.microsoft.com/office/powerpoint/2010/main" val="2655136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F5FD64E6-1474-4FF2-9594-7D7D7E5031A7}" type="datetimeFigureOut">
              <a:rPr lang="en-US" smtClean="0"/>
              <a:pPr>
                <a:defRPr/>
              </a:pPr>
              <a:t>5/12/2023</a:t>
            </a:fld>
            <a:endParaRPr lang="en-US" dirty="0"/>
          </a:p>
        </p:txBody>
      </p:sp>
      <p:sp>
        <p:nvSpPr>
          <p:cNvPr id="4"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BE6DDA0-5E0F-4106-9104-BCA4E79FB19C}" type="slidenum">
              <a:rPr lang="en-US" smtClean="0"/>
              <a:pPr>
                <a:defRPr/>
              </a:pPr>
              <a:t>‹#›</a:t>
            </a:fld>
            <a:endParaRPr lang="en-US" dirty="0"/>
          </a:p>
        </p:txBody>
      </p:sp>
    </p:spTree>
    <p:extLst>
      <p:ext uri="{BB962C8B-B14F-4D97-AF65-F5344CB8AC3E}">
        <p14:creationId xmlns:p14="http://schemas.microsoft.com/office/powerpoint/2010/main" val="907366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A43EEAE-B184-4273-AAA3-5C23EE899A50}"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C7E6788C-919A-41D9-BD91-8A945ED77E60}" type="slidenum">
              <a:rPr lang="en-US" smtClean="0"/>
              <a:pPr>
                <a:defRPr/>
              </a:pPr>
              <a:t>‹#›</a:t>
            </a:fld>
            <a:endParaRPr lang="en-US" dirty="0"/>
          </a:p>
        </p:txBody>
      </p:sp>
    </p:spTree>
    <p:extLst>
      <p:ext uri="{BB962C8B-B14F-4D97-AF65-F5344CB8AC3E}">
        <p14:creationId xmlns:p14="http://schemas.microsoft.com/office/powerpoint/2010/main" val="2769310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F4DB040-3D35-456E-8428-54303AE365D8}"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C3B6702-7968-4DA5-AF14-36E443D04EB7}" type="slidenum">
              <a:rPr lang="en-US" smtClean="0"/>
              <a:pPr>
                <a:defRPr/>
              </a:pPr>
              <a:t>‹#›</a:t>
            </a:fld>
            <a:endParaRPr lang="en-US" dirty="0"/>
          </a:p>
        </p:txBody>
      </p:sp>
    </p:spTree>
    <p:extLst>
      <p:ext uri="{BB962C8B-B14F-4D97-AF65-F5344CB8AC3E}">
        <p14:creationId xmlns:p14="http://schemas.microsoft.com/office/powerpoint/2010/main" val="1917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E7AF4DA-3A3D-49C3-85FA-11B5D99CDADE}"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29ABE69-68EA-4443-AE34-85B8C2DF44F5}" type="slidenum">
              <a:rPr lang="en-US" smtClean="0"/>
              <a:pPr>
                <a:defRPr/>
              </a:pPr>
              <a:t>‹#›</a:t>
            </a:fld>
            <a:endParaRPr lang="en-US" dirty="0"/>
          </a:p>
        </p:txBody>
      </p:sp>
    </p:spTree>
    <p:extLst>
      <p:ext uri="{BB962C8B-B14F-4D97-AF65-F5344CB8AC3E}">
        <p14:creationId xmlns:p14="http://schemas.microsoft.com/office/powerpoint/2010/main" val="344658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4ECB4A8-009E-4069-AF4E-2D05AACA40FA}" type="datetimeFigureOut">
              <a:rPr lang="en-US" smtClean="0"/>
              <a:pPr>
                <a:defRPr/>
              </a:pPr>
              <a:t>5/12/2023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4F420D5-0BCF-40BC-BA0B-358ED1C6B377}" type="slidenum">
              <a:rPr lang="en-US" smtClean="0"/>
              <a:pPr>
                <a:defRPr/>
              </a:pPr>
              <a:t>‹#›</a:t>
            </a:fld>
            <a:endParaRPr lang="en-US" dirty="0"/>
          </a:p>
        </p:txBody>
      </p:sp>
    </p:spTree>
    <p:extLst>
      <p:ext uri="{BB962C8B-B14F-4D97-AF65-F5344CB8AC3E}">
        <p14:creationId xmlns:p14="http://schemas.microsoft.com/office/powerpoint/2010/main" val="78258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3DFF62A-3767-4779-83CE-4072DCB8AA39}" type="datetimeFigureOut">
              <a:rPr lang="en-US" smtClean="0"/>
              <a:pPr>
                <a:defRPr/>
              </a:pPr>
              <a:t>5/12/2023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8C52527-3D26-4244-AA54-F8DD4A02D9FE}" type="slidenum">
              <a:rPr lang="en-US" smtClean="0"/>
              <a:pPr>
                <a:defRPr/>
              </a:pPr>
              <a:t>‹#›</a:t>
            </a:fld>
            <a:endParaRPr lang="en-US" dirty="0"/>
          </a:p>
        </p:txBody>
      </p:sp>
    </p:spTree>
    <p:extLst>
      <p:ext uri="{BB962C8B-B14F-4D97-AF65-F5344CB8AC3E}">
        <p14:creationId xmlns:p14="http://schemas.microsoft.com/office/powerpoint/2010/main" val="210837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53F7FD5D-7E81-4719-972E-6B57A7284F63}" type="datetimeFigureOut">
              <a:rPr lang="en-US" smtClean="0"/>
              <a:pPr>
                <a:defRPr/>
              </a:pPr>
              <a:t>5/12/2023</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A5BA409-D332-4D2F-95E0-137DA32014AB}" type="slidenum">
              <a:rPr lang="en-US" smtClean="0"/>
              <a:pPr>
                <a:defRPr/>
              </a:pPr>
              <a:t>‹#›</a:t>
            </a:fld>
            <a:endParaRPr lang="en-US" dirty="0"/>
          </a:p>
        </p:txBody>
      </p:sp>
    </p:spTree>
    <p:extLst>
      <p:ext uri="{BB962C8B-B14F-4D97-AF65-F5344CB8AC3E}">
        <p14:creationId xmlns:p14="http://schemas.microsoft.com/office/powerpoint/2010/main" val="375709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06EDA690-7E18-4FD2-89F6-52B863641E39}" type="datetimeFigureOut">
              <a:rPr lang="en-US" smtClean="0"/>
              <a:pPr>
                <a:defRPr/>
              </a:pPr>
              <a:t>5/12/2023</a:t>
            </a:fld>
            <a:endParaRPr lang="en-US" dirty="0"/>
          </a:p>
        </p:txBody>
      </p:sp>
      <p:sp>
        <p:nvSpPr>
          <p:cNvPr id="5" name="Footer Placeholder 3"/>
          <p:cNvSpPr>
            <a:spLocks noGrp="1"/>
          </p:cNvSpPr>
          <p:nvPr>
            <p:ph type="ftr" sz="quarter" idx="11"/>
          </p:nvPr>
        </p:nvSpPr>
        <p:spPr/>
        <p:txBody>
          <a:bodyPr/>
          <a:lstStyle/>
          <a:p>
            <a:pPr>
              <a:defRPr/>
            </a:pPr>
            <a:endParaRPr lang="en-US" dirty="0"/>
          </a:p>
        </p:txBody>
      </p:sp>
      <p:sp>
        <p:nvSpPr>
          <p:cNvPr id="6" name="Slide Number Placeholder 4"/>
          <p:cNvSpPr>
            <a:spLocks noGrp="1"/>
          </p:cNvSpPr>
          <p:nvPr>
            <p:ph type="sldNum" sz="quarter" idx="12"/>
          </p:nvPr>
        </p:nvSpPr>
        <p:spPr/>
        <p:txBody>
          <a:bodyPr/>
          <a:lstStyle/>
          <a:p>
            <a:pPr>
              <a:defRPr/>
            </a:pPr>
            <a:fld id="{DBD9B7F9-DCB6-4A90-8BF3-EB74988EB9D1}" type="slidenum">
              <a:rPr lang="en-US" smtClean="0"/>
              <a:pPr>
                <a:defRPr/>
              </a:pPr>
              <a:t>‹#›</a:t>
            </a:fld>
            <a:endParaRPr lang="en-US" dirty="0"/>
          </a:p>
        </p:txBody>
      </p:sp>
    </p:spTree>
    <p:extLst>
      <p:ext uri="{BB962C8B-B14F-4D97-AF65-F5344CB8AC3E}">
        <p14:creationId xmlns:p14="http://schemas.microsoft.com/office/powerpoint/2010/main" val="13040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9BDB334-A94B-44BB-AFC8-CD029BDE601C}" type="datetimeFigureOut">
              <a:rPr lang="en-US" smtClean="0"/>
              <a:pPr>
                <a:defRPr/>
              </a:pPr>
              <a:t>5/12/2023</a:t>
            </a:fld>
            <a:endParaRPr lang="en-US" dirty="0"/>
          </a:p>
        </p:txBody>
      </p:sp>
      <p:sp>
        <p:nvSpPr>
          <p:cNvPr id="5" name="Footer Placeholder 2"/>
          <p:cNvSpPr>
            <a:spLocks noGrp="1"/>
          </p:cNvSpPr>
          <p:nvPr>
            <p:ph type="ftr" sz="quarter" idx="11"/>
          </p:nvPr>
        </p:nvSpPr>
        <p:spPr/>
        <p:txBody>
          <a:bodyPr/>
          <a:lstStyle/>
          <a:p>
            <a:pPr>
              <a:defRPr/>
            </a:pPr>
            <a:endParaRPr lang="en-US" dirty="0"/>
          </a:p>
        </p:txBody>
      </p:sp>
      <p:sp>
        <p:nvSpPr>
          <p:cNvPr id="6" name="Slide Number Placeholder 3"/>
          <p:cNvSpPr>
            <a:spLocks noGrp="1"/>
          </p:cNvSpPr>
          <p:nvPr>
            <p:ph type="sldNum" sz="quarter" idx="12"/>
          </p:nvPr>
        </p:nvSpPr>
        <p:spPr/>
        <p:txBody>
          <a:bodyPr/>
          <a:lstStyle/>
          <a:p>
            <a:pPr>
              <a:defRPr/>
            </a:pPr>
            <a:fld id="{4BD588A5-9259-4CF4-8F37-9A72BD0E9220}" type="slidenum">
              <a:rPr lang="en-US" smtClean="0"/>
              <a:pPr>
                <a:defRPr/>
              </a:pPr>
              <a:t>‹#›</a:t>
            </a:fld>
            <a:endParaRPr lang="en-US" dirty="0"/>
          </a:p>
        </p:txBody>
      </p:sp>
    </p:spTree>
    <p:extLst>
      <p:ext uri="{BB962C8B-B14F-4D97-AF65-F5344CB8AC3E}">
        <p14:creationId xmlns:p14="http://schemas.microsoft.com/office/powerpoint/2010/main" val="50788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8D3C2860-7A3C-4FE2-B5C3-56A0267401E0}" type="datetimeFigureOut">
              <a:rPr lang="en-US" smtClean="0"/>
              <a:pPr>
                <a:defRPr/>
              </a:pPr>
              <a:t>5/12/2023</a:t>
            </a:fld>
            <a:endParaRPr lang="en-US" dirty="0"/>
          </a:p>
        </p:txBody>
      </p:sp>
      <p:sp>
        <p:nvSpPr>
          <p:cNvPr id="5" name="Footer Placeholder 5"/>
          <p:cNvSpPr>
            <a:spLocks noGrp="1"/>
          </p:cNvSpPr>
          <p:nvPr>
            <p:ph type="ftr" sz="quarter" idx="11"/>
          </p:nvPr>
        </p:nvSpPr>
        <p:spPr/>
        <p:txBody>
          <a:bodyPr/>
          <a:lstStyle/>
          <a:p>
            <a:pPr>
              <a:defRPr/>
            </a:pPr>
            <a:endParaRPr lang="en-US" dirty="0"/>
          </a:p>
        </p:txBody>
      </p:sp>
      <p:sp>
        <p:nvSpPr>
          <p:cNvPr id="6" name="Slide Number Placeholder 6"/>
          <p:cNvSpPr>
            <a:spLocks noGrp="1"/>
          </p:cNvSpPr>
          <p:nvPr>
            <p:ph type="sldNum" sz="quarter" idx="12"/>
          </p:nvPr>
        </p:nvSpPr>
        <p:spPr/>
        <p:txBody>
          <a:bodyPr/>
          <a:lstStyle/>
          <a:p>
            <a:pPr>
              <a:defRPr/>
            </a:pPr>
            <a:fld id="{FC58D445-1E9A-48C2-9F17-DC62610F72DF}" type="slidenum">
              <a:rPr lang="en-US" smtClean="0"/>
              <a:pPr>
                <a:defRPr/>
              </a:pPr>
              <a:t>‹#›</a:t>
            </a:fld>
            <a:endParaRPr lang="en-US" dirty="0"/>
          </a:p>
        </p:txBody>
      </p:sp>
    </p:spTree>
    <p:extLst>
      <p:ext uri="{BB962C8B-B14F-4D97-AF65-F5344CB8AC3E}">
        <p14:creationId xmlns:p14="http://schemas.microsoft.com/office/powerpoint/2010/main" val="268085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B3B048D-E3D9-4E79-9683-E5639F68D347}" type="datetimeFigureOut">
              <a:rPr lang="en-US" smtClean="0"/>
              <a:pPr>
                <a:defRPr/>
              </a:pPr>
              <a:t>5/12/2023</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97AEB5AE-2C50-40C3-98B4-C1455677A7B2}" type="slidenum">
              <a:rPr lang="en-US" smtClean="0"/>
              <a:pPr>
                <a:defRPr/>
              </a:pPr>
              <a:t>‹#›</a:t>
            </a:fld>
            <a:endParaRPr lang="en-US" dirty="0"/>
          </a:p>
        </p:txBody>
      </p:sp>
    </p:spTree>
    <p:extLst>
      <p:ext uri="{BB962C8B-B14F-4D97-AF65-F5344CB8AC3E}">
        <p14:creationId xmlns:p14="http://schemas.microsoft.com/office/powerpoint/2010/main" val="289612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873ABF5C-1305-473B-AA42-6CF5646DF2FB}" type="datetimeFigureOut">
              <a:rPr lang="en-US" smtClean="0"/>
              <a:pPr>
                <a:defRPr/>
              </a:pPr>
              <a:t>5/12/2023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dirty="0"/>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3775E0F2-95CE-4AB8-9479-A228495BCAC0}" type="slidenum">
              <a:rPr lang="en-US" smtClean="0"/>
              <a:pPr>
                <a:defRPr/>
              </a:pPr>
              <a:t>‹#›</a:t>
            </a:fld>
            <a:endParaRPr lang="en-US" dirty="0"/>
          </a:p>
        </p:txBody>
      </p:sp>
    </p:spTree>
    <p:extLst>
      <p:ext uri="{BB962C8B-B14F-4D97-AF65-F5344CB8AC3E}">
        <p14:creationId xmlns:p14="http://schemas.microsoft.com/office/powerpoint/2010/main" val="56080166"/>
      </p:ext>
    </p:extLst>
  </p:cSld>
  <p:clrMap bg1="dk1" tx1="lt1" bg2="dk2" tx2="lt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 id="2147484515" r:id="rId13"/>
    <p:sldLayoutId id="2147484516" r:id="rId14"/>
    <p:sldLayoutId id="2147484517" r:id="rId15"/>
    <p:sldLayoutId id="2147484518" r:id="rId16"/>
    <p:sldLayoutId id="2147484519"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softwaretestinghelp.com/testing-banking-applications/#4_Functional_Testing" TargetMode="External"/><Relationship Id="rId13" Type="http://schemas.openxmlformats.org/officeDocument/2006/relationships/hyperlink" Target="https://www.softwaretestinghelp.com/testing-banking-applications/#Usability_Testing" TargetMode="External"/><Relationship Id="rId3" Type="http://schemas.openxmlformats.org/officeDocument/2006/relationships/hyperlink" Target="https://www.softwaretestinghelp.com/testing-banking-applications/#Importance_of_Testing_Banking_Application" TargetMode="External"/><Relationship Id="rId7" Type="http://schemas.openxmlformats.org/officeDocument/2006/relationships/hyperlink" Target="https://www.softwaretestinghelp.com/testing-banking-applications/#3_Business_Scenario_Preparations" TargetMode="External"/><Relationship Id="rId12" Type="http://schemas.openxmlformats.org/officeDocument/2006/relationships/hyperlink" Target="https://www.softwaretestinghelp.com/testing-banking-applications/#Integration_Testing" TargetMode="External"/><Relationship Id="rId17" Type="http://schemas.openxmlformats.org/officeDocument/2006/relationships/hyperlink" Target="https://www.softwaretestinghelp.com/testing-banking-applications/#Conclusion" TargetMode="External"/><Relationship Id="rId2" Type="http://schemas.openxmlformats.org/officeDocument/2006/relationships/hyperlink" Target="https://www.softwaretestinghelp.com/testing-banking-applications/#How_To_Test_Banking_Applications" TargetMode="External"/><Relationship Id="rId16" Type="http://schemas.openxmlformats.org/officeDocument/2006/relationships/hyperlink" Target="https://www.softwaretestinghelp.com/testing-banking-applications/#Sample_Test_Cases_for_Banking_Application" TargetMode="External"/><Relationship Id="rId1" Type="http://schemas.openxmlformats.org/officeDocument/2006/relationships/slideLayout" Target="../slideLayouts/slideLayout2.xml"/><Relationship Id="rId6" Type="http://schemas.openxmlformats.org/officeDocument/2006/relationships/hyperlink" Target="https://www.softwaretestinghelp.com/testing-banking-applications/#2_Requirement_Review" TargetMode="External"/><Relationship Id="rId11" Type="http://schemas.openxmlformats.org/officeDocument/2006/relationships/hyperlink" Target="https://www.softwaretestinghelp.com/testing-banking-applications/#Other_Stages_in_Testing_the_BFSI_App" TargetMode="External"/><Relationship Id="rId5" Type="http://schemas.openxmlformats.org/officeDocument/2006/relationships/hyperlink" Target="https://www.softwaretestinghelp.com/testing-banking-applications/#1_Requirement_Gathering" TargetMode="External"/><Relationship Id="rId15" Type="http://schemas.openxmlformats.org/officeDocument/2006/relationships/hyperlink" Target="https://www.softwaretestinghelp.com/testing-banking-applications/#User_Acceptance_Testing" TargetMode="External"/><Relationship Id="rId10" Type="http://schemas.openxmlformats.org/officeDocument/2006/relationships/hyperlink" Target="https://www.softwaretestinghelp.com/testing-banking-applications/#6_Security_Testing" TargetMode="External"/><Relationship Id="rId4" Type="http://schemas.openxmlformats.org/officeDocument/2006/relationships/hyperlink" Target="https://www.softwaretestinghelp.com/testing-banking-applications/#Banking_App_Testing_Workflow" TargetMode="External"/><Relationship Id="rId9" Type="http://schemas.openxmlformats.org/officeDocument/2006/relationships/hyperlink" Target="https://www.softwaretestinghelp.com/testing-banking-applications/#5_Database_Testing" TargetMode="External"/><Relationship Id="rId14" Type="http://schemas.openxmlformats.org/officeDocument/2006/relationships/hyperlink" Target="https://www.softwaretestinghelp.com/testing-banking-applications/#Performance_Testin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softwaretestinghelp.com/test-coverag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oftwaretestinghelp.com/what-is-user-acceptance-testing-uat/" TargetMode="External"/><Relationship Id="rId2" Type="http://schemas.openxmlformats.org/officeDocument/2006/relationships/hyperlink" Target="https://www.softwaretestinghelp.com/test-summary-report-template-download-sample/"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itspmo.uchicago.edu/page/make-gono-go-decis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9710737" cy="2887980"/>
          </a:xfrm>
        </p:spPr>
        <p:txBody>
          <a:bodyPr wrap="square" numCol="1" anchorCtr="0" compatLnSpc="1">
            <a:prstTxWarp prst="textNoShape">
              <a:avLst/>
            </a:prstTxWarp>
            <a:normAutofit fontScale="90000"/>
          </a:bodyPr>
          <a:lstStyle/>
          <a:p>
            <a:pPr algn="ctr" defTabSz="1341150" eaLnBrk="1" fontAlgn="auto" hangingPunct="1">
              <a:lnSpc>
                <a:spcPct val="150000"/>
              </a:lnSpc>
              <a:spcAft>
                <a:spcPts val="0"/>
              </a:spcAft>
              <a:defRPr/>
            </a:pPr>
            <a:r>
              <a:rPr lang="en-US" altLang="en-US" sz="4400" b="1" dirty="0" smtClean="0">
                <a:latin typeface="Times New Roman" panose="02020603050405020304" pitchFamily="18" charset="0"/>
                <a:cs typeface="Times New Roman" panose="02020603050405020304" pitchFamily="18" charset="0"/>
              </a:rPr>
              <a:t>WELCOME </a:t>
            </a:r>
            <a:br>
              <a:rPr lang="en-US" altLang="en-US" sz="4400" b="1" dirty="0" smtClean="0">
                <a:latin typeface="Times New Roman" panose="02020603050405020304" pitchFamily="18" charset="0"/>
                <a:cs typeface="Times New Roman" panose="02020603050405020304" pitchFamily="18" charset="0"/>
              </a:rPr>
            </a:br>
            <a:r>
              <a:rPr lang="en-US" altLang="en-US" sz="3200" b="1" dirty="0" smtClean="0">
                <a:latin typeface="Times New Roman" panose="02020603050405020304" pitchFamily="18" charset="0"/>
                <a:cs typeface="Times New Roman" panose="02020603050405020304" pitchFamily="18" charset="0"/>
              </a:rPr>
              <a:t>TO</a:t>
            </a:r>
            <a:r>
              <a:rPr lang="en-US" altLang="en-US" sz="4400" b="1" dirty="0" smtClean="0">
                <a:latin typeface="Times New Roman" panose="02020603050405020304" pitchFamily="18" charset="0"/>
                <a:cs typeface="Times New Roman" panose="02020603050405020304" pitchFamily="18" charset="0"/>
              </a:rPr>
              <a:t> </a:t>
            </a:r>
            <a:br>
              <a:rPr lang="en-US" altLang="en-US" sz="4400" b="1" dirty="0" smtClean="0">
                <a:latin typeface="Times New Roman" panose="02020603050405020304" pitchFamily="18" charset="0"/>
                <a:cs typeface="Times New Roman" panose="02020603050405020304" pitchFamily="18" charset="0"/>
              </a:rPr>
            </a:br>
            <a:r>
              <a:rPr lang="en-US" altLang="en-US" sz="4400" b="1" dirty="0" smtClean="0">
                <a:latin typeface="Times New Roman" panose="02020603050405020304" pitchFamily="18" charset="0"/>
                <a:cs typeface="Times New Roman" panose="02020603050405020304" pitchFamily="18" charset="0"/>
              </a:rPr>
              <a:t>FIFTH  LECTURE </a:t>
            </a:r>
            <a:br>
              <a:rPr lang="en-US" altLang="en-US" sz="4400" b="1" dirty="0" smtClean="0">
                <a:latin typeface="Times New Roman" panose="02020603050405020304" pitchFamily="18" charset="0"/>
                <a:cs typeface="Times New Roman" panose="02020603050405020304" pitchFamily="18" charset="0"/>
              </a:rPr>
            </a:br>
            <a:r>
              <a:rPr lang="en-US" altLang="en-US" sz="2800" b="1"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114426" y="4716463"/>
            <a:ext cx="9710737" cy="2767012"/>
          </a:xfrm>
        </p:spPr>
        <p:txBody>
          <a:bodyPr rtlCol="0">
            <a:normAutofit/>
          </a:bodyPr>
          <a:lstStyle/>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sz="4800" b="1" dirty="0" smtClean="0">
                <a:solidFill>
                  <a:schemeClr val="tx1"/>
                </a:solidFill>
                <a:latin typeface="Times New Roman" panose="02020603050405020304" pitchFamily="18" charset="0"/>
                <a:cs typeface="Times New Roman" panose="02020603050405020304" pitchFamily="18" charset="0"/>
              </a:rPr>
              <a:t>Software  Testing </a:t>
            </a:r>
            <a:r>
              <a:rPr lang="en-US" sz="4800" b="1" dirty="0">
                <a:solidFill>
                  <a:schemeClr val="tx1"/>
                </a:solidFill>
                <a:latin typeface="Times New Roman" panose="02020603050405020304" pitchFamily="18" charset="0"/>
                <a:cs typeface="Times New Roman" panose="02020603050405020304" pitchFamily="18" charset="0"/>
              </a:rPr>
              <a:t>T</a:t>
            </a:r>
            <a:r>
              <a:rPr lang="en-US" sz="4800" b="1" dirty="0" smtClean="0">
                <a:solidFill>
                  <a:schemeClr val="tx1"/>
                </a:solidFill>
                <a:latin typeface="Times New Roman" panose="02020603050405020304" pitchFamily="18" charset="0"/>
                <a:cs typeface="Times New Roman" panose="02020603050405020304" pitchFamily="18" charset="0"/>
              </a:rPr>
              <a:t>echniques and Strategies</a:t>
            </a:r>
          </a:p>
          <a:p>
            <a:pPr algn="ctr" defTabSz="670586" eaLnBrk="1" fontAlgn="auto" hangingPunct="1">
              <a:lnSpc>
                <a:spcPct val="100000"/>
              </a:lnSpc>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:SE-484</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03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4262" r="3430" b="37049"/>
          <a:stretch/>
        </p:blipFill>
        <p:spPr>
          <a:xfrm>
            <a:off x="60158" y="914400"/>
            <a:ext cx="13564515" cy="8362949"/>
          </a:xfrm>
          <a:prstGeom prst="rect">
            <a:avLst/>
          </a:prstGeom>
        </p:spPr>
      </p:pic>
    </p:spTree>
    <p:extLst>
      <p:ext uri="{BB962C8B-B14F-4D97-AF65-F5344CB8AC3E}">
        <p14:creationId xmlns:p14="http://schemas.microsoft.com/office/powerpoint/2010/main" val="1993653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445" y="1126490"/>
            <a:ext cx="12943205" cy="7960360"/>
          </a:xfrm>
        </p:spPr>
        <p:txBody>
          <a:bodyPr>
            <a:normAutofit/>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Test scenarios </a:t>
            </a:r>
            <a:r>
              <a:rPr lang="en-US" b="1"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b="1" dirty="0" smtClean="0">
                <a:solidFill>
                  <a:srgbClr val="FFFF00"/>
                </a:solidFill>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Compose </a:t>
            </a:r>
            <a:r>
              <a:rPr lang="en-US" b="1" dirty="0" smtClean="0">
                <a:solidFill>
                  <a:srgbClr val="FFFF00"/>
                </a:solidFill>
                <a:latin typeface="Times New Roman" panose="02020603050405020304" pitchFamily="18" charset="0"/>
                <a:cs typeface="Times New Roman" panose="02020603050405020304" pitchFamily="18" charset="0"/>
              </a:rPr>
              <a:t>module: </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 Test Suite 2 : </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Test Cases:</a:t>
            </a:r>
            <a:endParaRPr lang="en-US" b="1" dirty="0">
              <a:solidFill>
                <a:srgbClr val="FFFF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Checks that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users can enter email </a:t>
            </a:r>
            <a:r>
              <a:rPr lang="en-US" dirty="0" smtClean="0">
                <a:latin typeface="Times New Roman" panose="02020603050405020304" pitchFamily="18" charset="0"/>
                <a:cs typeface="Times New Roman" panose="02020603050405020304" pitchFamily="18" charset="0"/>
              </a:rPr>
              <a:t>ids </a:t>
            </a:r>
            <a:r>
              <a:rPr lang="en-US" dirty="0">
                <a:latin typeface="Times New Roman" panose="02020603050405020304" pitchFamily="18" charset="0"/>
                <a:cs typeface="Times New Roman" panose="02020603050405020304" pitchFamily="18" charset="0"/>
              </a:rPr>
              <a:t>in the </a:t>
            </a:r>
            <a:r>
              <a:rPr lang="en-US" b="1" dirty="0">
                <a:latin typeface="Times New Roman" panose="02020603050405020304" pitchFamily="18" charset="0"/>
                <a:cs typeface="Times New Roman" panose="02020603050405020304" pitchFamily="18" charset="0"/>
              </a:rPr>
              <a:t>To, Cc, and Bcc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Check that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can enter various email ids in To, Cc, and Bcc.</a:t>
            </a:r>
          </a:p>
          <a:p>
            <a:r>
              <a:rPr lang="en-US" dirty="0">
                <a:latin typeface="Times New Roman" panose="02020603050405020304" pitchFamily="18" charset="0"/>
                <a:cs typeface="Times New Roman" panose="02020603050405020304" pitchFamily="18" charset="0"/>
              </a:rPr>
              <a:t>Compose a mail, send it, and check for the confirmation message.</a:t>
            </a:r>
          </a:p>
          <a:p>
            <a:r>
              <a:rPr lang="en-US" dirty="0">
                <a:latin typeface="Times New Roman" panose="02020603050405020304" pitchFamily="18" charset="0"/>
                <a:cs typeface="Times New Roman" panose="02020603050405020304" pitchFamily="18" charset="0"/>
              </a:rPr>
              <a:t>Compose a mail, send it, and check in the sent item of the sender and the inbox.</a:t>
            </a:r>
          </a:p>
          <a:p>
            <a:r>
              <a:rPr lang="en-US" dirty="0">
                <a:latin typeface="Times New Roman" panose="02020603050405020304" pitchFamily="18" charset="0"/>
                <a:cs typeface="Times New Roman" panose="02020603050405020304" pitchFamily="18" charset="0"/>
              </a:rPr>
              <a:t>Compose a mail, send it, and check for invalid and valid email id (valid format), check the mail in sender inbox.</a:t>
            </a:r>
          </a:p>
          <a:p>
            <a:r>
              <a:rPr lang="en-US" dirty="0">
                <a:latin typeface="Times New Roman" panose="02020603050405020304" pitchFamily="18" charset="0"/>
                <a:cs typeface="Times New Roman" panose="02020603050405020304" pitchFamily="18" charset="0"/>
              </a:rPr>
              <a:t>Compose </a:t>
            </a:r>
            <a:r>
              <a:rPr lang="en-US" dirty="0" smtClean="0">
                <a:latin typeface="Times New Roman" panose="02020603050405020304" pitchFamily="18" charset="0"/>
                <a:cs typeface="Times New Roman" panose="02020603050405020304" pitchFamily="18" charset="0"/>
              </a:rPr>
              <a:t>mail, </a:t>
            </a:r>
            <a:r>
              <a:rPr lang="en-US" dirty="0">
                <a:latin typeface="Times New Roman" panose="02020603050405020304" pitchFamily="18" charset="0"/>
                <a:cs typeface="Times New Roman" panose="02020603050405020304" pitchFamily="18" charset="0"/>
              </a:rPr>
              <a:t>discard, and then check for conformation message and check-in draft.</a:t>
            </a:r>
          </a:p>
          <a:p>
            <a:r>
              <a:rPr lang="en-US" dirty="0">
                <a:latin typeface="Times New Roman" panose="02020603050405020304" pitchFamily="18" charset="0"/>
                <a:cs typeface="Times New Roman" panose="02020603050405020304" pitchFamily="18" charset="0"/>
              </a:rPr>
              <a:t>Compose mail click on save as draft and check for the confirmation message</a:t>
            </a:r>
          </a:p>
          <a:p>
            <a:r>
              <a:rPr lang="en-US" dirty="0">
                <a:latin typeface="Times New Roman" panose="02020603050405020304" pitchFamily="18" charset="0"/>
                <a:cs typeface="Times New Roman" panose="02020603050405020304" pitchFamily="18" charset="0"/>
              </a:rPr>
              <a:t>Compose mail click on close and check for conformation save as drafts.</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15360" y="284480"/>
            <a:ext cx="4734559" cy="584775"/>
          </a:xfrm>
          <a:prstGeom prst="rect">
            <a:avLst/>
          </a:prstGeom>
        </p:spPr>
        <p:txBody>
          <a:bodyPr wrap="square">
            <a:spAutoFit/>
          </a:bodyPr>
          <a:lstStyle/>
          <a:p>
            <a:pPr marL="0" indent="0" algn="ctr">
              <a:buNone/>
            </a:pPr>
            <a:r>
              <a:rPr lang="en-US" sz="3200" b="1" dirty="0">
                <a:solidFill>
                  <a:schemeClr val="accent2">
                    <a:lumMod val="60000"/>
                    <a:lumOff val="40000"/>
                  </a:schemeClr>
                </a:solidFill>
                <a:latin typeface="Times New Roman" panose="02020603050405020304" pitchFamily="18" charset="0"/>
                <a:cs typeface="Times New Roman" panose="02020603050405020304" pitchFamily="18" charset="0"/>
              </a:rPr>
              <a:t>Example </a:t>
            </a:r>
          </a:p>
        </p:txBody>
      </p:sp>
    </p:spTree>
    <p:extLst>
      <p:ext uri="{BB962C8B-B14F-4D97-AF65-F5344CB8AC3E}">
        <p14:creationId xmlns:p14="http://schemas.microsoft.com/office/powerpoint/2010/main" val="1146163629"/>
      </p:ext>
    </p:extLst>
  </p:cSld>
  <p:clrMapOvr>
    <a:masterClrMapping/>
  </p:clrMapOvr>
  <mc:AlternateContent xmlns:mc="http://schemas.openxmlformats.org/markup-compatibility/2006" xmlns:p14="http://schemas.microsoft.com/office/powerpoint/2010/main">
    <mc:Choice Requires="p14">
      <p:transition spd="slow" p14:dur="2000" advTm="103272"/>
    </mc:Choice>
    <mc:Fallback xmlns="">
      <p:transition spd="slow" advTm="10327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445" y="0"/>
            <a:ext cx="9355138" cy="1897063"/>
          </a:xfrm>
        </p:spPr>
        <p:txBody>
          <a:bodyPr/>
          <a:lstStyle/>
          <a:p>
            <a:r>
              <a:rPr lang="en-US" dirty="0" smtClean="0"/>
              <a:t> </a:t>
            </a:r>
            <a:endParaRPr lang="en-US" dirty="0"/>
          </a:p>
        </p:txBody>
      </p:sp>
      <p:sp>
        <p:nvSpPr>
          <p:cNvPr id="3" name="Content Placeholder 2"/>
          <p:cNvSpPr>
            <a:spLocks noGrp="1"/>
          </p:cNvSpPr>
          <p:nvPr>
            <p:ph idx="1"/>
          </p:nvPr>
        </p:nvSpPr>
        <p:spPr>
          <a:xfrm>
            <a:off x="424498" y="2061210"/>
            <a:ext cx="12216681" cy="6761948"/>
          </a:xfrm>
        </p:spPr>
        <p:txBody>
          <a:bodyPr>
            <a:normAutofit fontScale="92500" lnSpcReduction="10000"/>
          </a:bodyPr>
          <a:lstStyle/>
          <a:p>
            <a:pPr marL="0" indent="0">
              <a:buNone/>
            </a:pPr>
            <a:r>
              <a:rPr lang="en-US" sz="2800" b="1" dirty="0">
                <a:solidFill>
                  <a:srgbClr val="FFFF00"/>
                </a:solidFill>
                <a:latin typeface="Times New Roman" panose="02020603050405020304" pitchFamily="18" charset="0"/>
                <a:cs typeface="Times New Roman" panose="02020603050405020304" pitchFamily="18" charset="0"/>
              </a:rPr>
              <a:t>Test scenarios on Inbox module</a:t>
            </a:r>
          </a:p>
          <a:p>
            <a:r>
              <a:rPr lang="en-US" sz="1800" dirty="0">
                <a:latin typeface="Times New Roman" panose="02020603050405020304" pitchFamily="18" charset="0"/>
                <a:cs typeface="Times New Roman" panose="02020603050405020304" pitchFamily="18" charset="0"/>
              </a:rPr>
              <a:t>Click on the inbox, and verify all received mail are displayed and highlighted in the inbox.</a:t>
            </a:r>
          </a:p>
          <a:p>
            <a:r>
              <a:rPr lang="en-US" sz="1800" dirty="0">
                <a:latin typeface="Times New Roman" panose="02020603050405020304" pitchFamily="18" charset="0"/>
                <a:cs typeface="Times New Roman" panose="02020603050405020304" pitchFamily="18" charset="0"/>
              </a:rPr>
              <a:t>Check that a latest received mail has been displayed to the sender email id correctly.</a:t>
            </a:r>
          </a:p>
          <a:p>
            <a:r>
              <a:rPr lang="en-US" sz="1800" dirty="0">
                <a:latin typeface="Times New Roman" panose="02020603050405020304" pitchFamily="18" charset="0"/>
                <a:cs typeface="Times New Roman" panose="02020603050405020304" pitchFamily="18" charset="0"/>
              </a:rPr>
              <a:t>Select the mail, reply and forward send it; check in the sent item of sender and inbox of the receiver.</a:t>
            </a:r>
          </a:p>
          <a:p>
            <a:r>
              <a:rPr lang="en-US" sz="1800" dirty="0">
                <a:latin typeface="Times New Roman" panose="02020603050405020304" pitchFamily="18" charset="0"/>
                <a:cs typeface="Times New Roman" panose="02020603050405020304" pitchFamily="18" charset="0"/>
              </a:rPr>
              <a:t>Check for any attached attachments to the mail that are downloaded or not.</a:t>
            </a:r>
          </a:p>
          <a:p>
            <a:r>
              <a:rPr lang="en-US" sz="1800" dirty="0">
                <a:latin typeface="Times New Roman" panose="02020603050405020304" pitchFamily="18" charset="0"/>
                <a:cs typeface="Times New Roman" panose="02020603050405020304" pitchFamily="18" charset="0"/>
              </a:rPr>
              <a:t>Check that attachment is scanned correctly for any viruses before download.</a:t>
            </a:r>
          </a:p>
          <a:p>
            <a:r>
              <a:rPr lang="en-US" sz="1800" dirty="0">
                <a:latin typeface="Times New Roman" panose="02020603050405020304" pitchFamily="18" charset="0"/>
                <a:cs typeface="Times New Roman" panose="02020603050405020304" pitchFamily="18" charset="0"/>
              </a:rPr>
              <a:t>Select the mail, reply and forward save as draft, and check for the confirmation message and checks in the Draft section.</a:t>
            </a:r>
          </a:p>
          <a:p>
            <a:r>
              <a:rPr lang="en-US" sz="1800" dirty="0">
                <a:latin typeface="Times New Roman" panose="02020603050405020304" pitchFamily="18" charset="0"/>
                <a:cs typeface="Times New Roman" panose="02020603050405020304" pitchFamily="18" charset="0"/>
              </a:rPr>
              <a:t>Check all the emails are marked as read are not highlighted.</a:t>
            </a:r>
          </a:p>
          <a:p>
            <a:r>
              <a:rPr lang="en-US" sz="1800" dirty="0">
                <a:latin typeface="Times New Roman" panose="02020603050405020304" pitchFamily="18" charset="0"/>
                <a:cs typeface="Times New Roman" panose="02020603050405020304" pitchFamily="18" charset="0"/>
              </a:rPr>
              <a:t>Check all mail recipients in </a:t>
            </a:r>
            <a:r>
              <a:rPr lang="en-US" sz="1800" b="1" dirty="0">
                <a:latin typeface="Times New Roman" panose="02020603050405020304" pitchFamily="18" charset="0"/>
                <a:cs typeface="Times New Roman" panose="02020603050405020304" pitchFamily="18" charset="0"/>
              </a:rPr>
              <a:t>Cc</a:t>
            </a:r>
            <a:r>
              <a:rPr lang="en-US" sz="1800" dirty="0">
                <a:latin typeface="Times New Roman" panose="02020603050405020304" pitchFamily="18" charset="0"/>
                <a:cs typeface="Times New Roman" panose="02020603050405020304" pitchFamily="18" charset="0"/>
              </a:rPr>
              <a:t> are visible to all users.</a:t>
            </a:r>
          </a:p>
          <a:p>
            <a:r>
              <a:rPr lang="en-US" sz="1800" dirty="0">
                <a:latin typeface="Times New Roman" panose="02020603050405020304" pitchFamily="18" charset="0"/>
                <a:cs typeface="Times New Roman" panose="02020603050405020304" pitchFamily="18" charset="0"/>
              </a:rPr>
              <a:t>Checks all email recipients in </a:t>
            </a:r>
            <a:r>
              <a:rPr lang="en-US" sz="1800" b="1" dirty="0">
                <a:latin typeface="Times New Roman" panose="02020603050405020304" pitchFamily="18" charset="0"/>
                <a:cs typeface="Times New Roman" panose="02020603050405020304" pitchFamily="18" charset="0"/>
              </a:rPr>
              <a:t>Bcc</a:t>
            </a:r>
            <a:r>
              <a:rPr lang="en-US" sz="1800" dirty="0">
                <a:latin typeface="Times New Roman" panose="02020603050405020304" pitchFamily="18" charset="0"/>
                <a:cs typeface="Times New Roman" panose="02020603050405020304" pitchFamily="18" charset="0"/>
              </a:rPr>
              <a:t> are not visible to the users.</a:t>
            </a:r>
          </a:p>
          <a:p>
            <a:r>
              <a:rPr lang="en-US" sz="1800" dirty="0">
                <a:latin typeface="Times New Roman" panose="02020603050405020304" pitchFamily="18" charset="0"/>
                <a:cs typeface="Times New Roman" panose="02020603050405020304" pitchFamily="18" charset="0"/>
              </a:rPr>
              <a:t>Select mail, delete it, and then check in the </a:t>
            </a:r>
            <a:r>
              <a:rPr lang="en-US" sz="1800" b="1" dirty="0">
                <a:latin typeface="Times New Roman" panose="02020603050405020304" pitchFamily="18" charset="0"/>
                <a:cs typeface="Times New Roman" panose="02020603050405020304" pitchFamily="18" charset="0"/>
              </a:rPr>
              <a:t>Trash</a:t>
            </a:r>
            <a:r>
              <a:rPr lang="en-US" sz="1800" dirty="0">
                <a:latin typeface="Times New Roman" panose="02020603050405020304" pitchFamily="18" charset="0"/>
                <a:cs typeface="Times New Roman" panose="02020603050405020304" pitchFamily="18" charset="0"/>
              </a:rPr>
              <a:t> section.</a:t>
            </a:r>
          </a:p>
          <a:p>
            <a:pPr marL="0" indent="0">
              <a:buNone/>
            </a:pPr>
            <a:r>
              <a:rPr lang="en-US" sz="2400" b="1" dirty="0">
                <a:solidFill>
                  <a:srgbClr val="FFFF00"/>
                </a:solidFill>
                <a:latin typeface="Times New Roman" panose="02020603050405020304" pitchFamily="18" charset="0"/>
                <a:cs typeface="Times New Roman" panose="02020603050405020304" pitchFamily="18" charset="0"/>
              </a:rPr>
              <a:t>Test scenario on Trash module</a:t>
            </a:r>
          </a:p>
          <a:p>
            <a:r>
              <a:rPr lang="en-US" sz="1800" dirty="0">
                <a:latin typeface="Times New Roman" panose="02020603050405020304" pitchFamily="18" charset="0"/>
                <a:cs typeface="Times New Roman" panose="02020603050405020304" pitchFamily="18" charset="0"/>
              </a:rPr>
              <a:t>Open trash, check all deleted mail present.</a:t>
            </a:r>
          </a:p>
          <a:p>
            <a:r>
              <a:rPr lang="en-US" sz="1800" dirty="0">
                <a:latin typeface="Times New Roman" panose="02020603050405020304" pitchFamily="18" charset="0"/>
                <a:cs typeface="Times New Roman" panose="02020603050405020304" pitchFamily="18" charset="0"/>
              </a:rPr>
              <a:t>Restore mail from Trash; check-in the corresponding module.</a:t>
            </a:r>
          </a:p>
          <a:p>
            <a:r>
              <a:rPr lang="en-US" sz="1800" dirty="0">
                <a:latin typeface="Times New Roman" panose="02020603050405020304" pitchFamily="18" charset="0"/>
                <a:cs typeface="Times New Roman" panose="02020603050405020304" pitchFamily="18" charset="0"/>
              </a:rPr>
              <a:t>Select mail from trash, delete it, and check mail is permanently deleted.</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003248" y="558541"/>
            <a:ext cx="2510624" cy="830997"/>
          </a:xfrm>
          <a:prstGeom prst="rect">
            <a:avLst/>
          </a:prstGeom>
        </p:spPr>
        <p:txBody>
          <a:bodyPr wrap="non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Example</a:t>
            </a:r>
            <a:endParaRPr lang="en-US" sz="4800" dirty="0">
              <a:solidFill>
                <a:schemeClr val="accent2">
                  <a:lumMod val="60000"/>
                  <a:lumOff val="40000"/>
                </a:schemeClr>
              </a:solidFill>
            </a:endParaRPr>
          </a:p>
        </p:txBody>
      </p:sp>
    </p:spTree>
    <p:extLst>
      <p:ext uri="{BB962C8B-B14F-4D97-AF65-F5344CB8AC3E}">
        <p14:creationId xmlns:p14="http://schemas.microsoft.com/office/powerpoint/2010/main" val="2192230368"/>
      </p:ext>
    </p:extLst>
  </p:cSld>
  <p:clrMapOvr>
    <a:masterClrMapping/>
  </p:clrMapOvr>
  <mc:AlternateContent xmlns:mc="http://schemas.openxmlformats.org/markup-compatibility/2006" xmlns:p14="http://schemas.microsoft.com/office/powerpoint/2010/main">
    <mc:Choice Requires="p14">
      <p:transition spd="slow" p14:dur="2000" advTm="146912"/>
    </mc:Choice>
    <mc:Fallback xmlns="">
      <p:transition spd="slow" advTm="14691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l="1707" t="4246" r="43868" b="26791"/>
          <a:stretch/>
        </p:blipFill>
        <p:spPr>
          <a:xfrm>
            <a:off x="266700" y="209550"/>
            <a:ext cx="12782550" cy="8655251"/>
          </a:xfrm>
          <a:prstGeom prst="rect">
            <a:avLst/>
          </a:prstGeom>
        </p:spPr>
      </p:pic>
    </p:spTree>
    <p:extLst>
      <p:ext uri="{BB962C8B-B14F-4D97-AF65-F5344CB8AC3E}">
        <p14:creationId xmlns:p14="http://schemas.microsoft.com/office/powerpoint/2010/main" val="996706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9476" r="661" b="20796"/>
          <a:stretch/>
        </p:blipFill>
        <p:spPr>
          <a:xfrm>
            <a:off x="304800" y="419100"/>
            <a:ext cx="12744450" cy="8743950"/>
          </a:xfrm>
          <a:prstGeom prst="rect">
            <a:avLst/>
          </a:prstGeom>
        </p:spPr>
      </p:pic>
    </p:spTree>
    <p:extLst>
      <p:ext uri="{BB962C8B-B14F-4D97-AF65-F5344CB8AC3E}">
        <p14:creationId xmlns:p14="http://schemas.microsoft.com/office/powerpoint/2010/main" val="413547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908" y="663986"/>
            <a:ext cx="10347891" cy="763761"/>
          </a:xfrm>
        </p:spPr>
        <p:txBody>
          <a:bodyPr/>
          <a:lstStyle/>
          <a:p>
            <a:r>
              <a:rPr lang="en-US" sz="2400" b="1" dirty="0" smtClean="0"/>
              <a:t>BANKING APPLICATION TEST SCENARIOS </a:t>
            </a:r>
            <a:endParaRPr lang="en-US" sz="2400" b="1" dirty="0"/>
          </a:p>
        </p:txBody>
      </p:sp>
      <p:sp>
        <p:nvSpPr>
          <p:cNvPr id="3" name="Content Placeholder 2"/>
          <p:cNvSpPr>
            <a:spLocks noGrp="1"/>
          </p:cNvSpPr>
          <p:nvPr>
            <p:ph idx="1"/>
          </p:nvPr>
        </p:nvSpPr>
        <p:spPr>
          <a:xfrm>
            <a:off x="588318" y="1427747"/>
            <a:ext cx="12100987" cy="6153372"/>
          </a:xfrm>
        </p:spPr>
        <p:txBody>
          <a:bodyPr/>
          <a:lstStyle/>
          <a:p>
            <a:r>
              <a:rPr lang="en-US" dirty="0"/>
              <a:t>Banking applications are one of the most complex applications in today’s software development and testing industry.</a:t>
            </a:r>
          </a:p>
          <a:p>
            <a:r>
              <a:rPr lang="en-US" b="1" dirty="0"/>
              <a:t>What makes banking applications so complex? What approach should be followed to test the complex workflows involved in banking applications?</a:t>
            </a:r>
            <a:endParaRPr lang="en-US" dirty="0"/>
          </a:p>
        </p:txBody>
      </p:sp>
    </p:spTree>
    <p:extLst>
      <p:ext uri="{BB962C8B-B14F-4D97-AF65-F5344CB8AC3E}">
        <p14:creationId xmlns:p14="http://schemas.microsoft.com/office/powerpoint/2010/main" val="259822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728" y="187569"/>
            <a:ext cx="13047472" cy="9636369"/>
          </a:xfrm>
        </p:spPr>
        <p:txBody>
          <a:bodyPr>
            <a:noAutofit/>
          </a:bodyPr>
          <a:lstStyle/>
          <a:p>
            <a:pPr marL="0" marR="0">
              <a:lnSpc>
                <a:spcPct val="120000"/>
              </a:lnSpc>
              <a:spcBef>
                <a:spcPts val="0"/>
              </a:spcBef>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What makes banking applications so complex?</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Banking software mainly deals with confidential financial data so that the performance of software should be error-free and secure.</a:t>
            </a: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Developers </a:t>
            </a:r>
            <a:r>
              <a:rPr lang="en-US" sz="2400" dirty="0">
                <a:latin typeface="Times New Roman" panose="02020603050405020304" pitchFamily="18" charset="0"/>
                <a:ea typeface="Calibri" panose="020F0502020204030204" pitchFamily="34" charset="0"/>
                <a:cs typeface="Times New Roman" panose="02020603050405020304" pitchFamily="18" charset="0"/>
              </a:rPr>
              <a:t>prefer a complicated design to develop these applications to ensure that the application runs in a desired secure manner.</a:t>
            </a: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Banking </a:t>
            </a:r>
            <a:r>
              <a:rPr lang="en-US" sz="2400" dirty="0">
                <a:latin typeface="Times New Roman" panose="02020603050405020304" pitchFamily="18" charset="0"/>
                <a:ea typeface="Calibri" panose="020F0502020204030204" pitchFamily="34" charset="0"/>
                <a:cs typeface="Times New Roman" panose="02020603050405020304" pitchFamily="18" charset="0"/>
              </a:rPr>
              <a:t>is a constantly changing world. Banking, today, is made available to the customer using different channels like brick &amp; mortar branches, ATMs, online banking and customer care.</a:t>
            </a: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With </a:t>
            </a:r>
            <a:r>
              <a:rPr lang="en-US" sz="2400" dirty="0">
                <a:latin typeface="Times New Roman" panose="02020603050405020304" pitchFamily="18" charset="0"/>
                <a:ea typeface="Calibri" panose="020F0502020204030204" pitchFamily="34" charset="0"/>
                <a:cs typeface="Times New Roman" panose="02020603050405020304" pitchFamily="18" charset="0"/>
              </a:rPr>
              <a:t>the advent of technology, many wallets have flooded the markets which connect to the banking systems for financial transactions.</a:t>
            </a: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Banking </a:t>
            </a:r>
            <a:r>
              <a:rPr lang="en-US" sz="2400" dirty="0">
                <a:latin typeface="Times New Roman" panose="02020603050405020304" pitchFamily="18" charset="0"/>
                <a:ea typeface="Calibri" panose="020F0502020204030204" pitchFamily="34" charset="0"/>
                <a:cs typeface="Times New Roman" panose="02020603050405020304" pitchFamily="18" charset="0"/>
              </a:rPr>
              <a:t>is also expected to be up and running 24 X 7 with high performance. Software upgrades, instant fixes, etc. cannot be allowed to impact this availability.</a:t>
            </a: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latin typeface="Times New Roman" panose="02020603050405020304" pitchFamily="18" charset="0"/>
                <a:ea typeface="Calibri" panose="020F0502020204030204" pitchFamily="34" charset="0"/>
                <a:cs typeface="Times New Roman" panose="02020603050405020304" pitchFamily="18" charset="0"/>
              </a:rPr>
              <a:t>banking world is also highly impacted by the constant changes brought in by the government in the form of banking regulations. Any changes to the tax structure will impact the banking system as well.</a:t>
            </a: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latin typeface="Times New Roman" panose="02020603050405020304" pitchFamily="18" charset="0"/>
                <a:ea typeface="Calibri" panose="020F0502020204030204" pitchFamily="34" charset="0"/>
                <a:cs typeface="Times New Roman" panose="02020603050405020304" pitchFamily="18" charset="0"/>
              </a:rPr>
              <a:t>banking system also needs to be up-to-date as far as new technologies are concerned. Data analytics like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20000"/>
              </a:lnSpc>
              <a:spcBef>
                <a:spcPts val="0"/>
              </a:spcBef>
              <a:spcAft>
                <a:spcPts val="800"/>
              </a:spcAft>
              <a:buSzPts val="1000"/>
              <a:buFont typeface="Wingdings" panose="05000000000000000000" pitchFamily="2" charset="2"/>
              <a:buChar char="ü"/>
              <a:tabLst>
                <a:tab pos="457200" algn="l"/>
              </a:tabLs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Big </a:t>
            </a:r>
            <a:r>
              <a:rPr lang="en-US" sz="2400" dirty="0">
                <a:latin typeface="Times New Roman" panose="02020603050405020304" pitchFamily="18" charset="0"/>
                <a:ea typeface="Calibri" panose="020F0502020204030204" pitchFamily="34" charset="0"/>
                <a:cs typeface="Times New Roman" panose="02020603050405020304" pitchFamily="18" charset="0"/>
              </a:rPr>
              <a:t>Data Processing and getting instincts out of big data using Data Science is growing traction in the banking world.</a:t>
            </a:r>
          </a:p>
          <a:p>
            <a:pPr marR="0">
              <a:lnSpc>
                <a:spcPct val="120000"/>
              </a:lnSpc>
              <a:spcBef>
                <a:spcPts val="0"/>
              </a:spcBef>
              <a:spcAft>
                <a:spcPts val="800"/>
              </a:spcAft>
              <a:buFont typeface="Wingdings" panose="05000000000000000000" pitchFamily="2" charset="2"/>
              <a:buChar char="ü"/>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latin typeface="Times New Roman" panose="02020603050405020304" pitchFamily="18" charset="0"/>
                <a:ea typeface="Calibri" panose="020F0502020204030204" pitchFamily="34" charset="0"/>
                <a:cs typeface="Times New Roman" panose="02020603050405020304" pitchFamily="18" charset="0"/>
              </a:rPr>
              <a:t>above mentioned points make the banking system complex for developers to create a software application around it.</a:t>
            </a:r>
          </a:p>
          <a:p>
            <a:pPr marL="0" marR="0">
              <a:lnSpc>
                <a:spcPct val="120000"/>
              </a:lnSpc>
              <a:spcBef>
                <a:spcPts val="0"/>
              </a:spcBef>
              <a:spcAft>
                <a:spcPts val="800"/>
              </a:spcAft>
              <a:buFont typeface="Wingdings" panose="05000000000000000000" pitchFamily="2" charset="2"/>
              <a:buChar char="ü"/>
            </a:pPr>
            <a:r>
              <a:rPr lang="en-US" sz="2400" dirty="0">
                <a:solidFill>
                  <a:srgbClr val="8AD0D6"/>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0890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87" y="476305"/>
            <a:ext cx="12550167" cy="9582095"/>
          </a:xfrm>
        </p:spPr>
        <p:txBody>
          <a:bodyPr>
            <a:normAutofit fontScale="92500" lnSpcReduction="10000"/>
          </a:bodyPr>
          <a:lstStyle/>
          <a:p>
            <a:pPr marL="0">
              <a:lnSpc>
                <a:spcPct val="107000"/>
              </a:lnSpc>
              <a:spcBef>
                <a:spcPts val="0"/>
              </a:spcBef>
            </a:pPr>
            <a:r>
              <a:rPr lang="en-US" sz="3600" b="1" dirty="0">
                <a:solidFill>
                  <a:srgbClr val="FFFF00"/>
                </a:solidFill>
                <a:latin typeface="Times New Roman" panose="02020603050405020304" pitchFamily="18" charset="0"/>
                <a:ea typeface="Times New Roman" panose="02020603050405020304" pitchFamily="18" charset="0"/>
                <a:cs typeface="Times New Roman" panose="02020603050405020304" pitchFamily="18" charset="0"/>
              </a:rPr>
              <a:t>Let’s first understand the characteristics of a Banking Application</a:t>
            </a: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Multi-tier functionality to support thousands of concurrent user sessions</a:t>
            </a:r>
            <a:r>
              <a:rPr lang="en-US" sz="32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functional testing include end to end, database ,security </a:t>
            </a:r>
            <a:r>
              <a:rPr lang="en-US" sz="3200" b="1" dirty="0" err="1">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etc</a:t>
            </a:r>
            <a:r>
              <a:rPr lang="en-US" sz="3200" b="1" dirty="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(map with nonfunctional </a:t>
            </a:r>
            <a:r>
              <a:rPr lang="en-US" sz="3200" b="1" dirty="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3200" b="1" dirty="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 load performance ,volume, stress so on</a:t>
            </a: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Large-scale Integration: Typically, a banking application integrates with numerous other applications such as Bill Pay utility and Trading Accounts.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Complex business workflows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Real-Time and Batch processing</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High Rate of Transactions per second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Secure Transactions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Robust Reporting section to keep track of day to day transactions.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Strong Audit to troubleshoot customer issues.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Massive storage system</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Disaster / Recovery Management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The 10 points listed above are the </a:t>
            </a: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most important characteristics of a banking application.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1680"/>
              </a:spcAf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Banking applications have multiple tiers involved in performing an operation.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0"/>
              </a:spcBef>
              <a:buNone/>
            </a:pPr>
            <a:endParaRPr lang="en-US" sz="4400" b="1"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7008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812" y="288758"/>
            <a:ext cx="10367908" cy="8875571"/>
          </a:xfrm>
        </p:spPr>
        <p:txBody>
          <a:bodyPr>
            <a:normAutofit/>
          </a:bodyPr>
          <a:lstStyle/>
          <a:p>
            <a:pPr marL="0">
              <a:lnSpc>
                <a:spcPct val="107000"/>
              </a:lnSpc>
              <a:spcBef>
                <a:spcPts val="0"/>
              </a:spcBef>
            </a:pPr>
            <a:r>
              <a:rPr lang="en-US" sz="3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2"/>
              </a:rPr>
              <a:t>How To Test Banking Applications?</a:t>
            </a:r>
            <a:endPar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Wingdings" panose="05000000000000000000" pitchFamily="2" charset="2"/>
              <a:buChar char=""/>
              <a:tabLst>
                <a:tab pos="457200" algn="l"/>
              </a:tabLst>
            </a:pPr>
            <a:r>
              <a:rPr lang="en-US" sz="3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3"/>
              </a:rPr>
              <a:t>Importance of Testing Banking Application</a:t>
            </a:r>
            <a:endParaRPr lang="en-US" sz="3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Wingdings" panose="05000000000000000000" pitchFamily="2" charset="2"/>
              <a:buChar char=""/>
              <a:tabLst>
                <a:tab pos="457200" algn="l"/>
              </a:tabLst>
            </a:pPr>
            <a:r>
              <a:rPr lang="en-US" sz="3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4"/>
              </a:rPr>
              <a:t>Banking App Testing Workflow</a:t>
            </a:r>
            <a:endParaRPr lang="en-US" sz="3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buFont typeface="Symbol" panose="05050102010706020507" pitchFamily="18" charset="2"/>
              <a:buChar char=""/>
              <a:tabLst>
                <a:tab pos="914400" algn="l"/>
              </a:tabLst>
            </a:pP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5"/>
              </a:rPr>
              <a:t>#1) Requirement Gathering</a:t>
            </a:r>
            <a:endPar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buFont typeface="Symbol" panose="05050102010706020507" pitchFamily="18" charset="2"/>
              <a:buChar char=""/>
              <a:tabLst>
                <a:tab pos="914400" algn="l"/>
              </a:tabLst>
            </a:pP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6"/>
              </a:rPr>
              <a:t>#2) Requirement Review</a:t>
            </a:r>
            <a:endPar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buFont typeface="Symbol" panose="05050102010706020507" pitchFamily="18" charset="2"/>
              <a:buChar char=""/>
              <a:tabLst>
                <a:tab pos="914400" algn="l"/>
              </a:tabLst>
            </a:pP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7"/>
              </a:rPr>
              <a:t>#3) Business Scenario Preparations</a:t>
            </a:r>
            <a:endPar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buFont typeface="Symbol" panose="05050102010706020507" pitchFamily="18" charset="2"/>
              <a:buChar char=""/>
              <a:tabLst>
                <a:tab pos="914400" algn="l"/>
              </a:tabLst>
            </a:pP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8"/>
              </a:rPr>
              <a:t>#4) Functional Testing</a:t>
            </a:r>
            <a:endPar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buFont typeface="Symbol" panose="05050102010706020507" pitchFamily="18" charset="2"/>
              <a:buChar char=""/>
              <a:tabLst>
                <a:tab pos="914400" algn="l"/>
              </a:tabLst>
            </a:pP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9"/>
              </a:rPr>
              <a:t>#5) Database Testing</a:t>
            </a:r>
            <a:endPar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buFont typeface="Symbol" panose="05050102010706020507" pitchFamily="18" charset="2"/>
              <a:buChar char=""/>
              <a:tabLst>
                <a:tab pos="914400" algn="l"/>
              </a:tabLst>
            </a:pP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0"/>
              </a:rPr>
              <a:t>#6) Security Testing</a:t>
            </a:r>
            <a:endPar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buFont typeface="Symbol" panose="05050102010706020507" pitchFamily="18" charset="2"/>
              <a:buChar char=""/>
              <a:tabLst>
                <a:tab pos="914400" algn="l"/>
              </a:tabLst>
            </a:pPr>
            <a:r>
              <a:rPr lang="en-US" sz="3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1"/>
              </a:rPr>
              <a:t>Other Stages in Testing the BFSI App</a:t>
            </a:r>
            <a:endPar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Bef>
                <a:spcPts val="0"/>
              </a:spcBef>
              <a:buFont typeface="Wingdings" panose="05000000000000000000" pitchFamily="2" charset="2"/>
              <a:buChar char=""/>
              <a:tabLst>
                <a:tab pos="1371600" algn="l"/>
              </a:tabLst>
            </a:pPr>
            <a:r>
              <a:rPr 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2"/>
              </a:rPr>
              <a:t>Integration Testing</a:t>
            </a:r>
            <a:endPar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Bef>
                <a:spcPts val="0"/>
              </a:spcBef>
              <a:buFont typeface="Wingdings" panose="05000000000000000000" pitchFamily="2" charset="2"/>
              <a:buChar char=""/>
              <a:tabLst>
                <a:tab pos="1371600" algn="l"/>
              </a:tabLst>
            </a:pPr>
            <a:r>
              <a:rPr 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3"/>
              </a:rPr>
              <a:t>Usability Testing</a:t>
            </a:r>
            <a:endPar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Bef>
                <a:spcPts val="0"/>
              </a:spcBef>
              <a:buFont typeface="Wingdings" panose="05000000000000000000" pitchFamily="2" charset="2"/>
              <a:buChar char=""/>
              <a:tabLst>
                <a:tab pos="1371600" algn="l"/>
              </a:tabLst>
            </a:pPr>
            <a:r>
              <a:rPr 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4"/>
              </a:rPr>
              <a:t>Performance Testing</a:t>
            </a:r>
            <a:endPar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Bef>
                <a:spcPts val="0"/>
              </a:spcBef>
              <a:buFont typeface="Wingdings" panose="05000000000000000000" pitchFamily="2" charset="2"/>
              <a:buChar char=""/>
              <a:tabLst>
                <a:tab pos="1371600" algn="l"/>
              </a:tabLst>
            </a:pPr>
            <a:r>
              <a:rPr lang="en-US" sz="2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5"/>
              </a:rPr>
              <a:t>User Acceptance Testing</a:t>
            </a:r>
            <a:endParaRPr lang="en-US" sz="2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Wingdings" panose="05000000000000000000" pitchFamily="2" charset="2"/>
              <a:buChar char=""/>
              <a:tabLst>
                <a:tab pos="457200" algn="l"/>
              </a:tabLst>
            </a:pPr>
            <a:r>
              <a:rPr lang="en-US" sz="3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6"/>
              </a:rPr>
              <a:t>Sample Test Cases for Banking Application</a:t>
            </a:r>
            <a:endParaRPr lang="en-US" sz="3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Font typeface="Wingdings" panose="05000000000000000000" pitchFamily="2" charset="2"/>
              <a:buChar char=""/>
              <a:tabLst>
                <a:tab pos="457200" algn="l"/>
              </a:tabLst>
            </a:pPr>
            <a:r>
              <a:rPr lang="en-US" sz="3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17"/>
              </a:rPr>
              <a:t>Conclusion</a:t>
            </a:r>
            <a:endParaRPr lang="en-US" sz="3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0899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739" y="444220"/>
            <a:ext cx="9843759" cy="6153372"/>
          </a:xfrm>
        </p:spPr>
        <p:txBody>
          <a:bodyPr/>
          <a:lstStyle/>
          <a:p>
            <a:r>
              <a:rPr lang="en-US" b="1" dirty="0"/>
              <a:t>How To Test Banking Applications?</a:t>
            </a:r>
            <a:endParaRPr lang="en-US" dirty="0"/>
          </a:p>
          <a:p>
            <a:pPr lvl="0"/>
            <a:r>
              <a:rPr lang="en-US" b="1" dirty="0"/>
              <a:t>The various Functions performed by Banking Applications are:</a:t>
            </a:r>
            <a:endParaRPr lang="en-US" dirty="0"/>
          </a:p>
          <a:p>
            <a:endParaRPr lang="en-US" dirty="0"/>
          </a:p>
        </p:txBody>
      </p:sp>
      <p:pic>
        <p:nvPicPr>
          <p:cNvPr id="4" name="Picture 3"/>
          <p:cNvPicPr>
            <a:picLocks noChangeAspect="1"/>
          </p:cNvPicPr>
          <p:nvPr/>
        </p:nvPicPr>
        <p:blipFill>
          <a:blip r:embed="rId2"/>
          <a:stretch>
            <a:fillRect/>
          </a:stretch>
        </p:blipFill>
        <p:spPr>
          <a:xfrm>
            <a:off x="2518611" y="2260439"/>
            <a:ext cx="8726905" cy="5826765"/>
          </a:xfrm>
          <a:prstGeom prst="rect">
            <a:avLst/>
          </a:prstGeom>
        </p:spPr>
      </p:pic>
    </p:spTree>
    <p:extLst>
      <p:ext uri="{BB962C8B-B14F-4D97-AF65-F5344CB8AC3E}">
        <p14:creationId xmlns:p14="http://schemas.microsoft.com/office/powerpoint/2010/main" val="97048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7840" y="372427"/>
            <a:ext cx="5364480" cy="690879"/>
          </a:xfrm>
        </p:spPr>
        <p:txBody>
          <a:bodyPr>
            <a:normAutofit fontScale="90000"/>
          </a:bodyPr>
          <a:lstStyle/>
          <a:p>
            <a:pPr algn="l"/>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TEST CASE</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150178" y="1327466"/>
            <a:ext cx="13047662" cy="8222934"/>
          </a:xfrm>
        </p:spPr>
        <p:txBody>
          <a:bodyPr>
            <a:normAutofit/>
          </a:bodyPr>
          <a:lstStyle/>
          <a:p>
            <a:r>
              <a:rPr lang="en-US" sz="2800" b="1" dirty="0">
                <a:latin typeface="Times New Roman" panose="02020603050405020304" pitchFamily="18" charset="0"/>
                <a:cs typeface="Times New Roman" panose="02020603050405020304" pitchFamily="18" charset="0"/>
              </a:rPr>
              <a:t>A </a:t>
            </a:r>
            <a:r>
              <a:rPr lang="en-US" sz="2800" b="1" dirty="0" smtClean="0">
                <a:latin typeface="Times New Roman" panose="02020603050405020304" pitchFamily="18" charset="0"/>
                <a:cs typeface="Times New Roman" panose="02020603050405020304" pitchFamily="18" charset="0"/>
              </a:rPr>
              <a:t>Test Case </a:t>
            </a:r>
            <a:r>
              <a:rPr lang="en-US" sz="2400" dirty="0">
                <a:latin typeface="Times New Roman" panose="02020603050405020304" pitchFamily="18" charset="0"/>
                <a:cs typeface="Times New Roman" panose="02020603050405020304" pitchFamily="18" charset="0"/>
              </a:rPr>
              <a:t>is a set of instructions on “HOW” to validate a particular test objective/target, which when followed will tell us if the expected behavior of the system is satisfied or not.</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TEST CASE</a:t>
            </a:r>
            <a:r>
              <a:rPr lang="en-US" sz="2400" dirty="0">
                <a:latin typeface="Times New Roman" panose="02020603050405020304" pitchFamily="18" charset="0"/>
                <a:cs typeface="Times New Roman" panose="02020603050405020304" pitchFamily="18" charset="0"/>
              </a:rPr>
              <a:t> is a set of actions executed to verify a particular feature or functionality of your software application.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Test Case contains test steps, test data, precondition, </a:t>
            </a:r>
            <a:r>
              <a:rPr lang="en-US" sz="2400" b="1" dirty="0" smtClean="0">
                <a:latin typeface="Times New Roman" panose="02020603050405020304" pitchFamily="18" charset="0"/>
                <a:cs typeface="Times New Roman" panose="02020603050405020304" pitchFamily="18" charset="0"/>
              </a:rPr>
              <a:t>post-condition </a:t>
            </a:r>
            <a:r>
              <a:rPr lang="en-US" sz="2400" b="1" dirty="0">
                <a:latin typeface="Times New Roman" panose="02020603050405020304" pitchFamily="18" charset="0"/>
                <a:cs typeface="Times New Roman" panose="02020603050405020304" pitchFamily="18" charset="0"/>
              </a:rPr>
              <a:t>developed for specific test scenario to verify any requirement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test case includes specific variables or conditions, using which a testing engineer can compare expected and actual results to determine whether a software product is functioning as per the requirements of the customer.</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During </a:t>
            </a:r>
            <a:r>
              <a:rPr lang="en-US" sz="2400" dirty="0">
                <a:latin typeface="Times New Roman" panose="02020603050405020304" pitchFamily="18" charset="0"/>
                <a:cs typeface="Times New Roman" panose="02020603050405020304" pitchFamily="18" charset="0"/>
              </a:rPr>
              <a:t>the test case preparation, analyst has to define the testing data, test conditions, roles that tester would need for the test execution.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Preparation </a:t>
            </a:r>
            <a:r>
              <a:rPr lang="en-US" sz="2400" dirty="0">
                <a:latin typeface="Times New Roman" panose="02020603050405020304" pitchFamily="18" charset="0"/>
                <a:cs typeface="Times New Roman" panose="02020603050405020304" pitchFamily="18" charset="0"/>
              </a:rPr>
              <a:t>of test cases basically mean that all of the possible scenarios have been decided in advance (and only once). Tester then follows the steps written in the test case and compares the actual result to the expected result</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 test case has components that describe input, action and an expected response, in order to determine if a feature of an application is working correctly.</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algn="ctr">
              <a:lnSpc>
                <a:spcPct val="100000"/>
              </a:lnSpc>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159527"/>
      </p:ext>
    </p:extLst>
  </p:cSld>
  <p:clrMapOvr>
    <a:masterClrMapping/>
  </p:clrMapOvr>
  <mc:AlternateContent xmlns:mc="http://schemas.openxmlformats.org/markup-compatibility/2006" xmlns:p14="http://schemas.microsoft.com/office/powerpoint/2010/main">
    <mc:Choice Requires="p14">
      <p:transition spd="slow" p14:dur="2000" advTm="260231"/>
    </mc:Choice>
    <mc:Fallback xmlns="">
      <p:transition spd="slow" advTm="26023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08" y="225837"/>
            <a:ext cx="12090692" cy="1660114"/>
          </a:xfrm>
        </p:spPr>
        <p:txBody>
          <a:bodyPr/>
          <a:lstStyle/>
          <a:p>
            <a:r>
              <a:rPr lang="en-US" b="1" dirty="0"/>
              <a:t>Banking App Testing Workflow</a:t>
            </a:r>
            <a:br>
              <a:rPr lang="en-US" b="1" dirty="0"/>
            </a:br>
            <a:r>
              <a:rPr lang="en-US" dirty="0"/>
              <a:t> </a:t>
            </a:r>
            <a:br>
              <a:rPr lang="en-US" dirty="0"/>
            </a:br>
            <a:endParaRPr lang="en-US" dirty="0"/>
          </a:p>
        </p:txBody>
      </p:sp>
      <p:pic>
        <p:nvPicPr>
          <p:cNvPr id="4" name="Content Placeholder 3" descr="https://www.softwaretestinghelp.com/wp-content/qa/uploads/2011/06/Testing-Banking-Applications.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04951"/>
            <a:ext cx="10801350" cy="7162799"/>
          </a:xfrm>
          <a:prstGeom prst="rect">
            <a:avLst/>
          </a:prstGeom>
          <a:noFill/>
          <a:ln>
            <a:noFill/>
          </a:ln>
          <a:effectLst>
            <a:outerShdw blurRad="50800" dist="50800" dir="5400000" algn="ctr" rotWithShape="0">
              <a:schemeClr val="tx1"/>
            </a:outerShdw>
          </a:effectLst>
        </p:spPr>
      </p:pic>
    </p:spTree>
    <p:extLst>
      <p:ext uri="{BB962C8B-B14F-4D97-AF65-F5344CB8AC3E}">
        <p14:creationId xmlns:p14="http://schemas.microsoft.com/office/powerpoint/2010/main" val="3211938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11567715"/>
            <a:ext cx="6705600" cy="7673704"/>
          </a:xfrm>
          <a:prstGeom prst="rect">
            <a:avLst/>
          </a:prstGeom>
        </p:spPr>
        <p:txBody>
          <a:bodyPr>
            <a:spAutoFit/>
          </a:bodyPr>
          <a:lstStyle/>
          <a:p>
            <a:pPr marL="0" marR="0">
              <a:lnSpc>
                <a:spcPts val="1560"/>
              </a:lnSpc>
              <a:spcBef>
                <a:spcPts val="0"/>
              </a:spcBef>
              <a:spcAft>
                <a:spcPts val="0"/>
              </a:spcAft>
            </a:pPr>
            <a:r>
              <a:rPr lang="en-US" b="1"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Sample Test Cases For Banking Application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u="sng" dirty="0">
                <a:solidFill>
                  <a:srgbClr val="FF6600"/>
                </a:solidFill>
                <a:latin typeface="Times New Roman" panose="02020603050405020304" pitchFamily="18" charset="0"/>
                <a:ea typeface="Times New Roman" panose="02020603050405020304" pitchFamily="18" charset="0"/>
                <a:cs typeface="Times New Roman" panose="02020603050405020304" pitchFamily="18" charset="0"/>
              </a:rPr>
              <a:t>Test cases for New Branch</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Create a new branch with valid and invalid test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Create a new branch without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Create a new branch with existing branch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the reset and cancel options.</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Update branch details with valid and invalid test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Update branch details with existing branch test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if the new branch can be saved.</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if the cancelation option is working.</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the branch deletion with and without dependencies.</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if the branch search option is working.</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b="1" u="sng" dirty="0">
                <a:solidFill>
                  <a:srgbClr val="FF6600"/>
                </a:solidFill>
                <a:latin typeface="Times New Roman" panose="02020603050405020304" pitchFamily="18" charset="0"/>
                <a:ea typeface="Times New Roman" panose="02020603050405020304" pitchFamily="18" charset="0"/>
                <a:cs typeface="Times New Roman" panose="02020603050405020304" pitchFamily="18" charset="0"/>
              </a:rPr>
              <a:t>Test Cases for New Role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Create a new role with valid and invalid test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Create a new role without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if a new role can be created with existing test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the role description and role type.</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that the cancelation and reset option is working.</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the role deletion process with and without dependency.</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the links in the role details page.</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the admin login without test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all home links for the admin role.</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if the admin can change the password with valid and invalid test data.</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dirty="0">
                <a:solidFill>
                  <a:srgbClr val="3A3A3A"/>
                </a:solidFill>
                <a:latin typeface="Times New Roman" panose="02020603050405020304" pitchFamily="18" charset="0"/>
                <a:ea typeface="Times New Roman" panose="02020603050405020304" pitchFamily="18" charset="0"/>
                <a:cs typeface="Times New Roman" panose="02020603050405020304" pitchFamily="18" charset="0"/>
              </a:rPr>
              <a:t>Verify the admin log out successfully.</a:t>
            </a:r>
            <a:endParaRPr lang="en-US" sz="1600" dirty="0">
              <a:solidFill>
                <a:srgbClr val="3A3A3A"/>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209550" y="171451"/>
            <a:ext cx="13049250" cy="9518247"/>
          </a:xfrm>
          <a:prstGeom prst="rect">
            <a:avLst/>
          </a:prstGeom>
        </p:spPr>
        <p:txBody>
          <a:bodyPr wrap="square">
            <a:spAutoFit/>
          </a:bodyPr>
          <a:lstStyle/>
          <a:p>
            <a:pPr marL="0" marR="0">
              <a:lnSpc>
                <a:spcPts val="1560"/>
              </a:lnSpc>
              <a:spcBef>
                <a:spcPts val="0"/>
              </a:spcBef>
              <a:spcAft>
                <a:spcPts val="0"/>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Sample Test Cases For Banking Application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b="1" u="sng" dirty="0" smtClean="0">
                <a:latin typeface="Times New Roman" panose="02020603050405020304" pitchFamily="18" charset="0"/>
                <a:ea typeface="Times New Roman" panose="02020603050405020304" pitchFamily="18" charset="0"/>
                <a:cs typeface="Times New Roman" panose="02020603050405020304" pitchFamily="18" charset="0"/>
              </a:rPr>
              <a:t>Test cases for  SCENARIO    New Branch</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Create a new branch with valid and invalid test data.</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Create a new branch without data.</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Create a new branch with existing branch data.</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Verify the reset and cancel options.</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Update branch details with valid and invalid test data.</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Update branch details with existing branch test data.</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Verify if the new branch can be saved.</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Verify if the cancelation option is working.</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Verify the branch deletion with and without dependencies.</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Verify if the branch search option is working.</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b="1" u="sng" dirty="0" smtClean="0">
                <a:latin typeface="Times New Roman" panose="02020603050405020304" pitchFamily="18" charset="0"/>
                <a:ea typeface="Times New Roman" panose="02020603050405020304" pitchFamily="18" charset="0"/>
                <a:cs typeface="Times New Roman" panose="02020603050405020304" pitchFamily="18" charset="0"/>
              </a:rPr>
              <a:t>Test Cases for New Role</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Create a new role with valid and invalid test data.</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 new role without data.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if a new role can be created with existing test data.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the role description and role type.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that the cancelation and reset option is working.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the role deletion process with and without dependency.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the links in the role details page.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the admin login without test data.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all home links for the admin role.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if the admin can change the password with valid and invalid test data.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Verify the admin log out successfully.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1035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260" y="686856"/>
            <a:ext cx="12463940" cy="9028643"/>
          </a:xfrm>
        </p:spPr>
        <p:txBody>
          <a:bodyPr>
            <a:normAutofit lnSpcReduction="10000"/>
          </a:bodyPr>
          <a:lstStyle/>
          <a:p>
            <a:pPr marL="0">
              <a:lnSpc>
                <a:spcPct val="107000"/>
              </a:lnSpc>
              <a:spcBef>
                <a:spcPts val="0"/>
              </a:spcBef>
            </a:pPr>
            <a:r>
              <a:rPr lang="en-US" b="1" u="sng" dirty="0">
                <a:solidFill>
                  <a:srgbClr val="FF6600"/>
                </a:solidFill>
                <a:latin typeface="Times New Roman" panose="02020603050405020304" pitchFamily="18" charset="0"/>
                <a:ea typeface="Times New Roman" panose="02020603050405020304" pitchFamily="18" charset="0"/>
                <a:cs typeface="Times New Roman" panose="02020603050405020304" pitchFamily="18" charset="0"/>
              </a:rPr>
              <a:t>Test cases for Customer and Banker</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all visitor and customer links are working properly.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the customer’s login with valid and invalid test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the customer’s login without any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the banker login without any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the banker’s login with valid or invalid test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the customer or banker was able to log out successfully.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pPr>
            <a:r>
              <a:rPr lang="en-US" b="1" u="sng" dirty="0">
                <a:latin typeface="Times New Roman" panose="02020603050405020304" pitchFamily="18" charset="0"/>
                <a:ea typeface="Times New Roman" panose="02020603050405020304" pitchFamily="18" charset="0"/>
                <a:cs typeface="Times New Roman" panose="02020603050405020304" pitchFamily="18" charset="0"/>
              </a:rPr>
              <a:t>Test cases for New users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the new user can be created with valid and invalid test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Create a new user with existing branch test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the cancel and reset option is working properly.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Update user details with valid and invalid test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the deletion of the new user.</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check if the new user can be verified.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mandatory input parameters.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optional input parameters.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a user can be created without optional parameters.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80135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1714500"/>
            <a:ext cx="10314769" cy="7449829"/>
          </a:xfrm>
        </p:spPr>
        <p:txBody>
          <a:bodyPr>
            <a:normAutofit fontScale="85000" lnSpcReduction="20000"/>
          </a:bodyPr>
          <a:lstStyle/>
          <a:p>
            <a:pPr marL="0">
              <a:lnSpc>
                <a:spcPct val="107000"/>
              </a:lnSpc>
              <a:spcBef>
                <a:spcPts val="0"/>
              </a:spcBef>
            </a:pPr>
            <a:r>
              <a:rPr lang="en-US" sz="4600" b="1" u="sng" dirty="0">
                <a:latin typeface="Times New Roman" panose="02020603050405020304" pitchFamily="18" charset="0"/>
                <a:ea typeface="Times New Roman" panose="02020603050405020304" pitchFamily="18" charset="0"/>
                <a:cs typeface="Times New Roman" panose="02020603050405020304" pitchFamily="18" charset="0"/>
              </a:rPr>
              <a:t>Test cases for the creation of a New Account</a:t>
            </a:r>
            <a:endParaRPr lang="en-US" sz="4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Create a new account with valid and invalid user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the user details can be updated.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a new user can be saved.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Create a new account with existing user data.</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that the user can deposit the amount into the newly created account (and update the balance).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the user can withdraw the amount from the new account (after depositing and updating the balance).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In the case of salary, the account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verifys</a:t>
            </a:r>
            <a:r>
              <a:rPr lang="en-US" dirty="0">
                <a:latin typeface="Times New Roman" panose="02020603050405020304" pitchFamily="18" charset="0"/>
                <a:ea typeface="Times New Roman" panose="02020603050405020304" pitchFamily="18" charset="0"/>
                <a:cs typeface="Times New Roman" panose="02020603050405020304" pitchFamily="18" charset="0"/>
              </a:rPr>
              <a:t> the company name and other details provided by the user.</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if the primary account number is provided in case of a secondary account.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the user details provided in the case of the current account.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the provided proof for the joint account in case of a joint account.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whether you are able to maintain a zero balance in your salary account.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whether you are able to maintain a zero balance or minimum balance for a non-salary account.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Verify that the new user was able to log out successfully.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9051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510" y="1010706"/>
            <a:ext cx="12959240" cy="9047693"/>
          </a:xfrm>
        </p:spPr>
        <p:txBody>
          <a:bodyPr>
            <a:noAutofit/>
          </a:bodyPr>
          <a:lstStyle/>
          <a:p>
            <a:pPr marL="0">
              <a:lnSpc>
                <a:spcPct val="107000"/>
              </a:lnSpc>
              <a:spcBef>
                <a:spcPts val="0"/>
              </a:spcBef>
            </a:pPr>
            <a:r>
              <a:rPr lang="en-US" sz="3200" b="1" u="sng" dirty="0">
                <a:latin typeface="Times New Roman" panose="02020603050405020304" pitchFamily="18" charset="0"/>
                <a:ea typeface="Times New Roman" panose="02020603050405020304" pitchFamily="18" charset="0"/>
                <a:cs typeface="Times New Roman" panose="02020603050405020304" pitchFamily="18" charset="0"/>
              </a:rPr>
              <a:t>Test Cases For Net Banking Application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Check if the user is able to open the bank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site.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Check if all the links on the site are working.</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Verify if the user is able to create a new account.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Check if the user is able to login with a valid and invalid username and password.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Verify if either the username or password is blank while logged in, the user should not be allowed to login and an alert message should be shown.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Check if the user is allowed to change the password.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If an invalid username or password is entered, a proper error message will be shown.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Users with an invalid password should not be allowed to log in.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Verify that after repeated attempts to log in with an incorrect password, the user should be shown an error message and blocked.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Check if the user is able to perform some basic transactions.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Verify that the user is able to add a beneficiary with valid and invalid details.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Verify if the user can delete the beneficiary.</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Verify that the user is able to make transactions to the newly added beneficiary</a:t>
            </a:r>
            <a:r>
              <a:rPr lang="en-US" sz="28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124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66850"/>
            <a:ext cx="10371919" cy="7697479"/>
          </a:xfrm>
        </p:spPr>
        <p:txBody>
          <a:bodyPr>
            <a:normAutofit fontScale="77500" lnSpcReduction="20000"/>
          </a:bodyPr>
          <a:lstStyle/>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After the transaction, verify if the accounts of both the user and beneficiary have been updated.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Check if the user is able to enter the amount in decimal number.</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if the user is not able to enter negative numbers in the amount field.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if the user is allowed to make transactions with or without a minimum balance.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if the user can make a new RD.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that the correct message is showing in case of transaction done with insufficient balance.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Check if the user is asked for confirmation before any transaction is made.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if acknowledgment receipts are provided on each successful transaction.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if the user is able to transfer money to multiple accounts.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if the user can cancel the transaction.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that the account details reflect the financial transactions done also.</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that the timeout feature has been implemented.</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that in case of session time out a user should log in again.</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that the proper session time out is done in case of any inactivity.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that while doing the transaction the user is taken to secure mode.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if the user was able to log out successfully.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buSzPts val="1000"/>
              <a:buFont typeface="Symbol" panose="05050102010706020507" pitchFamily="18" charset="2"/>
              <a:buChar char=""/>
              <a:tabLst>
                <a:tab pos="4572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Verify search and reset option</a:t>
            </a:r>
            <a:endParaRPr lang="en-US" sz="3200" dirty="0"/>
          </a:p>
          <a:p>
            <a:endParaRPr lang="en-US" dirty="0"/>
          </a:p>
        </p:txBody>
      </p:sp>
    </p:spTree>
    <p:extLst>
      <p:ext uri="{BB962C8B-B14F-4D97-AF65-F5344CB8AC3E}">
        <p14:creationId xmlns:p14="http://schemas.microsoft.com/office/powerpoint/2010/main" val="1807762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275" y="646331"/>
            <a:ext cx="11236960" cy="3539430"/>
          </a:xfrm>
          <a:prstGeom prst="rect">
            <a:avLst/>
          </a:prstGeom>
        </p:spPr>
        <p:txBody>
          <a:bodyPr wrap="square">
            <a:spAutoFit/>
          </a:bodyPr>
          <a:lstStyle/>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Are data inputs adequately filtered?</a:t>
            </a:r>
          </a:p>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Are data privileges identified (</a:t>
            </a:r>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read,write</a:t>
            </a:r>
            <a:r>
              <a:rPr lang="en-US" sz="2800" dirty="0">
                <a:latin typeface="Times New Roman" panose="02020603050405020304" pitchFamily="18" charset="0"/>
                <a:cs typeface="Times New Roman" panose="02020603050405020304" pitchFamily="18" charset="0"/>
              </a:rPr>
              <a:t> update and query)</a:t>
            </a:r>
          </a:p>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Are data access privilege enforced</a:t>
            </a:r>
          </a:p>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Have data backup and restore processes been defined</a:t>
            </a:r>
          </a:p>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Have data backup and restore processes been </a:t>
            </a:r>
            <a:r>
              <a:rPr lang="en-US" sz="2800" dirty="0" smtClean="0">
                <a:latin typeface="Times New Roman" panose="02020603050405020304" pitchFamily="18" charset="0"/>
                <a:cs typeface="Times New Roman" panose="02020603050405020304" pitchFamily="18" charset="0"/>
              </a:rPr>
              <a:t>tested</a:t>
            </a:r>
            <a:endParaRPr lang="en-US" sz="2800" dirty="0">
              <a:latin typeface="Times New Roman" panose="02020603050405020304" pitchFamily="18" charset="0"/>
              <a:cs typeface="Times New Roman" panose="02020603050405020304" pitchFamily="18" charset="0"/>
            </a:endParaRPr>
          </a:p>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Have data backup and restore processes been tested</a:t>
            </a:r>
          </a:p>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Have sensitive and critical data been allocated to secure location</a:t>
            </a:r>
          </a:p>
          <a:p>
            <a:pPr marL="457200" indent="-457200" fontAlgn="auto">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Have  data archival and retrieval procedure been identified </a:t>
            </a:r>
          </a:p>
        </p:txBody>
      </p:sp>
      <p:sp>
        <p:nvSpPr>
          <p:cNvPr id="3" name="Rectangle 2"/>
          <p:cNvSpPr/>
          <p:nvPr/>
        </p:nvSpPr>
        <p:spPr>
          <a:xfrm>
            <a:off x="203199" y="0"/>
            <a:ext cx="11871569" cy="646331"/>
          </a:xfrm>
          <a:prstGeom prst="rect">
            <a:avLst/>
          </a:prstGeom>
        </p:spPr>
        <p:txBody>
          <a:bodyPr wrap="square">
            <a:spAutoFit/>
          </a:bodyPr>
          <a:lstStyle/>
          <a:p>
            <a:pPr fontAlgn="auto">
              <a:spcAft>
                <a:spcPts val="0"/>
              </a:spcAft>
            </a:pP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WEB TESTING CHECKLIST ABOUT  DATA </a:t>
            </a:r>
            <a:r>
              <a:rPr lang="en-US" sz="3600" b="1" dirty="0" smtClean="0">
                <a:solidFill>
                  <a:schemeClr val="accent3">
                    <a:lumMod val="60000"/>
                    <a:lumOff val="40000"/>
                  </a:schemeClr>
                </a:solidFill>
                <a:latin typeface="Times New Roman" panose="02020603050405020304" pitchFamily="18" charset="0"/>
                <a:cs typeface="Times New Roman" panose="02020603050405020304" pitchFamily="18" charset="0"/>
              </a:rPr>
              <a:t>SECURITY</a:t>
            </a:r>
            <a:endPar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203199" y="4388961"/>
            <a:ext cx="12637477" cy="4093428"/>
          </a:xfrm>
          <a:prstGeom prst="rect">
            <a:avLst/>
          </a:prstGeom>
        </p:spPr>
        <p:txBody>
          <a:bodyPr wrap="square">
            <a:spAutoFit/>
          </a:bodyPr>
          <a:lstStyle/>
          <a:p>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WEB TESTING CHECKLIST ABOUT PERFORMANCE</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Has the database capacity been identified?</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Has anticipated growth data been obtained?</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Is database self contained?</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Is system architecture </a:t>
            </a:r>
            <a:r>
              <a:rPr lang="en-US" sz="3200" dirty="0" smtClean="0">
                <a:latin typeface="Times New Roman" panose="02020603050405020304" pitchFamily="18" charset="0"/>
                <a:cs typeface="Times New Roman" panose="02020603050405020304" pitchFamily="18" charset="0"/>
              </a:rPr>
              <a:t>defined </a:t>
            </a:r>
            <a:r>
              <a:rPr lang="en-US" sz="3200" dirty="0" err="1" smtClean="0">
                <a:latin typeface="Times New Roman" panose="02020603050405020304" pitchFamily="18" charset="0"/>
                <a:cs typeface="Times New Roman" panose="02020603050405020304" pitchFamily="18" charset="0"/>
              </a:rPr>
              <a:t>eg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tier ,server, networks  </a:t>
            </a:r>
            <a:r>
              <a:rPr lang="en-US" sz="3200" dirty="0" err="1">
                <a:latin typeface="Times New Roman" panose="02020603050405020304" pitchFamily="18" charset="0"/>
                <a:cs typeface="Times New Roman" panose="02020603050405020304" pitchFamily="18" charset="0"/>
              </a:rPr>
              <a:t>etc</a:t>
            </a: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Have the various environment been created?</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Is load balancing available ?</a:t>
            </a:r>
          </a:p>
          <a:p>
            <a:r>
              <a:rPr lang="en-US" sz="3200" dirty="0" err="1">
                <a:latin typeface="Times New Roman" panose="02020603050405020304" pitchFamily="18" charset="0"/>
                <a:cs typeface="Times New Roman" panose="02020603050405020304" pitchFamily="18" charset="0"/>
              </a:rPr>
              <a:t>etc</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230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609" y="2540001"/>
            <a:ext cx="12665551" cy="7111999"/>
          </a:xfrm>
        </p:spPr>
        <p:txBody>
          <a:bodyPr>
            <a:normAutofit lnSpcReduction="10000"/>
          </a:bodyPr>
          <a:lstStyle/>
          <a:p>
            <a:r>
              <a:rPr lang="en-US" sz="3600" b="1" dirty="0">
                <a:latin typeface="Times New Roman" panose="02020603050405020304" pitchFamily="18" charset="0"/>
                <a:cs typeface="Times New Roman" panose="02020603050405020304" pitchFamily="18" charset="0"/>
              </a:rPr>
              <a:t>When to start test activity</a:t>
            </a:r>
            <a:r>
              <a:rPr lang="en-US" sz="3600" dirty="0">
                <a:latin typeface="Times New Roman" panose="02020603050405020304" pitchFamily="18" charset="0"/>
                <a:cs typeface="Times New Roman" panose="02020603050405020304" pitchFamily="18" charset="0"/>
              </a:rPr>
              <a:t>:</a:t>
            </a:r>
          </a:p>
          <a:p>
            <a:pPr>
              <a:lnSpc>
                <a:spcPct val="100000"/>
              </a:lnSpc>
            </a:pPr>
            <a:r>
              <a:rPr lang="en-US" sz="3200" dirty="0">
                <a:latin typeface="Times New Roman" panose="02020603050405020304" pitchFamily="18" charset="0"/>
                <a:cs typeface="Times New Roman" panose="02020603050405020304" pitchFamily="18" charset="0"/>
              </a:rPr>
              <a:t>Testing should be started as early as possible to reduce the cost and time to rework and produce software that is bug-free so that it can be delivered to the client</a:t>
            </a:r>
            <a:r>
              <a:rPr lang="en-US" sz="3200" dirty="0" smtClean="0">
                <a:latin typeface="Times New Roman" panose="02020603050405020304" pitchFamily="18" charset="0"/>
                <a:cs typeface="Times New Roman" panose="02020603050405020304" pitchFamily="18" charset="0"/>
              </a:rPr>
              <a:t>.</a:t>
            </a:r>
          </a:p>
          <a:p>
            <a:pPr>
              <a:lnSpc>
                <a:spcPct val="100000"/>
              </a:lnSpc>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However, in Software Development Life Cycle (SDLC), testing can be started from the Requirements Gathering phase and continued till the software is out there in productions. </a:t>
            </a:r>
            <a:endParaRPr lang="en-US" sz="3200" dirty="0" smtClean="0">
              <a:latin typeface="Times New Roman" panose="02020603050405020304" pitchFamily="18" charset="0"/>
              <a:cs typeface="Times New Roman" panose="02020603050405020304" pitchFamily="18" charset="0"/>
            </a:endParaRPr>
          </a:p>
          <a:p>
            <a:pPr>
              <a:lnSpc>
                <a:spcPct val="100000"/>
              </a:lnSpc>
            </a:pPr>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also depends on the development model that is being used</a:t>
            </a:r>
            <a:r>
              <a:rPr lang="en-US" sz="3200" dirty="0" smtClean="0">
                <a:latin typeface="Times New Roman" panose="02020603050405020304" pitchFamily="18" charset="0"/>
                <a:cs typeface="Times New Roman" panose="02020603050405020304" pitchFamily="18" charset="0"/>
              </a:rPr>
              <a:t>.</a:t>
            </a:r>
          </a:p>
          <a:p>
            <a:pPr>
              <a:lnSpc>
                <a:spcPct val="100000"/>
              </a:lnSpc>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For example, in the Waterfall model, testing starts from the testing phase which is quite below in the tree,; but in the V-model, testing is performed parallel to the development phase.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016333" y="717867"/>
            <a:ext cx="10710196" cy="1569660"/>
          </a:xfrm>
          <a:prstGeom prst="rect">
            <a:avLst/>
          </a:prstGeom>
        </p:spPr>
        <p:txBody>
          <a:bodyPr wrap="square">
            <a:spAutoFit/>
          </a:bodyPr>
          <a:lstStyle/>
          <a:p>
            <a:pPr algn="ctr"/>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When to start test activity</a:t>
            </a:r>
            <a:r>
              <a:rPr lang="en-US" sz="4800" b="1" dirty="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a:t>
            </a:r>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When </a:t>
            </a:r>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to stop test activities</a:t>
            </a:r>
            <a:endParaRPr lang="en-US" sz="4800" b="1" dirty="0">
              <a:solidFill>
                <a:schemeClr val="accent2">
                  <a:lumMod val="60000"/>
                  <a:lumOff val="40000"/>
                </a:schemeClr>
              </a:solidFill>
            </a:endParaRPr>
          </a:p>
        </p:txBody>
      </p:sp>
    </p:spTree>
    <p:extLst>
      <p:ext uri="{BB962C8B-B14F-4D97-AF65-F5344CB8AC3E}">
        <p14:creationId xmlns:p14="http://schemas.microsoft.com/office/powerpoint/2010/main" val="578641245"/>
      </p:ext>
    </p:extLst>
  </p:cSld>
  <p:clrMapOvr>
    <a:masterClrMapping/>
  </p:clrMapOvr>
  <mc:AlternateContent xmlns:mc="http://schemas.openxmlformats.org/markup-compatibility/2006" xmlns:p14="http://schemas.microsoft.com/office/powerpoint/2010/main">
    <mc:Choice Requires="p14">
      <p:transition spd="slow" p14:dur="2000" advTm="171574"/>
    </mc:Choice>
    <mc:Fallback xmlns="">
      <p:transition spd="slow" advTm="17157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 y="717867"/>
            <a:ext cx="13370560" cy="10072053"/>
          </a:xfrm>
        </p:spPr>
        <p:txBody>
          <a:bodyPr>
            <a:noAutofit/>
          </a:bodyPr>
          <a:lstStyle/>
          <a:p>
            <a:r>
              <a:rPr lang="en-US" sz="2400" dirty="0">
                <a:latin typeface="Times New Roman" panose="02020603050405020304" pitchFamily="18" charset="0"/>
                <a:cs typeface="Times New Roman" panose="02020603050405020304" pitchFamily="18" charset="0"/>
              </a:rPr>
              <a:t>When is it Enough Testing</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nSpc>
                <a:spcPct val="100000"/>
              </a:lnSpc>
            </a:pPr>
            <a:r>
              <a:rPr lang="en-US" sz="2400" dirty="0">
                <a:latin typeface="Times New Roman" panose="02020603050405020304" pitchFamily="18" charset="0"/>
                <a:cs typeface="Times New Roman" panose="02020603050405020304" pitchFamily="18" charset="0"/>
              </a:rPr>
              <a:t>When can we say that this much testing is enough? Can testing ever be completed?</a:t>
            </a:r>
          </a:p>
          <a:p>
            <a:pPr>
              <a:lnSpc>
                <a:spcPct val="100000"/>
              </a:lnSpc>
            </a:pPr>
            <a:r>
              <a:rPr lang="en-US" sz="2400" dirty="0">
                <a:latin typeface="Times New Roman" panose="02020603050405020304" pitchFamily="18" charset="0"/>
                <a:cs typeface="Times New Roman" panose="02020603050405020304" pitchFamily="18" charset="0"/>
              </a:rPr>
              <a:t>In order to answer these questions, we will have to analyze testing activities from start to </a:t>
            </a:r>
            <a:r>
              <a:rPr lang="en-US" sz="2400" dirty="0" smtClean="0">
                <a:latin typeface="Times New Roman" panose="02020603050405020304" pitchFamily="18" charset="0"/>
                <a:cs typeface="Times New Roman" panose="02020603050405020304" pitchFamily="18" charset="0"/>
              </a:rPr>
              <a:t>end</a:t>
            </a:r>
          </a:p>
          <a:p>
            <a:pPr>
              <a:lnSpc>
                <a:spcPct val="100000"/>
              </a:lnSpc>
            </a:pPr>
            <a:r>
              <a:rPr lang="en-US" sz="2400" dirty="0">
                <a:latin typeface="Times New Roman" panose="02020603050405020304" pitchFamily="18" charset="0"/>
                <a:cs typeface="Times New Roman" panose="02020603050405020304" pitchFamily="18" charset="0"/>
              </a:rPr>
              <a:t>An application can never be 100% bug-free. So to ascertain when one can stop testing is </a:t>
            </a:r>
            <a:r>
              <a:rPr lang="en-US" sz="2400" dirty="0" smtClean="0">
                <a:latin typeface="Times New Roman" panose="02020603050405020304" pitchFamily="18" charset="0"/>
                <a:cs typeface="Times New Roman" panose="02020603050405020304" pitchFamily="18" charset="0"/>
              </a:rPr>
              <a:t>difficult</a:t>
            </a:r>
            <a:endParaRPr lang="en-US" sz="2400" dirty="0">
              <a:latin typeface="Times New Roman" panose="02020603050405020304" pitchFamily="18" charset="0"/>
              <a:cs typeface="Times New Roman" panose="02020603050405020304" pitchFamily="18" charset="0"/>
            </a:endParaRPr>
          </a:p>
          <a:p>
            <a:pPr marL="0" indent="0">
              <a:buNone/>
            </a:pPr>
            <a:r>
              <a:rPr lang="en-US" sz="2300" b="1" dirty="0" smtClean="0">
                <a:solidFill>
                  <a:srgbClr val="FFFF00"/>
                </a:solidFill>
                <a:latin typeface="Times New Roman" panose="02020603050405020304" pitchFamily="18" charset="0"/>
                <a:cs typeface="Times New Roman" panose="02020603050405020304" pitchFamily="18" charset="0"/>
              </a:rPr>
              <a:t>What </a:t>
            </a:r>
            <a:r>
              <a:rPr lang="en-US" sz="2300" b="1" dirty="0">
                <a:solidFill>
                  <a:srgbClr val="FFFF00"/>
                </a:solidFill>
                <a:latin typeface="Times New Roman" panose="02020603050405020304" pitchFamily="18" charset="0"/>
                <a:cs typeface="Times New Roman" panose="02020603050405020304" pitchFamily="18" charset="0"/>
              </a:rPr>
              <a:t>is Completion or Exit Criteria?</a:t>
            </a:r>
          </a:p>
          <a:p>
            <a:r>
              <a:rPr lang="en-US" sz="2600" dirty="0">
                <a:latin typeface="Times New Roman" panose="02020603050405020304" pitchFamily="18" charset="0"/>
                <a:cs typeface="Times New Roman" panose="02020603050405020304" pitchFamily="18" charset="0"/>
              </a:rPr>
              <a:t>The exit criteria get evaluated at the end of the testing cycle and is defined in Test Plan. It is the set of conditions or activities which must be fulfilled in order to conclude testing.</a:t>
            </a:r>
          </a:p>
          <a:p>
            <a:r>
              <a:rPr lang="en-US" sz="2600" dirty="0">
                <a:latin typeface="Times New Roman" panose="02020603050405020304" pitchFamily="18" charset="0"/>
                <a:cs typeface="Times New Roman" panose="02020603050405020304" pitchFamily="18" charset="0"/>
              </a:rPr>
              <a:t>The Exit criteria define how much testing is enough and when testing activities can be declared complete. </a:t>
            </a:r>
            <a:r>
              <a:rPr lang="en-US" sz="2600" dirty="0">
                <a:latin typeface="Times New Roman" panose="02020603050405020304" pitchFamily="18" charset="0"/>
                <a:cs typeface="Times New Roman" panose="02020603050405020304" pitchFamily="18" charset="0"/>
                <a:hlinkClick r:id="rId2"/>
              </a:rPr>
              <a:t>Coverage</a:t>
            </a:r>
            <a:r>
              <a:rPr lang="en-US" sz="2600" dirty="0">
                <a:latin typeface="Times New Roman" panose="02020603050405020304" pitchFamily="18" charset="0"/>
                <a:cs typeface="Times New Roman" panose="02020603050405020304" pitchFamily="18" charset="0"/>
              </a:rPr>
              <a:t> and completion criteria are combined to define exit criteria for testing.</a:t>
            </a:r>
          </a:p>
          <a:p>
            <a:r>
              <a:rPr lang="en-US" sz="2600" dirty="0" smtClean="0">
                <a:latin typeface="Times New Roman" panose="02020603050405020304" pitchFamily="18" charset="0"/>
                <a:cs typeface="Times New Roman" panose="02020603050405020304" pitchFamily="18" charset="0"/>
              </a:rPr>
              <a:t>Ideally</a:t>
            </a:r>
            <a:r>
              <a:rPr lang="en-US" sz="2600" dirty="0">
                <a:latin typeface="Times New Roman" panose="02020603050405020304" pitchFamily="18" charset="0"/>
                <a:cs typeface="Times New Roman" panose="02020603050405020304" pitchFamily="18" charset="0"/>
              </a:rPr>
              <a:t>, Exit or Stop Criteria is defined by combining various factors and hence is unique across all projects. It depends on the project requirement and hence </a:t>
            </a:r>
            <a:r>
              <a:rPr lang="en-US" sz="2600" dirty="0" smtClean="0">
                <a:latin typeface="Times New Roman" panose="02020603050405020304" pitchFamily="18" charset="0"/>
                <a:cs typeface="Times New Roman" panose="02020603050405020304" pitchFamily="18" charset="0"/>
              </a:rPr>
              <a:t>should be </a:t>
            </a:r>
            <a:r>
              <a:rPr lang="en-US" sz="2600" dirty="0">
                <a:latin typeface="Times New Roman" panose="02020603050405020304" pitchFamily="18" charset="0"/>
                <a:cs typeface="Times New Roman" panose="02020603050405020304" pitchFamily="18" charset="0"/>
              </a:rPr>
              <a:t>defined during Test Planning; at the beginning of the project. Parameters defined in it should be quantified as much as possible.</a:t>
            </a:r>
          </a:p>
          <a:p>
            <a:r>
              <a:rPr lang="en-US" sz="2600" dirty="0">
                <a:latin typeface="Times New Roman" panose="02020603050405020304" pitchFamily="18" charset="0"/>
                <a:cs typeface="Times New Roman" panose="02020603050405020304" pitchFamily="18" charset="0"/>
              </a:rPr>
              <a:t>Below are few pointers to be considered while defining Exit Criteria in case of Functional or System Testing. You may combine few or all the below factors while deciding where to stop testing as per your project needs.</a:t>
            </a:r>
          </a:p>
          <a:p>
            <a:r>
              <a:rPr lang="en-US" sz="2600" dirty="0">
                <a:latin typeface="Times New Roman" panose="02020603050405020304" pitchFamily="18" charset="0"/>
                <a:cs typeface="Times New Roman" panose="02020603050405020304" pitchFamily="18" charset="0"/>
              </a:rPr>
              <a:t>Testing can be stopped when:</a:t>
            </a:r>
          </a:p>
          <a:p>
            <a:endParaRPr lang="en-US" sz="2300" dirty="0"/>
          </a:p>
        </p:txBody>
      </p:sp>
      <p:sp>
        <p:nvSpPr>
          <p:cNvPr id="4" name="Rectangle 3"/>
          <p:cNvSpPr/>
          <p:nvPr/>
        </p:nvSpPr>
        <p:spPr>
          <a:xfrm>
            <a:off x="1138253" y="0"/>
            <a:ext cx="10710196" cy="830997"/>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When to stop test activities</a:t>
            </a:r>
            <a:endParaRPr lang="en-US" sz="4800" b="1" dirty="0">
              <a:solidFill>
                <a:schemeClr val="accent2">
                  <a:lumMod val="60000"/>
                  <a:lumOff val="40000"/>
                </a:schemeClr>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947728"/>
      </p:ext>
    </p:extLst>
  </p:cSld>
  <p:clrMapOvr>
    <a:masterClrMapping/>
  </p:clrMapOvr>
  <mc:AlternateContent xmlns:mc="http://schemas.openxmlformats.org/markup-compatibility/2006" xmlns:p14="http://schemas.microsoft.com/office/powerpoint/2010/main">
    <mc:Choice Requires="p14">
      <p:transition spd="slow" p14:dur="2000" advTm="269360"/>
    </mc:Choice>
    <mc:Fallback xmlns="">
      <p:transition spd="slow" advTm="26936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520606"/>
            <a:ext cx="13411200" cy="8953292"/>
          </a:xfrm>
        </p:spPr>
        <p:txBody>
          <a:bodyPr>
            <a:normAutofit fontScale="92500"/>
          </a:bodyPr>
          <a:lstStyle/>
          <a:p>
            <a:pPr marL="0" indent="0">
              <a:buNone/>
            </a:pPr>
            <a:r>
              <a:rPr lang="en-US" b="1" dirty="0">
                <a:solidFill>
                  <a:srgbClr val="FFFF00"/>
                </a:solidFill>
                <a:latin typeface="Times New Roman" panose="02020603050405020304" pitchFamily="18" charset="0"/>
                <a:cs typeface="Times New Roman" panose="02020603050405020304" pitchFamily="18" charset="0"/>
              </a:rPr>
              <a:t>Requirements:   100% Requirements coverage is achieved.</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Defects</a:t>
            </a:r>
            <a:r>
              <a:rPr lang="en-US" b="1" dirty="0">
                <a:solidFill>
                  <a:srgbClr val="FFFF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Defined / Desired Defect count is reached.</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High Priority defects are identified and fixed.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Defect Rate falls below defined acceptable rate.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Very few Medium Priority defects are open and have a workaround in place.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Very few low priority open defects that do not impact software usage.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All High Priority defects are re-tested and closed and corresponding Regression scenarios are successfully executed.</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Test </a:t>
            </a:r>
            <a:r>
              <a:rPr lang="en-US" b="1" dirty="0">
                <a:solidFill>
                  <a:srgbClr val="FFFF00"/>
                </a:solidFill>
                <a:latin typeface="Times New Roman" panose="02020603050405020304" pitchFamily="18" charset="0"/>
                <a:cs typeface="Times New Roman" panose="02020603050405020304" pitchFamily="18" charset="0"/>
              </a:rPr>
              <a:t>Coverage: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Test Coverage should be 95% achieved.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Test case Pass Rate should be 95%. This can be calculated by formula</a:t>
            </a:r>
          </a:p>
          <a:p>
            <a:pPr lvl="1">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Total No of TCs Passed / Total number of TCs ) * 100.</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All critical Test cases are passed.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5% Test cases can be failed but the Failed Test cases are of low priority.</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Complete Functional Coverage is achieved.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All major functional / business flows are executed successfully with various inputs and are working fine.</a:t>
            </a:r>
          </a:p>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2010124" y="-113130"/>
            <a:ext cx="10710196" cy="830997"/>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When to stop test activities</a:t>
            </a:r>
            <a:endParaRPr lang="en-US" sz="4800" b="1" dirty="0">
              <a:solidFill>
                <a:schemeClr val="accent2">
                  <a:lumMod val="60000"/>
                  <a:lumOff val="40000"/>
                </a:schemeClr>
              </a:solidFill>
            </a:endParaRPr>
          </a:p>
        </p:txBody>
      </p:sp>
    </p:spTree>
    <p:extLst>
      <p:ext uri="{BB962C8B-B14F-4D97-AF65-F5344CB8AC3E}">
        <p14:creationId xmlns:p14="http://schemas.microsoft.com/office/powerpoint/2010/main" val="3164137621"/>
      </p:ext>
    </p:extLst>
  </p:cSld>
  <p:clrMapOvr>
    <a:masterClrMapping/>
  </p:clrMapOvr>
  <mc:AlternateContent xmlns:mc="http://schemas.openxmlformats.org/markup-compatibility/2006" xmlns:p14="http://schemas.microsoft.com/office/powerpoint/2010/main">
    <mc:Choice Requires="p14">
      <p:transition spd="slow" p14:dur="2000" advTm="169061"/>
    </mc:Choice>
    <mc:Fallback xmlns="">
      <p:transition spd="slow" advTm="16906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95459"/>
            <a:ext cx="9355138" cy="1544320"/>
          </a:xfrm>
        </p:spPr>
        <p:txBody>
          <a:bodyPr>
            <a:normAutofit/>
          </a:bodyPr>
          <a:lstStyle/>
          <a:p>
            <a:pPr algn="l"/>
            <a:r>
              <a:rPr lang="en-US" sz="54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 case example</a:t>
            </a:r>
            <a:r>
              <a:rPr lang="en-US" sz="5400" b="1" dirty="0" smtClean="0">
                <a:solidFill>
                  <a:srgbClr val="ED7C2F"/>
                </a:solidFill>
                <a:latin typeface="Times New Roman" panose="02020603050405020304" pitchFamily="18" charset="0"/>
                <a:cs typeface="Times New Roman" panose="02020603050405020304" pitchFamily="18" charset="0"/>
              </a:rPr>
              <a:t>:</a:t>
            </a:r>
            <a:endParaRPr lang="en-US" sz="5400" b="1" dirty="0">
              <a:solidFill>
                <a:srgbClr val="ED7C2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046" y="1781541"/>
            <a:ext cx="8764831" cy="5967413"/>
          </a:xfrm>
        </p:spPr>
        <p:txBody>
          <a:bodyPr>
            <a:normAutofit fontScale="92500" lnSpcReduction="20000"/>
          </a:bodyPr>
          <a:lstStyle/>
          <a:p>
            <a:pPr marL="0" indent="0" algn="ctr">
              <a:lnSpc>
                <a:spcPct val="100000"/>
              </a:lnSpc>
              <a:buNone/>
            </a:pPr>
            <a:r>
              <a:rPr lang="en-US" sz="2800" b="1" dirty="0">
                <a:solidFill>
                  <a:srgbClr val="FFFF00"/>
                </a:solidFill>
                <a:latin typeface="Times New Roman" panose="02020603050405020304" pitchFamily="18" charset="0"/>
                <a:cs typeface="Times New Roman" panose="02020603050405020304" pitchFamily="18" charset="0"/>
              </a:rPr>
              <a:t>Test cases for the Test Scenario: "Check the Login Functionality" would be</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system behavior when valid email id and password is entered.</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system behavior when invalid email id and valid password is entered.</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system behavior when valid email id and invalid password is entered.</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system behavior when invalid email id and invalid password is entered.</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system behavior when email id and password are left blank and Sign in entered.</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Forgot your password is working as expected</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system behavior when valid/invalid phone number and password is entered.</a:t>
            </a:r>
          </a:p>
          <a:p>
            <a:pPr lvl="0" algn="ctr">
              <a:lnSpc>
                <a:spcPct val="10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Check system behavior when "Keep me signed" is checked</a:t>
            </a:r>
          </a:p>
          <a:p>
            <a:pPr algn="ctr">
              <a:lnSpc>
                <a:spcPct val="100000"/>
              </a:lnSpc>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rotWithShape="1">
          <a:blip r:embed="rId3"/>
          <a:srcRect l="61172" t="27515" r="12339" b="19062"/>
          <a:stretch/>
        </p:blipFill>
        <p:spPr>
          <a:xfrm>
            <a:off x="8792308" y="1781541"/>
            <a:ext cx="4466492" cy="7819659"/>
          </a:xfrm>
          <a:prstGeom prst="rect">
            <a:avLst/>
          </a:prstGeom>
        </p:spPr>
      </p:pic>
    </p:spTree>
    <p:extLst>
      <p:ext uri="{BB962C8B-B14F-4D97-AF65-F5344CB8AC3E}">
        <p14:creationId xmlns:p14="http://schemas.microsoft.com/office/powerpoint/2010/main" val="531573894"/>
      </p:ext>
    </p:extLst>
  </p:cSld>
  <p:clrMapOvr>
    <a:masterClrMapping/>
  </p:clrMapOvr>
  <mc:AlternateContent xmlns:mc="http://schemas.openxmlformats.org/markup-compatibility/2006" xmlns:p14="http://schemas.microsoft.com/office/powerpoint/2010/main">
    <mc:Choice Requires="p14">
      <p:transition spd="slow" p14:dur="2000" advTm="380717"/>
    </mc:Choice>
    <mc:Fallback xmlns="">
      <p:transition spd="slow" advTm="38071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978" y="557530"/>
            <a:ext cx="12981622" cy="9500870"/>
          </a:xfrm>
        </p:spPr>
        <p:txBody>
          <a:bodyPr>
            <a:normAutofit fontScale="92500" lnSpcReduction="10000"/>
          </a:bodyPr>
          <a:lstStyle/>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Deadlines</a:t>
            </a:r>
            <a:r>
              <a:rPr lang="en-US" b="1" dirty="0">
                <a:solidFill>
                  <a:srgbClr val="FFFF00"/>
                </a:solidFill>
                <a:latin typeface="Times New Roman" panose="02020603050405020304" pitchFamily="18" charset="0"/>
                <a:cs typeface="Times New Roman" panose="02020603050405020304" pitchFamily="18" charset="0"/>
              </a:rPr>
              <a:t>:</a:t>
            </a:r>
          </a:p>
          <a:p>
            <a:pPr algn="ctr"/>
            <a:r>
              <a:rPr lang="en-US" sz="2400" dirty="0">
                <a:latin typeface="Times New Roman" panose="02020603050405020304" pitchFamily="18" charset="0"/>
                <a:cs typeface="Times New Roman" panose="02020603050405020304" pitchFamily="18" charset="0"/>
              </a:rPr>
              <a:t>Project Deadline or Test Finish deadline is </a:t>
            </a:r>
            <a:r>
              <a:rPr lang="en-US" sz="2400" dirty="0" smtClean="0">
                <a:latin typeface="Times New Roman" panose="02020603050405020304" pitchFamily="18" charset="0"/>
                <a:cs typeface="Times New Roman" panose="02020603050405020304" pitchFamily="18" charset="0"/>
              </a:rPr>
              <a:t>reached.</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Test Documents:</a:t>
            </a:r>
          </a:p>
          <a:p>
            <a:r>
              <a:rPr lang="en-US" sz="2400" dirty="0" smtClean="0">
                <a:latin typeface="Times New Roman" panose="02020603050405020304" pitchFamily="18" charset="0"/>
                <a:cs typeface="Times New Roman" panose="02020603050405020304" pitchFamily="18" charset="0"/>
              </a:rPr>
              <a:t>All Test Documents / deliverables (Example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Test Summary Report</a:t>
            </a:r>
            <a:r>
              <a:rPr lang="en-US" sz="2400" dirty="0">
                <a:latin typeface="Times New Roman" panose="02020603050405020304" pitchFamily="18" charset="0"/>
                <a:cs typeface="Times New Roman" panose="02020603050405020304" pitchFamily="18" charset="0"/>
              </a:rPr>
              <a:t>) are prepared, reviewed and published across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b="1" dirty="0">
                <a:solidFill>
                  <a:srgbClr val="FFFF00"/>
                </a:solidFill>
                <a:latin typeface="Times New Roman" panose="02020603050405020304" pitchFamily="18" charset="0"/>
                <a:cs typeface="Times New Roman" panose="02020603050405020304" pitchFamily="18" charset="0"/>
              </a:rPr>
              <a:t>Budget:</a:t>
            </a:r>
          </a:p>
          <a:p>
            <a:pPr>
              <a:lnSpc>
                <a:spcPct val="100000"/>
              </a:lnSpc>
            </a:pPr>
            <a:r>
              <a:rPr lang="en-US" sz="2400" dirty="0">
                <a:latin typeface="Times New Roman" panose="02020603050405020304" pitchFamily="18" charset="0"/>
                <a:cs typeface="Times New Roman" panose="02020603050405020304" pitchFamily="18" charset="0"/>
              </a:rPr>
              <a:t>Complete Testing Budget is exhausted</a:t>
            </a:r>
            <a:r>
              <a:rPr lang="en-US" sz="2400" dirty="0" smtClean="0">
                <a:latin typeface="Times New Roman" panose="02020603050405020304" pitchFamily="18" charset="0"/>
                <a:cs typeface="Times New Roman" panose="02020603050405020304" pitchFamily="18" charset="0"/>
              </a:rPr>
              <a:t>.</a:t>
            </a:r>
          </a:p>
          <a:p>
            <a:pPr>
              <a:lnSpc>
                <a:spcPct val="100000"/>
              </a:lnSpc>
            </a:pP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Go / No Go” Meetings:</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hlinkClick r:id="rId3"/>
              </a:rPr>
              <a:t>Go / No Go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meeting</a:t>
            </a:r>
            <a:r>
              <a:rPr lang="en-US" sz="2400" dirty="0">
                <a:latin typeface="Times New Roman" panose="02020603050405020304" pitchFamily="18" charset="0"/>
                <a:cs typeface="Times New Roman" panose="02020603050405020304" pitchFamily="18" charset="0"/>
              </a:rPr>
              <a:t> has been conducted with stakeholders and a decision is made whether the project should go to production or not.</a:t>
            </a:r>
          </a:p>
          <a:p>
            <a:pPr marL="0" indent="0" algn="ctr">
              <a:lnSpc>
                <a:spcPct val="100000"/>
              </a:lnSpc>
              <a:buNone/>
            </a:pPr>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Conclusion: </a:t>
            </a:r>
            <a:endParaRPr lang="en-US" sz="3600" b="1" dirty="0" smtClean="0">
              <a:solidFill>
                <a:schemeClr val="accent2">
                  <a:lumMod val="60000"/>
                  <a:lumOff val="40000"/>
                </a:schemeClr>
              </a:solidFill>
              <a:latin typeface="Times New Roman" panose="02020603050405020304" pitchFamily="18" charset="0"/>
              <a:cs typeface="Times New Roman" panose="02020603050405020304" pitchFamily="18" charset="0"/>
            </a:endParaRPr>
          </a:p>
          <a:p>
            <a:pPr>
              <a:lnSpc>
                <a:spcPct val="100000"/>
              </a:lnSpc>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the following things are kept in mind while stopping the test activities: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Testing deadlines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Completion of test case execution cycle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Completion of functional testing and code coverage to an agreed limit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No high-priority bug is found and the rate of finding bug declines after a certain level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Management decision A software test process consists of the activities listed below: </a:t>
            </a:r>
          </a:p>
          <a:p>
            <a:pPr marL="0" indent="0" algn="ctr">
              <a:lnSpc>
                <a:spcPct val="100000"/>
              </a:lnSpc>
              <a:buNone/>
            </a:pPr>
            <a:r>
              <a:rPr lang="en-US" sz="2400" dirty="0">
                <a:latin typeface="Times New Roman" panose="02020603050405020304" pitchFamily="18" charset="0"/>
                <a:cs typeface="Times New Roman" panose="02020603050405020304" pitchFamily="18" charset="0"/>
              </a:rPr>
              <a:t>Planning and control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Analysis and design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Implementation and execution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Meeting exit criteria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Test closure activities</a:t>
            </a:r>
          </a:p>
          <a:p>
            <a:endParaRPr lang="en-US" dirty="0"/>
          </a:p>
          <a:p>
            <a:endParaRPr lang="en-US"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2243804" y="142031"/>
            <a:ext cx="10710196" cy="830997"/>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When to stop test activities</a:t>
            </a:r>
            <a:endParaRPr lang="en-US" sz="4800" b="1" dirty="0">
              <a:solidFill>
                <a:schemeClr val="accent2">
                  <a:lumMod val="60000"/>
                  <a:lumOff val="40000"/>
                </a:schemeClr>
              </a:solidFill>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531671"/>
      </p:ext>
    </p:extLst>
  </p:cSld>
  <p:clrMapOvr>
    <a:masterClrMapping/>
  </p:clrMapOvr>
  <mc:AlternateContent xmlns:mc="http://schemas.openxmlformats.org/markup-compatibility/2006" xmlns:p14="http://schemas.microsoft.com/office/powerpoint/2010/main">
    <mc:Choice Requires="p14">
      <p:transition spd="slow" p14:dur="2000" advTm="175102"/>
    </mc:Choice>
    <mc:Fallback xmlns="">
      <p:transition spd="slow" advTm="175102"/>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1" y="1451610"/>
            <a:ext cx="7904480" cy="8119110"/>
          </a:xfrm>
        </p:spPr>
        <p:txBody>
          <a:bodyPr>
            <a:normAutofit/>
          </a:bodyPr>
          <a:lstStyle/>
          <a:p>
            <a:pPr marL="0" indent="0">
              <a:lnSpc>
                <a:spcPct val="100000"/>
              </a:lnSpc>
              <a:buNone/>
            </a:pPr>
            <a:r>
              <a:rPr lang="en-US" sz="3600" dirty="0" smtClean="0">
                <a:latin typeface="Times New Roman" panose="02020603050405020304" pitchFamily="18" charset="0"/>
                <a:cs typeface="Times New Roman" panose="02020603050405020304" pitchFamily="18" charset="0"/>
              </a:rPr>
              <a:t>Conclusion: </a:t>
            </a:r>
            <a:r>
              <a:rPr lang="en-US" sz="2800" dirty="0" smtClean="0">
                <a:latin typeface="Times New Roman" panose="02020603050405020304" pitchFamily="18" charset="0"/>
                <a:cs typeface="Times New Roman" panose="02020603050405020304" pitchFamily="18" charset="0"/>
              </a:rPr>
              <a:t>Let’s </a:t>
            </a:r>
            <a:r>
              <a:rPr lang="en-US" sz="2800" dirty="0">
                <a:latin typeface="Times New Roman" panose="02020603050405020304" pitchFamily="18" charset="0"/>
                <a:cs typeface="Times New Roman" panose="02020603050405020304" pitchFamily="18" charset="0"/>
              </a:rPr>
              <a:t>make it very simple at the end.</a:t>
            </a:r>
          </a:p>
          <a:p>
            <a:r>
              <a:rPr lang="en-US" sz="2800" dirty="0">
                <a:latin typeface="Times New Roman" panose="02020603050405020304" pitchFamily="18" charset="0"/>
                <a:cs typeface="Times New Roman" panose="02020603050405020304" pitchFamily="18" charset="0"/>
              </a:rPr>
              <a:t>Please answer questions with a simple Yes or No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Are </a:t>
            </a:r>
            <a:r>
              <a:rPr lang="en-US" sz="2400" dirty="0">
                <a:latin typeface="Times New Roman" panose="02020603050405020304" pitchFamily="18" charset="0"/>
                <a:cs typeface="Times New Roman" panose="02020603050405020304" pitchFamily="18" charset="0"/>
              </a:rPr>
              <a:t>all test cases executed at least once?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the Test Case Pass rate as defined?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complete test coverage achieved?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Are all functional / Business flows executed at least once?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the decided defect count reached?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Are all Major High Priority Defects fixed and closed?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Have all Defects been Retested and closed?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Has Regression been done for all open defects?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Have you exhausted the testing budget?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Has the Testing end time reached?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Are all Test </a:t>
            </a:r>
            <a:r>
              <a:rPr lang="en-US" sz="2800" dirty="0">
                <a:latin typeface="Times New Roman" panose="02020603050405020304" pitchFamily="18" charset="0"/>
                <a:cs typeface="Times New Roman" panose="02020603050405020304" pitchFamily="18" charset="0"/>
              </a:rPr>
              <a:t>Deliverables reviewed and published</a:t>
            </a:r>
            <a:r>
              <a:rPr lang="en-US" dirty="0">
                <a:latin typeface="Times New Roman" panose="02020603050405020304" pitchFamily="18" charset="0"/>
                <a:cs typeface="Times New Roman" panose="02020603050405020304" pitchFamily="18" charset="0"/>
              </a:rPr>
              <a:t>?</a:t>
            </a:r>
          </a:p>
          <a:p>
            <a:pPr algn="ct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994124" y="516374"/>
            <a:ext cx="10710196" cy="830997"/>
          </a:xfrm>
          <a:prstGeom prst="rect">
            <a:avLst/>
          </a:prstGeom>
        </p:spPr>
        <p:txBody>
          <a:bodyPr wrap="square">
            <a:spAutoFit/>
          </a:bodyPr>
          <a:lstStyle/>
          <a:p>
            <a:r>
              <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rPr>
              <a:t>When to stop test activities</a:t>
            </a:r>
            <a:endParaRPr lang="en-US" sz="4800" b="1" dirty="0">
              <a:solidFill>
                <a:schemeClr val="accent2">
                  <a:lumMod val="60000"/>
                  <a:lumOff val="4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rotWithShape="1">
          <a:blip r:embed="rId3"/>
          <a:srcRect l="37350" t="37840" r="32222" b="24185"/>
          <a:stretch/>
        </p:blipFill>
        <p:spPr>
          <a:xfrm>
            <a:off x="7924800" y="1451610"/>
            <a:ext cx="5486400" cy="8321040"/>
          </a:xfrm>
          <a:prstGeom prst="rect">
            <a:avLst/>
          </a:prstGeom>
        </p:spPr>
      </p:pic>
    </p:spTree>
    <p:extLst>
      <p:ext uri="{BB962C8B-B14F-4D97-AF65-F5344CB8AC3E}">
        <p14:creationId xmlns:p14="http://schemas.microsoft.com/office/powerpoint/2010/main" val="590818794"/>
      </p:ext>
    </p:extLst>
  </p:cSld>
  <p:clrMapOvr>
    <a:masterClrMapping/>
  </p:clrMapOvr>
  <mc:AlternateContent xmlns:mc="http://schemas.openxmlformats.org/markup-compatibility/2006" xmlns:p14="http://schemas.microsoft.com/office/powerpoint/2010/main">
    <mc:Choice Requires="p14">
      <p:transition spd="slow" p14:dur="2000" advTm="104056"/>
    </mc:Choice>
    <mc:Fallback xmlns="">
      <p:transition spd="slow" advTm="10405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58" y="394970"/>
            <a:ext cx="13223242" cy="9511030"/>
          </a:xfrm>
        </p:spPr>
        <p:txBody>
          <a:bodyPr>
            <a:normAutofit/>
          </a:bodyPr>
          <a:lstStyle/>
          <a:p>
            <a:pPr marL="0" indent="0">
              <a:lnSpc>
                <a:spcPct val="100000"/>
              </a:lnSpc>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Multiple Roles of Software Testers – People Relationship: </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nSpc>
                <a:spcPct val="100000"/>
              </a:lnSpc>
            </a:pPr>
            <a:r>
              <a:rPr lang="en-US" sz="2800" dirty="0">
                <a:latin typeface="Times New Roman" panose="02020603050405020304" pitchFamily="18" charset="0"/>
                <a:cs typeface="Times New Roman" panose="02020603050405020304" pitchFamily="18" charset="0"/>
              </a:rPr>
              <a:t> Few Useful Points on Role of Software Testers: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Testing is finally recognized as a profession which needs specialized skills set and   qualifications. Also it is convinced testing will not start once the development is completed.  </a:t>
            </a:r>
          </a:p>
          <a:p>
            <a:pPr>
              <a:lnSpc>
                <a:spcPct val="100000"/>
              </a:lnSpc>
            </a:pPr>
            <a:r>
              <a:rPr lang="en-US" sz="2400" dirty="0">
                <a:latin typeface="Times New Roman" panose="02020603050405020304" pitchFamily="18" charset="0"/>
                <a:cs typeface="Times New Roman" panose="02020603050405020304" pitchFamily="18" charset="0"/>
              </a:rPr>
              <a:t>Testing needs to be start in every stage of the software development Life Cycle.  Testers need to validate whether the requirements specification documents is developed based on the needs of the organization. </a:t>
            </a:r>
          </a:p>
          <a:p>
            <a:pPr>
              <a:lnSpc>
                <a:spcPct val="100000"/>
              </a:lnSpc>
            </a:pPr>
            <a:r>
              <a:rPr lang="en-US" sz="2400" dirty="0">
                <a:latin typeface="Times New Roman" panose="02020603050405020304" pitchFamily="18" charset="0"/>
                <a:cs typeface="Times New Roman" panose="02020603050405020304" pitchFamily="18" charset="0"/>
              </a:rPr>
              <a:t>Testers need to be ensuring that the design documents developed based on the requirements specifications.  </a:t>
            </a:r>
          </a:p>
          <a:p>
            <a:pPr>
              <a:lnSpc>
                <a:spcPct val="100000"/>
              </a:lnSpc>
            </a:pPr>
            <a:r>
              <a:rPr lang="en-US" sz="2400" dirty="0">
                <a:latin typeface="Times New Roman" panose="02020603050405020304" pitchFamily="18" charset="0"/>
                <a:cs typeface="Times New Roman" panose="02020603050405020304" pitchFamily="18" charset="0"/>
              </a:rPr>
              <a:t>Testers need to be ensure that the test cases and test plan are created based on the requirements specifications.  </a:t>
            </a:r>
          </a:p>
          <a:p>
            <a:pPr>
              <a:lnSpc>
                <a:spcPct val="100000"/>
              </a:lnSpc>
            </a:pPr>
            <a:r>
              <a:rPr lang="en-US" sz="2400" dirty="0">
                <a:latin typeface="Times New Roman" panose="02020603050405020304" pitchFamily="18" charset="0"/>
                <a:cs typeface="Times New Roman" panose="02020603050405020304" pitchFamily="18" charset="0"/>
              </a:rPr>
              <a:t>Testers need to be </a:t>
            </a:r>
            <a:r>
              <a:rPr lang="en-US" sz="2400" dirty="0" smtClean="0">
                <a:latin typeface="Times New Roman" panose="02020603050405020304" pitchFamily="18" charset="0"/>
                <a:cs typeface="Times New Roman" panose="02020603050405020304" pitchFamily="18" charset="0"/>
              </a:rPr>
              <a:t>ensure </a:t>
            </a:r>
            <a:r>
              <a:rPr lang="en-US" sz="2400" dirty="0">
                <a:latin typeface="Times New Roman" panose="02020603050405020304" pitchFamily="18" charset="0"/>
                <a:cs typeface="Times New Roman" panose="02020603050405020304" pitchFamily="18" charset="0"/>
              </a:rPr>
              <a:t>that the defects need to find out before the test cycle starts so that the cost spends will gradually decreases.  </a:t>
            </a:r>
          </a:p>
          <a:p>
            <a:pPr>
              <a:lnSpc>
                <a:spcPct val="100000"/>
              </a:lnSpc>
            </a:pPr>
            <a:r>
              <a:rPr lang="en-US" sz="2400" dirty="0">
                <a:latin typeface="Times New Roman" panose="02020603050405020304" pitchFamily="18" charset="0"/>
                <a:cs typeface="Times New Roman" panose="02020603050405020304" pitchFamily="18" charset="0"/>
              </a:rPr>
              <a:t>Testers need to </a:t>
            </a:r>
            <a:r>
              <a:rPr lang="en-US" sz="2400" dirty="0" smtClean="0">
                <a:latin typeface="Times New Roman" panose="02020603050405020304" pitchFamily="18" charset="0"/>
                <a:cs typeface="Times New Roman" panose="02020603050405020304" pitchFamily="18" charset="0"/>
              </a:rPr>
              <a:t>know </a:t>
            </a:r>
            <a:r>
              <a:rPr lang="en-US" sz="2400" dirty="0">
                <a:latin typeface="Times New Roman" panose="02020603050405020304" pitchFamily="18" charset="0"/>
                <a:cs typeface="Times New Roman" panose="02020603050405020304" pitchFamily="18" charset="0"/>
              </a:rPr>
              <a:t>that the defects can be reproducible by developers. </a:t>
            </a:r>
          </a:p>
          <a:p>
            <a:pPr>
              <a:lnSpc>
                <a:spcPct val="100000"/>
              </a:lnSpc>
            </a:pPr>
            <a:r>
              <a:rPr lang="en-US" sz="2400" dirty="0">
                <a:latin typeface="Times New Roman" panose="02020603050405020304" pitchFamily="18" charset="0"/>
                <a:cs typeface="Times New Roman" panose="02020603050405020304" pitchFamily="18" charset="0"/>
              </a:rPr>
              <a:t>Testers need to be </a:t>
            </a:r>
            <a:r>
              <a:rPr lang="en-US" sz="2400" dirty="0" smtClean="0">
                <a:latin typeface="Times New Roman" panose="02020603050405020304" pitchFamily="18" charset="0"/>
                <a:cs typeface="Times New Roman" panose="02020603050405020304" pitchFamily="18" charset="0"/>
              </a:rPr>
              <a:t>ensure </a:t>
            </a:r>
            <a:r>
              <a:rPr lang="en-US" sz="2400" dirty="0">
                <a:latin typeface="Times New Roman" panose="02020603050405020304" pitchFamily="18" charset="0"/>
                <a:cs typeface="Times New Roman" panose="02020603050405020304" pitchFamily="18" charset="0"/>
              </a:rPr>
              <a:t>that they are finding defects of the high priority scenarios first. If you are in Agile methodology, then testers  </a:t>
            </a:r>
            <a:endParaRPr lang="en-US" sz="2400" dirty="0" smtClean="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need to make sure that defects are getting fixed on priority. Finding out defects in the later stage of the product will leads the cost spend to rectify the defects is very costly </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863695"/>
      </p:ext>
    </p:extLst>
  </p:cSld>
  <p:clrMapOvr>
    <a:masterClrMapping/>
  </p:clrMapOvr>
  <mc:AlternateContent xmlns:mc="http://schemas.openxmlformats.org/markup-compatibility/2006" xmlns:p14="http://schemas.microsoft.com/office/powerpoint/2010/main">
    <mc:Choice Requires="p14">
      <p:transition spd="slow" p14:dur="2000" advTm="273055"/>
    </mc:Choice>
    <mc:Fallback xmlns="">
      <p:transition spd="slow" advTm="27305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 y="307498"/>
            <a:ext cx="12821920" cy="9174480"/>
          </a:xfrm>
        </p:spPr>
        <p:txBody>
          <a:bodyPr>
            <a:normAutofit lnSpcReduction="10000"/>
          </a:bodyPr>
          <a:lstStyle/>
          <a:p>
            <a:pPr>
              <a:lnSpc>
                <a:spcPct val="100000"/>
              </a:lnSpc>
            </a:pPr>
            <a:r>
              <a:rPr lang="en-US" b="1" dirty="0" smtClean="0">
                <a:latin typeface="Times New Roman" panose="02020603050405020304" pitchFamily="18" charset="0"/>
                <a:cs typeface="Times New Roman" panose="02020603050405020304" pitchFamily="18" charset="0"/>
              </a:rPr>
              <a:t>CONCLUSION </a:t>
            </a:r>
            <a:endParaRPr lang="en-US" sz="1800" b="1"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b="1" u="sng" dirty="0" smtClean="0">
              <a:solidFill>
                <a:srgbClr val="FFFF00"/>
              </a:solidFill>
              <a:latin typeface="Times New Roman" panose="02020603050405020304" pitchFamily="18" charset="0"/>
              <a:cs typeface="Times New Roman" panose="02020603050405020304" pitchFamily="18" charset="0"/>
            </a:endParaRPr>
          </a:p>
          <a:p>
            <a:pPr>
              <a:lnSpc>
                <a:spcPct val="100000"/>
              </a:lnSpc>
            </a:pPr>
            <a:endParaRPr lang="en-US" sz="2000" b="1" u="sng" dirty="0">
              <a:solidFill>
                <a:srgbClr val="FFFF00"/>
              </a:solidFill>
              <a:latin typeface="Times New Roman" panose="02020603050405020304" pitchFamily="18" charset="0"/>
              <a:cs typeface="Times New Roman" panose="02020603050405020304" pitchFamily="18" charset="0"/>
            </a:endParaRPr>
          </a:p>
          <a:p>
            <a:pPr>
              <a:lnSpc>
                <a:spcPct val="100000"/>
              </a:lnSpc>
            </a:pPr>
            <a:endParaRPr lang="en-US" sz="2000" b="1" u="sng" dirty="0" smtClean="0">
              <a:solidFill>
                <a:srgbClr val="FFFF00"/>
              </a:solidFill>
              <a:latin typeface="Times New Roman" panose="02020603050405020304" pitchFamily="18" charset="0"/>
              <a:cs typeface="Times New Roman" panose="02020603050405020304" pitchFamily="18" charset="0"/>
            </a:endParaRPr>
          </a:p>
          <a:p>
            <a:pPr>
              <a:lnSpc>
                <a:spcPct val="100000"/>
              </a:lnSpc>
            </a:pPr>
            <a:endParaRPr lang="en-US" sz="2000" b="1" u="sng" dirty="0">
              <a:solidFill>
                <a:srgbClr val="FFFF00"/>
              </a:solidFill>
              <a:latin typeface="Times New Roman" panose="02020603050405020304" pitchFamily="18" charset="0"/>
              <a:cs typeface="Times New Roman" panose="02020603050405020304" pitchFamily="18" charset="0"/>
            </a:endParaRPr>
          </a:p>
          <a:p>
            <a:pPr marL="0" indent="0">
              <a:lnSpc>
                <a:spcPct val="100000"/>
              </a:lnSpc>
              <a:buNone/>
            </a:pPr>
            <a:endParaRPr lang="en-US" sz="2000" b="1" u="sng" dirty="0" smtClean="0">
              <a:solidFill>
                <a:srgbClr val="FFFF00"/>
              </a:solidFill>
              <a:latin typeface="Times New Roman" panose="02020603050405020304" pitchFamily="18" charset="0"/>
              <a:cs typeface="Times New Roman" panose="02020603050405020304" pitchFamily="18" charset="0"/>
            </a:endParaRPr>
          </a:p>
          <a:p>
            <a:pPr>
              <a:lnSpc>
                <a:spcPct val="100000"/>
              </a:lnSpc>
            </a:pPr>
            <a:r>
              <a:rPr lang="en-US" sz="2400" b="1" u="sng" dirty="0" smtClean="0">
                <a:solidFill>
                  <a:srgbClr val="FFFF00"/>
                </a:solidFill>
                <a:latin typeface="Times New Roman" panose="02020603050405020304" pitchFamily="18" charset="0"/>
                <a:cs typeface="Times New Roman" panose="02020603050405020304" pitchFamily="18" charset="0"/>
              </a:rPr>
              <a:t>The </a:t>
            </a:r>
            <a:r>
              <a:rPr lang="en-US" sz="2400" b="1" u="sng" dirty="0">
                <a:solidFill>
                  <a:srgbClr val="FFFF00"/>
                </a:solidFill>
                <a:latin typeface="Times New Roman" panose="02020603050405020304" pitchFamily="18" charset="0"/>
                <a:cs typeface="Times New Roman" panose="02020603050405020304" pitchFamily="18" charset="0"/>
              </a:rPr>
              <a:t>top 10 people challenges have been identified:</a:t>
            </a:r>
            <a:r>
              <a:rPr lang="en-US" sz="2400" b="1" dirty="0">
                <a:solidFill>
                  <a:srgbClr val="FFFF00"/>
                </a:solidFill>
                <a:latin typeface="Times New Roman" panose="02020603050405020304" pitchFamily="18" charset="0"/>
                <a:cs typeface="Times New Roman" panose="02020603050405020304" pitchFamily="18" charset="0"/>
              </a:rPr>
              <a:t> </a:t>
            </a:r>
          </a:p>
          <a:p>
            <a:pPr lvl="0">
              <a:lnSpc>
                <a:spcPct val="100000"/>
              </a:lnSpc>
            </a:pPr>
            <a:r>
              <a:rPr lang="en-US" sz="2400" dirty="0">
                <a:latin typeface="Times New Roman" panose="02020603050405020304" pitchFamily="18" charset="0"/>
                <a:cs typeface="Times New Roman" panose="02020603050405020304" pitchFamily="18" charset="0"/>
              </a:rPr>
              <a:t>Training in Testing </a:t>
            </a:r>
          </a:p>
          <a:p>
            <a:pPr lvl="0">
              <a:lnSpc>
                <a:spcPct val="100000"/>
              </a:lnSpc>
            </a:pPr>
            <a:r>
              <a:rPr lang="en-US" sz="2400" dirty="0">
                <a:latin typeface="Times New Roman" panose="02020603050405020304" pitchFamily="18" charset="0"/>
                <a:cs typeface="Times New Roman" panose="02020603050405020304" pitchFamily="18" charset="0"/>
              </a:rPr>
              <a:t>Good Relationship with Developers. </a:t>
            </a:r>
          </a:p>
          <a:p>
            <a:pPr lvl="0">
              <a:lnSpc>
                <a:spcPct val="100000"/>
              </a:lnSpc>
            </a:pPr>
            <a:r>
              <a:rPr lang="en-US" sz="2400" dirty="0">
                <a:latin typeface="Times New Roman" panose="02020603050405020304" pitchFamily="18" charset="0"/>
                <a:cs typeface="Times New Roman" panose="02020603050405020304" pitchFamily="18" charset="0"/>
              </a:rPr>
              <a:t>Good Relationship with Customers. </a:t>
            </a:r>
          </a:p>
          <a:p>
            <a:pPr lvl="0">
              <a:lnSpc>
                <a:spcPct val="100000"/>
              </a:lnSpc>
            </a:pPr>
            <a:r>
              <a:rPr lang="en-US" sz="2400" b="1" u="sng" dirty="0">
                <a:latin typeface="Times New Roman" panose="02020603050405020304" pitchFamily="18" charset="0"/>
                <a:cs typeface="Times New Roman" panose="02020603050405020304" pitchFamily="18" charset="0"/>
              </a:rPr>
              <a:t>Managers need to understand about testing.</a:t>
            </a:r>
            <a:r>
              <a:rPr lang="en-US" sz="2400" b="1" dirty="0">
                <a:latin typeface="Times New Roman" panose="02020603050405020304" pitchFamily="18" charset="0"/>
                <a:cs typeface="Times New Roman" panose="02020603050405020304" pitchFamily="18" charset="0"/>
              </a:rPr>
              <a:t> </a:t>
            </a:r>
          </a:p>
          <a:p>
            <a:pPr lvl="0">
              <a:lnSpc>
                <a:spcPct val="100000"/>
              </a:lnSpc>
            </a:pPr>
            <a:r>
              <a:rPr lang="en-US" sz="2400" dirty="0">
                <a:latin typeface="Times New Roman" panose="02020603050405020304" pitchFamily="18" charset="0"/>
                <a:cs typeface="Times New Roman" panose="02020603050405020304" pitchFamily="18" charset="0"/>
              </a:rPr>
              <a:t>Using of Tools. </a:t>
            </a:r>
          </a:p>
          <a:p>
            <a:pPr lvl="0">
              <a:lnSpc>
                <a:spcPct val="100000"/>
              </a:lnSpc>
            </a:pPr>
            <a:r>
              <a:rPr lang="en-US" sz="2400" dirty="0">
                <a:latin typeface="Times New Roman" panose="02020603050405020304" pitchFamily="18" charset="0"/>
                <a:cs typeface="Times New Roman" panose="02020603050405020304" pitchFamily="18" charset="0"/>
              </a:rPr>
              <a:t>Time on Testing </a:t>
            </a:r>
          </a:p>
          <a:p>
            <a:pPr lvl="0">
              <a:lnSpc>
                <a:spcPct val="100000"/>
              </a:lnSpc>
            </a:pPr>
            <a:r>
              <a:rPr lang="en-US" sz="2400" dirty="0">
                <a:latin typeface="Times New Roman" panose="02020603050405020304" pitchFamily="18" charset="0"/>
                <a:cs typeface="Times New Roman" panose="02020603050405020304" pitchFamily="18" charset="0"/>
              </a:rPr>
              <a:t>Fighting a lose-lose situation </a:t>
            </a:r>
          </a:p>
          <a:p>
            <a:pPr>
              <a:lnSpc>
                <a:spcPct val="100000"/>
              </a:lnSpc>
            </a:pPr>
            <a:r>
              <a:rPr lang="en-US" sz="2400" dirty="0">
                <a:latin typeface="Times New Roman" panose="02020603050405020304" pitchFamily="18" charset="0"/>
                <a:cs typeface="Times New Roman" panose="02020603050405020304" pitchFamily="18" charset="0"/>
              </a:rPr>
              <a:t>1. Having to say No </a:t>
            </a:r>
          </a:p>
          <a:p>
            <a:pPr marL="0" indent="0">
              <a:lnSpc>
                <a:spcPct val="100000"/>
              </a:lnSpc>
              <a:buNone/>
            </a:pPr>
            <a:r>
              <a:rPr lang="en-US" sz="2400" dirty="0">
                <a:latin typeface="Times New Roman" panose="02020603050405020304" pitchFamily="18" charset="0"/>
                <a:cs typeface="Times New Roman" panose="02020603050405020304" pitchFamily="18" charset="0"/>
              </a:rPr>
              <a:t>	Testing “Over the wall” Software </a:t>
            </a:r>
          </a:p>
          <a:p>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rotWithShape="1">
          <a:blip r:embed="rId4"/>
          <a:srcRect l="20376" t="33420" r="39309" b="46091"/>
          <a:stretch/>
        </p:blipFill>
        <p:spPr>
          <a:xfrm>
            <a:off x="132080" y="1229359"/>
            <a:ext cx="12598400" cy="2524759"/>
          </a:xfrm>
          <a:prstGeom prst="rect">
            <a:avLst/>
          </a:prstGeom>
        </p:spPr>
      </p:pic>
    </p:spTree>
    <p:extLst>
      <p:ext uri="{BB962C8B-B14F-4D97-AF65-F5344CB8AC3E}">
        <p14:creationId xmlns:p14="http://schemas.microsoft.com/office/powerpoint/2010/main" val="1680227928"/>
      </p:ext>
    </p:extLst>
  </p:cSld>
  <p:clrMapOvr>
    <a:masterClrMapping/>
  </p:clrMapOvr>
  <mc:AlternateContent xmlns:mc="http://schemas.openxmlformats.org/markup-compatibility/2006" xmlns:p14="http://schemas.microsoft.com/office/powerpoint/2010/main">
    <mc:Choice Requires="p14">
      <p:transition spd="slow" p14:dur="2000" advTm="580974"/>
    </mc:Choice>
    <mc:Fallback xmlns="">
      <p:transition spd="slow" advTm="58097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9111"/>
            <a:ext cx="12229464" cy="1544320"/>
          </a:xfrm>
        </p:spPr>
        <p:txBody>
          <a:bodyPr>
            <a:normAutofit fontScale="90000"/>
          </a:bodyPr>
          <a:lstStyle/>
          <a:p>
            <a:pPr algn="l"/>
            <a:r>
              <a:rPr lang="en-US" b="1" i="1" dirty="0"/>
              <a:t>Why Software Testing is Important? </a:t>
            </a:r>
            <a:r>
              <a:rPr lang="en-US" dirty="0"/>
              <a:t/>
            </a:r>
            <a:br>
              <a:rPr lang="en-US" dirty="0"/>
            </a:br>
            <a:endParaRPr lang="en-US" dirty="0"/>
          </a:p>
        </p:txBody>
      </p:sp>
      <p:sp>
        <p:nvSpPr>
          <p:cNvPr id="3" name="Content Placeholder 2"/>
          <p:cNvSpPr>
            <a:spLocks noGrp="1"/>
          </p:cNvSpPr>
          <p:nvPr>
            <p:ph idx="1"/>
          </p:nvPr>
        </p:nvSpPr>
        <p:spPr>
          <a:xfrm>
            <a:off x="0" y="1635763"/>
            <a:ext cx="12515214" cy="8136887"/>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is important because software bugs could be expensive or even dangerous. Software bugs can potentially cause monetary and human loss, history is full of such examples. </a:t>
            </a:r>
          </a:p>
          <a:p>
            <a:pPr lvl="0"/>
            <a:r>
              <a:rPr lang="en-US" sz="2000" dirty="0">
                <a:latin typeface="Times New Roman" panose="02020603050405020304" pitchFamily="18" charset="0"/>
                <a:cs typeface="Times New Roman" panose="02020603050405020304" pitchFamily="18" charset="0"/>
              </a:rPr>
              <a:t>In April 2015, Bloomberg terminal in London crashed due to software glitch affected more than 300,000 traders on financial markets. It forced the government to postpone a 3bn pound debt sale. </a:t>
            </a:r>
          </a:p>
          <a:p>
            <a:pPr lvl="0"/>
            <a:r>
              <a:rPr lang="en-US" sz="2000" dirty="0">
                <a:latin typeface="Times New Roman" panose="02020603050405020304" pitchFamily="18" charset="0"/>
                <a:cs typeface="Times New Roman" panose="02020603050405020304" pitchFamily="18" charset="0"/>
              </a:rPr>
              <a:t>Nissan cars have to recall over 1 million cars from the market due to software failure in the airbag sensory detectors. There has been reported two accident due to this software failure. </a:t>
            </a:r>
          </a:p>
          <a:p>
            <a:pPr lvl="0"/>
            <a:r>
              <a:rPr lang="en-US" sz="2000" dirty="0">
                <a:latin typeface="Times New Roman" panose="02020603050405020304" pitchFamily="18" charset="0"/>
                <a:cs typeface="Times New Roman" panose="02020603050405020304" pitchFamily="18" charset="0"/>
              </a:rPr>
              <a:t>Starbucks was forced to close about 60 percent of stores in the U.S and Canada due to software failure in its POS system. At one point store served coffee for free as they unable to process the transaction. </a:t>
            </a:r>
          </a:p>
          <a:p>
            <a:pPr lvl="0"/>
            <a:r>
              <a:rPr lang="en-US" sz="2000" dirty="0">
                <a:latin typeface="Times New Roman" panose="02020603050405020304" pitchFamily="18" charset="0"/>
                <a:cs typeface="Times New Roman" panose="02020603050405020304" pitchFamily="18" charset="0"/>
              </a:rPr>
              <a:t>Some of the Amazon’s third party retailers saw their product price is reduced to 1p due to a software glitch. They were left with heavy losses. </a:t>
            </a:r>
          </a:p>
          <a:p>
            <a:pPr lvl="0"/>
            <a:r>
              <a:rPr lang="en-US" sz="2000" dirty="0">
                <a:latin typeface="Times New Roman" panose="02020603050405020304" pitchFamily="18" charset="0"/>
                <a:cs typeface="Times New Roman" panose="02020603050405020304" pitchFamily="18" charset="0"/>
              </a:rPr>
              <a:t>Vulnerability in Window 10. This bug enables users to escape from security sandboxes through a flaw in the win32k system. </a:t>
            </a:r>
          </a:p>
          <a:p>
            <a:pPr lvl="0"/>
            <a:r>
              <a:rPr lang="en-US" sz="2000" dirty="0">
                <a:latin typeface="Times New Roman" panose="02020603050405020304" pitchFamily="18" charset="0"/>
                <a:cs typeface="Times New Roman" panose="02020603050405020304" pitchFamily="18" charset="0"/>
              </a:rPr>
              <a:t>In 2015 fighter plane F-35 fell victim to a software bug, making it unable to detect targets correctly. </a:t>
            </a:r>
          </a:p>
          <a:p>
            <a:pPr lvl="0"/>
            <a:r>
              <a:rPr lang="en-US" sz="2000" dirty="0">
                <a:latin typeface="Times New Roman" panose="02020603050405020304" pitchFamily="18" charset="0"/>
                <a:cs typeface="Times New Roman" panose="02020603050405020304" pitchFamily="18" charset="0"/>
              </a:rPr>
              <a:t>China Airlines Airbus A300 crashed due to a software bug on April 26, 1994, killing 264 innocent live </a:t>
            </a:r>
          </a:p>
          <a:p>
            <a:pPr lvl="0"/>
            <a:r>
              <a:rPr lang="en-US" sz="2000" dirty="0">
                <a:latin typeface="Times New Roman" panose="02020603050405020304" pitchFamily="18" charset="0"/>
                <a:cs typeface="Times New Roman" panose="02020603050405020304" pitchFamily="18" charset="0"/>
              </a:rPr>
              <a:t>In 1985, Canada's Therac-25 radiation therapy machine malfunctioned due to software bug and delivered lethal radiation doses to patients, leaving 3 people dead and critically injuring 3 others. </a:t>
            </a:r>
          </a:p>
          <a:p>
            <a:pPr lvl="0"/>
            <a:r>
              <a:rPr lang="en-US" sz="2000" dirty="0">
                <a:latin typeface="Times New Roman" panose="02020603050405020304" pitchFamily="18" charset="0"/>
                <a:cs typeface="Times New Roman" panose="02020603050405020304" pitchFamily="18" charset="0"/>
              </a:rPr>
              <a:t>In April of 1999, a software bug caused the failure of a $1.2 billion military satellite launch, the costliest accident in history </a:t>
            </a:r>
          </a:p>
          <a:p>
            <a:pPr lvl="0"/>
            <a:r>
              <a:rPr lang="en-US" sz="2000" dirty="0">
                <a:latin typeface="Times New Roman" panose="02020603050405020304" pitchFamily="18" charset="0"/>
                <a:cs typeface="Times New Roman" panose="02020603050405020304" pitchFamily="18" charset="0"/>
              </a:rPr>
              <a:t>In may of 1996, a software bug caused the bank accounts of 823 customers of a major U.S. bank to be credited with 920 million US dollars. </a:t>
            </a:r>
          </a:p>
          <a:p>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750590"/>
      </p:ext>
    </p:extLst>
  </p:cSld>
  <p:clrMapOvr>
    <a:masterClrMapping/>
  </p:clrMapOvr>
  <mc:AlternateContent xmlns:mc="http://schemas.openxmlformats.org/markup-compatibility/2006" xmlns:p14="http://schemas.microsoft.com/office/powerpoint/2010/main">
    <mc:Choice Requires="p14">
      <p:transition spd="slow" p14:dur="2000" advTm="227657"/>
    </mc:Choice>
    <mc:Fallback xmlns="">
      <p:transition spd="slow" advTm="22765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7200" b="1" i="1" dirty="0" smtClean="0">
                <a:solidFill>
                  <a:srgbClr val="FFFF00"/>
                </a:solidFill>
                <a:latin typeface="Times New Roman" panose="02020603050405020304" pitchFamily="18" charset="0"/>
                <a:cs typeface="Times New Roman" panose="02020603050405020304" pitchFamily="18" charset="0"/>
              </a:rPr>
              <a:t>THANKYOU</a:t>
            </a:r>
          </a:p>
          <a:p>
            <a:pPr marL="0" indent="0" algn="ctr">
              <a:buNone/>
            </a:pPr>
            <a:r>
              <a:rPr lang="en-US" sz="7200" b="1" i="1"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7200" b="1" i="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064237"/>
      </p:ext>
    </p:extLst>
  </p:cSld>
  <p:clrMapOvr>
    <a:masterClrMapping/>
  </p:clrMapOvr>
  <mc:AlternateContent xmlns:mc="http://schemas.openxmlformats.org/markup-compatibility/2006" xmlns:p14="http://schemas.microsoft.com/office/powerpoint/2010/main">
    <mc:Choice Requires="p14">
      <p:transition spd="slow" p14:dur="2000" advTm="76655"/>
    </mc:Choice>
    <mc:Fallback xmlns="">
      <p:transition spd="slow" advTm="7665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45" y="962818"/>
            <a:ext cx="11323955" cy="1259840"/>
          </a:xfrm>
        </p:spPr>
        <p:txBody>
          <a:bodyPr>
            <a:normAutofit/>
          </a:bodyPr>
          <a:lstStyle/>
          <a:p>
            <a:pPr algn="l"/>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Benefit </a:t>
            </a:r>
            <a:r>
              <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rPr>
              <a:t>of creating </a:t>
            </a: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 CASE</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485" y="1876191"/>
            <a:ext cx="11668125" cy="5967413"/>
          </a:xfrm>
        </p:spPr>
        <p:txBody>
          <a:bodyPr/>
          <a:lstStyle/>
          <a:p>
            <a:pPr>
              <a:lnSpc>
                <a:spcPct val="100000"/>
              </a:lnSpc>
            </a:pPr>
            <a:r>
              <a:rPr lang="en-US" b="1" dirty="0" smtClean="0">
                <a:latin typeface="Times New Roman" panose="02020603050405020304" pitchFamily="18" charset="0"/>
                <a:cs typeface="Times New Roman" panose="02020603050405020304" pitchFamily="18" charset="0"/>
              </a:rPr>
              <a:t>What is a benefit of creating test cases?</a:t>
            </a:r>
            <a:endParaRPr lang="en-US" dirty="0" smtClean="0">
              <a:latin typeface="Times New Roman" panose="02020603050405020304" pitchFamily="18" charset="0"/>
              <a:cs typeface="Times New Roman" panose="02020603050405020304" pitchFamily="18" charset="0"/>
            </a:endParaRPr>
          </a:p>
          <a:p>
            <a:pPr>
              <a:lnSpc>
                <a:spcPct val="10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ow </a:t>
            </a:r>
            <a:r>
              <a:rPr lang="en-US" dirty="0">
                <a:latin typeface="Times New Roman" panose="02020603050405020304" pitchFamily="18" charset="0"/>
                <a:cs typeface="Times New Roman" panose="02020603050405020304" pitchFamily="18" charset="0"/>
              </a:rPr>
              <a:t>the application was previously tested. </a:t>
            </a:r>
          </a:p>
          <a:p>
            <a:pPr>
              <a:lnSpc>
                <a:spcPct val="100000"/>
              </a:lnSpc>
            </a:pPr>
            <a:r>
              <a:rPr lang="en-US" dirty="0">
                <a:latin typeface="Times New Roman" panose="02020603050405020304" pitchFamily="18" charset="0"/>
                <a:cs typeface="Times New Roman" panose="02020603050405020304" pitchFamily="18" charset="0"/>
              </a:rPr>
              <a:t>Without formal test cases, more mistakes in testing would occur and fewer genuine bugs in the software would be </a:t>
            </a:r>
            <a:r>
              <a:rPr lang="en-US" dirty="0" smtClean="0">
                <a:latin typeface="Times New Roman" panose="02020603050405020304" pitchFamily="18" charset="0"/>
                <a:cs typeface="Times New Roman" panose="02020603050405020304" pitchFamily="18" charset="0"/>
              </a:rPr>
              <a:t>discovered.</a:t>
            </a:r>
          </a:p>
          <a:p>
            <a:pPr>
              <a:lnSpc>
                <a:spcPct val="100000"/>
              </a:lnSpc>
            </a:pPr>
            <a:r>
              <a:rPr lang="en-US" dirty="0" smtClean="0">
                <a:latin typeface="Times New Roman" panose="02020603050405020304" pitchFamily="18" charset="0"/>
                <a:cs typeface="Times New Roman" panose="02020603050405020304" pitchFamily="18" charset="0"/>
              </a:rPr>
              <a:t>Preparation </a:t>
            </a:r>
            <a:r>
              <a:rPr lang="en-US" dirty="0">
                <a:latin typeface="Times New Roman" panose="02020603050405020304" pitchFamily="18" charset="0"/>
                <a:cs typeface="Times New Roman" panose="02020603050405020304" pitchFamily="18" charset="0"/>
              </a:rPr>
              <a:t>of test cases basically mean that all of the possible scenarios have been </a:t>
            </a:r>
            <a:r>
              <a:rPr lang="en-US" dirty="0" smtClean="0">
                <a:latin typeface="Times New Roman" panose="02020603050405020304" pitchFamily="18" charset="0"/>
                <a:cs typeface="Times New Roman" panose="02020603050405020304" pitchFamily="18" charset="0"/>
              </a:rPr>
              <a:t>covered </a:t>
            </a:r>
          </a:p>
          <a:p>
            <a:pPr>
              <a:lnSpc>
                <a:spcPct val="100000"/>
              </a:lnSpc>
            </a:pPr>
            <a:r>
              <a:rPr lang="en-US" dirty="0" smtClean="0">
                <a:latin typeface="Times New Roman" panose="02020603050405020304" pitchFamily="18" charset="0"/>
                <a:cs typeface="Times New Roman" panose="02020603050405020304" pitchFamily="18" charset="0"/>
              </a:rPr>
              <a:t>Validation of actual </a:t>
            </a:r>
            <a:r>
              <a:rPr lang="en-US" dirty="0">
                <a:latin typeface="Times New Roman" panose="02020603050405020304" pitchFamily="18" charset="0"/>
                <a:cs typeface="Times New Roman" panose="02020603050405020304" pitchFamily="18" charset="0"/>
              </a:rPr>
              <a:t>result to the expected result.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932321"/>
      </p:ext>
    </p:extLst>
  </p:cSld>
  <p:clrMapOvr>
    <a:masterClrMapping/>
  </p:clrMapOvr>
  <mc:AlternateContent xmlns:mc="http://schemas.openxmlformats.org/markup-compatibility/2006" xmlns:p14="http://schemas.microsoft.com/office/powerpoint/2010/main">
    <mc:Choice Requires="p14">
      <p:transition spd="slow" p14:dur="2000" advTm="252070"/>
    </mc:Choice>
    <mc:Fallback xmlns="">
      <p:transition spd="slow" advTm="25207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4223" cy="1317625"/>
          </a:xfrm>
        </p:spPr>
        <p:txBody>
          <a:bodyPr>
            <a:normAutofit/>
          </a:bodyPr>
          <a:lstStyle/>
          <a:p>
            <a:pPr algn="l"/>
            <a:r>
              <a:rPr lang="en-US" sz="5400" b="1" dirty="0" smtClean="0">
                <a:solidFill>
                  <a:schemeClr val="accent2">
                    <a:lumMod val="60000"/>
                    <a:lumOff val="40000"/>
                  </a:schemeClr>
                </a:solidFill>
                <a:latin typeface="Times New Roman" panose="02020603050405020304" pitchFamily="18" charset="0"/>
                <a:cs typeface="Times New Roman" panose="02020603050405020304" pitchFamily="18" charset="0"/>
              </a:rPr>
              <a:t>HOW T O WRITE TEST CASES</a:t>
            </a:r>
            <a:endParaRPr lang="en-US" sz="5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820738"/>
            <a:ext cx="13126720" cy="5967413"/>
          </a:xfrm>
        </p:spPr>
        <p:txBody>
          <a:bodyPr>
            <a:noAutofit/>
          </a:bodyPr>
          <a:lstStyle/>
          <a:p>
            <a:r>
              <a:rPr lang="en-US" sz="2000" dirty="0">
                <a:latin typeface="Times New Roman" panose="02020603050405020304" pitchFamily="18" charset="0"/>
                <a:cs typeface="Times New Roman" panose="02020603050405020304" pitchFamily="18" charset="0"/>
              </a:rPr>
              <a:t>Test Cases need to be simple and transparent</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Create Test Case with End User in </a:t>
            </a:r>
            <a:r>
              <a:rPr lang="en-US" sz="2000" dirty="0" smtClean="0">
                <a:latin typeface="Times New Roman" panose="02020603050405020304" pitchFamily="18" charset="0"/>
                <a:cs typeface="Times New Roman" panose="02020603050405020304" pitchFamily="18" charset="0"/>
              </a:rPr>
              <a:t>Mind</a:t>
            </a:r>
          </a:p>
          <a:p>
            <a:r>
              <a:rPr lang="en-US" sz="2000" dirty="0">
                <a:latin typeface="Times New Roman" panose="02020603050405020304" pitchFamily="18" charset="0"/>
                <a:cs typeface="Times New Roman" panose="02020603050405020304" pitchFamily="18" charset="0"/>
              </a:rPr>
              <a:t>Avoid test case </a:t>
            </a:r>
            <a:r>
              <a:rPr lang="en-US" sz="2000" dirty="0" smtClean="0">
                <a:latin typeface="Times New Roman" panose="02020603050405020304" pitchFamily="18" charset="0"/>
                <a:cs typeface="Times New Roman" panose="02020603050405020304" pitchFamily="18" charset="0"/>
              </a:rPr>
              <a:t>repetition</a:t>
            </a:r>
          </a:p>
          <a:p>
            <a:r>
              <a:rPr lang="en-US" sz="2000" dirty="0">
                <a:latin typeface="Times New Roman" panose="02020603050405020304" pitchFamily="18" charset="0"/>
                <a:cs typeface="Times New Roman" panose="02020603050405020304" pitchFamily="18" charset="0"/>
              </a:rPr>
              <a:t>Test Cases must be identifiable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Ensure 100% </a:t>
            </a:r>
            <a:r>
              <a:rPr lang="en-US" sz="2000" dirty="0" smtClean="0">
                <a:latin typeface="Times New Roman" panose="02020603050405020304" pitchFamily="18" charset="0"/>
                <a:cs typeface="Times New Roman" panose="02020603050405020304" pitchFamily="18" charset="0"/>
              </a:rPr>
              <a:t>Coverage</a:t>
            </a:r>
          </a:p>
          <a:p>
            <a:r>
              <a:rPr lang="en-US" sz="2000" dirty="0">
                <a:latin typeface="Times New Roman" panose="02020603050405020304" pitchFamily="18" charset="0"/>
                <a:cs typeface="Times New Roman" panose="02020603050405020304" pitchFamily="18" charset="0"/>
              </a:rPr>
              <a:t>Repeatable and </a:t>
            </a:r>
            <a:r>
              <a:rPr lang="en-US" sz="2000" dirty="0" smtClean="0">
                <a:latin typeface="Times New Roman" panose="02020603050405020304" pitchFamily="18" charset="0"/>
                <a:cs typeface="Times New Roman" panose="02020603050405020304" pitchFamily="18" charset="0"/>
              </a:rPr>
              <a:t>self-standing</a:t>
            </a:r>
          </a:p>
          <a:p>
            <a:r>
              <a:rPr lang="en-US" sz="2000" dirty="0">
                <a:latin typeface="Times New Roman" panose="02020603050405020304" pitchFamily="18" charset="0"/>
                <a:cs typeface="Times New Roman" panose="02020603050405020304" pitchFamily="18" charset="0"/>
              </a:rPr>
              <a:t>Peer Review</a:t>
            </a:r>
            <a:r>
              <a:rPr lang="en-US" sz="20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send the final version of test case to your colleagues for peer review. Different people look at the </a:t>
            </a:r>
            <a:r>
              <a:rPr lang="en-US" sz="2000" dirty="0">
                <a:latin typeface="Times New Roman" panose="02020603050405020304" pitchFamily="18" charset="0"/>
                <a:cs typeface="Times New Roman" panose="02020603050405020304" pitchFamily="18" charset="0"/>
              </a:rPr>
              <a:t>same problem differently and your colleagues may improve parts of your test case, which you may have missed</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Do not </a:t>
            </a:r>
            <a:r>
              <a:rPr lang="en-US" sz="2000" dirty="0" smtClean="0">
                <a:latin typeface="Times New Roman" panose="02020603050405020304" pitchFamily="18" charset="0"/>
                <a:cs typeface="Times New Roman" panose="02020603050405020304" pitchFamily="18" charset="0"/>
              </a:rPr>
              <a:t>Assume</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Be PRECISE –</a:t>
            </a:r>
            <a:r>
              <a:rPr lang="en-US" sz="2000" dirty="0">
                <a:latin typeface="Times New Roman" panose="02020603050405020304" pitchFamily="18" charset="0"/>
                <a:cs typeface="Times New Roman" panose="02020603050405020304" pitchFamily="18" charset="0"/>
              </a:rPr>
              <a:t> Do not assume any functionality and features of your software. Stick to the Specification Documents.</a:t>
            </a:r>
          </a:p>
          <a:p>
            <a:r>
              <a:rPr lang="en-US" sz="2000" dirty="0" smtClean="0">
                <a:latin typeface="Times New Roman" panose="02020603050405020304" pitchFamily="18" charset="0"/>
                <a:cs typeface="Times New Roman" panose="02020603050405020304" pitchFamily="18" charset="0"/>
              </a:rPr>
              <a:t>Accurate</a:t>
            </a:r>
            <a:r>
              <a:rPr lang="en-US" sz="2000" dirty="0">
                <a:latin typeface="Times New Roman" panose="02020603050405020304" pitchFamily="18" charset="0"/>
                <a:cs typeface="Times New Roman" panose="02020603050405020304" pitchFamily="18" charset="0"/>
              </a:rPr>
              <a:t>: Exacts the purpose.</a:t>
            </a:r>
          </a:p>
          <a:p>
            <a:r>
              <a:rPr lang="en-US" sz="2000" dirty="0">
                <a:latin typeface="Times New Roman" panose="02020603050405020304" pitchFamily="18" charset="0"/>
                <a:cs typeface="Times New Roman" panose="02020603050405020304" pitchFamily="18" charset="0"/>
              </a:rPr>
              <a:t>Economical: No unnecessary steps or words.</a:t>
            </a:r>
          </a:p>
          <a:p>
            <a:r>
              <a:rPr lang="en-US" sz="2000" dirty="0">
                <a:latin typeface="Times New Roman" panose="02020603050405020304" pitchFamily="18" charset="0"/>
                <a:cs typeface="Times New Roman" panose="02020603050405020304" pitchFamily="18" charset="0"/>
              </a:rPr>
              <a:t>Traceable: Capable of being traced to requirements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Reusable: Can be reused if necessary</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–Ensure </a:t>
            </a:r>
            <a:r>
              <a:rPr lang="en-US" sz="2000" dirty="0">
                <a:latin typeface="Times New Roman" panose="02020603050405020304" pitchFamily="18" charset="0"/>
                <a:cs typeface="Times New Roman" panose="02020603050405020304" pitchFamily="18" charset="0"/>
              </a:rPr>
              <a:t>that all positive scenarios AND </a:t>
            </a:r>
            <a:r>
              <a:rPr lang="en-US" sz="2000" u="sng" dirty="0">
                <a:latin typeface="Times New Roman" panose="02020603050405020304" pitchFamily="18" charset="0"/>
                <a:cs typeface="Times New Roman" panose="02020603050405020304" pitchFamily="18" charset="0"/>
              </a:rPr>
              <a:t>negative</a:t>
            </a:r>
            <a:r>
              <a:rPr lang="en-US" sz="2000" dirty="0">
                <a:latin typeface="Times New Roman" panose="02020603050405020304" pitchFamily="18" charset="0"/>
                <a:cs typeface="Times New Roman" panose="02020603050405020304" pitchFamily="18" charset="0"/>
              </a:rPr>
              <a:t> scenarios are </a:t>
            </a:r>
            <a:r>
              <a:rPr lang="en-US" sz="2000" dirty="0" smtClean="0">
                <a:latin typeface="Times New Roman" panose="02020603050405020304" pitchFamily="18" charset="0"/>
                <a:cs typeface="Times New Roman" panose="02020603050405020304" pitchFamily="18" charset="0"/>
              </a:rPr>
              <a:t>covered</a:t>
            </a:r>
          </a:p>
          <a:p>
            <a:pPr>
              <a:lnSpc>
                <a:spcPct val="100000"/>
              </a:lnSpc>
            </a:pPr>
            <a:r>
              <a:rPr lang="en-US" sz="1800" b="1" dirty="0" smtClean="0">
                <a:latin typeface="Times New Roman" panose="02020603050405020304" pitchFamily="18" charset="0"/>
                <a:cs typeface="Times New Roman" panose="02020603050405020304" pitchFamily="18" charset="0"/>
              </a:rPr>
              <a:t>Always </a:t>
            </a:r>
            <a:r>
              <a:rPr lang="en-US" sz="1800" b="1" dirty="0">
                <a:latin typeface="Times New Roman" panose="02020603050405020304" pitchFamily="18" charset="0"/>
                <a:cs typeface="Times New Roman" panose="02020603050405020304" pitchFamily="18" charset="0"/>
              </a:rPr>
              <a:t>follow the same RULES –</a:t>
            </a:r>
            <a:r>
              <a:rPr lang="en-US" sz="1800" dirty="0">
                <a:latin typeface="Times New Roman" panose="02020603050405020304" pitchFamily="18" charset="0"/>
                <a:cs typeface="Times New Roman" panose="02020603050405020304" pitchFamily="18" charset="0"/>
              </a:rPr>
              <a:t> Organize your test cases consistently. Using the same pattern in organizing your test cases makes the testing easier for you as well as your colleagues or successors</a:t>
            </a:r>
          </a:p>
          <a:p>
            <a:pPr>
              <a:lnSpc>
                <a:spcPct val="100000"/>
              </a:lnSpc>
            </a:pPr>
            <a:r>
              <a:rPr lang="en-US" sz="1800" b="1" dirty="0">
                <a:latin typeface="Times New Roman" panose="02020603050405020304" pitchFamily="18" charset="0"/>
                <a:cs typeface="Times New Roman" panose="02020603050405020304" pitchFamily="18" charset="0"/>
              </a:rPr>
              <a:t>Make them</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SHORT</a:t>
            </a:r>
            <a:r>
              <a:rPr lang="en-US" sz="1800" dirty="0">
                <a:latin typeface="Times New Roman" panose="02020603050405020304" pitchFamily="18" charset="0"/>
                <a:cs typeface="Times New Roman" panose="02020603050405020304" pitchFamily="18" charset="0"/>
              </a:rPr>
              <a:t> – If the test case contains a long list of steps and an error occurs, the developer would have to backtrack and repeat all the test steps. Having too many test steps can be a disadvantage for the tester, too. The tester would have to repeat each step to ensure that the bug was fixed</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248729"/>
      </p:ext>
    </p:extLst>
  </p:cSld>
  <p:clrMapOvr>
    <a:masterClrMapping/>
  </p:clrMapOvr>
  <mc:AlternateContent xmlns:mc="http://schemas.openxmlformats.org/markup-compatibility/2006" xmlns:p14="http://schemas.microsoft.com/office/powerpoint/2010/main">
    <mc:Choice Requires="p14">
      <p:transition spd="slow" p14:dur="2000" advTm="460695"/>
    </mc:Choice>
    <mc:Fallback xmlns="">
      <p:transition spd="slow" advTm="46069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708" y="0"/>
            <a:ext cx="9355138" cy="717867"/>
          </a:xfrm>
        </p:spPr>
        <p:txBody>
          <a:bodyPr>
            <a:normAutofit fontScale="90000"/>
          </a:bodyPr>
          <a:lstStyle/>
          <a:p>
            <a:pPr algn="l"/>
            <a:r>
              <a:rPr lang="en-US" sz="5400" b="1" dirty="0" smtClean="0">
                <a:solidFill>
                  <a:schemeClr val="accent2">
                    <a:lumMod val="60000"/>
                    <a:lumOff val="40000"/>
                  </a:schemeClr>
                </a:solidFill>
                <a:latin typeface="Times New Roman" panose="02020603050405020304" pitchFamily="18" charset="0"/>
                <a:cs typeface="Times New Roman" panose="02020603050405020304" pitchFamily="18" charset="0"/>
              </a:rPr>
              <a:t>HOW TO WRITE TEST CASES</a:t>
            </a:r>
            <a:endParaRPr lang="en-US" sz="5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547" y="717867"/>
            <a:ext cx="13202653" cy="8607741"/>
          </a:xfrm>
        </p:spPr>
        <p:txBody>
          <a:bodyPr>
            <a:normAutofit fontScale="40000" lnSpcReduction="20000"/>
          </a:bodyPr>
          <a:lstStyle/>
          <a:p>
            <a:r>
              <a:rPr lang="en-US" sz="6300" dirty="0">
                <a:latin typeface="Times New Roman" panose="02020603050405020304" pitchFamily="18" charset="0"/>
                <a:cs typeface="Times New Roman" panose="02020603050405020304" pitchFamily="18" charset="0"/>
              </a:rPr>
              <a:t>Writing test cases is one of the key activity performed by the tester in the Software Testing Life Cycle(STLC). But the writing </a:t>
            </a:r>
            <a:r>
              <a:rPr lang="en-US" sz="6300" b="1" dirty="0">
                <a:latin typeface="Times New Roman" panose="02020603050405020304" pitchFamily="18" charset="0"/>
                <a:cs typeface="Times New Roman" panose="02020603050405020304" pitchFamily="18" charset="0"/>
              </a:rPr>
              <a:t>effective test case</a:t>
            </a:r>
            <a:r>
              <a:rPr lang="en-US" sz="6300" dirty="0">
                <a:latin typeface="Times New Roman" panose="02020603050405020304" pitchFamily="18" charset="0"/>
                <a:cs typeface="Times New Roman" panose="02020603050405020304" pitchFamily="18" charset="0"/>
              </a:rPr>
              <a:t> is a skill &amp; which can be done by doing in-depth study of application for which writing the test cases and most important is the experience. The approach for writing good test cases will be to identify, define and analyze the requirements</a:t>
            </a:r>
            <a:r>
              <a:rPr lang="en-US" sz="6300" dirty="0" smtClean="0">
                <a:latin typeface="Times New Roman" panose="02020603050405020304" pitchFamily="18" charset="0"/>
                <a:cs typeface="Times New Roman" panose="02020603050405020304" pitchFamily="18" charset="0"/>
              </a:rPr>
              <a:t>.</a:t>
            </a:r>
          </a:p>
          <a:p>
            <a:pPr algn="ctr">
              <a:lnSpc>
                <a:spcPct val="100000"/>
              </a:lnSpc>
              <a:spcBef>
                <a:spcPts val="0"/>
              </a:spcBef>
              <a:buFont typeface="Wingdings" panose="05000000000000000000" pitchFamily="2" charset="2"/>
              <a:buChar char="ü"/>
            </a:pPr>
            <a:r>
              <a:rPr lang="en-US" sz="6300" b="1" dirty="0">
                <a:solidFill>
                  <a:srgbClr val="FFFF00"/>
                </a:solidFill>
                <a:latin typeface="Times New Roman" panose="02020603050405020304" pitchFamily="18" charset="0"/>
                <a:cs typeface="Times New Roman" panose="02020603050405020304" pitchFamily="18" charset="0"/>
              </a:rPr>
              <a:t>Fields:</a:t>
            </a:r>
            <a:endParaRPr lang="en-US" sz="6300" dirty="0">
              <a:solidFill>
                <a:srgbClr val="FFFF00"/>
              </a:solidFill>
              <a:latin typeface="Times New Roman" panose="02020603050405020304" pitchFamily="18" charset="0"/>
              <a:cs typeface="Times New Roman" panose="02020603050405020304" pitchFamily="18" charset="0"/>
            </a:endParaRPr>
          </a:p>
          <a:p>
            <a:pPr algn="ctr">
              <a:lnSpc>
                <a:spcPct val="100000"/>
              </a:lnSpc>
              <a:spcBef>
                <a:spcPts val="0"/>
              </a:spcBef>
              <a:buFont typeface="Wingdings" panose="05000000000000000000" pitchFamily="2" charset="2"/>
              <a:buChar char="ü"/>
            </a:pPr>
            <a:r>
              <a:rPr lang="en-US" sz="6300" b="1" dirty="0" smtClean="0">
                <a:solidFill>
                  <a:srgbClr val="FFFF00"/>
                </a:solidFill>
                <a:latin typeface="Times New Roman" panose="02020603050405020304" pitchFamily="18" charset="0"/>
                <a:cs typeface="Times New Roman" panose="02020603050405020304" pitchFamily="18" charset="0"/>
              </a:rPr>
              <a:t>Unit </a:t>
            </a:r>
            <a:r>
              <a:rPr lang="en-US" sz="6300" b="1" dirty="0">
                <a:solidFill>
                  <a:srgbClr val="FFFF00"/>
                </a:solidFill>
                <a:latin typeface="Times New Roman" panose="02020603050405020304" pitchFamily="18" charset="0"/>
                <a:cs typeface="Times New Roman" panose="02020603050405020304" pitchFamily="18" charset="0"/>
              </a:rPr>
              <a:t>to test:</a:t>
            </a:r>
            <a:r>
              <a:rPr lang="en-US" sz="6300" dirty="0">
                <a:solidFill>
                  <a:srgbClr val="FFFF00"/>
                </a:solidFill>
                <a:latin typeface="Times New Roman" panose="02020603050405020304" pitchFamily="18" charset="0"/>
                <a:cs typeface="Times New Roman" panose="02020603050405020304" pitchFamily="18" charset="0"/>
              </a:rPr>
              <a:t> What to be verified</a:t>
            </a:r>
            <a:r>
              <a:rPr lang="en-US" sz="6300" dirty="0" smtClean="0">
                <a:solidFill>
                  <a:srgbClr val="FFFF00"/>
                </a:solidFill>
                <a:latin typeface="Times New Roman" panose="02020603050405020304" pitchFamily="18" charset="0"/>
                <a:cs typeface="Times New Roman" panose="02020603050405020304" pitchFamily="18" charset="0"/>
              </a:rPr>
              <a:t>?</a:t>
            </a:r>
          </a:p>
          <a:p>
            <a:pPr algn="ctr">
              <a:lnSpc>
                <a:spcPct val="100000"/>
              </a:lnSpc>
              <a:spcBef>
                <a:spcPts val="0"/>
              </a:spcBef>
              <a:buFont typeface="Wingdings" panose="05000000000000000000" pitchFamily="2" charset="2"/>
              <a:buChar char="ü"/>
            </a:pPr>
            <a:r>
              <a:rPr lang="en-US" sz="6300" b="1" dirty="0">
                <a:solidFill>
                  <a:srgbClr val="FFFF00"/>
                </a:solidFill>
                <a:latin typeface="Times New Roman" panose="02020603050405020304" pitchFamily="18" charset="0"/>
                <a:cs typeface="Times New Roman" panose="02020603050405020304" pitchFamily="18" charset="0"/>
              </a:rPr>
              <a:t>Test case </a:t>
            </a:r>
            <a:r>
              <a:rPr lang="en-US" sz="6300" b="1" dirty="0" smtClean="0">
                <a:solidFill>
                  <a:srgbClr val="FFFF00"/>
                </a:solidFill>
                <a:latin typeface="Times New Roman" panose="02020603050405020304" pitchFamily="18" charset="0"/>
                <a:cs typeface="Times New Roman" panose="02020603050405020304" pitchFamily="18" charset="0"/>
              </a:rPr>
              <a:t>id</a:t>
            </a:r>
            <a:endParaRPr lang="en-US" sz="6300" dirty="0">
              <a:solidFill>
                <a:srgbClr val="FFFF00"/>
              </a:solidFill>
              <a:latin typeface="Times New Roman" panose="02020603050405020304" pitchFamily="18" charset="0"/>
              <a:cs typeface="Times New Roman" panose="02020603050405020304" pitchFamily="18" charset="0"/>
            </a:endParaRPr>
          </a:p>
          <a:p>
            <a:pPr algn="ctr">
              <a:lnSpc>
                <a:spcPct val="100000"/>
              </a:lnSpc>
              <a:spcBef>
                <a:spcPts val="0"/>
              </a:spcBef>
              <a:buFont typeface="Wingdings" panose="05000000000000000000" pitchFamily="2" charset="2"/>
              <a:buChar char="ü"/>
            </a:pPr>
            <a:r>
              <a:rPr lang="en-US" sz="6300" b="1" dirty="0">
                <a:solidFill>
                  <a:srgbClr val="FFFF00"/>
                </a:solidFill>
                <a:latin typeface="Times New Roman" panose="02020603050405020304" pitchFamily="18" charset="0"/>
                <a:cs typeface="Times New Roman" panose="02020603050405020304" pitchFamily="18" charset="0"/>
              </a:rPr>
              <a:t>Test data:</a:t>
            </a:r>
            <a:r>
              <a:rPr lang="en-US" sz="6300" dirty="0">
                <a:solidFill>
                  <a:srgbClr val="FFFF00"/>
                </a:solidFill>
                <a:latin typeface="Times New Roman" panose="02020603050405020304" pitchFamily="18" charset="0"/>
                <a:cs typeface="Times New Roman" panose="02020603050405020304" pitchFamily="18" charset="0"/>
              </a:rPr>
              <a:t> Variables and their values</a:t>
            </a:r>
          </a:p>
          <a:p>
            <a:pPr algn="ctr">
              <a:lnSpc>
                <a:spcPct val="100000"/>
              </a:lnSpc>
              <a:spcBef>
                <a:spcPts val="0"/>
              </a:spcBef>
              <a:buFont typeface="Wingdings" panose="05000000000000000000" pitchFamily="2" charset="2"/>
              <a:buChar char="ü"/>
            </a:pPr>
            <a:r>
              <a:rPr lang="en-US" sz="6300" b="1" dirty="0">
                <a:solidFill>
                  <a:srgbClr val="FFFF00"/>
                </a:solidFill>
                <a:latin typeface="Times New Roman" panose="02020603050405020304" pitchFamily="18" charset="0"/>
                <a:cs typeface="Times New Roman" panose="02020603050405020304" pitchFamily="18" charset="0"/>
              </a:rPr>
              <a:t>Steps to be executed</a:t>
            </a:r>
            <a:endParaRPr lang="en-US" sz="6300" dirty="0">
              <a:solidFill>
                <a:srgbClr val="FFFF00"/>
              </a:solidFill>
              <a:latin typeface="Times New Roman" panose="02020603050405020304" pitchFamily="18" charset="0"/>
              <a:cs typeface="Times New Roman" panose="02020603050405020304" pitchFamily="18" charset="0"/>
            </a:endParaRPr>
          </a:p>
          <a:p>
            <a:pPr algn="ctr">
              <a:lnSpc>
                <a:spcPct val="100000"/>
              </a:lnSpc>
              <a:spcBef>
                <a:spcPts val="0"/>
              </a:spcBef>
              <a:buFont typeface="Wingdings" panose="05000000000000000000" pitchFamily="2" charset="2"/>
              <a:buChar char="ü"/>
            </a:pPr>
            <a:r>
              <a:rPr lang="en-US" sz="6300" b="1" dirty="0">
                <a:solidFill>
                  <a:srgbClr val="FFFF00"/>
                </a:solidFill>
                <a:latin typeface="Times New Roman" panose="02020603050405020304" pitchFamily="18" charset="0"/>
                <a:cs typeface="Times New Roman" panose="02020603050405020304" pitchFamily="18" charset="0"/>
              </a:rPr>
              <a:t>Expected Result</a:t>
            </a:r>
            <a:endParaRPr lang="en-US" sz="6300" dirty="0">
              <a:solidFill>
                <a:srgbClr val="FFFF00"/>
              </a:solidFill>
              <a:latin typeface="Times New Roman" panose="02020603050405020304" pitchFamily="18" charset="0"/>
              <a:cs typeface="Times New Roman" panose="02020603050405020304" pitchFamily="18" charset="0"/>
            </a:endParaRPr>
          </a:p>
          <a:p>
            <a:pPr algn="ctr">
              <a:lnSpc>
                <a:spcPct val="100000"/>
              </a:lnSpc>
              <a:spcBef>
                <a:spcPts val="0"/>
              </a:spcBef>
              <a:buFont typeface="Wingdings" panose="05000000000000000000" pitchFamily="2" charset="2"/>
              <a:buChar char="ü"/>
            </a:pPr>
            <a:r>
              <a:rPr lang="en-US" sz="6300" b="1" dirty="0">
                <a:solidFill>
                  <a:srgbClr val="FFFF00"/>
                </a:solidFill>
                <a:latin typeface="Times New Roman" panose="02020603050405020304" pitchFamily="18" charset="0"/>
                <a:cs typeface="Times New Roman" panose="02020603050405020304" pitchFamily="18" charset="0"/>
              </a:rPr>
              <a:t>Actual result</a:t>
            </a:r>
            <a:endParaRPr lang="en-US" sz="6300" dirty="0">
              <a:solidFill>
                <a:srgbClr val="FFFF00"/>
              </a:solidFill>
              <a:latin typeface="Times New Roman" panose="02020603050405020304" pitchFamily="18" charset="0"/>
              <a:cs typeface="Times New Roman" panose="02020603050405020304" pitchFamily="18" charset="0"/>
            </a:endParaRPr>
          </a:p>
          <a:p>
            <a:pPr algn="ctr">
              <a:lnSpc>
                <a:spcPct val="100000"/>
              </a:lnSpc>
              <a:spcBef>
                <a:spcPts val="0"/>
              </a:spcBef>
              <a:buFont typeface="Wingdings" panose="05000000000000000000" pitchFamily="2" charset="2"/>
              <a:buChar char="ü"/>
            </a:pPr>
            <a:r>
              <a:rPr lang="en-US" sz="6300" b="1" dirty="0">
                <a:solidFill>
                  <a:srgbClr val="FFFF00"/>
                </a:solidFill>
                <a:latin typeface="Times New Roman" panose="02020603050405020304" pitchFamily="18" charset="0"/>
                <a:cs typeface="Times New Roman" panose="02020603050405020304" pitchFamily="18" charset="0"/>
              </a:rPr>
              <a:t>Pass/Fail</a:t>
            </a:r>
            <a:endParaRPr lang="en-US" sz="6300" dirty="0">
              <a:solidFill>
                <a:srgbClr val="FFFF00"/>
              </a:solidFill>
              <a:latin typeface="Times New Roman" panose="02020603050405020304" pitchFamily="18" charset="0"/>
              <a:cs typeface="Times New Roman" panose="02020603050405020304" pitchFamily="18" charset="0"/>
            </a:endParaRPr>
          </a:p>
          <a:p>
            <a:pPr algn="ctr">
              <a:lnSpc>
                <a:spcPct val="100000"/>
              </a:lnSpc>
              <a:spcBef>
                <a:spcPts val="0"/>
              </a:spcBef>
              <a:buFont typeface="Wingdings" panose="05000000000000000000" pitchFamily="2" charset="2"/>
              <a:buChar char="ü"/>
            </a:pPr>
            <a:r>
              <a:rPr lang="en-US" sz="6300" b="1" dirty="0" smtClean="0">
                <a:solidFill>
                  <a:srgbClr val="FFFF00"/>
                </a:solidFill>
                <a:latin typeface="Times New Roman" panose="02020603050405020304" pitchFamily="18" charset="0"/>
                <a:cs typeface="Times New Roman" panose="02020603050405020304" pitchFamily="18" charset="0"/>
              </a:rPr>
              <a:t>Comments</a:t>
            </a:r>
            <a:endParaRPr lang="en-US" sz="6300" dirty="0" smtClean="0">
              <a:latin typeface="Times New Roman" panose="02020603050405020304" pitchFamily="18" charset="0"/>
              <a:cs typeface="Times New Roman" panose="02020603050405020304" pitchFamily="18" charset="0"/>
            </a:endParaRPr>
          </a:p>
          <a:p>
            <a:r>
              <a:rPr lang="en-US" sz="6300" dirty="0">
                <a:latin typeface="Times New Roman" panose="02020603050405020304" pitchFamily="18" charset="0"/>
                <a:cs typeface="Times New Roman" panose="02020603050405020304" pitchFamily="18" charset="0"/>
              </a:rPr>
              <a:t>As far as possible, write test cases in such a way that you test only one thing at a time. Do not overlap or complicate test cases. Attempt to make your test cases ‘atomic’.</a:t>
            </a:r>
          </a:p>
          <a:p>
            <a:r>
              <a:rPr lang="en-US" sz="6300" dirty="0">
                <a:latin typeface="Times New Roman" panose="02020603050405020304" pitchFamily="18" charset="0"/>
                <a:cs typeface="Times New Roman" panose="02020603050405020304" pitchFamily="18" charset="0"/>
              </a:rPr>
              <a:t>Ensure that all positive scenarios AND </a:t>
            </a:r>
            <a:r>
              <a:rPr lang="en-US" sz="6300" u="sng" dirty="0">
                <a:latin typeface="Times New Roman" panose="02020603050405020304" pitchFamily="18" charset="0"/>
                <a:cs typeface="Times New Roman" panose="02020603050405020304" pitchFamily="18" charset="0"/>
              </a:rPr>
              <a:t>negative</a:t>
            </a:r>
            <a:r>
              <a:rPr lang="en-US" sz="6300" dirty="0">
                <a:latin typeface="Times New Roman" panose="02020603050405020304" pitchFamily="18" charset="0"/>
                <a:cs typeface="Times New Roman" panose="02020603050405020304" pitchFamily="18" charset="0"/>
              </a:rPr>
              <a:t> scenarios are covered.</a:t>
            </a:r>
          </a:p>
          <a:p>
            <a:r>
              <a:rPr lang="en-US" sz="6300" dirty="0">
                <a:latin typeface="Times New Roman" panose="02020603050405020304" pitchFamily="18" charset="0"/>
                <a:cs typeface="Times New Roman" panose="02020603050405020304" pitchFamily="18" charset="0"/>
              </a:rPr>
              <a:t>Language:</a:t>
            </a:r>
          </a:p>
          <a:p>
            <a:pPr lvl="1" algn="ctr">
              <a:buFont typeface="Wingdings" panose="05000000000000000000" pitchFamily="2" charset="2"/>
              <a:buChar char="ü"/>
            </a:pPr>
            <a:r>
              <a:rPr lang="en-US" sz="6300" dirty="0">
                <a:latin typeface="Times New Roman" panose="02020603050405020304" pitchFamily="18" charset="0"/>
                <a:cs typeface="Times New Roman" panose="02020603050405020304" pitchFamily="18" charset="0"/>
              </a:rPr>
              <a:t>Write in simple and easy-to-understand language.</a:t>
            </a:r>
          </a:p>
          <a:p>
            <a:pPr lvl="1" algn="ctr">
              <a:buFont typeface="Wingdings" panose="05000000000000000000" pitchFamily="2" charset="2"/>
              <a:buChar char="ü"/>
            </a:pPr>
            <a:r>
              <a:rPr lang="en-US" sz="6300" dirty="0">
                <a:latin typeface="Times New Roman" panose="02020603050405020304" pitchFamily="18" charset="0"/>
                <a:cs typeface="Times New Roman" panose="02020603050405020304" pitchFamily="18" charset="0"/>
              </a:rPr>
              <a:t>Use active voice instead of passive voice: Do this, do that.</a:t>
            </a:r>
          </a:p>
          <a:p>
            <a:pPr lvl="1" algn="ctr">
              <a:buFont typeface="Wingdings" panose="05000000000000000000" pitchFamily="2" charset="2"/>
              <a:buChar char="ü"/>
            </a:pPr>
            <a:r>
              <a:rPr lang="en-US" sz="6300" dirty="0">
                <a:latin typeface="Times New Roman" panose="02020603050405020304" pitchFamily="18" charset="0"/>
                <a:cs typeface="Times New Roman" panose="02020603050405020304" pitchFamily="18" charset="0"/>
              </a:rPr>
              <a:t>Use exact and consistent names (of forms, fields, </a:t>
            </a:r>
            <a:r>
              <a:rPr lang="en-US" sz="6300" dirty="0" err="1">
                <a:latin typeface="Times New Roman" panose="02020603050405020304" pitchFamily="18" charset="0"/>
                <a:cs typeface="Times New Roman" panose="02020603050405020304" pitchFamily="18" charset="0"/>
              </a:rPr>
              <a:t>etc</a:t>
            </a:r>
            <a:r>
              <a:rPr lang="en-US" sz="63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98537"/>
      </p:ext>
    </p:extLst>
  </p:cSld>
  <p:clrMapOvr>
    <a:masterClrMapping/>
  </p:clrMapOvr>
  <mc:AlternateContent xmlns:mc="http://schemas.openxmlformats.org/markup-compatibility/2006" xmlns:p14="http://schemas.microsoft.com/office/powerpoint/2010/main">
    <mc:Choice Requires="p14">
      <p:transition spd="slow" p14:dur="2000" advTm="263586"/>
    </mc:Choice>
    <mc:Fallback xmlns="">
      <p:transition spd="slow" advTm="26358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96953304"/>
              </p:ext>
            </p:extLst>
          </p:nvPr>
        </p:nvGraphicFramePr>
        <p:xfrm>
          <a:off x="177165" y="641934"/>
          <a:ext cx="12821920" cy="9199895"/>
        </p:xfrm>
        <a:graphic>
          <a:graphicData uri="http://schemas.openxmlformats.org/drawingml/2006/table">
            <a:tbl>
              <a:tblPr firstRow="1" firstCol="1" bandRow="1">
                <a:tableStyleId>{5C22544A-7EE6-4342-B048-85BDC9FD1C3A}</a:tableStyleId>
              </a:tblPr>
              <a:tblGrid>
                <a:gridCol w="2926080"/>
                <a:gridCol w="9895840"/>
              </a:tblGrid>
              <a:tr h="553002">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Test </a:t>
                      </a:r>
                      <a:r>
                        <a:rPr lang="en-US" sz="2000" dirty="0" smtClean="0">
                          <a:effectLst/>
                          <a:latin typeface="Times New Roman" panose="02020603050405020304" pitchFamily="18" charset="0"/>
                          <a:cs typeface="Times New Roman" panose="02020603050405020304" pitchFamily="18" charset="0"/>
                        </a:rPr>
                        <a:t>Scenario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The ID of the test suite to which this test case belongs.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 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The ID of the test case.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 Summary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summary / objective of the test case.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Related Requirement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ID of the requirement this test case relates/traces to.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Prerequisites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Any prerequisites or preconditions that must be fulfilled prior to executing the test.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 Procedure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Step-by-step procedure to execute the test.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 Data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test data, or links to the test data, that are to be used while conducting the test.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Expected Result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expected result of the test.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Actual Result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The actual result of the test; to be filled after executing the test.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904865">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Status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Pass or Fail. Other statuses can be ‘Not Executed’ if testing is not performed and ‘Blocked’ if testing is blocked.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Remarks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Any comments on the test case or test execution.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Created By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name of the author of the test case.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Date of Creation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date of creation of the test case.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Executed By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name of the person who executed the test.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Date of Execution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date of execution of the test.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r h="553002">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 Environment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The environment (Hardware/Software/Network) in which the test was executed.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16" marR="93216" marT="93216" marB="93216" anchor="ctr">
                    <a:solidFill>
                      <a:schemeClr val="accent4">
                        <a:lumMod val="75000"/>
                      </a:schemeClr>
                    </a:solidFill>
                  </a:tcPr>
                </a:tc>
              </a:tr>
            </a:tbl>
          </a:graphicData>
        </a:graphic>
      </p:graphicFrame>
      <p:sp>
        <p:nvSpPr>
          <p:cNvPr id="5" name="Title 1"/>
          <p:cNvSpPr txBox="1">
            <a:spLocks/>
          </p:cNvSpPr>
          <p:nvPr/>
        </p:nvSpPr>
        <p:spPr>
          <a:xfrm>
            <a:off x="1910556" y="0"/>
            <a:ext cx="9355138" cy="955040"/>
          </a:xfrm>
          <a:prstGeom prst="rect">
            <a:avLst/>
          </a:prstGeom>
        </p:spPr>
        <p:txBody>
          <a:bodyPr vert="horz" lIns="91440" tIns="45720" rIns="91440" bIns="45720" rtlCol="0" anchor="ctr">
            <a:normAutofit fontScale="97500"/>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l"/>
            <a:r>
              <a:rPr lang="en-US" sz="4800" b="1" dirty="0" smtClean="0">
                <a:solidFill>
                  <a:schemeClr val="accent2">
                    <a:lumMod val="60000"/>
                    <a:lumOff val="40000"/>
                  </a:schemeClr>
                </a:solidFill>
                <a:latin typeface="Times New Roman" panose="02020603050405020304" pitchFamily="18" charset="0"/>
                <a:cs typeface="Times New Roman" panose="02020603050405020304" pitchFamily="18" charset="0"/>
              </a:rPr>
              <a:t>TEST CASE TEMPLATE</a:t>
            </a:r>
            <a:endParaRPr lang="en-US" sz="48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504604"/>
      </p:ext>
    </p:extLst>
  </p:cSld>
  <p:clrMapOvr>
    <a:masterClrMapping/>
  </p:clrMapOvr>
  <mc:AlternateContent xmlns:mc="http://schemas.openxmlformats.org/markup-compatibility/2006" xmlns:p14="http://schemas.microsoft.com/office/powerpoint/2010/main">
    <mc:Choice Requires="p14">
      <p:transition spd="slow" p14:dur="2000" advTm="465061"/>
    </mc:Choice>
    <mc:Fallback xmlns="">
      <p:transition spd="slow" advTm="46506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5132699"/>
              </p:ext>
            </p:extLst>
          </p:nvPr>
        </p:nvGraphicFramePr>
        <p:xfrm>
          <a:off x="223520" y="576191"/>
          <a:ext cx="12943840" cy="9193450"/>
        </p:xfrm>
        <a:graphic>
          <a:graphicData uri="http://schemas.openxmlformats.org/drawingml/2006/table">
            <a:tbl>
              <a:tblPr firstRow="1" firstCol="1" bandRow="1">
                <a:tableStyleId>{5C22544A-7EE6-4342-B048-85BDC9FD1C3A}</a:tableStyleId>
              </a:tblPr>
              <a:tblGrid>
                <a:gridCol w="2676387"/>
                <a:gridCol w="10267453"/>
              </a:tblGrid>
              <a:tr h="433576">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Test Suite ID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TS001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Test Case ID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TC001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Test Case Summary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To verify that clicking the Generate Coin button generates coins.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Related Requirement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RS001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715605">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Prerequisites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User is authorized.</a:t>
                      </a:r>
                    </a:p>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Coin balance is available.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997635">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Test Procedure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Select the coin denomination in the Denomination field.</a:t>
                      </a:r>
                    </a:p>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Enter the number of coins in the Quantity field.</a:t>
                      </a:r>
                    </a:p>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Click Generate Coin.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715605">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Test Data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lvl="0" indent="-342900">
                        <a:lnSpc>
                          <a:spcPct val="100000"/>
                        </a:lnSpc>
                        <a:spcBef>
                          <a:spcPts val="0"/>
                        </a:spcBef>
                        <a:spcAft>
                          <a:spcPts val="0"/>
                        </a:spcAft>
                        <a:tabLst>
                          <a:tab pos="457200" algn="l"/>
                        </a:tabLst>
                      </a:pPr>
                      <a:r>
                        <a:rPr lang="en-US" sz="1800">
                          <a:effectLst/>
                          <a:latin typeface="Times New Roman" panose="02020603050405020304" pitchFamily="18" charset="0"/>
                          <a:cs typeface="Times New Roman" panose="02020603050405020304" pitchFamily="18" charset="0"/>
                        </a:rPr>
                        <a:t>Denominations: 0.05, 0.10, 0.25, 0.50, 1, 2, 5</a:t>
                      </a:r>
                    </a:p>
                    <a:p>
                      <a:pPr marL="0" marR="0" lvl="0" indent="-342900">
                        <a:lnSpc>
                          <a:spcPct val="100000"/>
                        </a:lnSpc>
                        <a:spcBef>
                          <a:spcPts val="0"/>
                        </a:spcBef>
                        <a:spcAft>
                          <a:spcPts val="0"/>
                        </a:spcAft>
                        <a:tabLst>
                          <a:tab pos="457200" algn="l"/>
                        </a:tabLst>
                      </a:pPr>
                      <a:r>
                        <a:rPr lang="en-US" sz="1800">
                          <a:effectLst/>
                          <a:latin typeface="Times New Roman" panose="02020603050405020304" pitchFamily="18" charset="0"/>
                          <a:cs typeface="Times New Roman" panose="02020603050405020304" pitchFamily="18" charset="0"/>
                        </a:rPr>
                        <a:t>Quantities: 0, 1, 5, 10, 20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997635">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Expected Result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Coin of the specified denomination should be produced if the specified Quantity is valid (1, 5)</a:t>
                      </a:r>
                    </a:p>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A message ‘Please enter a valid quantity between 1 and 10’ should be displayed if the specified quantity is invalid.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715605">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Actual Result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If the specified quantity is valid, the result is as expected.</a:t>
                      </a:r>
                    </a:p>
                    <a:p>
                      <a:pPr marL="0" marR="0" lvl="0" indent="-342900">
                        <a:lnSpc>
                          <a:spcPct val="100000"/>
                        </a:lnSpc>
                        <a:spcBef>
                          <a:spcPts val="0"/>
                        </a:spcBef>
                        <a:spcAft>
                          <a:spcPts val="0"/>
                        </a:spcAft>
                        <a:tabLst>
                          <a:tab pos="457200" algn="l"/>
                        </a:tabLst>
                      </a:pPr>
                      <a:r>
                        <a:rPr lang="en-US" sz="1800" dirty="0">
                          <a:effectLst/>
                          <a:latin typeface="Times New Roman" panose="02020603050405020304" pitchFamily="18" charset="0"/>
                          <a:cs typeface="Times New Roman" panose="02020603050405020304" pitchFamily="18" charset="0"/>
                        </a:rPr>
                        <a:t>If the specified quantity is invalid, nothing happens; the expected message is not displayed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Status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Fail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Remarks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This is a sample test case.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Created By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John Doe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Date of Creation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01/14/2020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Executed By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Jane Roe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433576">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Date of Execution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02/16/2020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r h="715605">
                <a:tc>
                  <a:txBody>
                    <a:bodyPr/>
                    <a:lstStyle/>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Test Environment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c>
                  <a:txBody>
                    <a:bodyPr/>
                    <a:lstStyle/>
                    <a:p>
                      <a:pPr marL="0" marR="0" lvl="0" indent="-342900">
                        <a:lnSpc>
                          <a:spcPct val="100000"/>
                        </a:lnSpc>
                        <a:spcBef>
                          <a:spcPts val="0"/>
                        </a:spcBef>
                        <a:spcAft>
                          <a:spcPts val="0"/>
                        </a:spcAft>
                        <a:buSzPts val="1000"/>
                        <a:buFont typeface="Courier New" panose="02070309020205020404" pitchFamily="49" charset="0"/>
                        <a:buChar char="o"/>
                        <a:tabLst>
                          <a:tab pos="457200" algn="l"/>
                        </a:tabLst>
                      </a:pPr>
                      <a:r>
                        <a:rPr lang="en-US" sz="1800" dirty="0">
                          <a:effectLst/>
                          <a:latin typeface="Times New Roman" panose="02020603050405020304" pitchFamily="18" charset="0"/>
                          <a:cs typeface="Times New Roman" panose="02020603050405020304" pitchFamily="18" charset="0"/>
                        </a:rPr>
                        <a:t>OS: Windows Y</a:t>
                      </a:r>
                    </a:p>
                    <a:p>
                      <a:pPr marL="0" marR="0" lvl="0" indent="-342900">
                        <a:lnSpc>
                          <a:spcPct val="100000"/>
                        </a:lnSpc>
                        <a:spcBef>
                          <a:spcPts val="0"/>
                        </a:spcBef>
                        <a:spcAft>
                          <a:spcPts val="0"/>
                        </a:spcAft>
                        <a:buSzPts val="1000"/>
                        <a:buFont typeface="Courier New" panose="02070309020205020404" pitchFamily="49" charset="0"/>
                        <a:buChar char="o"/>
                        <a:tabLst>
                          <a:tab pos="457200" algn="l"/>
                        </a:tabLst>
                      </a:pPr>
                      <a:r>
                        <a:rPr lang="en-US" sz="1800" dirty="0">
                          <a:effectLst/>
                          <a:latin typeface="Times New Roman" panose="02020603050405020304" pitchFamily="18" charset="0"/>
                          <a:cs typeface="Times New Roman" panose="02020603050405020304" pitchFamily="18" charset="0"/>
                        </a:rPr>
                        <a:t>Browser: Chrome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702" marR="73702" marT="73702" marB="73702" anchor="ctr">
                    <a:solidFill>
                      <a:schemeClr val="accent4">
                        <a:lumMod val="75000"/>
                      </a:schemeClr>
                    </a:solidFill>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320354"/>
      </p:ext>
    </p:extLst>
  </p:cSld>
  <p:clrMapOvr>
    <a:masterClrMapping/>
  </p:clrMapOvr>
  <mc:AlternateContent xmlns:mc="http://schemas.openxmlformats.org/markup-compatibility/2006" xmlns:p14="http://schemas.microsoft.com/office/powerpoint/2010/main">
    <mc:Choice Requires="p14">
      <p:transition spd="slow" p14:dur="2000" advTm="190194"/>
    </mc:Choice>
    <mc:Fallback xmlns="">
      <p:transition spd="slow" advTm="19019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138" y="684371"/>
            <a:ext cx="11668125" cy="5967413"/>
          </a:xfrm>
        </p:spPr>
        <p:txBody>
          <a:bodyPr>
            <a:normAutofit fontScale="85000" lnSpcReduction="20000"/>
          </a:bodyPr>
          <a:lstStyle/>
          <a:p>
            <a:pPr marL="0" indent="0" algn="ctr">
              <a:buNone/>
            </a:pPr>
            <a:r>
              <a:rPr lang="en-US" sz="3600" b="1" dirty="0">
                <a:solidFill>
                  <a:schemeClr val="accent2">
                    <a:lumMod val="60000"/>
                    <a:lumOff val="40000"/>
                  </a:schemeClr>
                </a:solidFill>
                <a:latin typeface="Times New Roman" panose="02020603050405020304" pitchFamily="18" charset="0"/>
                <a:cs typeface="Times New Roman" panose="02020603050405020304" pitchFamily="18" charset="0"/>
              </a:rPr>
              <a:t>Example </a:t>
            </a:r>
          </a:p>
          <a:p>
            <a:r>
              <a:rPr lang="en-US" sz="2800" dirty="0">
                <a:latin typeface="Times New Roman" panose="02020603050405020304" pitchFamily="18" charset="0"/>
                <a:cs typeface="Times New Roman" panose="02020603050405020304" pitchFamily="18" charset="0"/>
              </a:rPr>
              <a:t>Here we are taking the </a:t>
            </a:r>
            <a:r>
              <a:rPr lang="en-US" sz="2800" b="1" dirty="0">
                <a:latin typeface="Times New Roman" panose="02020603050405020304" pitchFamily="18" charset="0"/>
                <a:cs typeface="Times New Roman" panose="02020603050405020304" pitchFamily="18" charset="0"/>
              </a:rPr>
              <a:t>Gmail application</a:t>
            </a:r>
            <a:r>
              <a:rPr lang="en-US" sz="2800" dirty="0">
                <a:latin typeface="Times New Roman" panose="02020603050405020304" pitchFamily="18" charset="0"/>
                <a:cs typeface="Times New Roman" panose="02020603050405020304" pitchFamily="18" charset="0"/>
              </a:rPr>
              <a:t> and writing test scenarios for different modules which are most commonly used such as </a:t>
            </a:r>
            <a:r>
              <a:rPr lang="en-US" sz="2800" b="1" dirty="0">
                <a:latin typeface="Times New Roman" panose="02020603050405020304" pitchFamily="18" charset="0"/>
                <a:cs typeface="Times New Roman" panose="02020603050405020304" pitchFamily="18" charset="0"/>
              </a:rPr>
              <a:t>Login, Compose, Inbox, and Trash</a:t>
            </a:r>
            <a:endParaRPr lang="en-US" sz="2800" dirty="0">
              <a:latin typeface="Times New Roman" panose="02020603050405020304" pitchFamily="18" charset="0"/>
              <a:cs typeface="Times New Roman" panose="02020603050405020304" pitchFamily="18" charset="0"/>
            </a:endParaRPr>
          </a:p>
          <a:p>
            <a:pPr marL="0" indent="0">
              <a:buNone/>
            </a:pPr>
            <a:r>
              <a:rPr lang="en-US" b="1" dirty="0">
                <a:solidFill>
                  <a:srgbClr val="FFFF00"/>
                </a:solidFill>
                <a:latin typeface="Times New Roman" panose="02020603050405020304" pitchFamily="18" charset="0"/>
                <a:cs typeface="Times New Roman" panose="02020603050405020304" pitchFamily="18" charset="0"/>
              </a:rPr>
              <a:t>Test </a:t>
            </a:r>
            <a:r>
              <a:rPr lang="en-US" b="1" dirty="0" smtClean="0">
                <a:solidFill>
                  <a:srgbClr val="FFFF00"/>
                </a:solidFill>
                <a:latin typeface="Times New Roman" panose="02020603050405020304" pitchFamily="18" charset="0"/>
                <a:cs typeface="Times New Roman" panose="02020603050405020304" pitchFamily="18" charset="0"/>
              </a:rPr>
              <a:t>scenario </a:t>
            </a:r>
            <a:r>
              <a:rPr lang="en-US" b="1"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r>
              <a:rPr lang="en-US" b="1" dirty="0" smtClean="0">
                <a:solidFill>
                  <a:srgbClr val="FFFF00"/>
                </a:solidFill>
                <a:latin typeface="Times New Roman" panose="02020603050405020304" pitchFamily="18" charset="0"/>
                <a:cs typeface="Times New Roman" panose="02020603050405020304" pitchFamily="18" charset="0"/>
              </a:rPr>
              <a:t> </a:t>
            </a:r>
            <a:r>
              <a:rPr lang="en-US" b="1" dirty="0">
                <a:solidFill>
                  <a:srgbClr val="FFFF00"/>
                </a:solidFill>
                <a:latin typeface="Times New Roman" panose="02020603050405020304" pitchFamily="18" charset="0"/>
                <a:cs typeface="Times New Roman" panose="02020603050405020304" pitchFamily="18" charset="0"/>
              </a:rPr>
              <a:t>Login </a:t>
            </a:r>
            <a:r>
              <a:rPr lang="en-US" b="1" dirty="0" smtClean="0">
                <a:solidFill>
                  <a:srgbClr val="FFFF00"/>
                </a:solidFill>
                <a:latin typeface="Times New Roman" panose="02020603050405020304" pitchFamily="18" charset="0"/>
                <a:cs typeface="Times New Roman" panose="02020603050405020304" pitchFamily="18" charset="0"/>
              </a:rPr>
              <a:t>module</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Test Suit 1:</a:t>
            </a:r>
          </a:p>
          <a:p>
            <a:pPr marL="0" indent="0">
              <a:buNone/>
            </a:pPr>
            <a:r>
              <a:rPr lang="en-US" b="1" dirty="0" smtClean="0">
                <a:solidFill>
                  <a:srgbClr val="FFFF00"/>
                </a:solidFill>
                <a:latin typeface="Times New Roman" panose="02020603050405020304" pitchFamily="18" charset="0"/>
                <a:cs typeface="Times New Roman" panose="02020603050405020304" pitchFamily="18" charset="0"/>
              </a:rPr>
              <a:t>Test Cases:</a:t>
            </a:r>
            <a:endParaRPr lang="en-US" b="1" dirty="0">
              <a:solidFill>
                <a:srgbClr val="FFFF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Enter the valid login details (Username, password), and check that the home page is displayed.</a:t>
            </a:r>
          </a:p>
          <a:p>
            <a:r>
              <a:rPr lang="en-US" sz="2800" dirty="0">
                <a:latin typeface="Times New Roman" panose="02020603050405020304" pitchFamily="18" charset="0"/>
                <a:cs typeface="Times New Roman" panose="02020603050405020304" pitchFamily="18" charset="0"/>
              </a:rPr>
              <a:t>Enter the invalid Username and password and check for the home page.</a:t>
            </a:r>
          </a:p>
          <a:p>
            <a:r>
              <a:rPr lang="en-US" sz="2800" dirty="0">
                <a:latin typeface="Times New Roman" panose="02020603050405020304" pitchFamily="18" charset="0"/>
                <a:cs typeface="Times New Roman" panose="02020603050405020304" pitchFamily="18" charset="0"/>
              </a:rPr>
              <a:t>Leave Username and password blank, and check for the error message displayed.</a:t>
            </a:r>
          </a:p>
          <a:p>
            <a:r>
              <a:rPr lang="en-US" sz="2800" dirty="0">
                <a:latin typeface="Times New Roman" panose="02020603050405020304" pitchFamily="18" charset="0"/>
                <a:cs typeface="Times New Roman" panose="02020603050405020304" pitchFamily="18" charset="0"/>
              </a:rPr>
              <a:t>Enter the valid Login, and click on the cancel, and check for the fields reset.</a:t>
            </a:r>
          </a:p>
          <a:p>
            <a:r>
              <a:rPr lang="en-US" sz="2800" dirty="0">
                <a:latin typeface="Times New Roman" panose="02020603050405020304" pitchFamily="18" charset="0"/>
                <a:cs typeface="Times New Roman" panose="02020603050405020304" pitchFamily="18" charset="0"/>
              </a:rPr>
              <a:t>Enter invalid Login, more than three times, and check that account blocked.</a:t>
            </a:r>
          </a:p>
          <a:p>
            <a:r>
              <a:rPr lang="en-US" sz="2800" dirty="0">
                <a:latin typeface="Times New Roman" panose="02020603050405020304" pitchFamily="18" charset="0"/>
                <a:cs typeface="Times New Roman" panose="02020603050405020304" pitchFamily="18" charset="0"/>
              </a:rPr>
              <a:t>Enter valid Login, and check that the </a:t>
            </a:r>
            <a:r>
              <a:rPr lang="en-US" sz="2800" b="1" dirty="0">
                <a:latin typeface="Times New Roman" panose="02020603050405020304" pitchFamily="18" charset="0"/>
                <a:cs typeface="Times New Roman" panose="02020603050405020304" pitchFamily="18" charset="0"/>
              </a:rPr>
              <a:t>Username</a:t>
            </a:r>
            <a:r>
              <a:rPr lang="en-US" sz="2800" dirty="0">
                <a:latin typeface="Times New Roman" panose="02020603050405020304" pitchFamily="18" charset="0"/>
                <a:cs typeface="Times New Roman" panose="02020603050405020304" pitchFamily="18" charset="0"/>
              </a:rPr>
              <a:t> is displayed on the home screen</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23104"/>
      </p:ext>
    </p:extLst>
  </p:cSld>
  <p:clrMapOvr>
    <a:masterClrMapping/>
  </p:clrMapOvr>
  <mc:AlternateContent xmlns:mc="http://schemas.openxmlformats.org/markup-compatibility/2006" xmlns:p14="http://schemas.microsoft.com/office/powerpoint/2010/main">
    <mc:Choice Requires="p14">
      <p:transition spd="slow" p14:dur="2000" advTm="81189"/>
    </mc:Choice>
    <mc:Fallback xmlns="">
      <p:transition spd="slow" advTm="8118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7699</TotalTime>
  <Words>3546</Words>
  <Application>Microsoft Office PowerPoint</Application>
  <PresentationFormat>Custom</PresentationFormat>
  <Paragraphs>455</Paragraphs>
  <Slides>35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Century Gothic</vt:lpstr>
      <vt:lpstr>Courier New</vt:lpstr>
      <vt:lpstr>Symbol</vt:lpstr>
      <vt:lpstr>Times New Roman</vt:lpstr>
      <vt:lpstr>Wingdings</vt:lpstr>
      <vt:lpstr>Wingdings 3</vt:lpstr>
      <vt:lpstr>Ion</vt:lpstr>
      <vt:lpstr>WELCOME  TO  FIFTH  LECTURE  OF</vt:lpstr>
      <vt:lpstr>TEST CASE</vt:lpstr>
      <vt:lpstr>Test case example:</vt:lpstr>
      <vt:lpstr>Benefit of creating TEST CASE</vt:lpstr>
      <vt:lpstr>HOW T O WRITE TEST CASES</vt:lpstr>
      <vt:lpstr>HOW TO WRITE TEST CASES</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BANKING APPLICATION TEST SCENARIOS </vt:lpstr>
      <vt:lpstr>PowerPoint Presentation</vt:lpstr>
      <vt:lpstr>PowerPoint Presentation</vt:lpstr>
      <vt:lpstr>PowerPoint Presentation</vt:lpstr>
      <vt:lpstr>PowerPoint Presentation</vt:lpstr>
      <vt:lpstr>Banking App Testing Workflow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Software Testing is Important?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381</cp:revision>
  <dcterms:modified xsi:type="dcterms:W3CDTF">2023-05-12T06:41:38Z</dcterms:modified>
</cp:coreProperties>
</file>