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4" r:id="rId1"/>
  </p:sldMasterIdLst>
  <p:notesMasterIdLst>
    <p:notesMasterId r:id="rId27"/>
  </p:notesMasterIdLst>
  <p:sldIdLst>
    <p:sldId id="280" r:id="rId2"/>
    <p:sldId id="408" r:id="rId3"/>
    <p:sldId id="409" r:id="rId4"/>
    <p:sldId id="410" r:id="rId5"/>
    <p:sldId id="411" r:id="rId6"/>
    <p:sldId id="391" r:id="rId7"/>
    <p:sldId id="392" r:id="rId8"/>
    <p:sldId id="385" r:id="rId9"/>
    <p:sldId id="384" r:id="rId10"/>
    <p:sldId id="397" r:id="rId11"/>
    <p:sldId id="398" r:id="rId12"/>
    <p:sldId id="399" r:id="rId13"/>
    <p:sldId id="406" r:id="rId14"/>
    <p:sldId id="402" r:id="rId15"/>
    <p:sldId id="394" r:id="rId16"/>
    <p:sldId id="401" r:id="rId17"/>
    <p:sldId id="400" r:id="rId18"/>
    <p:sldId id="395" r:id="rId19"/>
    <p:sldId id="405" r:id="rId20"/>
    <p:sldId id="404" r:id="rId21"/>
    <p:sldId id="396" r:id="rId22"/>
    <p:sldId id="403" r:id="rId23"/>
    <p:sldId id="387" r:id="rId24"/>
    <p:sldId id="389" r:id="rId25"/>
    <p:sldId id="388" r:id="rId26"/>
  </p:sldIdLst>
  <p:sldSz cx="13411200" cy="100584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C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434" autoAdjust="0"/>
  </p:normalViewPr>
  <p:slideViewPr>
    <p:cSldViewPr snapToGrid="0">
      <p:cViewPr varScale="1">
        <p:scale>
          <a:sx n="56" d="100"/>
          <a:sy n="56" d="100"/>
        </p:scale>
        <p:origin x="10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7DE87CDA-AA37-4752-AFAA-B105F70BC1F1}" type="datetimeFigureOut">
              <a:rPr lang="en-US"/>
              <a:pPr>
                <a:defRPr/>
              </a:pPr>
              <a:t>5/12/2023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BD8B833A-BB3A-40D2-A709-080D1588F253}" type="slidenum">
              <a:rPr lang="en-US"/>
              <a:pPr>
                <a:defRPr/>
              </a:pPr>
              <a:t>‹#›</a:t>
            </a:fld>
            <a:endParaRPr lang="en-US" dirty="0"/>
          </a:p>
        </p:txBody>
      </p:sp>
    </p:spTree>
    <p:extLst>
      <p:ext uri="{BB962C8B-B14F-4D97-AF65-F5344CB8AC3E}">
        <p14:creationId xmlns:p14="http://schemas.microsoft.com/office/powerpoint/2010/main" val="36737761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3</a:t>
            </a:fld>
            <a:endParaRPr lang="en-US" dirty="0"/>
          </a:p>
        </p:txBody>
      </p:sp>
    </p:spTree>
    <p:extLst>
      <p:ext uri="{BB962C8B-B14F-4D97-AF65-F5344CB8AC3E}">
        <p14:creationId xmlns:p14="http://schemas.microsoft.com/office/powerpoint/2010/main" val="91565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10</a:t>
            </a:fld>
            <a:endParaRPr lang="en-US" dirty="0"/>
          </a:p>
        </p:txBody>
      </p:sp>
    </p:spTree>
    <p:extLst>
      <p:ext uri="{BB962C8B-B14F-4D97-AF65-F5344CB8AC3E}">
        <p14:creationId xmlns:p14="http://schemas.microsoft.com/office/powerpoint/2010/main" val="1487495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14</a:t>
            </a:fld>
            <a:endParaRPr lang="en-US" dirty="0"/>
          </a:p>
        </p:txBody>
      </p:sp>
    </p:spTree>
    <p:extLst>
      <p:ext uri="{BB962C8B-B14F-4D97-AF65-F5344CB8AC3E}">
        <p14:creationId xmlns:p14="http://schemas.microsoft.com/office/powerpoint/2010/main" val="245223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21</a:t>
            </a:fld>
            <a:endParaRPr lang="en-US" dirty="0"/>
          </a:p>
        </p:txBody>
      </p:sp>
    </p:spTree>
    <p:extLst>
      <p:ext uri="{BB962C8B-B14F-4D97-AF65-F5344CB8AC3E}">
        <p14:creationId xmlns:p14="http://schemas.microsoft.com/office/powerpoint/2010/main" val="1321111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782" y="2123442"/>
            <a:ext cx="9710753" cy="4883385"/>
          </a:xfrm>
        </p:spPr>
        <p:txBody>
          <a:bodyPr anchor="b"/>
          <a:lstStyle>
            <a:lvl1pPr>
              <a:defRPr sz="10560"/>
            </a:lvl1pPr>
          </a:lstStyle>
          <a:p>
            <a:r>
              <a:rPr lang="en-US" smtClean="0"/>
              <a:t>Click to edit Master title style</a:t>
            </a:r>
            <a:endParaRPr lang="en-US" dirty="0"/>
          </a:p>
        </p:txBody>
      </p:sp>
      <p:sp>
        <p:nvSpPr>
          <p:cNvPr id="3" name="Subtitle 2"/>
          <p:cNvSpPr>
            <a:spLocks noGrp="1"/>
          </p:cNvSpPr>
          <p:nvPr>
            <p:ph type="subTitle" idx="1"/>
          </p:nvPr>
        </p:nvSpPr>
        <p:spPr>
          <a:xfrm>
            <a:off x="1270782" y="7006824"/>
            <a:ext cx="9710753" cy="1263416"/>
          </a:xfrm>
        </p:spPr>
        <p:txBody>
          <a:bodyPr anchor="t"/>
          <a:lstStyle>
            <a:lvl1pPr marL="0" indent="0" algn="l">
              <a:buNone/>
              <a:defRPr cap="all">
                <a:solidFill>
                  <a:schemeClr val="bg2">
                    <a:lumMod val="40000"/>
                    <a:lumOff val="60000"/>
                  </a:schemeClr>
                </a:solidFill>
              </a:defRPr>
            </a:lvl1pPr>
            <a:lvl2pPr marL="670575" indent="0" algn="ctr">
              <a:buNone/>
              <a:defRPr>
                <a:solidFill>
                  <a:schemeClr val="tx1">
                    <a:tint val="75000"/>
                  </a:schemeClr>
                </a:solidFill>
              </a:defRPr>
            </a:lvl2pPr>
            <a:lvl3pPr marL="1341150" indent="0" algn="ctr">
              <a:buNone/>
              <a:defRPr>
                <a:solidFill>
                  <a:schemeClr val="tx1">
                    <a:tint val="75000"/>
                  </a:schemeClr>
                </a:solidFill>
              </a:defRPr>
            </a:lvl3pPr>
            <a:lvl4pPr marL="2011726" indent="0" algn="ctr">
              <a:buNone/>
              <a:defRPr>
                <a:solidFill>
                  <a:schemeClr val="tx1">
                    <a:tint val="75000"/>
                  </a:schemeClr>
                </a:solidFill>
              </a:defRPr>
            </a:lvl4pPr>
            <a:lvl5pPr marL="2682301" indent="0" algn="ctr">
              <a:buNone/>
              <a:defRPr>
                <a:solidFill>
                  <a:schemeClr val="tx1">
                    <a:tint val="75000"/>
                  </a:schemeClr>
                </a:solidFill>
              </a:defRPr>
            </a:lvl5pPr>
            <a:lvl6pPr marL="3352876" indent="0" algn="ctr">
              <a:buNone/>
              <a:defRPr>
                <a:solidFill>
                  <a:schemeClr val="tx1">
                    <a:tint val="75000"/>
                  </a:schemeClr>
                </a:solidFill>
              </a:defRPr>
            </a:lvl6pPr>
            <a:lvl7pPr marL="4023451" indent="0" algn="ctr">
              <a:buNone/>
              <a:defRPr>
                <a:solidFill>
                  <a:schemeClr val="tx1">
                    <a:tint val="75000"/>
                  </a:schemeClr>
                </a:solidFill>
              </a:defRPr>
            </a:lvl7pPr>
            <a:lvl8pPr marL="4694027" indent="0" algn="ctr">
              <a:buNone/>
              <a:defRPr>
                <a:solidFill>
                  <a:schemeClr val="tx1">
                    <a:tint val="75000"/>
                  </a:schemeClr>
                </a:solidFill>
              </a:defRPr>
            </a:lvl8pPr>
            <a:lvl9pPr marL="536460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BCF09B04-39B0-4DB1-82D9-D80578D902A7}" type="datetimeFigureOut">
              <a:rPr lang="en-US" smtClean="0"/>
              <a:pPr>
                <a:defRPr/>
              </a:pPr>
              <a:t>5/12/2023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244DCEF-03EB-489F-A146-93358BB6DFD7}" type="slidenum">
              <a:rPr lang="en-US" smtClean="0"/>
              <a:pPr>
                <a:defRPr/>
              </a:pPr>
              <a:t>‹#›</a:t>
            </a:fld>
            <a:endParaRPr lang="en-US" dirty="0"/>
          </a:p>
        </p:txBody>
      </p:sp>
    </p:spTree>
    <p:extLst>
      <p:ext uri="{BB962C8B-B14F-4D97-AF65-F5344CB8AC3E}">
        <p14:creationId xmlns:p14="http://schemas.microsoft.com/office/powerpoint/2010/main" val="481277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4" y="7040861"/>
            <a:ext cx="9710752" cy="831216"/>
          </a:xfrm>
        </p:spPr>
        <p:txBody>
          <a:bodyPr anchor="b">
            <a:normAutofit/>
          </a:bodyPr>
          <a:lstStyle>
            <a:lvl1pPr algn="l">
              <a:defRPr sz="35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70782" y="1005840"/>
            <a:ext cx="9710753" cy="533964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3" y="7872077"/>
            <a:ext cx="9710750" cy="724111"/>
          </a:xfrm>
        </p:spPr>
        <p:txBody>
          <a:bodyPr>
            <a:normAutofit/>
          </a:bodyPr>
          <a:lstStyle>
            <a:lvl1pPr marL="0" indent="0">
              <a:buNone/>
              <a:defRPr sz="176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6217B6A-28AD-4E05-804B-AF2E175F5D5E}" type="datetimeFigureOut">
              <a:rPr lang="en-US" smtClean="0"/>
              <a:pPr>
                <a:defRPr/>
              </a:pPr>
              <a:t>5/12/2023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4DFF134-F4AA-4843-9ECC-4B6D3F198D71}" type="slidenum">
              <a:rPr lang="en-US" smtClean="0"/>
              <a:pPr>
                <a:defRPr/>
              </a:pPr>
              <a:t>‹#›</a:t>
            </a:fld>
            <a:endParaRPr lang="en-US" dirty="0"/>
          </a:p>
        </p:txBody>
      </p:sp>
    </p:spTree>
    <p:extLst>
      <p:ext uri="{BB962C8B-B14F-4D97-AF65-F5344CB8AC3E}">
        <p14:creationId xmlns:p14="http://schemas.microsoft.com/office/powerpoint/2010/main" val="180651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2" y="2123440"/>
            <a:ext cx="9710753" cy="2905760"/>
          </a:xfrm>
        </p:spPr>
        <p:txBody>
          <a:bodyPr/>
          <a:lstStyle>
            <a:lvl1pPr>
              <a:defRPr sz="7040"/>
            </a:lvl1pPr>
          </a:lstStyle>
          <a:p>
            <a:r>
              <a:rPr lang="en-US" smtClean="0"/>
              <a:t>Click to edit Master title style</a:t>
            </a:r>
            <a:endParaRPr lang="en-US" dirty="0"/>
          </a:p>
        </p:txBody>
      </p:sp>
      <p:sp>
        <p:nvSpPr>
          <p:cNvPr id="8" name="Text Placeholder 3"/>
          <p:cNvSpPr>
            <a:spLocks noGrp="1"/>
          </p:cNvSpPr>
          <p:nvPr>
            <p:ph type="body" sz="half" idx="2"/>
          </p:nvPr>
        </p:nvSpPr>
        <p:spPr>
          <a:xfrm>
            <a:off x="1270782" y="5364480"/>
            <a:ext cx="9710753" cy="346456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E55676F-D9FB-42A1-B4B8-7FDA18284B2B}" type="datetimeFigureOut">
              <a:rPr lang="en-US" smtClean="0"/>
              <a:pPr>
                <a:defRPr/>
              </a:pPr>
              <a:t>5/12/2023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F3D7478-1BB4-4A76-9CC4-C8343D75E97B}" type="slidenum">
              <a:rPr lang="en-US" smtClean="0"/>
              <a:pPr>
                <a:defRPr/>
              </a:pPr>
              <a:t>‹#›</a:t>
            </a:fld>
            <a:endParaRPr lang="en-US" dirty="0"/>
          </a:p>
        </p:txBody>
      </p:sp>
    </p:spTree>
    <p:extLst>
      <p:ext uri="{BB962C8B-B14F-4D97-AF65-F5344CB8AC3E}">
        <p14:creationId xmlns:p14="http://schemas.microsoft.com/office/powerpoint/2010/main" val="708102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734" y="2123440"/>
            <a:ext cx="8801539" cy="3407615"/>
          </a:xfrm>
        </p:spPr>
        <p:txBody>
          <a:bodyPr/>
          <a:lstStyle>
            <a:lvl1pPr>
              <a:defRPr sz="704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123994" y="5531055"/>
            <a:ext cx="8009700" cy="501855"/>
          </a:xfrm>
        </p:spPr>
        <p:txBody>
          <a:bodyPr vert="horz" lIns="91440" tIns="45720" rIns="91440" bIns="45720" rtlCol="0" anchor="t">
            <a:normAutofit/>
          </a:bodyPr>
          <a:lstStyle>
            <a:lvl1pPr marL="0" indent="0">
              <a:buNone/>
              <a:defRPr lang="en-US" sz="2053" b="0" i="0" kern="1200" cap="small" dirty="0">
                <a:solidFill>
                  <a:schemeClr val="bg2">
                    <a:lumMod val="40000"/>
                    <a:lumOff val="60000"/>
                  </a:schemeClr>
                </a:solidFill>
                <a:latin typeface="+mj-lt"/>
                <a:ea typeface="+mj-ea"/>
                <a:cs typeface="+mj-cs"/>
              </a:defRPr>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270782" y="6380964"/>
            <a:ext cx="9710753" cy="245872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2C08FA5-7CEB-440A-A5A0-BECFA14F9BA4}" type="datetimeFigureOut">
              <a:rPr lang="en-US" smtClean="0"/>
              <a:pPr>
                <a:defRPr/>
              </a:pPr>
              <a:t>5/12/2023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1A0F1A6-DA11-4F0E-B9B7-A499B044FB85}" type="slidenum">
              <a:rPr lang="en-US" smtClean="0"/>
              <a:pPr>
                <a:defRPr/>
              </a:pPr>
              <a:t>‹#›</a:t>
            </a:fld>
            <a:endParaRPr lang="en-US" dirty="0"/>
          </a:p>
        </p:txBody>
      </p:sp>
      <p:sp>
        <p:nvSpPr>
          <p:cNvPr id="12" name="TextBox 11"/>
          <p:cNvSpPr txBox="1"/>
          <p:nvPr/>
        </p:nvSpPr>
        <p:spPr>
          <a:xfrm>
            <a:off x="988383" y="142450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
        <p:nvSpPr>
          <p:cNvPr id="15" name="TextBox 14"/>
          <p:cNvSpPr txBox="1"/>
          <p:nvPr/>
        </p:nvSpPr>
        <p:spPr>
          <a:xfrm>
            <a:off x="10266213" y="383355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Tree>
    <p:extLst>
      <p:ext uri="{BB962C8B-B14F-4D97-AF65-F5344CB8AC3E}">
        <p14:creationId xmlns:p14="http://schemas.microsoft.com/office/powerpoint/2010/main" val="3055829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70781" y="4582161"/>
            <a:ext cx="9710755" cy="2424664"/>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none">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AC44FEA-CA4D-4F05-B73E-E1CBA3C87B02}" type="datetimeFigureOut">
              <a:rPr lang="en-US" smtClean="0"/>
              <a:pPr>
                <a:defRPr/>
              </a:pPr>
              <a:t>5/12/2023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F34EE48-2A8F-400D-AB57-4D14E5AFF599}" type="slidenum">
              <a:rPr lang="en-US" smtClean="0"/>
              <a:pPr>
                <a:defRPr/>
              </a:pPr>
              <a:t>‹#›</a:t>
            </a:fld>
            <a:endParaRPr lang="en-US" dirty="0"/>
          </a:p>
        </p:txBody>
      </p:sp>
    </p:spTree>
    <p:extLst>
      <p:ext uri="{BB962C8B-B14F-4D97-AF65-F5344CB8AC3E}">
        <p14:creationId xmlns:p14="http://schemas.microsoft.com/office/powerpoint/2010/main" val="4279702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696424" y="2905760"/>
            <a:ext cx="324239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6" name="Text Placeholder 3"/>
          <p:cNvSpPr>
            <a:spLocks noGrp="1"/>
          </p:cNvSpPr>
          <p:nvPr>
            <p:ph type="body" sz="half" idx="15"/>
          </p:nvPr>
        </p:nvSpPr>
        <p:spPr>
          <a:xfrm>
            <a:off x="717897" y="3911600"/>
            <a:ext cx="3220923"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3139" y="2905760"/>
            <a:ext cx="3230706"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9" name="Text Placeholder 3"/>
          <p:cNvSpPr>
            <a:spLocks noGrp="1"/>
          </p:cNvSpPr>
          <p:nvPr>
            <p:ph type="body" sz="half" idx="16"/>
          </p:nvPr>
        </p:nvSpPr>
        <p:spPr>
          <a:xfrm>
            <a:off x="4261527" y="3911600"/>
            <a:ext cx="3242317"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2905760"/>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0" name="Text Placeholder 3"/>
          <p:cNvSpPr>
            <a:spLocks noGrp="1"/>
          </p:cNvSpPr>
          <p:nvPr>
            <p:ph type="body" sz="half" idx="17"/>
          </p:nvPr>
        </p:nvSpPr>
        <p:spPr>
          <a:xfrm>
            <a:off x="7839212" y="3911600"/>
            <a:ext cx="3226165"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7" name="Straight Connector 16"/>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CB3641F1-6F17-4FD0-BDA8-465273890D29}" type="datetimeFigureOut">
              <a:rPr lang="en-US" smtClean="0"/>
              <a:pPr>
                <a:defRPr/>
              </a:pPr>
              <a:t>5/12/2023</a:t>
            </a:fld>
            <a:endParaRPr lang="en-US" dirty="0"/>
          </a:p>
        </p:txBody>
      </p:sp>
      <p:sp>
        <p:nvSpPr>
          <p:cNvPr id="4"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45A8840-03B7-4B0D-9380-5C01216959F8}" type="slidenum">
              <a:rPr lang="en-US" smtClean="0"/>
              <a:pPr>
                <a:defRPr/>
              </a:pPr>
              <a:t>‹#›</a:t>
            </a:fld>
            <a:endParaRPr lang="en-US" dirty="0"/>
          </a:p>
        </p:txBody>
      </p:sp>
    </p:spTree>
    <p:extLst>
      <p:ext uri="{BB962C8B-B14F-4D97-AF65-F5344CB8AC3E}">
        <p14:creationId xmlns:p14="http://schemas.microsoft.com/office/powerpoint/2010/main" val="2941907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717896" y="6234725"/>
            <a:ext cx="3234898"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9" name="Picture Placeholder 2"/>
          <p:cNvSpPr>
            <a:spLocks noGrp="1" noChangeAspect="1"/>
          </p:cNvSpPr>
          <p:nvPr>
            <p:ph type="pic" idx="15"/>
          </p:nvPr>
        </p:nvSpPr>
        <p:spPr>
          <a:xfrm>
            <a:off x="717896" y="3241040"/>
            <a:ext cx="3234898"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2" name="Text Placeholder 3"/>
          <p:cNvSpPr>
            <a:spLocks noGrp="1"/>
          </p:cNvSpPr>
          <p:nvPr>
            <p:ph type="body" sz="half" idx="18"/>
          </p:nvPr>
        </p:nvSpPr>
        <p:spPr>
          <a:xfrm>
            <a:off x="717896" y="7079911"/>
            <a:ext cx="323489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9428" y="6234725"/>
            <a:ext cx="322441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0" name="Picture Placeholder 2"/>
          <p:cNvSpPr>
            <a:spLocks noGrp="1" noChangeAspect="1"/>
          </p:cNvSpPr>
          <p:nvPr>
            <p:ph type="pic" idx="21"/>
          </p:nvPr>
        </p:nvSpPr>
        <p:spPr>
          <a:xfrm>
            <a:off x="4279427" y="3241040"/>
            <a:ext cx="3224417"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3" name="Text Placeholder 3"/>
          <p:cNvSpPr>
            <a:spLocks noGrp="1"/>
          </p:cNvSpPr>
          <p:nvPr>
            <p:ph type="body" sz="half" idx="19"/>
          </p:nvPr>
        </p:nvSpPr>
        <p:spPr>
          <a:xfrm>
            <a:off x="4277938" y="7079910"/>
            <a:ext cx="322868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6234725"/>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1" name="Picture Placeholder 2"/>
          <p:cNvSpPr>
            <a:spLocks noGrp="1" noChangeAspect="1"/>
          </p:cNvSpPr>
          <p:nvPr>
            <p:ph type="pic" idx="22"/>
          </p:nvPr>
        </p:nvSpPr>
        <p:spPr>
          <a:xfrm>
            <a:off x="7839210" y="3241040"/>
            <a:ext cx="3226165"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4" name="Text Placeholder 3"/>
          <p:cNvSpPr>
            <a:spLocks noGrp="1"/>
          </p:cNvSpPr>
          <p:nvPr>
            <p:ph type="body" sz="half" idx="20"/>
          </p:nvPr>
        </p:nvSpPr>
        <p:spPr>
          <a:xfrm>
            <a:off x="7839076" y="7079907"/>
            <a:ext cx="3230437"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9" name="Straight Connector 18"/>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F5FD64E6-1474-4FF2-9594-7D7D7E5031A7}" type="datetimeFigureOut">
              <a:rPr lang="en-US" smtClean="0"/>
              <a:pPr>
                <a:defRPr/>
              </a:pPr>
              <a:t>5/12/2023</a:t>
            </a:fld>
            <a:endParaRPr lang="en-US" dirty="0"/>
          </a:p>
        </p:txBody>
      </p:sp>
      <p:sp>
        <p:nvSpPr>
          <p:cNvPr id="4"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BE6DDA0-5E0F-4106-9104-BCA4E79FB19C}" type="slidenum">
              <a:rPr lang="en-US" smtClean="0"/>
              <a:pPr>
                <a:defRPr/>
              </a:pPr>
              <a:t>‹#›</a:t>
            </a:fld>
            <a:endParaRPr lang="en-US" dirty="0"/>
          </a:p>
        </p:txBody>
      </p:sp>
    </p:spTree>
    <p:extLst>
      <p:ext uri="{BB962C8B-B14F-4D97-AF65-F5344CB8AC3E}">
        <p14:creationId xmlns:p14="http://schemas.microsoft.com/office/powerpoint/2010/main" val="1840088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A43EEAE-B184-4273-AAA3-5C23EE899A50}" type="datetimeFigureOut">
              <a:rPr lang="en-US" smtClean="0"/>
              <a:pPr>
                <a:defRPr/>
              </a:pPr>
              <a:t>5/12/2023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C7E6788C-919A-41D9-BD91-8A945ED77E60}" type="slidenum">
              <a:rPr lang="en-US" smtClean="0"/>
              <a:pPr>
                <a:defRPr/>
              </a:pPr>
              <a:t>‹#›</a:t>
            </a:fld>
            <a:endParaRPr lang="en-US" dirty="0"/>
          </a:p>
        </p:txBody>
      </p:sp>
    </p:spTree>
    <p:extLst>
      <p:ext uri="{BB962C8B-B14F-4D97-AF65-F5344CB8AC3E}">
        <p14:creationId xmlns:p14="http://schemas.microsoft.com/office/powerpoint/2010/main" val="3292264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7014" y="630981"/>
            <a:ext cx="1928363" cy="854498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17897" y="1134034"/>
            <a:ext cx="8167591" cy="80419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F4DB040-3D35-456E-8428-54303AE365D8}" type="datetimeFigureOut">
              <a:rPr lang="en-US" smtClean="0"/>
              <a:pPr>
                <a:defRPr/>
              </a:pPr>
              <a:t>5/12/2023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C3B6702-7968-4DA5-AF14-36E443D04EB7}" type="slidenum">
              <a:rPr lang="en-US" smtClean="0"/>
              <a:pPr>
                <a:defRPr/>
              </a:pPr>
              <a:t>‹#›</a:t>
            </a:fld>
            <a:endParaRPr lang="en-US" dirty="0"/>
          </a:p>
        </p:txBody>
      </p:sp>
    </p:spTree>
    <p:extLst>
      <p:ext uri="{BB962C8B-B14F-4D97-AF65-F5344CB8AC3E}">
        <p14:creationId xmlns:p14="http://schemas.microsoft.com/office/powerpoint/2010/main" val="312824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fld id="{EE7AF4DA-3A3D-49C3-85FA-11B5D99CDADE}" type="datetimeFigureOut">
              <a:rPr lang="en-US" smtClean="0"/>
              <a:pPr>
                <a:defRPr/>
              </a:pPr>
              <a:t>5/12/2023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29ABE69-68EA-4443-AE34-85B8C2DF44F5}" type="slidenum">
              <a:rPr lang="en-US" smtClean="0"/>
              <a:pPr>
                <a:defRPr/>
              </a:pPr>
              <a:t>‹#›</a:t>
            </a:fld>
            <a:endParaRPr lang="en-US" dirty="0"/>
          </a:p>
        </p:txBody>
      </p:sp>
    </p:spTree>
    <p:extLst>
      <p:ext uri="{BB962C8B-B14F-4D97-AF65-F5344CB8AC3E}">
        <p14:creationId xmlns:p14="http://schemas.microsoft.com/office/powerpoint/2010/main" val="2842810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0784" y="4197210"/>
            <a:ext cx="9710752" cy="2809616"/>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all">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4ECB4A8-009E-4069-AF4E-2D05AACA40FA}" type="datetimeFigureOut">
              <a:rPr lang="en-US" smtClean="0"/>
              <a:pPr>
                <a:defRPr/>
              </a:pPr>
              <a:t>5/12/2023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4F420D5-0BCF-40BC-BA0B-358ED1C6B377}" type="slidenum">
              <a:rPr lang="en-US" smtClean="0"/>
              <a:pPr>
                <a:defRPr/>
              </a:pPr>
              <a:t>‹#›</a:t>
            </a:fld>
            <a:endParaRPr lang="en-US" dirty="0"/>
          </a:p>
        </p:txBody>
      </p:sp>
    </p:spTree>
    <p:extLst>
      <p:ext uri="{BB962C8B-B14F-4D97-AF65-F5344CB8AC3E}">
        <p14:creationId xmlns:p14="http://schemas.microsoft.com/office/powerpoint/2010/main" val="287234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13961" y="3022179"/>
            <a:ext cx="4837232" cy="6153786"/>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21564" y="3015604"/>
            <a:ext cx="4837235" cy="6160359"/>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53DFF62A-3767-4779-83CE-4072DCB8AA39}" type="datetimeFigureOut">
              <a:rPr lang="en-US" smtClean="0"/>
              <a:pPr>
                <a:defRPr/>
              </a:pPr>
              <a:t>5/12/2023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8C52527-3D26-4244-AA54-F8DD4A02D9FE}" type="slidenum">
              <a:rPr lang="en-US" smtClean="0"/>
              <a:pPr>
                <a:defRPr/>
              </a:pPr>
              <a:t>‹#›</a:t>
            </a:fld>
            <a:endParaRPr lang="en-US" dirty="0"/>
          </a:p>
        </p:txBody>
      </p:sp>
    </p:spTree>
    <p:extLst>
      <p:ext uri="{BB962C8B-B14F-4D97-AF65-F5344CB8AC3E}">
        <p14:creationId xmlns:p14="http://schemas.microsoft.com/office/powerpoint/2010/main" val="302690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13960" y="2794000"/>
            <a:ext cx="4837231"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4" name="Content Placeholder 3"/>
          <p:cNvSpPr>
            <a:spLocks noGrp="1"/>
          </p:cNvSpPr>
          <p:nvPr>
            <p:ph sz="half" idx="2"/>
          </p:nvPr>
        </p:nvSpPr>
        <p:spPr>
          <a:xfrm>
            <a:off x="1213961"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21566" y="2794000"/>
            <a:ext cx="4837232"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6" name="Content Placeholder 5"/>
          <p:cNvSpPr>
            <a:spLocks noGrp="1"/>
          </p:cNvSpPr>
          <p:nvPr>
            <p:ph sz="quarter" idx="4"/>
          </p:nvPr>
        </p:nvSpPr>
        <p:spPr>
          <a:xfrm>
            <a:off x="6221566"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53F7FD5D-7E81-4719-972E-6B57A7284F63}" type="datetimeFigureOut">
              <a:rPr lang="en-US" smtClean="0"/>
              <a:pPr>
                <a:defRPr/>
              </a:pPr>
              <a:t>5/12/2023</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AA5BA409-D332-4D2F-95E0-137DA32014AB}" type="slidenum">
              <a:rPr lang="en-US" smtClean="0"/>
              <a:pPr>
                <a:defRPr/>
              </a:pPr>
              <a:t>‹#›</a:t>
            </a:fld>
            <a:endParaRPr lang="en-US" dirty="0"/>
          </a:p>
        </p:txBody>
      </p:sp>
    </p:spTree>
    <p:extLst>
      <p:ext uri="{BB962C8B-B14F-4D97-AF65-F5344CB8AC3E}">
        <p14:creationId xmlns:p14="http://schemas.microsoft.com/office/powerpoint/2010/main" val="2134786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fld id="{06EDA690-7E18-4FD2-89F6-52B863641E39}" type="datetimeFigureOut">
              <a:rPr lang="en-US" smtClean="0"/>
              <a:pPr>
                <a:defRPr/>
              </a:pPr>
              <a:t>5/12/2023</a:t>
            </a:fld>
            <a:endParaRPr lang="en-US" dirty="0"/>
          </a:p>
        </p:txBody>
      </p:sp>
      <p:sp>
        <p:nvSpPr>
          <p:cNvPr id="5" name="Footer Placeholder 3"/>
          <p:cNvSpPr>
            <a:spLocks noGrp="1"/>
          </p:cNvSpPr>
          <p:nvPr>
            <p:ph type="ftr" sz="quarter" idx="11"/>
          </p:nvPr>
        </p:nvSpPr>
        <p:spPr/>
        <p:txBody>
          <a:bodyPr/>
          <a:lstStyle/>
          <a:p>
            <a:pPr>
              <a:defRPr/>
            </a:pPr>
            <a:endParaRPr lang="en-US" dirty="0"/>
          </a:p>
        </p:txBody>
      </p:sp>
      <p:sp>
        <p:nvSpPr>
          <p:cNvPr id="6" name="Slide Number Placeholder 4"/>
          <p:cNvSpPr>
            <a:spLocks noGrp="1"/>
          </p:cNvSpPr>
          <p:nvPr>
            <p:ph type="sldNum" sz="quarter" idx="12"/>
          </p:nvPr>
        </p:nvSpPr>
        <p:spPr/>
        <p:txBody>
          <a:bodyPr/>
          <a:lstStyle/>
          <a:p>
            <a:pPr>
              <a:defRPr/>
            </a:pPr>
            <a:fld id="{DBD9B7F9-DCB6-4A90-8BF3-EB74988EB9D1}" type="slidenum">
              <a:rPr lang="en-US" smtClean="0"/>
              <a:pPr>
                <a:defRPr/>
              </a:pPr>
              <a:t>‹#›</a:t>
            </a:fld>
            <a:endParaRPr lang="en-US" dirty="0"/>
          </a:p>
        </p:txBody>
      </p:sp>
    </p:spTree>
    <p:extLst>
      <p:ext uri="{BB962C8B-B14F-4D97-AF65-F5344CB8AC3E}">
        <p14:creationId xmlns:p14="http://schemas.microsoft.com/office/powerpoint/2010/main" val="3561139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F9BDB334-A94B-44BB-AFC8-CD029BDE601C}" type="datetimeFigureOut">
              <a:rPr lang="en-US" smtClean="0"/>
              <a:pPr>
                <a:defRPr/>
              </a:pPr>
              <a:t>5/12/2023</a:t>
            </a:fld>
            <a:endParaRPr lang="en-US" dirty="0"/>
          </a:p>
        </p:txBody>
      </p:sp>
      <p:sp>
        <p:nvSpPr>
          <p:cNvPr id="5" name="Footer Placeholder 2"/>
          <p:cNvSpPr>
            <a:spLocks noGrp="1"/>
          </p:cNvSpPr>
          <p:nvPr>
            <p:ph type="ftr" sz="quarter" idx="11"/>
          </p:nvPr>
        </p:nvSpPr>
        <p:spPr/>
        <p:txBody>
          <a:bodyPr/>
          <a:lstStyle/>
          <a:p>
            <a:pPr>
              <a:defRPr/>
            </a:pPr>
            <a:endParaRPr lang="en-US" dirty="0"/>
          </a:p>
        </p:txBody>
      </p:sp>
      <p:sp>
        <p:nvSpPr>
          <p:cNvPr id="6" name="Slide Number Placeholder 3"/>
          <p:cNvSpPr>
            <a:spLocks noGrp="1"/>
          </p:cNvSpPr>
          <p:nvPr>
            <p:ph type="sldNum" sz="quarter" idx="12"/>
          </p:nvPr>
        </p:nvSpPr>
        <p:spPr/>
        <p:txBody>
          <a:bodyPr/>
          <a:lstStyle/>
          <a:p>
            <a:pPr>
              <a:defRPr/>
            </a:pPr>
            <a:fld id="{4BD588A5-9259-4CF4-8F37-9A72BD0E9220}" type="slidenum">
              <a:rPr lang="en-US" smtClean="0"/>
              <a:pPr>
                <a:defRPr/>
              </a:pPr>
              <a:t>‹#›</a:t>
            </a:fld>
            <a:endParaRPr lang="en-US" dirty="0"/>
          </a:p>
        </p:txBody>
      </p:sp>
    </p:spTree>
    <p:extLst>
      <p:ext uri="{BB962C8B-B14F-4D97-AF65-F5344CB8AC3E}">
        <p14:creationId xmlns:p14="http://schemas.microsoft.com/office/powerpoint/2010/main" val="1475842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0" y="2123440"/>
            <a:ext cx="3742144" cy="2123440"/>
          </a:xfrm>
        </p:spPr>
        <p:txBody>
          <a:bodyPr anchor="b"/>
          <a:lstStyle>
            <a:lvl1pPr algn="l">
              <a:defRPr sz="3520" b="0"/>
            </a:lvl1pPr>
          </a:lstStyle>
          <a:p>
            <a:r>
              <a:rPr lang="en-US" smtClean="0"/>
              <a:t>Click to edit Master title style</a:t>
            </a:r>
            <a:endParaRPr lang="en-US" dirty="0"/>
          </a:p>
        </p:txBody>
      </p:sp>
      <p:sp>
        <p:nvSpPr>
          <p:cNvPr id="3" name="Content Placeholder 2"/>
          <p:cNvSpPr>
            <a:spLocks noGrp="1"/>
          </p:cNvSpPr>
          <p:nvPr>
            <p:ph idx="1"/>
          </p:nvPr>
        </p:nvSpPr>
        <p:spPr>
          <a:xfrm>
            <a:off x="5264450" y="2123440"/>
            <a:ext cx="5717086" cy="6705600"/>
          </a:xfrm>
        </p:spPr>
        <p:txBody>
          <a:bodyPr anchor="ctr">
            <a:normAutofit/>
          </a:bodyPr>
          <a:lstStyle>
            <a:lvl1pPr>
              <a:defRPr sz="2933"/>
            </a:lvl1pPr>
            <a:lvl2pPr>
              <a:defRPr sz="2640"/>
            </a:lvl2pPr>
            <a:lvl3pPr>
              <a:defRPr sz="2347"/>
            </a:lvl3pPr>
            <a:lvl4pPr>
              <a:defRPr sz="2053"/>
            </a:lvl4pPr>
            <a:lvl5pPr>
              <a:defRPr sz="2053"/>
            </a:lvl5pPr>
            <a:lvl6pPr>
              <a:defRPr sz="2053"/>
            </a:lvl6pPr>
            <a:lvl7pPr>
              <a:defRPr sz="2053"/>
            </a:lvl7pPr>
            <a:lvl8pPr>
              <a:defRPr sz="2053"/>
            </a:lvl8pPr>
            <a:lvl9pPr>
              <a:defRPr sz="205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70780" y="4589613"/>
            <a:ext cx="3742144" cy="4246879"/>
          </a:xfrm>
        </p:spPr>
        <p:txBody>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7" name="Date Placeholder 4"/>
          <p:cNvSpPr>
            <a:spLocks noGrp="1"/>
          </p:cNvSpPr>
          <p:nvPr>
            <p:ph type="dt" sz="half" idx="10"/>
          </p:nvPr>
        </p:nvSpPr>
        <p:spPr/>
        <p:txBody>
          <a:bodyPr/>
          <a:lstStyle/>
          <a:p>
            <a:pPr>
              <a:defRPr/>
            </a:pPr>
            <a:fld id="{8D3C2860-7A3C-4FE2-B5C3-56A0267401E0}" type="datetimeFigureOut">
              <a:rPr lang="en-US" smtClean="0"/>
              <a:pPr>
                <a:defRPr/>
              </a:pPr>
              <a:t>5/12/2023</a:t>
            </a:fld>
            <a:endParaRPr lang="en-US" dirty="0"/>
          </a:p>
        </p:txBody>
      </p:sp>
      <p:sp>
        <p:nvSpPr>
          <p:cNvPr id="5" name="Footer Placeholder 5"/>
          <p:cNvSpPr>
            <a:spLocks noGrp="1"/>
          </p:cNvSpPr>
          <p:nvPr>
            <p:ph type="ftr" sz="quarter" idx="11"/>
          </p:nvPr>
        </p:nvSpPr>
        <p:spPr/>
        <p:txBody>
          <a:bodyPr/>
          <a:lstStyle/>
          <a:p>
            <a:pPr>
              <a:defRPr/>
            </a:pPr>
            <a:endParaRPr lang="en-US" dirty="0"/>
          </a:p>
        </p:txBody>
      </p:sp>
      <p:sp>
        <p:nvSpPr>
          <p:cNvPr id="6" name="Slide Number Placeholder 6"/>
          <p:cNvSpPr>
            <a:spLocks noGrp="1"/>
          </p:cNvSpPr>
          <p:nvPr>
            <p:ph type="sldNum" sz="quarter" idx="12"/>
          </p:nvPr>
        </p:nvSpPr>
        <p:spPr/>
        <p:txBody>
          <a:bodyPr/>
          <a:lstStyle/>
          <a:p>
            <a:pPr>
              <a:defRPr/>
            </a:pPr>
            <a:fld id="{FC58D445-1E9A-48C2-9F17-DC62610F72DF}" type="slidenum">
              <a:rPr lang="en-US" smtClean="0"/>
              <a:pPr>
                <a:defRPr/>
              </a:pPr>
              <a:t>‹#›</a:t>
            </a:fld>
            <a:endParaRPr lang="en-US" dirty="0"/>
          </a:p>
        </p:txBody>
      </p:sp>
    </p:spTree>
    <p:extLst>
      <p:ext uri="{BB962C8B-B14F-4D97-AF65-F5344CB8AC3E}">
        <p14:creationId xmlns:p14="http://schemas.microsoft.com/office/powerpoint/2010/main" val="350395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9629" y="2719482"/>
            <a:ext cx="5603655" cy="2309718"/>
          </a:xfrm>
        </p:spPr>
        <p:txBody>
          <a:bodyPr anchor="b">
            <a:normAutofit/>
          </a:bodyPr>
          <a:lstStyle>
            <a:lvl1pPr algn="l">
              <a:defRPr sz="528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646492" y="1676400"/>
            <a:ext cx="3521357" cy="670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0" y="5364480"/>
            <a:ext cx="5594934" cy="2011680"/>
          </a:xfrm>
        </p:spPr>
        <p:txBody>
          <a:bodyPr>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B3B048D-E3D9-4E79-9683-E5639F68D347}" type="datetimeFigureOut">
              <a:rPr lang="en-US" smtClean="0"/>
              <a:pPr>
                <a:defRPr/>
              </a:pPr>
              <a:t>5/12/2023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97AEB5AE-2C50-40C3-98B4-C1455677A7B2}" type="slidenum">
              <a:rPr lang="en-US" smtClean="0"/>
              <a:pPr>
                <a:defRPr/>
              </a:pPr>
              <a:t>‹#›</a:t>
            </a:fld>
            <a:endParaRPr lang="en-US" dirty="0"/>
          </a:p>
        </p:txBody>
      </p:sp>
    </p:spTree>
    <p:extLst>
      <p:ext uri="{BB962C8B-B14F-4D97-AF65-F5344CB8AC3E}">
        <p14:creationId xmlns:p14="http://schemas.microsoft.com/office/powerpoint/2010/main" val="2724279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9239167" y="2458720"/>
            <a:ext cx="4135120" cy="413512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345087" y="-670560"/>
            <a:ext cx="2346960" cy="234696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9239167" y="8940800"/>
            <a:ext cx="1452880" cy="145288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25849" y="3911600"/>
            <a:ext cx="6146800" cy="61468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231689" y="4246880"/>
            <a:ext cx="3464560" cy="346456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1360278" y="0"/>
            <a:ext cx="1005840" cy="16125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10908" y="663986"/>
            <a:ext cx="10347891" cy="2054111"/>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13960" y="3010957"/>
            <a:ext cx="9843759" cy="61533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992651" y="2682198"/>
            <a:ext cx="1452879" cy="335367"/>
          </a:xfrm>
          <a:prstGeom prst="rect">
            <a:avLst/>
          </a:prstGeom>
        </p:spPr>
        <p:txBody>
          <a:bodyPr vert="horz" lIns="91440" tIns="45720" rIns="91440" bIns="45720" rtlCol="0" anchor="t"/>
          <a:lstStyle>
            <a:lvl1pPr algn="l">
              <a:defRPr sz="1613" b="0" i="0">
                <a:solidFill>
                  <a:schemeClr val="tx1">
                    <a:tint val="75000"/>
                    <a:alpha val="60000"/>
                  </a:schemeClr>
                </a:solidFill>
              </a:defRPr>
            </a:lvl1pPr>
          </a:lstStyle>
          <a:p>
            <a:pPr>
              <a:defRPr/>
            </a:pPr>
            <a:fld id="{873ABF5C-1305-473B-AA42-6CF5646DF2FB}" type="datetimeFigureOut">
              <a:rPr lang="en-US" smtClean="0"/>
              <a:pPr>
                <a:defRPr/>
              </a:pPr>
              <a:t>5/12/2023</a:t>
            </a:fld>
            <a:endParaRPr lang="en-US" dirty="0"/>
          </a:p>
        </p:txBody>
      </p:sp>
      <p:sp>
        <p:nvSpPr>
          <p:cNvPr id="5" name="Footer Placeholder 4"/>
          <p:cNvSpPr>
            <a:spLocks noGrp="1"/>
          </p:cNvSpPr>
          <p:nvPr>
            <p:ph type="ftr" sz="quarter" idx="3"/>
          </p:nvPr>
        </p:nvSpPr>
        <p:spPr>
          <a:xfrm rot="5400000">
            <a:off x="9142225" y="4786277"/>
            <a:ext cx="5661033" cy="335368"/>
          </a:xfrm>
          <a:prstGeom prst="rect">
            <a:avLst/>
          </a:prstGeom>
        </p:spPr>
        <p:txBody>
          <a:bodyPr vert="horz" lIns="91440" tIns="45720" rIns="91440" bIns="45720" rtlCol="0" anchor="b"/>
          <a:lstStyle>
            <a:lvl1pPr algn="l">
              <a:defRPr sz="1613" b="0" i="0">
                <a:solidFill>
                  <a:schemeClr val="tx1">
                    <a:tint val="75000"/>
                    <a:alpha val="60000"/>
                  </a:schemeClr>
                </a:solidFill>
              </a:defRPr>
            </a:lvl1pPr>
          </a:lstStyle>
          <a:p>
            <a:pPr>
              <a:defRPr/>
            </a:pPr>
            <a:endParaRPr lang="en-US" dirty="0"/>
          </a:p>
        </p:txBody>
      </p:sp>
      <p:sp>
        <p:nvSpPr>
          <p:cNvPr id="6" name="Slide Number Placeholder 5"/>
          <p:cNvSpPr>
            <a:spLocks noGrp="1"/>
          </p:cNvSpPr>
          <p:nvPr>
            <p:ph type="sldNum" sz="quarter" idx="4"/>
          </p:nvPr>
        </p:nvSpPr>
        <p:spPr bwMode="gray">
          <a:xfrm>
            <a:off x="11390766" y="433747"/>
            <a:ext cx="922259" cy="1125941"/>
          </a:xfrm>
          <a:prstGeom prst="rect">
            <a:avLst/>
          </a:prstGeom>
        </p:spPr>
        <p:txBody>
          <a:bodyPr vert="horz" lIns="91440" tIns="45720" rIns="91440" bIns="45720" rtlCol="0" anchor="b"/>
          <a:lstStyle>
            <a:lvl1pPr algn="ctr">
              <a:defRPr sz="4108" b="0" i="0">
                <a:solidFill>
                  <a:schemeClr val="tx1">
                    <a:tint val="75000"/>
                  </a:schemeClr>
                </a:solidFill>
              </a:defRPr>
            </a:lvl1pPr>
          </a:lstStyle>
          <a:p>
            <a:pPr>
              <a:defRPr/>
            </a:pPr>
            <a:fld id="{3775E0F2-95CE-4AB8-9479-A228495BCAC0}" type="slidenum">
              <a:rPr lang="en-US" smtClean="0"/>
              <a:pPr>
                <a:defRPr/>
              </a:pPr>
              <a:t>‹#›</a:t>
            </a:fld>
            <a:endParaRPr lang="en-US" dirty="0"/>
          </a:p>
        </p:txBody>
      </p:sp>
    </p:spTree>
    <p:extLst>
      <p:ext uri="{BB962C8B-B14F-4D97-AF65-F5344CB8AC3E}">
        <p14:creationId xmlns:p14="http://schemas.microsoft.com/office/powerpoint/2010/main" val="2003674072"/>
      </p:ext>
    </p:extLst>
  </p:cSld>
  <p:clrMap bg1="dk1" tx1="lt1" bg2="dk2" tx2="lt2" accent1="accent1" accent2="accent2" accent3="accent3" accent4="accent4" accent5="accent5" accent6="accent6" hlink="hlink" folHlink="folHlink"/>
  <p:sldLayoutIdLst>
    <p:sldLayoutId id="2147484485" r:id="rId1"/>
    <p:sldLayoutId id="2147484486" r:id="rId2"/>
    <p:sldLayoutId id="2147484487" r:id="rId3"/>
    <p:sldLayoutId id="2147484488" r:id="rId4"/>
    <p:sldLayoutId id="2147484489" r:id="rId5"/>
    <p:sldLayoutId id="2147484490" r:id="rId6"/>
    <p:sldLayoutId id="2147484491" r:id="rId7"/>
    <p:sldLayoutId id="2147484492" r:id="rId8"/>
    <p:sldLayoutId id="2147484493" r:id="rId9"/>
    <p:sldLayoutId id="2147484494" r:id="rId10"/>
    <p:sldLayoutId id="2147484495" r:id="rId11"/>
    <p:sldLayoutId id="2147484496" r:id="rId12"/>
    <p:sldLayoutId id="2147484497" r:id="rId13"/>
    <p:sldLayoutId id="2147484498" r:id="rId14"/>
    <p:sldLayoutId id="2147484499" r:id="rId15"/>
    <p:sldLayoutId id="2147484500" r:id="rId16"/>
    <p:sldLayoutId id="2147484501" r:id="rId17"/>
  </p:sldLayoutIdLst>
  <p:txStyles>
    <p:titleStyle>
      <a:lvl1pPr algn="l" defTabSz="670586" rtl="0" eaLnBrk="1" latinLnBrk="0" hangingPunct="1">
        <a:spcBef>
          <a:spcPct val="0"/>
        </a:spcBef>
        <a:buNone/>
        <a:defRPr sz="616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02940" indent="-502940" algn="l" defTabSz="670586" rtl="0" eaLnBrk="1" latinLnBrk="0" hangingPunct="1">
        <a:spcBef>
          <a:spcPts val="1467"/>
        </a:spcBef>
        <a:spcAft>
          <a:spcPts val="0"/>
        </a:spcAft>
        <a:buClr>
          <a:schemeClr val="bg2">
            <a:lumMod val="40000"/>
            <a:lumOff val="60000"/>
          </a:schemeClr>
        </a:buClr>
        <a:buSzPct val="80000"/>
        <a:buFont typeface="Wingdings 3" charset="2"/>
        <a:buChar char=""/>
        <a:defRPr sz="2933" b="0" i="0" kern="1200">
          <a:solidFill>
            <a:schemeClr val="tx1"/>
          </a:solidFill>
          <a:latin typeface="+mj-lt"/>
          <a:ea typeface="+mj-ea"/>
          <a:cs typeface="+mj-cs"/>
        </a:defRPr>
      </a:lvl1pPr>
      <a:lvl2pPr marL="1089702" indent="-419117" algn="l" defTabSz="670586" rtl="0" eaLnBrk="1" latinLnBrk="0" hangingPunct="1">
        <a:spcBef>
          <a:spcPts val="1467"/>
        </a:spcBef>
        <a:spcAft>
          <a:spcPts val="0"/>
        </a:spcAft>
        <a:buClr>
          <a:schemeClr val="bg2">
            <a:lumMod val="40000"/>
            <a:lumOff val="60000"/>
          </a:schemeClr>
        </a:buClr>
        <a:buSzPct val="80000"/>
        <a:buFont typeface="Wingdings 3" charset="2"/>
        <a:buChar char=""/>
        <a:defRPr sz="2640" b="0" i="0" kern="1200">
          <a:solidFill>
            <a:schemeClr val="tx1"/>
          </a:solidFill>
          <a:latin typeface="+mj-lt"/>
          <a:ea typeface="+mj-ea"/>
          <a:cs typeface="+mj-cs"/>
        </a:defRPr>
      </a:lvl2pPr>
      <a:lvl3pPr marL="1676467"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347" b="0" i="0" kern="1200">
          <a:solidFill>
            <a:schemeClr val="tx1"/>
          </a:solidFill>
          <a:latin typeface="+mj-lt"/>
          <a:ea typeface="+mj-ea"/>
          <a:cs typeface="+mj-cs"/>
        </a:defRPr>
      </a:lvl3pPr>
      <a:lvl4pPr marL="234705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4pPr>
      <a:lvl5pPr marL="301763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5pPr>
      <a:lvl6pPr marL="3688225"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6pPr>
      <a:lvl7pPr marL="4358811"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7pPr>
      <a:lvl8pPr marL="502939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8pPr>
      <a:lvl9pPr marL="569998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9pPr>
    </p:bodyStyle>
    <p:otherStyle>
      <a:defPPr>
        <a:defRPr lang="en-US"/>
      </a:defPPr>
      <a:lvl1pPr marL="0" algn="l" defTabSz="670586" rtl="0" eaLnBrk="1" latinLnBrk="0" hangingPunct="1">
        <a:defRPr sz="2640" kern="1200">
          <a:solidFill>
            <a:schemeClr val="tx1"/>
          </a:solidFill>
          <a:latin typeface="+mn-lt"/>
          <a:ea typeface="+mn-ea"/>
          <a:cs typeface="+mn-cs"/>
        </a:defRPr>
      </a:lvl1pPr>
      <a:lvl2pPr marL="670586" algn="l" defTabSz="670586" rtl="0" eaLnBrk="1" latinLnBrk="0" hangingPunct="1">
        <a:defRPr sz="2640" kern="1200">
          <a:solidFill>
            <a:schemeClr val="tx1"/>
          </a:solidFill>
          <a:latin typeface="+mn-lt"/>
          <a:ea typeface="+mn-ea"/>
          <a:cs typeface="+mn-cs"/>
        </a:defRPr>
      </a:lvl2pPr>
      <a:lvl3pPr marL="1341172" algn="l" defTabSz="670586" rtl="0" eaLnBrk="1" latinLnBrk="0" hangingPunct="1">
        <a:defRPr sz="2640" kern="1200">
          <a:solidFill>
            <a:schemeClr val="tx1"/>
          </a:solidFill>
          <a:latin typeface="+mn-lt"/>
          <a:ea typeface="+mn-ea"/>
          <a:cs typeface="+mn-cs"/>
        </a:defRPr>
      </a:lvl3pPr>
      <a:lvl4pPr marL="2011758" algn="l" defTabSz="670586" rtl="0" eaLnBrk="1" latinLnBrk="0" hangingPunct="1">
        <a:defRPr sz="2640" kern="1200">
          <a:solidFill>
            <a:schemeClr val="tx1"/>
          </a:solidFill>
          <a:latin typeface="+mn-lt"/>
          <a:ea typeface="+mn-ea"/>
          <a:cs typeface="+mn-cs"/>
        </a:defRPr>
      </a:lvl4pPr>
      <a:lvl5pPr marL="2682346" algn="l" defTabSz="670586" rtl="0" eaLnBrk="1" latinLnBrk="0" hangingPunct="1">
        <a:defRPr sz="2640" kern="1200">
          <a:solidFill>
            <a:schemeClr val="tx1"/>
          </a:solidFill>
          <a:latin typeface="+mn-lt"/>
          <a:ea typeface="+mn-ea"/>
          <a:cs typeface="+mn-cs"/>
        </a:defRPr>
      </a:lvl5pPr>
      <a:lvl6pPr marL="3352932" algn="l" defTabSz="670586" rtl="0" eaLnBrk="1" latinLnBrk="0" hangingPunct="1">
        <a:defRPr sz="2640" kern="1200">
          <a:solidFill>
            <a:schemeClr val="tx1"/>
          </a:solidFill>
          <a:latin typeface="+mn-lt"/>
          <a:ea typeface="+mn-ea"/>
          <a:cs typeface="+mn-cs"/>
        </a:defRPr>
      </a:lvl6pPr>
      <a:lvl7pPr marL="4023519" algn="l" defTabSz="670586" rtl="0" eaLnBrk="1" latinLnBrk="0" hangingPunct="1">
        <a:defRPr sz="2640" kern="1200">
          <a:solidFill>
            <a:schemeClr val="tx1"/>
          </a:solidFill>
          <a:latin typeface="+mn-lt"/>
          <a:ea typeface="+mn-ea"/>
          <a:cs typeface="+mn-cs"/>
        </a:defRPr>
      </a:lvl7pPr>
      <a:lvl8pPr marL="4694104" algn="l" defTabSz="670586" rtl="0" eaLnBrk="1" latinLnBrk="0" hangingPunct="1">
        <a:defRPr sz="2640" kern="1200">
          <a:solidFill>
            <a:schemeClr val="tx1"/>
          </a:solidFill>
          <a:latin typeface="+mn-lt"/>
          <a:ea typeface="+mn-ea"/>
          <a:cs typeface="+mn-cs"/>
        </a:defRPr>
      </a:lvl8pPr>
      <a:lvl9pPr marL="5364691" algn="l" defTabSz="670586"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hyperlink" Target="http://www.professionalqa.com/pair-programming" TargetMode="External"/><Relationship Id="rId2" Type="http://schemas.openxmlformats.org/officeDocument/2006/relationships/hyperlink" Target="http://www.professionalqa.com/code-review"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tryqa.com/what-is-defect-or-bugs-or-faults-in-software-testing/"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bwMode="auto">
          <a:xfrm>
            <a:off x="1114425" y="1828483"/>
            <a:ext cx="9710737" cy="2887980"/>
          </a:xfrm>
        </p:spPr>
        <p:txBody>
          <a:bodyPr wrap="square" numCol="1" anchorCtr="0" compatLnSpc="1">
            <a:prstTxWarp prst="textNoShape">
              <a:avLst/>
            </a:prstTxWarp>
            <a:normAutofit fontScale="90000"/>
          </a:bodyPr>
          <a:lstStyle/>
          <a:p>
            <a:pPr algn="ctr" defTabSz="1341150" eaLnBrk="1" fontAlgn="auto" hangingPunct="1">
              <a:lnSpc>
                <a:spcPct val="150000"/>
              </a:lnSpc>
              <a:spcAft>
                <a:spcPts val="0"/>
              </a:spcAft>
              <a:defRPr/>
            </a:pPr>
            <a:r>
              <a:rPr lang="en-US" altLang="en-US" sz="4400" b="1" dirty="0" smtClean="0">
                <a:latin typeface="Times New Roman" panose="02020603050405020304" pitchFamily="18" charset="0"/>
                <a:cs typeface="Times New Roman" panose="02020603050405020304" pitchFamily="18" charset="0"/>
              </a:rPr>
              <a:t>WELCOME </a:t>
            </a:r>
            <a:br>
              <a:rPr lang="en-US" altLang="en-US" sz="4400" b="1" dirty="0" smtClean="0">
                <a:latin typeface="Times New Roman" panose="02020603050405020304" pitchFamily="18" charset="0"/>
                <a:cs typeface="Times New Roman" panose="02020603050405020304" pitchFamily="18" charset="0"/>
              </a:rPr>
            </a:br>
            <a:r>
              <a:rPr lang="en-US" altLang="en-US" sz="3200" b="1" dirty="0" smtClean="0">
                <a:latin typeface="Times New Roman" panose="02020603050405020304" pitchFamily="18" charset="0"/>
                <a:cs typeface="Times New Roman" panose="02020603050405020304" pitchFamily="18" charset="0"/>
              </a:rPr>
              <a:t>TO</a:t>
            </a:r>
            <a:r>
              <a:rPr lang="en-US" altLang="en-US" sz="4400" b="1" dirty="0" smtClean="0">
                <a:latin typeface="Times New Roman" panose="02020603050405020304" pitchFamily="18" charset="0"/>
                <a:cs typeface="Times New Roman" panose="02020603050405020304" pitchFamily="18" charset="0"/>
              </a:rPr>
              <a:t> </a:t>
            </a:r>
            <a:br>
              <a:rPr lang="en-US" altLang="en-US" sz="4400" b="1" dirty="0" smtClean="0">
                <a:latin typeface="Times New Roman" panose="02020603050405020304" pitchFamily="18" charset="0"/>
                <a:cs typeface="Times New Roman" panose="02020603050405020304" pitchFamily="18" charset="0"/>
              </a:rPr>
            </a:br>
            <a:r>
              <a:rPr lang="en-US" altLang="en-US" sz="4400" b="1" dirty="0" smtClean="0">
                <a:latin typeface="Times New Roman" panose="02020603050405020304" pitchFamily="18" charset="0"/>
                <a:cs typeface="Times New Roman" panose="02020603050405020304" pitchFamily="18" charset="0"/>
              </a:rPr>
              <a:t>SIXTH  LECTURE </a:t>
            </a:r>
            <a:r>
              <a:rPr lang="en-US" altLang="en-US" sz="4400" b="1" dirty="0" smtClean="0">
                <a:latin typeface="Times New Roman" panose="02020603050405020304" pitchFamily="18" charset="0"/>
                <a:cs typeface="Times New Roman" panose="02020603050405020304" pitchFamily="18" charset="0"/>
              </a:rPr>
              <a:t/>
            </a:r>
            <a:br>
              <a:rPr lang="en-US" altLang="en-US" sz="4400" b="1" dirty="0" smtClean="0">
                <a:latin typeface="Times New Roman" panose="02020603050405020304" pitchFamily="18" charset="0"/>
                <a:cs typeface="Times New Roman" panose="02020603050405020304" pitchFamily="18" charset="0"/>
              </a:rPr>
            </a:br>
            <a:r>
              <a:rPr lang="en-US" altLang="en-US" sz="4400" b="1" dirty="0" smtClean="0">
                <a:latin typeface="Times New Roman" panose="02020603050405020304" pitchFamily="18" charset="0"/>
                <a:cs typeface="Times New Roman" panose="02020603050405020304" pitchFamily="18" charset="0"/>
              </a:rPr>
              <a:t/>
            </a:r>
            <a:br>
              <a:rPr lang="en-US" altLang="en-US" sz="4400" b="1" dirty="0" smtClean="0">
                <a:latin typeface="Times New Roman" panose="02020603050405020304" pitchFamily="18" charset="0"/>
                <a:cs typeface="Times New Roman" panose="02020603050405020304" pitchFamily="18" charset="0"/>
              </a:rPr>
            </a:br>
            <a:r>
              <a:rPr lang="en-US" altLang="en-US" sz="4400" b="1" dirty="0" smtClean="0">
                <a:latin typeface="Times New Roman" panose="02020603050405020304" pitchFamily="18" charset="0"/>
                <a:cs typeface="Times New Roman" panose="02020603050405020304" pitchFamily="18" charset="0"/>
              </a:rPr>
              <a:t>REVIEWS</a:t>
            </a:r>
            <a:endParaRPr lang="en-US" altLang="en-US" sz="4400" b="1" dirty="0" smtClean="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8494" y="6251965"/>
            <a:ext cx="9710737" cy="2767012"/>
          </a:xfrm>
        </p:spPr>
        <p:txBody>
          <a:bodyPr rtlCol="0">
            <a:normAutofit/>
          </a:bodyPr>
          <a:lstStyle/>
          <a:p>
            <a:pPr algn="ctr" defTabSz="670586" eaLnBrk="1" fontAlgn="auto" hangingPunct="1">
              <a:lnSpc>
                <a:spcPct val="100000"/>
              </a:lnSpc>
              <a:spcBef>
                <a:spcPts val="1467"/>
              </a:spcBef>
              <a:spcAft>
                <a:spcPts val="0"/>
              </a:spcAft>
              <a:buClr>
                <a:schemeClr val="bg2">
                  <a:lumMod val="40000"/>
                  <a:lumOff val="60000"/>
                </a:schemeClr>
              </a:buClr>
              <a:buFont typeface="Wingdings 3" charset="2"/>
              <a:buNone/>
              <a:defRPr/>
            </a:pPr>
            <a:r>
              <a:rPr lang="en-US" sz="4800" b="1" dirty="0" smtClean="0">
                <a:solidFill>
                  <a:srgbClr val="FFFF00"/>
                </a:solidFill>
                <a:latin typeface="Times New Roman" panose="02020603050405020304" pitchFamily="18" charset="0"/>
                <a:cs typeface="Times New Roman" panose="02020603050405020304" pitchFamily="18" charset="0"/>
              </a:rPr>
              <a:t>Software  Testing </a:t>
            </a:r>
            <a:r>
              <a:rPr lang="en-US" sz="4800" b="1" dirty="0">
                <a:solidFill>
                  <a:srgbClr val="FFFF00"/>
                </a:solidFill>
                <a:latin typeface="Times New Roman" panose="02020603050405020304" pitchFamily="18" charset="0"/>
                <a:cs typeface="Times New Roman" panose="02020603050405020304" pitchFamily="18" charset="0"/>
              </a:rPr>
              <a:t>T</a:t>
            </a:r>
            <a:r>
              <a:rPr lang="en-US" sz="4800" b="1" dirty="0" smtClean="0">
                <a:solidFill>
                  <a:srgbClr val="FFFF00"/>
                </a:solidFill>
                <a:latin typeface="Times New Roman" panose="02020603050405020304" pitchFamily="18" charset="0"/>
                <a:cs typeface="Times New Roman" panose="02020603050405020304" pitchFamily="18" charset="0"/>
              </a:rPr>
              <a:t>echniques and Strategies</a:t>
            </a:r>
          </a:p>
          <a:p>
            <a:pPr algn="ctr" defTabSz="670586" eaLnBrk="1" fontAlgn="auto" hangingPunct="1">
              <a:lnSpc>
                <a:spcPct val="100000"/>
              </a:lnSpc>
              <a:spcBef>
                <a:spcPts val="1467"/>
              </a:spcBef>
              <a:spcAft>
                <a:spcPts val="0"/>
              </a:spcAft>
              <a:buClr>
                <a:schemeClr val="bg2">
                  <a:lumMod val="40000"/>
                  <a:lumOff val="60000"/>
                </a:schemeClr>
              </a:buClr>
              <a:buFont typeface="Wingdings 3" charset="2"/>
              <a:buNone/>
              <a:defRPr/>
            </a:pPr>
            <a:r>
              <a:rPr lang="en-US" dirty="0" smtClean="0">
                <a:solidFill>
                  <a:srgbClr val="FFFF00"/>
                </a:solidFill>
                <a:latin typeface="Times New Roman" panose="02020603050405020304" pitchFamily="18" charset="0"/>
                <a:cs typeface="Times New Roman" panose="02020603050405020304" pitchFamily="18" charset="0"/>
              </a:rPr>
              <a:t>COURSE CODE :SE-484</a:t>
            </a:r>
            <a:endParaRPr lang="en-US" dirty="0">
              <a:solidFill>
                <a:srgbClr val="FFFF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9026"/>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888" y="114617"/>
            <a:ext cx="10350391" cy="1571943"/>
          </a:xfrm>
        </p:spPr>
        <p:txBody>
          <a:bodyPr/>
          <a:lstStyle/>
          <a:p>
            <a:endParaRPr lang="en-US"/>
          </a:p>
        </p:txBody>
      </p:sp>
      <p:pic>
        <p:nvPicPr>
          <p:cNvPr id="4" name="Content Placeholder 3" descr="C:\Users\Simra\Desktop\spr.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8888" y="2011680"/>
            <a:ext cx="12097911" cy="5140960"/>
          </a:xfrm>
          <a:prstGeom prst="rect">
            <a:avLst/>
          </a:prstGeom>
          <a:noFill/>
          <a:ln>
            <a:noFill/>
          </a:ln>
        </p:spPr>
      </p:pic>
      <p:sp>
        <p:nvSpPr>
          <p:cNvPr id="5" name="Rectangle 4"/>
          <p:cNvSpPr/>
          <p:nvPr/>
        </p:nvSpPr>
        <p:spPr>
          <a:xfrm>
            <a:off x="398888" y="7358045"/>
            <a:ext cx="11488312" cy="1657377"/>
          </a:xfrm>
          <a:prstGeom prst="rect">
            <a:avLst/>
          </a:prstGeom>
        </p:spPr>
        <p:txBody>
          <a:bodyPr wrap="square">
            <a:spAutoFit/>
          </a:bodyPr>
          <a:lstStyle/>
          <a:p>
            <a:pPr marL="0" marR="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type of review is conducted by the main author of the software, or it can be between the colleagues so that the evaluation can be done of the technical content or quality of the work. A discussion is always a solution for a software analysis. It always provides a deeper insight of the software shortcomings and also its benefits. If the software shortcoming weigh higher than benefits, the software goes in testing mode again and it rectified as required.</a:t>
            </a:r>
            <a:endParaRPr lang="en-US" dirty="0">
              <a:ea typeface="Calibri" panose="020F0502020204030204" pitchFamily="34" charset="0"/>
              <a:cs typeface="Times New Roman" panose="02020603050405020304" pitchFamily="18" charset="0"/>
            </a:endParaRPr>
          </a:p>
          <a:p>
            <a:endParaRPr lang="en-US" dirty="0"/>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094891"/>
      </p:ext>
    </p:extLst>
  </p:cSld>
  <p:clrMapOvr>
    <a:masterClrMapping/>
  </p:clrMapOvr>
  <mc:AlternateContent xmlns:mc="http://schemas.openxmlformats.org/markup-compatibility/2006" xmlns:p14="http://schemas.microsoft.com/office/powerpoint/2010/main">
    <mc:Choice Requires="p14">
      <p:transition spd="slow" p14:dur="2000" advTm="281954"/>
    </mc:Choice>
    <mc:Fallback xmlns="">
      <p:transition spd="slow" advTm="28195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85" y="247015"/>
            <a:ext cx="9355138" cy="992505"/>
          </a:xfrm>
        </p:spPr>
        <p:txBody>
          <a:bodyPr/>
          <a:lstStyle/>
          <a:p>
            <a:endParaRPr lang="en-US"/>
          </a:p>
        </p:txBody>
      </p:sp>
      <p:sp>
        <p:nvSpPr>
          <p:cNvPr id="3" name="Content Placeholder 2"/>
          <p:cNvSpPr>
            <a:spLocks noGrp="1"/>
          </p:cNvSpPr>
          <p:nvPr>
            <p:ph idx="1"/>
          </p:nvPr>
        </p:nvSpPr>
        <p:spPr>
          <a:xfrm>
            <a:off x="627698" y="1776730"/>
            <a:ext cx="11668125" cy="5967413"/>
          </a:xfrm>
        </p:spPr>
        <p:txBody>
          <a:bodyPr>
            <a:normAutofit fontScale="92500" lnSpcReduction="20000"/>
          </a:bodyPr>
          <a:lstStyle/>
          <a:p>
            <a:r>
              <a:rPr lang="en-US" sz="2800" b="1" dirty="0">
                <a:latin typeface="Times New Roman" panose="02020603050405020304" pitchFamily="18" charset="0"/>
                <a:cs typeface="Times New Roman" panose="02020603050405020304" pitchFamily="18" charset="0"/>
              </a:rPr>
              <a:t>Peer Review Characteristics:</a:t>
            </a:r>
            <a:endParaRPr lang="en-US" b="1"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Peer Reviews are documented and uses a defect detection process that has peers and technical specialist as part of the review process.</a:t>
            </a:r>
            <a:endParaRPr lang="en-US" sz="44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The Review process doesn't involve management participation.</a:t>
            </a:r>
            <a:endParaRPr lang="en-US" sz="44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It is usually led by the </a:t>
            </a:r>
            <a:r>
              <a:rPr lang="en-US" sz="2800" dirty="0" smtClean="0">
                <a:latin typeface="Times New Roman" panose="02020603050405020304" pitchFamily="18" charset="0"/>
                <a:cs typeface="Times New Roman" panose="02020603050405020304" pitchFamily="18" charset="0"/>
              </a:rPr>
              <a:t>author and the moderator.</a:t>
            </a:r>
            <a:endParaRPr lang="en-US" sz="44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The report is prepared with the list of issues that needs to be addressed</a:t>
            </a:r>
            <a:r>
              <a:rPr lang="en-US" sz="2400" dirty="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Types of Peer Review:</a:t>
            </a:r>
            <a:endParaRPr lang="en-US" sz="2400" dirty="0">
              <a:latin typeface="Times New Roman" panose="02020603050405020304" pitchFamily="18" charset="0"/>
              <a:cs typeface="Times New Roman" panose="02020603050405020304" pitchFamily="18" charset="0"/>
            </a:endParaRPr>
          </a:p>
          <a:p>
            <a:pPr lvl="1"/>
            <a:r>
              <a:rPr lang="en-US" sz="2800" b="1" u="sng" dirty="0">
                <a:latin typeface="Times New Roman" panose="02020603050405020304" pitchFamily="18" charset="0"/>
                <a:cs typeface="Times New Roman" panose="02020603050405020304" pitchFamily="18" charset="0"/>
                <a:hlinkClick r:id="rId2"/>
              </a:rPr>
              <a:t>"Code Review"</a:t>
            </a:r>
            <a:r>
              <a:rPr lang="en-US" sz="2800" b="1" dirty="0">
                <a:latin typeface="Times New Roman" panose="02020603050405020304" pitchFamily="18" charset="0"/>
                <a:cs typeface="Times New Roman" panose="02020603050405020304" pitchFamily="18" charset="0"/>
                <a:hlinkClick r:id="rId2"/>
              </a:rPr>
              <a:t>:</a:t>
            </a:r>
            <a:r>
              <a:rPr lang="en-US" sz="2800" dirty="0">
                <a:latin typeface="Times New Roman" panose="02020603050405020304" pitchFamily="18" charset="0"/>
                <a:cs typeface="Times New Roman" panose="02020603050405020304" pitchFamily="18" charset="0"/>
              </a:rPr>
              <a:t> To fix mistakes and to remove vulnerabilities from the software product, systematic examination of the computer source code is conducted, which further improves the quality &amp; security of the product.</a:t>
            </a:r>
            <a:endParaRPr lang="en-US" sz="3600" dirty="0">
              <a:latin typeface="Times New Roman" panose="02020603050405020304" pitchFamily="18" charset="0"/>
              <a:cs typeface="Times New Roman" panose="02020603050405020304" pitchFamily="18" charset="0"/>
            </a:endParaRPr>
          </a:p>
          <a:p>
            <a:pPr lvl="1"/>
            <a:r>
              <a:rPr lang="en-US" sz="2800" b="1" u="sng" dirty="0">
                <a:latin typeface="Times New Roman" panose="02020603050405020304" pitchFamily="18" charset="0"/>
                <a:cs typeface="Times New Roman" panose="02020603050405020304" pitchFamily="18" charset="0"/>
                <a:hlinkClick r:id="rId3"/>
              </a:rPr>
              <a:t>"Pair Programming"</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This is a type of code review, where two programmers work on a single workstation and develop a code together.</a:t>
            </a:r>
            <a:endParaRPr lang="en-US" sz="36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9397931"/>
      </p:ext>
    </p:extLst>
  </p:cSld>
  <p:clrMapOvr>
    <a:masterClrMapping/>
  </p:clrMapOvr>
  <mc:AlternateContent xmlns:mc="http://schemas.openxmlformats.org/markup-compatibility/2006" xmlns:p14="http://schemas.microsoft.com/office/powerpoint/2010/main">
    <mc:Choice Requires="p14">
      <p:transition spd="slow" p14:dur="2000" advTm="156064"/>
    </mc:Choice>
    <mc:Fallback xmlns="">
      <p:transition spd="slow" advTm="156064"/>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225425"/>
            <a:ext cx="11122025" cy="1012825"/>
          </a:xfrm>
        </p:spPr>
        <p:txBody>
          <a:bodyPr/>
          <a:lstStyle/>
          <a:p>
            <a:pPr algn="l"/>
            <a:r>
              <a:rPr lang="en-US" sz="4800" b="1" u="sng" dirty="0">
                <a:solidFill>
                  <a:schemeClr val="accent2">
                    <a:lumMod val="60000"/>
                    <a:lumOff val="40000"/>
                  </a:schemeClr>
                </a:solidFill>
                <a:latin typeface="Times New Roman" panose="02020603050405020304" pitchFamily="18" charset="0"/>
                <a:cs typeface="Times New Roman" panose="02020603050405020304" pitchFamily="18" charset="0"/>
              </a:rPr>
              <a:t>Benefits of Peer testing</a:t>
            </a:r>
            <a:r>
              <a:rPr lang="en-US" sz="6000" u="sng" dirty="0">
                <a:latin typeface="Times New Roman" panose="02020603050405020304" pitchFamily="18" charset="0"/>
                <a:cs typeface="Times New Roman" panose="02020603050405020304" pitchFamily="18" charset="0"/>
              </a:rPr>
              <a:t>:</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2" y="1238250"/>
            <a:ext cx="12725399" cy="7810500"/>
          </a:xfrm>
        </p:spPr>
        <p:txBody>
          <a:bodyPr>
            <a:normAutofit/>
          </a:bodyPr>
          <a:lstStyle/>
          <a:p>
            <a:r>
              <a:rPr lang="en-US" sz="2800" u="sng" dirty="0">
                <a:latin typeface="Times New Roman" panose="02020603050405020304" pitchFamily="18" charset="0"/>
                <a:cs typeface="Times New Roman" panose="02020603050405020304" pitchFamily="18" charset="0"/>
              </a:rPr>
              <a:t>Benefits of Peer testing:</a:t>
            </a:r>
            <a:endParaRPr lang="en-US" sz="2800" dirty="0">
              <a:latin typeface="Times New Roman" panose="02020603050405020304" pitchFamily="18" charset="0"/>
              <a:cs typeface="Times New Roman" panose="02020603050405020304" pitchFamily="18" charset="0"/>
            </a:endParaRPr>
          </a:p>
          <a:p>
            <a:pPr lvl="0"/>
            <a:r>
              <a:rPr lang="en-US" sz="2800" b="1" dirty="0">
                <a:latin typeface="Times New Roman" panose="02020603050405020304" pitchFamily="18" charset="0"/>
                <a:cs typeface="Times New Roman" panose="02020603050405020304" pitchFamily="18" charset="0"/>
              </a:rPr>
              <a:t>Increase in the quality of the work product -</a:t>
            </a:r>
            <a:r>
              <a:rPr lang="en-US" sz="2800" dirty="0">
                <a:latin typeface="Times New Roman" panose="02020603050405020304" pitchFamily="18" charset="0"/>
                <a:cs typeface="Times New Roman" panose="02020603050405020304" pitchFamily="18" charset="0"/>
              </a:rPr>
              <a:t>Well, quality is definitely addressed through this review, because when one looks into the work product of their fellow members, it is a common psychology to try to find out bugs. A coder thus takes up this task with a lot of enthusiasm in order to trace the loopholes in the code. As a result, the process progresses with an inquisitive approach thus enabling the possibility of least amount of defects.</a:t>
            </a:r>
          </a:p>
          <a:p>
            <a:pPr lvl="0"/>
            <a:r>
              <a:rPr lang="en-US" sz="2800" b="1" dirty="0">
                <a:latin typeface="Times New Roman" panose="02020603050405020304" pitchFamily="18" charset="0"/>
                <a:cs typeface="Times New Roman" panose="02020603050405020304" pitchFamily="18" charset="0"/>
              </a:rPr>
              <a:t>Steady work progress -</a:t>
            </a:r>
            <a:r>
              <a:rPr lang="en-US" sz="2800" dirty="0">
                <a:latin typeface="Times New Roman" panose="02020603050405020304" pitchFamily="18" charset="0"/>
                <a:cs typeface="Times New Roman" panose="02020603050405020304" pitchFamily="18" charset="0"/>
              </a:rPr>
              <a:t>A milestone is defined prior commencing the process of peer review. Hence when the process actually begins, the team members gear up for achieving the final objective.</a:t>
            </a:r>
          </a:p>
          <a:p>
            <a:pPr lvl="0"/>
            <a:r>
              <a:rPr lang="en-US" sz="2800" b="1" dirty="0">
                <a:latin typeface="Times New Roman" panose="02020603050405020304" pitchFamily="18" charset="0"/>
                <a:cs typeface="Times New Roman" panose="02020603050405020304" pitchFamily="18" charset="0"/>
              </a:rPr>
              <a:t>A sense of belonging within the group -</a:t>
            </a:r>
            <a:r>
              <a:rPr lang="en-US" sz="2800" dirty="0">
                <a:latin typeface="Times New Roman" panose="02020603050405020304" pitchFamily="18" charset="0"/>
                <a:cs typeface="Times New Roman" panose="02020603050405020304" pitchFamily="18" charset="0"/>
              </a:rPr>
              <a:t>Definitely the technique of peer review infuses a sense of team spirit, because the mission is to find bugs and inflict the cause of the same on the other team. It is a kind of competition that eventually leads to a team effort - </a:t>
            </a:r>
            <a:r>
              <a:rPr lang="en-US" sz="2800" i="1" dirty="0">
                <a:latin typeface="Times New Roman" panose="02020603050405020304" pitchFamily="18" charset="0"/>
                <a:cs typeface="Times New Roman" panose="02020603050405020304" pitchFamily="18" charset="0"/>
              </a:rPr>
              <a:t>who wins over another.</a:t>
            </a:r>
            <a:endParaRPr lang="en-US" sz="2800" dirty="0">
              <a:latin typeface="Times New Roman" panose="02020603050405020304" pitchFamily="18" charset="0"/>
              <a:cs typeface="Times New Roman" panose="02020603050405020304" pitchFamily="18" charset="0"/>
            </a:endParaRPr>
          </a:p>
          <a:p>
            <a:pPr lvl="0"/>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4577158"/>
      </p:ext>
    </p:extLst>
  </p:cSld>
  <p:clrMapOvr>
    <a:masterClrMapping/>
  </p:clrMapOvr>
  <mc:AlternateContent xmlns:mc="http://schemas.openxmlformats.org/markup-compatibility/2006" xmlns:p14="http://schemas.microsoft.com/office/powerpoint/2010/main">
    <mc:Choice Requires="p14">
      <p:transition spd="slow" p14:dur="2000" advTm="214591"/>
    </mc:Choice>
    <mc:Fallback xmlns="">
      <p:transition spd="slow" advTm="21459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2" y="0"/>
            <a:ext cx="11122025" cy="1012825"/>
          </a:xfrm>
        </p:spPr>
        <p:txBody>
          <a:bodyPr/>
          <a:lstStyle/>
          <a:p>
            <a:pPr algn="l"/>
            <a:r>
              <a:rPr lang="en-US" sz="4800" b="1" u="sng" dirty="0">
                <a:solidFill>
                  <a:schemeClr val="accent2">
                    <a:lumMod val="60000"/>
                    <a:lumOff val="40000"/>
                  </a:schemeClr>
                </a:solidFill>
                <a:latin typeface="Times New Roman" panose="02020603050405020304" pitchFamily="18" charset="0"/>
                <a:cs typeface="Times New Roman" panose="02020603050405020304" pitchFamily="18" charset="0"/>
              </a:rPr>
              <a:t>Benefits of Peer testing</a:t>
            </a:r>
            <a:r>
              <a:rPr lang="en-US" sz="6000" u="sng" dirty="0">
                <a:latin typeface="Times New Roman" panose="02020603050405020304" pitchFamily="18" charset="0"/>
                <a:cs typeface="Times New Roman" panose="02020603050405020304" pitchFamily="18" charset="0"/>
              </a:rPr>
              <a:t>:</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6288" y="1012825"/>
            <a:ext cx="12725399" cy="7810500"/>
          </a:xfrm>
        </p:spPr>
        <p:txBody>
          <a:bodyPr>
            <a:normAutofit/>
          </a:bodyPr>
          <a:lstStyle/>
          <a:p>
            <a:pPr marL="0" lvl="0" indent="0">
              <a:buNone/>
            </a:pPr>
            <a:r>
              <a:rPr lang="en-US" sz="2400" b="1" dirty="0" smtClean="0">
                <a:latin typeface="Times New Roman" panose="02020603050405020304" pitchFamily="18" charset="0"/>
                <a:cs typeface="Times New Roman" panose="02020603050405020304" pitchFamily="18" charset="0"/>
              </a:rPr>
              <a:t>Enhanced </a:t>
            </a:r>
            <a:r>
              <a:rPr lang="en-US" sz="2400" b="1" dirty="0">
                <a:latin typeface="Times New Roman" panose="02020603050405020304" pitchFamily="18" charset="0"/>
                <a:cs typeface="Times New Roman" panose="02020603050405020304" pitchFamily="18" charset="0"/>
              </a:rPr>
              <a:t>collaboration between teams -</a:t>
            </a:r>
            <a:r>
              <a:rPr lang="en-US" sz="2400" dirty="0">
                <a:latin typeface="Times New Roman" panose="02020603050405020304" pitchFamily="18" charset="0"/>
                <a:cs typeface="Times New Roman" panose="02020603050405020304" pitchFamily="18" charset="0"/>
              </a:rPr>
              <a:t>The teams working in association with each other occasionally exchange ideas, take opinion of their fellow team members on similar kind of problems. This ensures enhancement of knowledge which can help to face the challenges, effortlessly.</a:t>
            </a:r>
          </a:p>
          <a:p>
            <a:pPr lvl="0"/>
            <a:r>
              <a:rPr lang="en-US" sz="2400" b="1" dirty="0">
                <a:latin typeface="Times New Roman" panose="02020603050405020304" pitchFamily="18" charset="0"/>
                <a:cs typeface="Times New Roman" panose="02020603050405020304" pitchFamily="18" charset="0"/>
              </a:rPr>
              <a:t>Increased Learning -</a:t>
            </a:r>
            <a:r>
              <a:rPr lang="en-US" sz="2400" i="1" dirty="0">
                <a:latin typeface="Times New Roman" panose="02020603050405020304" pitchFamily="18" charset="0"/>
                <a:cs typeface="Times New Roman" panose="02020603050405020304" pitchFamily="18" charset="0"/>
              </a:rPr>
              <a:t>Unity is strength.</a:t>
            </a:r>
            <a:r>
              <a:rPr lang="en-US" sz="2400" dirty="0">
                <a:latin typeface="Times New Roman" panose="02020603050405020304" pitchFamily="18" charset="0"/>
                <a:cs typeface="Times New Roman" panose="02020603050405020304" pitchFamily="18" charset="0"/>
              </a:rPr>
              <a:t> This proverb holds so true when people </a:t>
            </a:r>
            <a:r>
              <a:rPr lang="en-US" sz="2400" dirty="0" smtClean="0">
                <a:latin typeface="Times New Roman" panose="02020603050405020304" pitchFamily="18" charset="0"/>
                <a:cs typeface="Times New Roman" panose="02020603050405020304" pitchFamily="18" charset="0"/>
              </a:rPr>
              <a:t>recognize </a:t>
            </a:r>
            <a:r>
              <a:rPr lang="en-US" sz="2400" dirty="0">
                <a:latin typeface="Times New Roman" panose="02020603050405020304" pitchFamily="18" charset="0"/>
                <a:cs typeface="Times New Roman" panose="02020603050405020304" pitchFamily="18" charset="0"/>
              </a:rPr>
              <a:t>the importance or value of team spirit. Therefore when team members exchange ideas and opinions within the team or with another team, it gradually helps in developing a great deal of knowledge about a subject.</a:t>
            </a:r>
          </a:p>
          <a:p>
            <a:pPr lvl="0"/>
            <a:r>
              <a:rPr lang="en-US" sz="2400" b="1" dirty="0">
                <a:latin typeface="Times New Roman" panose="02020603050405020304" pitchFamily="18" charset="0"/>
                <a:cs typeface="Times New Roman" panose="02020603050405020304" pitchFamily="18" charset="0"/>
              </a:rPr>
              <a:t>Cost effective -</a:t>
            </a:r>
            <a:r>
              <a:rPr lang="en-US" sz="2400" dirty="0">
                <a:latin typeface="Times New Roman" panose="02020603050405020304" pitchFamily="18" charset="0"/>
                <a:cs typeface="Times New Roman" panose="02020603050405020304" pitchFamily="18" charset="0"/>
              </a:rPr>
              <a:t>Imbibing peer review as a part of software development life cycle helps to curb cost in terms of outsourcing the application under development for review to some external resource, purchasing or renewing tool licenses and so on.</a:t>
            </a:r>
          </a:p>
          <a:p>
            <a:r>
              <a:rPr lang="en-US" sz="2400" u="sng" dirty="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Peer review is an efficient technique that adopts a collaborative approach towards problem solving. It helps to gain a better insight into a subject matter, when one delves into the task performed by another. It helps the person to understand different ways of doing a task which he himself may never have practically applied or has thought of.</a:t>
            </a:r>
          </a:p>
          <a:p>
            <a:r>
              <a:rPr lang="en-US" sz="2400" dirty="0">
                <a:latin typeface="Times New Roman" panose="02020603050405020304" pitchFamily="18" charset="0"/>
                <a:cs typeface="Times New Roman" panose="02020603050405020304" pitchFamily="18" charset="0"/>
              </a:rPr>
              <a:t>Peer review is and shall in the long run serve as a method of attaining a quality work product.</a:t>
            </a: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1569498"/>
      </p:ext>
    </p:extLst>
  </p:cSld>
  <p:clrMapOvr>
    <a:masterClrMapping/>
  </p:clrMapOvr>
  <mc:AlternateContent xmlns:mc="http://schemas.openxmlformats.org/markup-compatibility/2006" xmlns:p14="http://schemas.microsoft.com/office/powerpoint/2010/main">
    <mc:Choice Requires="p14">
      <p:transition spd="slow" p14:dur="2000" advTm="214591"/>
    </mc:Choice>
    <mc:Fallback xmlns="">
      <p:transition spd="slow" advTm="21459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30556" t="19335" r="23679" b="4454"/>
          <a:stretch/>
        </p:blipFill>
        <p:spPr>
          <a:xfrm>
            <a:off x="-54591" y="0"/>
            <a:ext cx="13465791" cy="9897979"/>
          </a:xfrm>
          <a:prstGeom prst="rect">
            <a:avLst/>
          </a:prstGeom>
        </p:spPr>
      </p:pic>
    </p:spTree>
    <p:extLst>
      <p:ext uri="{BB962C8B-B14F-4D97-AF65-F5344CB8AC3E}">
        <p14:creationId xmlns:p14="http://schemas.microsoft.com/office/powerpoint/2010/main" val="3047289734"/>
      </p:ext>
    </p:extLst>
  </p:cSld>
  <p:clrMapOvr>
    <a:masterClrMapping/>
  </p:clrMapOvr>
  <mc:AlternateContent xmlns:mc="http://schemas.openxmlformats.org/markup-compatibility/2006" xmlns:p14="http://schemas.microsoft.com/office/powerpoint/2010/main">
    <mc:Choice Requires="p14">
      <p:transition spd="slow" p14:dur="2000" advTm="255576"/>
    </mc:Choice>
    <mc:Fallback xmlns="">
      <p:transition spd="slow" advTm="25557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78" y="228601"/>
            <a:ext cx="13179612" cy="9220200"/>
          </a:xfrm>
        </p:spPr>
        <p:txBody>
          <a:bodyPr>
            <a:normAutofit/>
          </a:bodyPr>
          <a:lstStyle/>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Walkthrough</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Walkthrough is </a:t>
            </a:r>
            <a:r>
              <a:rPr lang="en-US" sz="2400" b="1" dirty="0">
                <a:latin typeface="Times New Roman" panose="02020603050405020304" pitchFamily="18" charset="0"/>
                <a:cs typeface="Times New Roman" panose="02020603050405020304" pitchFamily="18" charset="0"/>
              </a:rPr>
              <a:t>not a formal </a:t>
            </a:r>
            <a:r>
              <a:rPr lang="en-US" sz="2400" b="1" dirty="0" smtClean="0">
                <a:latin typeface="Times New Roman" panose="02020603050405020304" pitchFamily="18" charset="0"/>
                <a:cs typeface="Times New Roman" panose="02020603050405020304" pitchFamily="18" charset="0"/>
              </a:rPr>
              <a:t>process</a:t>
            </a:r>
          </a:p>
          <a:p>
            <a:r>
              <a:rPr lang="en-US" sz="2400" dirty="0">
                <a:latin typeface="Times New Roman" panose="02020603050405020304" pitchFamily="18" charset="0"/>
                <a:cs typeface="Times New Roman" panose="02020603050405020304" pitchFamily="18" charset="0"/>
              </a:rPr>
              <a:t>It is led by the authors</a:t>
            </a:r>
          </a:p>
          <a:p>
            <a:r>
              <a:rPr lang="en-US" sz="2400" dirty="0">
                <a:latin typeface="Times New Roman" panose="02020603050405020304" pitchFamily="18" charset="0"/>
                <a:cs typeface="Times New Roman" panose="02020603050405020304" pitchFamily="18" charset="0"/>
              </a:rPr>
              <a:t>Author guide the participants through the document according to his or her thought process to achieve a common understanding and to gather feedback</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May take form scenarios ,dry run group communication</a:t>
            </a:r>
          </a:p>
          <a:p>
            <a:r>
              <a:rPr lang="en-US" sz="2400" dirty="0" smtClean="0">
                <a:latin typeface="Times New Roman" panose="02020603050405020304" pitchFamily="18" charset="0"/>
                <a:cs typeface="Times New Roman" panose="02020603050405020304" pitchFamily="18" charset="0"/>
              </a:rPr>
              <a:t>Useful </a:t>
            </a:r>
            <a:r>
              <a:rPr lang="en-US" sz="2400" dirty="0">
                <a:latin typeface="Times New Roman" panose="02020603050405020304" pitchFamily="18" charset="0"/>
                <a:cs typeface="Times New Roman" panose="02020603050405020304" pitchFamily="18" charset="0"/>
              </a:rPr>
              <a:t>for the people if they are not from the software discipline, who are not used to or cannot easily understand software development process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walkthrough, a review team does not require to do detailed study before meeting while authors are already in the scope of preparation.</a:t>
            </a:r>
          </a:p>
          <a:p>
            <a:r>
              <a:rPr lang="en-US" sz="2400" dirty="0">
                <a:latin typeface="Times New Roman" panose="02020603050405020304" pitchFamily="18" charset="0"/>
                <a:cs typeface="Times New Roman" panose="02020603050405020304" pitchFamily="18" charset="0"/>
              </a:rPr>
              <a:t>Walkthrough is useful for higher-level documents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requirement specification and architectural documents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Main purpose is learning gathering understanding, finding defects</a:t>
            </a:r>
            <a:endParaRPr lang="en-US" sz="2400" dirty="0">
              <a:latin typeface="Times New Roman" panose="02020603050405020304" pitchFamily="18" charset="0"/>
              <a:cs typeface="Times New Roman" panose="02020603050405020304" pitchFamily="18" charset="0"/>
            </a:endParaRPr>
          </a:p>
          <a:p>
            <a:pPr marL="0" indent="0">
              <a:buNone/>
            </a:pPr>
            <a:r>
              <a:rPr lang="en-US" b="1" dirty="0">
                <a:solidFill>
                  <a:srgbClr val="FFFF00"/>
                </a:solidFill>
                <a:latin typeface="Times New Roman" panose="02020603050405020304" pitchFamily="18" charset="0"/>
                <a:cs typeface="Times New Roman" panose="02020603050405020304" pitchFamily="18" charset="0"/>
              </a:rPr>
              <a:t>Goals of </a:t>
            </a:r>
            <a:r>
              <a:rPr lang="en-US" b="1" dirty="0" smtClean="0">
                <a:solidFill>
                  <a:srgbClr val="FFFF00"/>
                </a:solidFill>
                <a:latin typeface="Times New Roman" panose="02020603050405020304" pitchFamily="18" charset="0"/>
                <a:cs typeface="Times New Roman" panose="02020603050405020304" pitchFamily="18" charset="0"/>
              </a:rPr>
              <a:t>walkthrough</a:t>
            </a:r>
            <a:r>
              <a:rPr lang="en-US" dirty="0">
                <a:solidFill>
                  <a:srgbClr val="FFFF00"/>
                </a:solidFill>
                <a:latin typeface="Times New Roman" panose="02020603050405020304" pitchFamily="18" charset="0"/>
                <a:cs typeface="Times New Roman" panose="02020603050405020304" pitchFamily="18" charset="0"/>
              </a:rPr>
              <a:t/>
            </a:r>
            <a:br>
              <a:rPr lang="en-US" dirty="0">
                <a:solidFill>
                  <a:srgbClr val="FFFF00"/>
                </a:solidFill>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Make the document available for the stakeholders both outside and inside the software discipline for collecting the information about the topic under documentation.</a:t>
            </a:r>
          </a:p>
          <a:p>
            <a:r>
              <a:rPr lang="en-US" sz="2400" dirty="0">
                <a:latin typeface="Times New Roman" panose="02020603050405020304" pitchFamily="18" charset="0"/>
                <a:cs typeface="Times New Roman" panose="02020603050405020304" pitchFamily="18" charset="0"/>
              </a:rPr>
              <a:t>Describe and evaluate the content of the document.</a:t>
            </a:r>
          </a:p>
          <a:p>
            <a:r>
              <a:rPr lang="en-US" sz="2400" dirty="0">
                <a:latin typeface="Times New Roman" panose="02020603050405020304" pitchFamily="18" charset="0"/>
                <a:cs typeface="Times New Roman" panose="02020603050405020304" pitchFamily="18" charset="0"/>
              </a:rPr>
              <a:t>Study and discuss the validity of possible alternatives and proposed </a:t>
            </a:r>
            <a:r>
              <a:rPr lang="en-US" sz="2400" dirty="0" smtClean="0">
                <a:latin typeface="Times New Roman" panose="02020603050405020304" pitchFamily="18" charset="0"/>
                <a:cs typeface="Times New Roman" panose="02020603050405020304" pitchFamily="18" charset="0"/>
              </a:rPr>
              <a:t>solution</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1173026"/>
      </p:ext>
    </p:extLst>
  </p:cSld>
  <p:clrMapOvr>
    <a:masterClrMapping/>
  </p:clrMapOvr>
  <mc:AlternateContent xmlns:mc="http://schemas.openxmlformats.org/markup-compatibility/2006" xmlns:p14="http://schemas.microsoft.com/office/powerpoint/2010/main">
    <mc:Choice Requires="p14">
      <p:transition spd="slow" p14:dur="2000" advTm="230062"/>
    </mc:Choice>
    <mc:Fallback xmlns="">
      <p:transition spd="slow" advTm="230062"/>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imra\Desktop\str.png"/>
          <p:cNvPicPr>
            <a:picLocks noGrp="1"/>
          </p:cNvPicPr>
          <p:nvPr>
            <p:ph idx="1"/>
          </p:nvPr>
        </p:nvPicPr>
        <p:blipFill rotWithShape="1">
          <a:blip r:embed="rId2">
            <a:extLst>
              <a:ext uri="{28A0092B-C50C-407E-A947-70E740481C1C}">
                <a14:useLocalDpi xmlns:a14="http://schemas.microsoft.com/office/drawing/2010/main" val="0"/>
              </a:ext>
            </a:extLst>
          </a:blip>
          <a:srcRect l="25576" r="24416" b="14508"/>
          <a:stretch/>
        </p:blipFill>
        <p:spPr bwMode="auto">
          <a:xfrm>
            <a:off x="152400" y="133350"/>
            <a:ext cx="13030200" cy="9734550"/>
          </a:xfrm>
          <a:prstGeom prst="rect">
            <a:avLst/>
          </a:prstGeom>
          <a:noFill/>
          <a:ln>
            <a:noFill/>
          </a:ln>
          <a:extLst>
            <a:ext uri="{53640926-AAD7-44D8-BBD7-CCE9431645EC}">
              <a14:shadowObscured xmlns:a14="http://schemas.microsoft.com/office/drawing/2010/main"/>
            </a:ext>
          </a:extLst>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0"/>
            <a:ext cx="3886200" cy="73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4498571"/>
      </p:ext>
    </p:extLst>
  </p:cSld>
  <p:clrMapOvr>
    <a:masterClrMapping/>
  </p:clrMapOvr>
  <mc:AlternateContent xmlns:mc="http://schemas.openxmlformats.org/markup-compatibility/2006" xmlns:p14="http://schemas.microsoft.com/office/powerpoint/2010/main">
    <mc:Choice Requires="p14">
      <p:transition spd="slow" p14:dur="2000" advTm="180140"/>
    </mc:Choice>
    <mc:Fallback xmlns="">
      <p:transition spd="slow" advTm="18014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imra\Desktop\str.png"/>
          <p:cNvPicPr>
            <a:picLocks noGrp="1"/>
          </p:cNvPicPr>
          <p:nvPr>
            <p:ph idx="1"/>
          </p:nvPr>
        </p:nvPicPr>
        <p:blipFill rotWithShape="1">
          <a:blip r:embed="rId2">
            <a:extLst>
              <a:ext uri="{28A0092B-C50C-407E-A947-70E740481C1C}">
                <a14:useLocalDpi xmlns:a14="http://schemas.microsoft.com/office/drawing/2010/main" val="0"/>
              </a:ext>
            </a:extLst>
          </a:blip>
          <a:srcRect l="25576" r="24416" b="14508"/>
          <a:stretch/>
        </p:blipFill>
        <p:spPr bwMode="auto">
          <a:xfrm>
            <a:off x="476250" y="419100"/>
            <a:ext cx="12477750" cy="9182100"/>
          </a:xfrm>
          <a:prstGeom prst="rect">
            <a:avLst/>
          </a:prstGeom>
          <a:noFill/>
          <a:ln>
            <a:noFill/>
          </a:ln>
          <a:extLst>
            <a:ext uri="{53640926-AAD7-44D8-BBD7-CCE9431645EC}">
              <a14:shadowObscured xmlns:a14="http://schemas.microsoft.com/office/drawing/2010/main"/>
            </a:ext>
          </a:extLst>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0"/>
            <a:ext cx="3886200" cy="73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654714"/>
      </p:ext>
    </p:extLst>
  </p:cSld>
  <p:clrMapOvr>
    <a:masterClrMapping/>
  </p:clrMapOvr>
  <mc:AlternateContent xmlns:mc="http://schemas.openxmlformats.org/markup-compatibility/2006" xmlns:p14="http://schemas.microsoft.com/office/powerpoint/2010/main">
    <mc:Choice Requires="p14">
      <p:transition spd="slow" p14:dur="2000" advTm="274609"/>
    </mc:Choice>
    <mc:Fallback xmlns="">
      <p:transition spd="slow" advTm="274609"/>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7498"/>
            <a:ext cx="7297102" cy="9579452"/>
          </a:xfrm>
        </p:spPr>
        <p:txBody>
          <a:bodyPr>
            <a:normAutofit lnSpcReduction="10000"/>
          </a:bodyPr>
          <a:lstStyle/>
          <a:p>
            <a:r>
              <a:rPr lang="en-US" sz="2600" b="1" dirty="0">
                <a:latin typeface="Times New Roman" panose="02020603050405020304" pitchFamily="18" charset="0"/>
                <a:cs typeface="Times New Roman" panose="02020603050405020304" pitchFamily="18" charset="0"/>
              </a:rPr>
              <a:t>Technical Review</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Technical review is a discussion meeting that focuses on technical content of the document. </a:t>
            </a:r>
            <a:r>
              <a:rPr lang="en-US" sz="2600" b="1" dirty="0">
                <a:latin typeface="Times New Roman" panose="02020603050405020304" pitchFamily="18" charset="0"/>
                <a:cs typeface="Times New Roman" panose="02020603050405020304" pitchFamily="18" charset="0"/>
              </a:rPr>
              <a:t>It is a less formal review.</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It is guided by a trained moderator or a technical expert</a:t>
            </a:r>
            <a:r>
              <a:rPr lang="en-US" sz="2600" dirty="0" smtClean="0">
                <a:latin typeface="Times New Roman" panose="02020603050405020304" pitchFamily="18" charset="0"/>
                <a:cs typeface="Times New Roman" panose="02020603050405020304" pitchFamily="18" charset="0"/>
              </a:rPr>
              <a:t>.</a:t>
            </a:r>
          </a:p>
          <a:p>
            <a:r>
              <a:rPr lang="en-US" sz="2600" b="1" dirty="0">
                <a:latin typeface="Times New Roman" panose="02020603050405020304" pitchFamily="18" charset="0"/>
                <a:cs typeface="Times New Roman" panose="02020603050405020304" pitchFamily="18" charset="0"/>
                <a:hlinkClick r:id="rId2" tooltip="what is a defect?"/>
              </a:rPr>
              <a:t>Defects</a:t>
            </a:r>
            <a:r>
              <a:rPr lang="en-US" sz="2600" dirty="0">
                <a:latin typeface="Times New Roman" panose="02020603050405020304" pitchFamily="18" charset="0"/>
                <a:cs typeface="Times New Roman" panose="02020603050405020304" pitchFamily="18" charset="0"/>
              </a:rPr>
              <a:t> are found by the experts (such as architects, designers, key users) who focus on the content of the document.</a:t>
            </a:r>
          </a:p>
          <a:p>
            <a:r>
              <a:rPr lang="en-US" sz="2600" dirty="0">
                <a:latin typeface="Times New Roman" panose="02020603050405020304" pitchFamily="18" charset="0"/>
                <a:cs typeface="Times New Roman" panose="02020603050405020304" pitchFamily="18" charset="0"/>
              </a:rPr>
              <a:t>In practice, technical reviews vary from quite informal to very formal</a:t>
            </a:r>
          </a:p>
          <a:p>
            <a:r>
              <a:rPr lang="en-US" sz="2600" b="1" dirty="0" smtClean="0">
                <a:latin typeface="Times New Roman" panose="02020603050405020304" pitchFamily="18" charset="0"/>
                <a:cs typeface="Times New Roman" panose="02020603050405020304" pitchFamily="18" charset="0"/>
              </a:rPr>
              <a:t>Goals </a:t>
            </a:r>
            <a:r>
              <a:rPr lang="en-US" sz="2600" b="1" dirty="0">
                <a:latin typeface="Times New Roman" panose="02020603050405020304" pitchFamily="18" charset="0"/>
                <a:cs typeface="Times New Roman" panose="02020603050405020304" pitchFamily="18" charset="0"/>
              </a:rPr>
              <a:t>of technical review</a:t>
            </a: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The goal is to evaluate the value of technical concept in the project environment.</a:t>
            </a:r>
          </a:p>
          <a:p>
            <a:r>
              <a:rPr lang="en-US" sz="2600" dirty="0">
                <a:latin typeface="Times New Roman" panose="02020603050405020304" pitchFamily="18" charset="0"/>
                <a:cs typeface="Times New Roman" panose="02020603050405020304" pitchFamily="18" charset="0"/>
              </a:rPr>
              <a:t>Build the consistency in the use and representation of the technical concepts.</a:t>
            </a:r>
          </a:p>
          <a:p>
            <a:r>
              <a:rPr lang="en-US" sz="2600" dirty="0">
                <a:latin typeface="Times New Roman" panose="02020603050405020304" pitchFamily="18" charset="0"/>
                <a:cs typeface="Times New Roman" panose="02020603050405020304" pitchFamily="18" charset="0"/>
              </a:rPr>
              <a:t>In early stages it ensures that the technical concepts are used correctly.</a:t>
            </a:r>
          </a:p>
          <a:p>
            <a:pPr>
              <a:lnSpc>
                <a:spcPct val="100000"/>
              </a:lnSpc>
            </a:pPr>
            <a:r>
              <a:rPr lang="en-US" sz="2600" dirty="0">
                <a:latin typeface="Times New Roman" panose="02020603050405020304" pitchFamily="18" charset="0"/>
                <a:cs typeface="Times New Roman" panose="02020603050405020304" pitchFamily="18" charset="0"/>
              </a:rPr>
              <a:t>Notify the participants regarding the </a:t>
            </a:r>
            <a:r>
              <a:rPr lang="en-US" sz="2600" dirty="0" smtClean="0">
                <a:latin typeface="Times New Roman" panose="02020603050405020304" pitchFamily="18" charset="0"/>
                <a:cs typeface="Times New Roman" panose="02020603050405020304" pitchFamily="18" charset="0"/>
              </a:rPr>
              <a:t>technical content of </a:t>
            </a:r>
            <a:r>
              <a:rPr lang="en-US" sz="2600" dirty="0">
                <a:latin typeface="Times New Roman" panose="02020603050405020304" pitchFamily="18" charset="0"/>
                <a:cs typeface="Times New Roman" panose="02020603050405020304" pitchFamily="18" charset="0"/>
              </a:rPr>
              <a:t>the document.</a:t>
            </a:r>
          </a:p>
          <a:p>
            <a:pPr>
              <a:lnSpc>
                <a:spcPct val="100000"/>
              </a:lnSpc>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srcRect l="17360" t="38718" r="51874" b="25238"/>
          <a:stretch/>
        </p:blipFill>
        <p:spPr>
          <a:xfrm>
            <a:off x="7457440" y="2357120"/>
            <a:ext cx="5953760" cy="575056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8747725"/>
      </p:ext>
    </p:extLst>
  </p:cSld>
  <p:clrMapOvr>
    <a:masterClrMapping/>
  </p:clrMapOvr>
  <mc:AlternateContent xmlns:mc="http://schemas.openxmlformats.org/markup-compatibility/2006" xmlns:p14="http://schemas.microsoft.com/office/powerpoint/2010/main">
    <mc:Choice Requires="p14">
      <p:transition spd="slow" p14:dur="2000" advTm="304153"/>
    </mc:Choice>
    <mc:Fallback xmlns="">
      <p:transition spd="slow" advTm="304153"/>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Simra\Desktop\INSPECTION.png"/>
          <p:cNvPicPr>
            <a:picLocks noGrp="1"/>
          </p:cNvPicPr>
          <p:nvPr>
            <p:ph idx="1"/>
          </p:nvPr>
        </p:nvPicPr>
        <p:blipFill rotWithShape="1">
          <a:blip r:embed="rId2">
            <a:extLst>
              <a:ext uri="{28A0092B-C50C-407E-A947-70E740481C1C}">
                <a14:useLocalDpi xmlns:a14="http://schemas.microsoft.com/office/drawing/2010/main" val="0"/>
              </a:ext>
            </a:extLst>
          </a:blip>
          <a:srcRect l="25513" t="472" r="25637" b="3616"/>
          <a:stretch/>
        </p:blipFill>
        <p:spPr bwMode="auto">
          <a:xfrm>
            <a:off x="238540" y="457200"/>
            <a:ext cx="12582938" cy="932290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65320383"/>
      </p:ext>
    </p:extLst>
  </p:cSld>
  <p:clrMapOvr>
    <a:masterClrMapping/>
  </p:clrMapOvr>
  <mc:AlternateContent xmlns:mc="http://schemas.openxmlformats.org/markup-compatibility/2006" xmlns:p14="http://schemas.microsoft.com/office/powerpoint/2010/main">
    <mc:Choice Requires="p14">
      <p:transition spd="slow" p14:dur="2000" advTm="418637"/>
    </mc:Choice>
    <mc:Fallback xmlns="">
      <p:transition spd="slow" advTm="418637"/>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45" y="284480"/>
            <a:ext cx="11100435" cy="1459865"/>
          </a:xfrm>
        </p:spPr>
        <p:txBody>
          <a:bodyPr>
            <a:normAutofit/>
          </a:bodyPr>
          <a:lstStyle/>
          <a:p>
            <a:pPr algn="l"/>
            <a:r>
              <a:rPr lang="en-US" sz="4800" b="1" dirty="0" smtClean="0">
                <a:solidFill>
                  <a:schemeClr val="accent2">
                    <a:lumMod val="60000"/>
                    <a:lumOff val="40000"/>
                  </a:schemeClr>
                </a:solidFill>
                <a:latin typeface="Times New Roman" panose="02020603050405020304" pitchFamily="18" charset="0"/>
                <a:cs typeface="Times New Roman" panose="02020603050405020304" pitchFamily="18" charset="0"/>
              </a:rPr>
              <a:t>STATIC TESTING TECHNIQUES</a:t>
            </a:r>
            <a:endParaRPr lang="en-US" sz="48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199" y="1378267"/>
            <a:ext cx="11668125" cy="5967413"/>
          </a:xfrm>
        </p:spPr>
        <p:txBody>
          <a:bodyPr/>
          <a:lstStyle/>
          <a:p>
            <a:r>
              <a:rPr lang="en-US" sz="2800" dirty="0">
                <a:latin typeface="Times New Roman" panose="02020603050405020304" pitchFamily="18" charset="0"/>
                <a:cs typeface="Times New Roman" panose="02020603050405020304" pitchFamily="18" charset="0"/>
              </a:rPr>
              <a:t>Static testing is performed in early stage of development to avoid errors as it is easier to find sources of failures and it can be fixed easily. The errors that can’t not be found using Dynamic Testing, can be easily found by Static Testing.</a:t>
            </a:r>
          </a:p>
          <a:p>
            <a:r>
              <a:rPr lang="en-US" sz="2800" b="1" dirty="0">
                <a:solidFill>
                  <a:srgbClr val="FFFF00"/>
                </a:solidFill>
                <a:latin typeface="Times New Roman" panose="02020603050405020304" pitchFamily="18" charset="0"/>
                <a:cs typeface="Times New Roman" panose="02020603050405020304" pitchFamily="18" charset="0"/>
              </a:rPr>
              <a:t>Static Testing Techniques:</a:t>
            </a:r>
            <a:br>
              <a:rPr lang="en-US" sz="2800" b="1" dirty="0">
                <a:solidFill>
                  <a:srgbClr val="FFFF0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There are mainly two type techniques used in Static Testing</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rotWithShape="1">
          <a:blip r:embed="rId2"/>
          <a:srcRect l="22201" t="27289" r="29853" b="25238"/>
          <a:stretch/>
        </p:blipFill>
        <p:spPr>
          <a:xfrm>
            <a:off x="691514" y="4525010"/>
            <a:ext cx="11052810" cy="48158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233455"/>
      </p:ext>
    </p:extLst>
  </p:cSld>
  <p:clrMapOvr>
    <a:masterClrMapping/>
  </p:clrMapOvr>
  <mc:AlternateContent xmlns:mc="http://schemas.openxmlformats.org/markup-compatibility/2006" xmlns:p14="http://schemas.microsoft.com/office/powerpoint/2010/main">
    <mc:Choice Requires="p14">
      <p:transition spd="slow" p14:dur="2000" advTm="145532"/>
    </mc:Choice>
    <mc:Fallback xmlns="">
      <p:transition spd="slow" advTm="14553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742"/>
            <a:ext cx="9355138" cy="1145346"/>
          </a:xfrm>
        </p:spPr>
        <p:txBody>
          <a:bodyPr/>
          <a:lstStyle/>
          <a:p>
            <a:endParaRPr lang="en-US" dirty="0"/>
          </a:p>
        </p:txBody>
      </p:sp>
      <p:pic>
        <p:nvPicPr>
          <p:cNvPr id="4" name="Content Placeholder 3"/>
          <p:cNvPicPr>
            <a:picLocks noGrp="1" noChangeAspect="1"/>
          </p:cNvPicPr>
          <p:nvPr>
            <p:ph idx="1"/>
          </p:nvPr>
        </p:nvPicPr>
        <p:blipFill rotWithShape="1">
          <a:blip r:embed="rId2"/>
          <a:srcRect l="26080" t="38805" r="30204" b="9697"/>
          <a:stretch/>
        </p:blipFill>
        <p:spPr>
          <a:xfrm>
            <a:off x="0" y="1292088"/>
            <a:ext cx="13238922" cy="8110329"/>
          </a:xfrm>
          <a:prstGeom prst="rect">
            <a:avLst/>
          </a:prstGeom>
        </p:spPr>
      </p:pic>
    </p:spTree>
    <p:extLst>
      <p:ext uri="{BB962C8B-B14F-4D97-AF65-F5344CB8AC3E}">
        <p14:creationId xmlns:p14="http://schemas.microsoft.com/office/powerpoint/2010/main" val="2982749937"/>
      </p:ext>
    </p:extLst>
  </p:cSld>
  <p:clrMapOvr>
    <a:masterClrMapping/>
  </p:clrMapOvr>
  <mc:AlternateContent xmlns:mc="http://schemas.openxmlformats.org/markup-compatibility/2006" xmlns:p14="http://schemas.microsoft.com/office/powerpoint/2010/main">
    <mc:Choice Requires="p14">
      <p:transition spd="slow" p14:dur="2000" advTm="181064"/>
    </mc:Choice>
    <mc:Fallback xmlns="">
      <p:transition spd="slow" advTm="181064"/>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6700"/>
            <a:ext cx="9141692" cy="9525000"/>
          </a:xfrm>
        </p:spPr>
        <p:txBody>
          <a:bodyPr>
            <a:normAutofit fontScale="92500" lnSpcReduction="10000"/>
          </a:bodyPr>
          <a:lstStyle/>
          <a:p>
            <a:r>
              <a:rPr lang="en-US" sz="2800" b="1" dirty="0">
                <a:latin typeface="Times New Roman" panose="02020603050405020304" pitchFamily="18" charset="0"/>
                <a:cs typeface="Times New Roman" panose="02020603050405020304" pitchFamily="18" charset="0"/>
              </a:rPr>
              <a:t>Inspection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trained moderator guides the Inspection. </a:t>
            </a:r>
            <a:r>
              <a:rPr lang="en-US" sz="2800" b="1" dirty="0">
                <a:latin typeface="Times New Roman" panose="02020603050405020304" pitchFamily="18" charset="0"/>
                <a:cs typeface="Times New Roman" panose="02020603050405020304" pitchFamily="18" charset="0"/>
              </a:rPr>
              <a:t>It is most formal type of review.</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reviewers are prepared and check the documents before the meeting.</a:t>
            </a:r>
          </a:p>
          <a:p>
            <a:r>
              <a:rPr lang="en-US" sz="2800" dirty="0">
                <a:latin typeface="Times New Roman" panose="02020603050405020304" pitchFamily="18" charset="0"/>
                <a:cs typeface="Times New Roman" panose="02020603050405020304" pitchFamily="18" charset="0"/>
              </a:rPr>
              <a:t>In Inspection, a separate preparation is achieved when the product is examined and defects are found. These defects are documented in issue log.</a:t>
            </a:r>
          </a:p>
          <a:p>
            <a:r>
              <a:rPr lang="en-US" sz="2800" dirty="0">
                <a:latin typeface="Times New Roman" panose="02020603050405020304" pitchFamily="18" charset="0"/>
                <a:cs typeface="Times New Roman" panose="02020603050405020304" pitchFamily="18" charset="0"/>
              </a:rPr>
              <a:t>In Inspection, moderator performs a formal follow-up by applying exit criteria.</a:t>
            </a:r>
          </a:p>
          <a:p>
            <a:pPr marL="0" indent="0">
              <a:buNone/>
            </a:pPr>
            <a:r>
              <a:rPr lang="en-US" sz="2800" b="1" dirty="0">
                <a:solidFill>
                  <a:srgbClr val="FFFF00"/>
                </a:solidFill>
                <a:latin typeface="Times New Roman" panose="02020603050405020304" pitchFamily="18" charset="0"/>
                <a:cs typeface="Times New Roman" panose="02020603050405020304" pitchFamily="18" charset="0"/>
              </a:rPr>
              <a:t>Goals of Inspection</a:t>
            </a:r>
            <a:br>
              <a:rPr lang="en-US" sz="2800" b="1" dirty="0">
                <a:solidFill>
                  <a:srgbClr val="FFFF00"/>
                </a:solidFill>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Assist the author to improve the quality of the document under inspection.</a:t>
            </a:r>
          </a:p>
          <a:p>
            <a:r>
              <a:rPr lang="en-US" sz="2800" dirty="0">
                <a:latin typeface="Times New Roman" panose="02020603050405020304" pitchFamily="18" charset="0"/>
                <a:cs typeface="Times New Roman" panose="02020603050405020304" pitchFamily="18" charset="0"/>
              </a:rPr>
              <a:t>Efficiently and rapidly remove the defects.</a:t>
            </a:r>
          </a:p>
          <a:p>
            <a:r>
              <a:rPr lang="en-US" sz="2800" dirty="0">
                <a:latin typeface="Times New Roman" panose="02020603050405020304" pitchFamily="18" charset="0"/>
                <a:cs typeface="Times New Roman" panose="02020603050405020304" pitchFamily="18" charset="0"/>
              </a:rPr>
              <a:t>Generating the documents with higher level of quality and it helps to improve the product quality.</a:t>
            </a:r>
          </a:p>
          <a:p>
            <a:r>
              <a:rPr lang="en-US" sz="2800" dirty="0">
                <a:latin typeface="Times New Roman" panose="02020603050405020304" pitchFamily="18" charset="0"/>
                <a:cs typeface="Times New Roman" panose="02020603050405020304" pitchFamily="18" charset="0"/>
              </a:rPr>
              <a:t>It learns from the previous defects found and prohibits the occurrence of similar defects.</a:t>
            </a:r>
          </a:p>
          <a:p>
            <a:r>
              <a:rPr lang="en-US" sz="2800" dirty="0">
                <a:latin typeface="Times New Roman" panose="02020603050405020304" pitchFamily="18" charset="0"/>
                <a:cs typeface="Times New Roman" panose="02020603050405020304" pitchFamily="18" charset="0"/>
              </a:rPr>
              <a:t>Generate common understanding by interchanging information.</a:t>
            </a: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srcRect l="16579" t="39448" r="65392" b="27158"/>
          <a:stretch/>
        </p:blipFill>
        <p:spPr>
          <a:xfrm>
            <a:off x="9141692" y="717867"/>
            <a:ext cx="4429760" cy="463296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4474232"/>
      </p:ext>
    </p:extLst>
  </p:cSld>
  <p:clrMapOvr>
    <a:masterClrMapping/>
  </p:clrMapOvr>
  <mc:AlternateContent xmlns:mc="http://schemas.openxmlformats.org/markup-compatibility/2006" xmlns:p14="http://schemas.microsoft.com/office/powerpoint/2010/main">
    <mc:Choice Requires="p14">
      <p:transition spd="slow" p14:dur="2000" advTm="260575"/>
    </mc:Choice>
    <mc:Fallback xmlns="">
      <p:transition spd="slow" advTm="260575"/>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51" y="107667"/>
            <a:ext cx="9355138" cy="826521"/>
          </a:xfrm>
        </p:spPr>
        <p:txBody>
          <a:bodyPr>
            <a:normAutofit fontScale="90000"/>
          </a:bodyPr>
          <a:lstStyle/>
          <a:p>
            <a:endParaRPr lang="en-US" dirty="0"/>
          </a:p>
        </p:txBody>
      </p:sp>
      <p:pic>
        <p:nvPicPr>
          <p:cNvPr id="4" name="Content Placeholder 3" descr="C:\Users\Simra\Desktop\Insp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9796" y="1537624"/>
            <a:ext cx="10938864" cy="3498126"/>
          </a:xfrm>
          <a:prstGeom prst="rect">
            <a:avLst/>
          </a:prstGeom>
          <a:noFill/>
          <a:ln>
            <a:noFill/>
          </a:ln>
        </p:spPr>
      </p:pic>
      <p:pic>
        <p:nvPicPr>
          <p:cNvPr id="5" name="Picture 4" descr="C:\Users\Simra\Desktop\i0.png"/>
          <p:cNvPicPr/>
          <p:nvPr/>
        </p:nvPicPr>
        <p:blipFill>
          <a:blip r:embed="rId3">
            <a:extLst>
              <a:ext uri="{28A0092B-C50C-407E-A947-70E740481C1C}">
                <a14:useLocalDpi xmlns:a14="http://schemas.microsoft.com/office/drawing/2010/main" val="0"/>
              </a:ext>
            </a:extLst>
          </a:blip>
          <a:srcRect/>
          <a:stretch>
            <a:fillRect/>
          </a:stretch>
        </p:blipFill>
        <p:spPr bwMode="auto">
          <a:xfrm>
            <a:off x="3583579" y="6067058"/>
            <a:ext cx="6832629" cy="3229342"/>
          </a:xfrm>
          <a:prstGeom prst="rect">
            <a:avLst/>
          </a:prstGeom>
          <a:noFill/>
          <a:ln>
            <a:noFill/>
          </a:ln>
        </p:spPr>
      </p:pic>
    </p:spTree>
    <p:extLst>
      <p:ext uri="{BB962C8B-B14F-4D97-AF65-F5344CB8AC3E}">
        <p14:creationId xmlns:p14="http://schemas.microsoft.com/office/powerpoint/2010/main" val="2370861119"/>
      </p:ext>
    </p:extLst>
  </p:cSld>
  <p:clrMapOvr>
    <a:masterClrMapping/>
  </p:clrMapOvr>
  <mc:AlternateContent xmlns:mc="http://schemas.openxmlformats.org/markup-compatibility/2006" xmlns:p14="http://schemas.microsoft.com/office/powerpoint/2010/main">
    <mc:Choice Requires="p14">
      <p:transition spd="slow" p14:dur="2000" advTm="49043"/>
    </mc:Choice>
    <mc:Fallback xmlns="">
      <p:transition spd="slow" advTm="49043"/>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578" y="507206"/>
            <a:ext cx="11059795" cy="1175385"/>
          </a:xfrm>
        </p:spPr>
        <p:txBody>
          <a:bodyPr>
            <a:normAutofit fontScale="90000"/>
          </a:bodyPr>
          <a:lstStyle/>
          <a:p>
            <a:pPr algn="l"/>
            <a:r>
              <a:rPr lang="en-US" sz="6000" b="1" dirty="0">
                <a:solidFill>
                  <a:schemeClr val="accent2">
                    <a:lumMod val="60000"/>
                    <a:lumOff val="40000"/>
                  </a:schemeClr>
                </a:solidFill>
                <a:latin typeface="Times New Roman" panose="02020603050405020304" pitchFamily="18" charset="0"/>
                <a:cs typeface="Times New Roman" panose="02020603050405020304" pitchFamily="18" charset="0"/>
              </a:rPr>
              <a:t>STATIC TESTING TECHNIQUES</a:t>
            </a:r>
            <a:endParaRPr lang="en-US" dirty="0"/>
          </a:p>
        </p:txBody>
      </p:sp>
      <p:sp>
        <p:nvSpPr>
          <p:cNvPr id="3" name="Content Placeholder 2"/>
          <p:cNvSpPr>
            <a:spLocks noGrp="1"/>
          </p:cNvSpPr>
          <p:nvPr>
            <p:ph idx="1"/>
          </p:nvPr>
        </p:nvSpPr>
        <p:spPr>
          <a:xfrm>
            <a:off x="302578" y="1471930"/>
            <a:ext cx="11668125" cy="8415020"/>
          </a:xfrm>
        </p:spPr>
        <p:txBody>
          <a:bodyPr>
            <a:normAutofit/>
          </a:bodyPr>
          <a:lstStyle/>
          <a:p>
            <a:pPr marL="0" indent="0">
              <a:buNone/>
            </a:pPr>
            <a:r>
              <a:rPr lang="en-US" sz="4000" b="1" dirty="0" smtClean="0">
                <a:solidFill>
                  <a:srgbClr val="FFFF00"/>
                </a:solidFill>
                <a:latin typeface="Times New Roman" panose="02020603050405020304" pitchFamily="18" charset="0"/>
                <a:cs typeface="Times New Roman" panose="02020603050405020304" pitchFamily="18" charset="0"/>
              </a:rPr>
              <a:t>2. Static </a:t>
            </a:r>
            <a:r>
              <a:rPr lang="en-US" sz="4000" b="1" dirty="0">
                <a:solidFill>
                  <a:srgbClr val="FFFF00"/>
                </a:solidFill>
                <a:latin typeface="Times New Roman" panose="02020603050405020304" pitchFamily="18" charset="0"/>
                <a:cs typeface="Times New Roman" panose="02020603050405020304" pitchFamily="18" charset="0"/>
              </a:rPr>
              <a:t>Analysis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Static </a:t>
            </a:r>
            <a:r>
              <a:rPr lang="en-US" sz="2800" dirty="0">
                <a:latin typeface="Times New Roman" panose="02020603050405020304" pitchFamily="18" charset="0"/>
                <a:cs typeface="Times New Roman" panose="02020603050405020304" pitchFamily="18" charset="0"/>
              </a:rPr>
              <a:t>Analysis includes the evaluation of the code quality that is written by developers. Different tools are used to do the analysis of the code and comparison of the same with the standard.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It also helps in following identification of following defects</a:t>
            </a:r>
            <a:r>
              <a:rPr lang="en-US" sz="28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With </a:t>
            </a:r>
            <a:r>
              <a:rPr lang="en-US" sz="2400" dirty="0">
                <a:latin typeface="Times New Roman" panose="02020603050405020304" pitchFamily="18" charset="0"/>
                <a:cs typeface="Times New Roman" panose="02020603050405020304" pitchFamily="18" charset="0"/>
              </a:rPr>
              <a:t>the assistance of static analysis, the team is able to analyze the code written by software developers. Moreover, it allows them to find structural defects and apertures, which may lead to defects that can impact the quality as well as the functionality of the software. Performed with the assistance of tools, this method enables the team to identify and rectify the following issues and defects:</a:t>
            </a:r>
          </a:p>
          <a:p>
            <a:pPr lvl="1"/>
            <a:r>
              <a:rPr lang="en-US" sz="2400" dirty="0">
                <a:latin typeface="Times New Roman" panose="02020603050405020304" pitchFamily="18" charset="0"/>
                <a:cs typeface="Times New Roman" panose="02020603050405020304" pitchFamily="18" charset="0"/>
              </a:rPr>
              <a:t>Helps to identify unreadable and dead codes.</a:t>
            </a:r>
          </a:p>
          <a:p>
            <a:pPr lvl="1"/>
            <a:r>
              <a:rPr lang="en-US" sz="2400" dirty="0">
                <a:latin typeface="Times New Roman" panose="02020603050405020304" pitchFamily="18" charset="0"/>
                <a:cs typeface="Times New Roman" panose="02020603050405020304" pitchFamily="18" charset="0"/>
              </a:rPr>
              <a:t>Security vulnerabilities.</a:t>
            </a:r>
          </a:p>
          <a:p>
            <a:pPr lvl="1"/>
            <a:r>
              <a:rPr lang="en-US" sz="2400" dirty="0">
                <a:latin typeface="Times New Roman" panose="02020603050405020304" pitchFamily="18" charset="0"/>
                <a:cs typeface="Times New Roman" panose="02020603050405020304" pitchFamily="18" charset="0"/>
              </a:rPr>
              <a:t>Violations of syntaxes and programming standards.</a:t>
            </a:r>
          </a:p>
          <a:p>
            <a:pPr lvl="1"/>
            <a:r>
              <a:rPr lang="en-US" sz="2400" dirty="0">
                <a:latin typeface="Times New Roman" panose="02020603050405020304" pitchFamily="18" charset="0"/>
                <a:cs typeface="Times New Roman" panose="02020603050405020304" pitchFamily="18" charset="0"/>
              </a:rPr>
              <a:t>Variables with unidentified values.</a:t>
            </a:r>
          </a:p>
          <a:p>
            <a:pPr lvl="1"/>
            <a:r>
              <a:rPr lang="en-US" sz="2400" dirty="0">
                <a:latin typeface="Times New Roman" panose="02020603050405020304" pitchFamily="18" charset="0"/>
                <a:cs typeface="Times New Roman" panose="02020603050405020304" pitchFamily="18" charset="0"/>
              </a:rPr>
              <a:t>Inconsistent variables between modules.</a:t>
            </a:r>
          </a:p>
          <a:p>
            <a:endParaRPr lang="en-US" sz="2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7520141"/>
      </p:ext>
    </p:extLst>
  </p:cSld>
  <p:clrMapOvr>
    <a:masterClrMapping/>
  </p:clrMapOvr>
  <mc:AlternateContent xmlns:mc="http://schemas.openxmlformats.org/markup-compatibility/2006" xmlns:p14="http://schemas.microsoft.com/office/powerpoint/2010/main">
    <mc:Choice Requires="p14">
      <p:transition spd="slow" p14:dur="2000" advTm="34344"/>
    </mc:Choice>
    <mc:Fallback xmlns="">
      <p:transition spd="slow" advTm="34344"/>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75316" cy="1134745"/>
          </a:xfrm>
        </p:spPr>
        <p:txBody>
          <a:bodyPr>
            <a:normAutofit fontScale="90000"/>
          </a:bodyPr>
          <a:lstStyle/>
          <a:p>
            <a:pPr algn="l"/>
            <a:r>
              <a:rPr lang="en-US" sz="6000" b="1" dirty="0">
                <a:solidFill>
                  <a:schemeClr val="accent2">
                    <a:lumMod val="60000"/>
                    <a:lumOff val="40000"/>
                  </a:schemeClr>
                </a:solidFill>
                <a:latin typeface="Times New Roman" panose="02020603050405020304" pitchFamily="18" charset="0"/>
                <a:cs typeface="Times New Roman" panose="02020603050405020304" pitchFamily="18" charset="0"/>
              </a:rPr>
              <a:t>STATIC TESTING TECHNIQUES</a:t>
            </a:r>
            <a:endParaRPr lang="en-US" dirty="0"/>
          </a:p>
        </p:txBody>
      </p:sp>
      <p:sp>
        <p:nvSpPr>
          <p:cNvPr id="3" name="Content Placeholder 2"/>
          <p:cNvSpPr>
            <a:spLocks noGrp="1"/>
          </p:cNvSpPr>
          <p:nvPr>
            <p:ph idx="1"/>
          </p:nvPr>
        </p:nvSpPr>
        <p:spPr>
          <a:xfrm>
            <a:off x="226378" y="820738"/>
            <a:ext cx="12822872" cy="8990012"/>
          </a:xfrm>
        </p:spPr>
        <p:txBody>
          <a:bodyPr>
            <a:normAutofit/>
          </a:bodyPr>
          <a:lstStyle/>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2. </a:t>
            </a:r>
            <a:r>
              <a:rPr lang="en-US" sz="3200" b="1" dirty="0" smtClean="0">
                <a:solidFill>
                  <a:srgbClr val="FFFF00"/>
                </a:solidFill>
                <a:latin typeface="Times New Roman" panose="02020603050405020304" pitchFamily="18" charset="0"/>
                <a:cs typeface="Times New Roman" panose="02020603050405020304" pitchFamily="18" charset="0"/>
              </a:rPr>
              <a:t>Static </a:t>
            </a:r>
            <a:r>
              <a:rPr lang="en-US" sz="3200" b="1" dirty="0">
                <a:solidFill>
                  <a:srgbClr val="FFFF00"/>
                </a:solidFill>
                <a:latin typeface="Times New Roman" panose="02020603050405020304" pitchFamily="18" charset="0"/>
                <a:cs typeface="Times New Roman" panose="02020603050405020304" pitchFamily="18" charset="0"/>
              </a:rPr>
              <a:t>Analysis</a:t>
            </a:r>
            <a:r>
              <a:rPr lang="en-US" sz="3200" dirty="0">
                <a:latin typeface="Times New Roman" panose="02020603050405020304" pitchFamily="18" charset="0"/>
                <a:cs typeface="Times New Roman" panose="02020603050405020304" pitchFamily="18" charset="0"/>
              </a:rPr>
              <a:t> is of three types:</a:t>
            </a:r>
          </a:p>
          <a:p>
            <a:pPr marL="0" indent="0">
              <a:buNone/>
            </a:pPr>
            <a:r>
              <a:rPr lang="en-US" sz="3200" b="1" dirty="0" smtClean="0">
                <a:latin typeface="Times New Roman" panose="02020603050405020304" pitchFamily="18" charset="0"/>
                <a:cs typeface="Times New Roman" panose="02020603050405020304" pitchFamily="18" charset="0"/>
              </a:rPr>
              <a:t>(a). Data </a:t>
            </a:r>
            <a:r>
              <a:rPr lang="en-US" sz="3200" b="1" dirty="0">
                <a:latin typeface="Times New Roman" panose="02020603050405020304" pitchFamily="18" charset="0"/>
                <a:cs typeface="Times New Roman" panose="02020603050405020304" pitchFamily="18" charset="0"/>
              </a:rPr>
              <a:t>Flow:</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Data flow is related to the stream processing.</a:t>
            </a:r>
          </a:p>
          <a:p>
            <a:pPr marL="0" indent="0">
              <a:buNone/>
            </a:pPr>
            <a:r>
              <a:rPr lang="en-US" sz="3200" b="1" dirty="0" smtClean="0">
                <a:latin typeface="Times New Roman" panose="02020603050405020304" pitchFamily="18" charset="0"/>
                <a:cs typeface="Times New Roman" panose="02020603050405020304" pitchFamily="18" charset="0"/>
              </a:rPr>
              <a:t>(b). Control </a:t>
            </a:r>
            <a:r>
              <a:rPr lang="en-US" sz="3200" b="1" dirty="0">
                <a:latin typeface="Times New Roman" panose="02020603050405020304" pitchFamily="18" charset="0"/>
                <a:cs typeface="Times New Roman" panose="02020603050405020304" pitchFamily="18" charset="0"/>
              </a:rPr>
              <a:t>Flow:</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Control flow is basically how the statements or instructions are executed.</a:t>
            </a:r>
          </a:p>
          <a:p>
            <a:pPr marL="0" indent="0">
              <a:buNone/>
            </a:pPr>
            <a:r>
              <a:rPr lang="en-US" sz="3200" b="1" dirty="0" smtClean="0">
                <a:latin typeface="Times New Roman" panose="02020603050405020304" pitchFamily="18" charset="0"/>
                <a:cs typeface="Times New Roman" panose="02020603050405020304" pitchFamily="18" charset="0"/>
              </a:rPr>
              <a:t>(c). </a:t>
            </a:r>
            <a:r>
              <a:rPr lang="en-US" sz="3200" b="1" dirty="0" err="1" smtClean="0">
                <a:latin typeface="Times New Roman" panose="02020603050405020304" pitchFamily="18" charset="0"/>
                <a:cs typeface="Times New Roman" panose="02020603050405020304" pitchFamily="18" charset="0"/>
              </a:rPr>
              <a:t>Cyclomatic</a:t>
            </a: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Complexity:</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Cyclomatic</a:t>
            </a:r>
            <a:r>
              <a:rPr lang="en-US" sz="3200" dirty="0">
                <a:latin typeface="Times New Roman" panose="02020603050405020304" pitchFamily="18" charset="0"/>
                <a:cs typeface="Times New Roman" panose="02020603050405020304" pitchFamily="18" charset="0"/>
              </a:rPr>
              <a:t> complexity is the measurement of the complexity of the program that is basically related to the number of independent paths in the control flow graph of the program</a:t>
            </a:r>
          </a:p>
          <a:p>
            <a:r>
              <a:rPr lang="en-US" sz="3200" dirty="0">
                <a:latin typeface="Times New Roman" panose="02020603050405020304" pitchFamily="18" charset="0"/>
                <a:cs typeface="Times New Roman" panose="02020603050405020304" pitchFamily="18" charset="0"/>
              </a:rPr>
              <a:t>(a</a:t>
            </a:r>
            <a:r>
              <a:rPr lang="en-US" sz="2800" dirty="0">
                <a:latin typeface="Times New Roman" panose="02020603050405020304" pitchFamily="18" charset="0"/>
                <a:cs typeface="Times New Roman" panose="02020603050405020304" pitchFamily="18" charset="0"/>
              </a:rPr>
              <a:t>) Unused variables</a:t>
            </a:r>
          </a:p>
          <a:p>
            <a:r>
              <a:rPr lang="en-US" sz="2800" dirty="0">
                <a:latin typeface="Times New Roman" panose="02020603050405020304" pitchFamily="18" charset="0"/>
                <a:cs typeface="Times New Roman" panose="02020603050405020304" pitchFamily="18" charset="0"/>
              </a:rPr>
              <a:t>(b) Dead code</a:t>
            </a:r>
          </a:p>
          <a:p>
            <a:r>
              <a:rPr lang="en-US" sz="2800" dirty="0">
                <a:latin typeface="Times New Roman" panose="02020603050405020304" pitchFamily="18" charset="0"/>
                <a:cs typeface="Times New Roman" panose="02020603050405020304" pitchFamily="18" charset="0"/>
              </a:rPr>
              <a:t>(c) Infinite loops</a:t>
            </a:r>
          </a:p>
          <a:p>
            <a:r>
              <a:rPr lang="en-US" sz="2800" dirty="0">
                <a:latin typeface="Times New Roman" panose="02020603050405020304" pitchFamily="18" charset="0"/>
                <a:cs typeface="Times New Roman" panose="02020603050405020304" pitchFamily="18" charset="0"/>
              </a:rPr>
              <a:t>(d) Variable with undefined value</a:t>
            </a:r>
          </a:p>
          <a:p>
            <a:r>
              <a:rPr lang="en-US" sz="2800" dirty="0">
                <a:latin typeface="Times New Roman" panose="02020603050405020304" pitchFamily="18" charset="0"/>
                <a:cs typeface="Times New Roman" panose="02020603050405020304" pitchFamily="18" charset="0"/>
              </a:rPr>
              <a:t>(e) Wrong </a:t>
            </a:r>
            <a:r>
              <a:rPr lang="en-US" sz="2800" dirty="0" smtClean="0">
                <a:latin typeface="Times New Roman" panose="02020603050405020304" pitchFamily="18" charset="0"/>
                <a:cs typeface="Times New Roman" panose="02020603050405020304" pitchFamily="18" charset="0"/>
              </a:rPr>
              <a:t>syntax</a:t>
            </a:r>
            <a:endParaRPr lang="en-US" sz="2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241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028" y="307498"/>
            <a:ext cx="12562522" cy="9598502"/>
          </a:xfrm>
        </p:spPr>
        <p:txBody>
          <a:bodyPr>
            <a:normAutofit fontScale="85000" lnSpcReduction="20000"/>
          </a:bodyPr>
          <a:lstStyle/>
          <a:p>
            <a:r>
              <a:rPr lang="en-US" sz="3500" dirty="0">
                <a:latin typeface="Times New Roman" panose="02020603050405020304" pitchFamily="18" charset="0"/>
                <a:cs typeface="Times New Roman" panose="02020603050405020304" pitchFamily="18" charset="0"/>
              </a:rPr>
              <a:t>Benefits of Review</a:t>
            </a:r>
          </a:p>
          <a:p>
            <a:r>
              <a:rPr lang="en-US" sz="3500" dirty="0">
                <a:latin typeface="Times New Roman" panose="02020603050405020304" pitchFamily="18" charset="0"/>
                <a:cs typeface="Times New Roman" panose="02020603050405020304" pitchFamily="18" charset="0"/>
              </a:rPr>
              <a:t>A review is part of static testing techniques and is implemented at an early phase of the SDLC. Hence, it offers a variety of benefits.</a:t>
            </a:r>
          </a:p>
          <a:p>
            <a:r>
              <a:rPr lang="en-US" sz="3500" dirty="0">
                <a:latin typeface="Times New Roman" panose="02020603050405020304" pitchFamily="18" charset="0"/>
                <a:cs typeface="Times New Roman" panose="02020603050405020304" pitchFamily="18" charset="0"/>
              </a:rPr>
              <a:t>The different benefits of the review process are the following:</a:t>
            </a:r>
          </a:p>
          <a:p>
            <a:r>
              <a:rPr lang="en-US" sz="3500" dirty="0">
                <a:latin typeface="Times New Roman" panose="02020603050405020304" pitchFamily="18" charset="0"/>
                <a:cs typeface="Times New Roman" panose="02020603050405020304" pitchFamily="18" charset="0"/>
              </a:rPr>
              <a:t>When defects are detected at an early stage, rework expenses are relatively low, and this reduces the overall cost of software products.</a:t>
            </a:r>
          </a:p>
          <a:p>
            <a:r>
              <a:rPr lang="en-US" sz="3500" dirty="0">
                <a:latin typeface="Times New Roman" panose="02020603050405020304" pitchFamily="18" charset="0"/>
                <a:cs typeface="Times New Roman" panose="02020603050405020304" pitchFamily="18" charset="0"/>
              </a:rPr>
              <a:t>As the rework effort is substantially reduced, development productivity is likely to increase.</a:t>
            </a:r>
          </a:p>
          <a:p>
            <a:r>
              <a:rPr lang="en-US" sz="3500" dirty="0">
                <a:latin typeface="Times New Roman" panose="02020603050405020304" pitchFamily="18" charset="0"/>
                <a:cs typeface="Times New Roman" panose="02020603050405020304" pitchFamily="18" charset="0"/>
              </a:rPr>
              <a:t>It also helps in reducing the development timescale, testing time, and associated costs.</a:t>
            </a:r>
          </a:p>
          <a:p>
            <a:r>
              <a:rPr lang="en-US" sz="3500" dirty="0">
                <a:latin typeface="Times New Roman" panose="02020603050405020304" pitchFamily="18" charset="0"/>
                <a:cs typeface="Times New Roman" panose="02020603050405020304" pitchFamily="18" charset="0"/>
              </a:rPr>
              <a:t>This contributes to the overall project or product lifetime cost reduction. Furthermore, a review is often conducted by a team.</a:t>
            </a:r>
          </a:p>
          <a:p>
            <a:r>
              <a:rPr lang="en-US" sz="3500" dirty="0">
                <a:latin typeface="Times New Roman" panose="02020603050405020304" pitchFamily="18" charset="0"/>
                <a:cs typeface="Times New Roman" panose="02020603050405020304" pitchFamily="18" charset="0"/>
              </a:rPr>
              <a:t>This evaluation by a team has the additional advantage of allowing for the exchange of information between the participants.</a:t>
            </a:r>
          </a:p>
          <a:p>
            <a:r>
              <a:rPr lang="en-US" sz="3500" dirty="0">
                <a:latin typeface="Times New Roman" panose="02020603050405020304" pitchFamily="18" charset="0"/>
                <a:cs typeface="Times New Roman" panose="02020603050405020304" pitchFamily="18" charset="0"/>
              </a:rPr>
              <a:t>Reviews also contribute to an increased awareness of quality issues.</a:t>
            </a:r>
          </a:p>
          <a:p>
            <a:r>
              <a:rPr lang="en-US" sz="3500" dirty="0">
                <a:latin typeface="Times New Roman" panose="02020603050405020304" pitchFamily="18" charset="0"/>
                <a:cs typeface="Times New Roman" panose="02020603050405020304" pitchFamily="18" charset="0"/>
              </a:rPr>
              <a:t>Reviews are a suitable method for improving the quality of software work products.</a:t>
            </a:r>
          </a:p>
          <a:p>
            <a:r>
              <a:rPr lang="en-US" sz="3500" dirty="0">
                <a:latin typeface="Times New Roman" panose="02020603050405020304" pitchFamily="18" charset="0"/>
                <a:cs typeface="Times New Roman" panose="02020603050405020304" pitchFamily="18" charset="0"/>
              </a:rPr>
              <a:t>While the product or deliverable under review, benefits directly from the review process, reviews are also critical as they help improve the overall quality of the SDLC.</a:t>
            </a: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5829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805" y="0"/>
            <a:ext cx="10775315" cy="1033145"/>
          </a:xfrm>
        </p:spPr>
        <p:txBody>
          <a:bodyPr>
            <a:normAutofit fontScale="90000"/>
          </a:bodyPr>
          <a:lstStyle/>
          <a:p>
            <a:pPr algn="l"/>
            <a:r>
              <a:rPr lang="en-US" sz="6000" b="1" dirty="0">
                <a:solidFill>
                  <a:schemeClr val="accent2">
                    <a:lumMod val="60000"/>
                    <a:lumOff val="40000"/>
                  </a:schemeClr>
                </a:solidFill>
                <a:latin typeface="Times New Roman" panose="02020603050405020304" pitchFamily="18" charset="0"/>
                <a:cs typeface="Times New Roman" panose="02020603050405020304" pitchFamily="18" charset="0"/>
              </a:rPr>
              <a:t>STATIC TESTING TECHNIQUES</a:t>
            </a:r>
            <a:endParaRPr lang="en-US" dirty="0"/>
          </a:p>
        </p:txBody>
      </p:sp>
      <p:sp>
        <p:nvSpPr>
          <p:cNvPr id="3" name="Content Placeholder 2"/>
          <p:cNvSpPr>
            <a:spLocks noGrp="1"/>
          </p:cNvSpPr>
          <p:nvPr>
            <p:ph idx="1"/>
          </p:nvPr>
        </p:nvSpPr>
        <p:spPr>
          <a:xfrm>
            <a:off x="217805" y="820738"/>
            <a:ext cx="11668125" cy="8532812"/>
          </a:xfrm>
        </p:spPr>
        <p:txBody>
          <a:bodyPr>
            <a:normAutofit fontScale="92500" lnSpcReduction="10000"/>
          </a:bodyPr>
          <a:lstStyle/>
          <a:p>
            <a:pPr marL="0" indent="0">
              <a:buNone/>
            </a:pPr>
            <a:r>
              <a:rPr lang="en-US" sz="4000" b="1" dirty="0" smtClean="0">
                <a:solidFill>
                  <a:srgbClr val="FFFF00"/>
                </a:solidFill>
                <a:latin typeface="Times New Roman" panose="02020603050405020304" pitchFamily="18" charset="0"/>
                <a:cs typeface="Times New Roman" panose="02020603050405020304" pitchFamily="18" charset="0"/>
              </a:rPr>
              <a:t>1.Review</a:t>
            </a:r>
            <a:r>
              <a:rPr lang="en-US" sz="4000" b="1" dirty="0">
                <a:solidFill>
                  <a:srgbClr val="FFFF00"/>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 static testing review is a process or technique that is performed to find the potential defects in the design of the software. It is process to detect and remove errors and defects in the different supporting documents like software requirements specifications. People examine the documents and sorted out errors, redundancies and </a:t>
            </a:r>
            <a:r>
              <a:rPr lang="en-US" sz="2800" dirty="0" smtClean="0">
                <a:latin typeface="Times New Roman" panose="02020603050405020304" pitchFamily="18" charset="0"/>
                <a:cs typeface="Times New Roman" panose="02020603050405020304" pitchFamily="18" charset="0"/>
              </a:rPr>
              <a:t>ambiguities</a:t>
            </a:r>
          </a:p>
          <a:p>
            <a:r>
              <a:rPr lang="en-US" sz="2400" dirty="0">
                <a:latin typeface="Times New Roman" panose="02020603050405020304" pitchFamily="18" charset="0"/>
                <a:cs typeface="Times New Roman" panose="02020603050405020304" pitchFamily="18" charset="0"/>
              </a:rPr>
              <a:t>Review is of four types:</a:t>
            </a:r>
          </a:p>
          <a:p>
            <a:pPr marL="0" indent="0">
              <a:buNone/>
            </a:pPr>
            <a:r>
              <a:rPr lang="en-US" sz="2400" b="1" dirty="0" smtClean="0">
                <a:latin typeface="Times New Roman" panose="02020603050405020304" pitchFamily="18" charset="0"/>
                <a:cs typeface="Times New Roman" panose="02020603050405020304" pitchFamily="18" charset="0"/>
              </a:rPr>
              <a:t>(a)</a:t>
            </a:r>
            <a:r>
              <a:rPr lang="en-US" sz="2400" b="1" dirty="0" smtClean="0">
                <a:solidFill>
                  <a:srgbClr val="FFFF00"/>
                </a:solidFill>
                <a:latin typeface="Times New Roman" panose="02020603050405020304" pitchFamily="18" charset="0"/>
                <a:cs typeface="Times New Roman" panose="02020603050405020304" pitchFamily="18" charset="0"/>
              </a:rPr>
              <a:t>Formal</a:t>
            </a:r>
            <a:r>
              <a:rPr lang="en-US" sz="2400" b="1" dirty="0" smtClean="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Informal</a:t>
            </a:r>
            <a:r>
              <a:rPr lang="en-US" sz="2400" b="1" dirty="0">
                <a:solidFill>
                  <a:srgbClr val="FFFF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 informal review the creator of the documents put the contents in front of audience and everyone gives their opinion and thus defects are identified in the early stage</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b="1" dirty="0" smtClean="0">
                <a:latin typeface="Times New Roman" panose="02020603050405020304" pitchFamily="18" charset="0"/>
                <a:cs typeface="Times New Roman" panose="02020603050405020304" pitchFamily="18" charset="0"/>
              </a:rPr>
              <a:t>(b) </a:t>
            </a:r>
            <a:r>
              <a:rPr lang="en-US" sz="2400" b="1" dirty="0">
                <a:solidFill>
                  <a:srgbClr val="FFFF00"/>
                </a:solidFill>
                <a:latin typeface="Times New Roman" panose="02020603050405020304" pitchFamily="18" charset="0"/>
                <a:cs typeface="Times New Roman" panose="02020603050405020304" pitchFamily="18" charset="0"/>
              </a:rPr>
              <a:t>Peer review</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Peer review means checking documents of one-another to detect and fix the defects. It is basically done in a team of colleagues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(c).  </a:t>
            </a:r>
            <a:r>
              <a:rPr lang="en-US" sz="2400" b="1" dirty="0" smtClean="0">
                <a:solidFill>
                  <a:srgbClr val="FFFF00"/>
                </a:solidFill>
                <a:latin typeface="Times New Roman" panose="02020603050405020304" pitchFamily="18" charset="0"/>
                <a:cs typeface="Times New Roman" panose="02020603050405020304" pitchFamily="18" charset="0"/>
              </a:rPr>
              <a:t>Walkthrough</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It is basically performed by experienced person or expert to check the defects so that there might not be problem further in the development or testing phase.</a:t>
            </a:r>
          </a:p>
          <a:p>
            <a:pPr marL="0" indent="0">
              <a:buNone/>
            </a:pPr>
            <a:r>
              <a:rPr lang="en-US" sz="2400" b="1" dirty="0" smtClean="0">
                <a:latin typeface="Times New Roman" panose="02020603050405020304" pitchFamily="18" charset="0"/>
                <a:cs typeface="Times New Roman" panose="02020603050405020304" pitchFamily="18" charset="0"/>
              </a:rPr>
              <a:t>(d). </a:t>
            </a:r>
            <a:r>
              <a:rPr lang="en-US" sz="2400" b="1" dirty="0" smtClean="0">
                <a:solidFill>
                  <a:srgbClr val="FFFF00"/>
                </a:solidFill>
                <a:latin typeface="Times New Roman" panose="02020603050405020304" pitchFamily="18" charset="0"/>
                <a:cs typeface="Times New Roman" panose="02020603050405020304" pitchFamily="18" charset="0"/>
              </a:rPr>
              <a:t>Inspection:</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Inspection is basically the verification of document the higher authority like the verification of software requirement specifications (SRS).</a:t>
            </a:r>
          </a:p>
          <a:p>
            <a:pPr marL="0" indent="0">
              <a:buNone/>
            </a:pPr>
            <a:r>
              <a:rPr lang="en-US" sz="2400" dirty="0" smtClean="0">
                <a:latin typeface="Times New Roman" panose="02020603050405020304" pitchFamily="18" charset="0"/>
                <a:cs typeface="Times New Roman" panose="02020603050405020304" pitchFamily="18" charset="0"/>
              </a:rPr>
              <a:t>(</a:t>
            </a:r>
            <a:r>
              <a:rPr lang="en-US" sz="2400" b="1" dirty="0" smtClean="0">
                <a:solidFill>
                  <a:srgbClr val="FFFF00"/>
                </a:solidFill>
                <a:latin typeface="Times New Roman" panose="02020603050405020304" pitchFamily="18" charset="0"/>
                <a:cs typeface="Times New Roman" panose="02020603050405020304" pitchFamily="18" charset="0"/>
              </a:rPr>
              <a:t>e)Technical Review </a:t>
            </a: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type of review is a documented defect-detection process that involves peers and technical experts. It is often performed as a peer review without management participation. Ideally, it is led by a trained Moderator or by a technical expert</a:t>
            </a:r>
            <a:endParaRPr lang="en-US" sz="2400" b="1" dirty="0" smtClean="0">
              <a:solidFill>
                <a:srgbClr val="FFFF00"/>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512219"/>
      </p:ext>
    </p:extLst>
  </p:cSld>
  <p:clrMapOvr>
    <a:masterClrMapping/>
  </p:clrMapOvr>
  <mc:AlternateContent xmlns:mc="http://schemas.openxmlformats.org/markup-compatibility/2006" xmlns:p14="http://schemas.microsoft.com/office/powerpoint/2010/main">
    <mc:Choice Requires="p14">
      <p:transition spd="slow" p14:dur="2000" advTm="229456"/>
    </mc:Choice>
    <mc:Fallback xmlns="">
      <p:transition spd="slow" advTm="22945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55600" y="-82710"/>
            <a:ext cx="9880600" cy="1031875"/>
          </a:xfrm>
          <a:prstGeom prst="rect">
            <a:avLst/>
          </a:prstGeom>
        </p:spPr>
        <p:txBody>
          <a:bodyPr wrap="square">
            <a:spAutoFit/>
          </a:bodyPr>
          <a:lstStyle/>
          <a:p>
            <a:r>
              <a:rPr lang="en-US" sz="4800" b="1" dirty="0">
                <a:solidFill>
                  <a:schemeClr val="accent2">
                    <a:lumMod val="60000"/>
                    <a:lumOff val="40000"/>
                  </a:schemeClr>
                </a:solidFill>
                <a:latin typeface="Times New Roman" panose="02020603050405020304" pitchFamily="18" charset="0"/>
                <a:cs typeface="Times New Roman" panose="02020603050405020304" pitchFamily="18" charset="0"/>
              </a:rPr>
              <a:t>STATIC TESTING TECHNIQUES</a:t>
            </a:r>
            <a:endParaRPr lang="en-US" sz="4800" dirty="0"/>
          </a:p>
        </p:txBody>
      </p:sp>
      <p:sp>
        <p:nvSpPr>
          <p:cNvPr id="3" name="Content Placeholder 2"/>
          <p:cNvSpPr>
            <a:spLocks noGrp="1"/>
          </p:cNvSpPr>
          <p:nvPr>
            <p:ph idx="1"/>
          </p:nvPr>
        </p:nvSpPr>
        <p:spPr>
          <a:xfrm>
            <a:off x="258444" y="969326"/>
            <a:ext cx="11668125" cy="5967413"/>
          </a:xfrm>
        </p:spPr>
        <p:txBody>
          <a:bodyPr>
            <a:normAutofit fontScale="92500" lnSpcReduction="10000"/>
          </a:bodyPr>
          <a:lstStyle/>
          <a:p>
            <a:pPr marL="0" indent="0">
              <a:buNone/>
            </a:pPr>
            <a:r>
              <a:rPr lang="en-US" sz="4400" b="1" dirty="0">
                <a:solidFill>
                  <a:srgbClr val="FFFF00"/>
                </a:solidFill>
                <a:latin typeface="Times New Roman" panose="02020603050405020304" pitchFamily="18" charset="0"/>
                <a:cs typeface="Times New Roman" panose="02020603050405020304" pitchFamily="18" charset="0"/>
              </a:rPr>
              <a:t>1.Review:</a:t>
            </a:r>
            <a:endParaRPr lang="en-US" sz="4400" b="1" dirty="0" smtClean="0">
              <a:solidFill>
                <a:srgbClr val="FFFF00"/>
              </a:solidFill>
              <a:latin typeface="Times New Roman" panose="02020603050405020304" pitchFamily="18" charset="0"/>
              <a:cs typeface="Times New Roman" panose="02020603050405020304" pitchFamily="18" charset="0"/>
            </a:endParaRPr>
          </a:p>
          <a:p>
            <a:pPr marL="0" indent="0">
              <a:buNone/>
            </a:pPr>
            <a:r>
              <a:rPr lang="en-US" sz="4000" b="1" i="1" u="sng" dirty="0" smtClean="0">
                <a:solidFill>
                  <a:srgbClr val="0070C0"/>
                </a:solidFill>
                <a:latin typeface="Times New Roman" panose="02020603050405020304" pitchFamily="18" charset="0"/>
                <a:cs typeface="Times New Roman" panose="02020603050405020304" pitchFamily="18" charset="0"/>
              </a:rPr>
              <a:t>(a) Formal </a:t>
            </a:r>
            <a:r>
              <a:rPr lang="en-US" sz="4000" b="1" i="1" u="sng" dirty="0">
                <a:solidFill>
                  <a:srgbClr val="0070C0"/>
                </a:solidFill>
                <a:latin typeface="Times New Roman" panose="02020603050405020304" pitchFamily="18" charset="0"/>
                <a:cs typeface="Times New Roman" panose="02020603050405020304" pitchFamily="18" charset="0"/>
              </a:rPr>
              <a:t>reviews</a:t>
            </a:r>
          </a:p>
          <a:p>
            <a:r>
              <a:rPr lang="en-US" dirty="0">
                <a:latin typeface="Times New Roman" panose="02020603050405020304" pitchFamily="18" charset="0"/>
                <a:cs typeface="Times New Roman" panose="02020603050405020304" pitchFamily="18" charset="0"/>
              </a:rPr>
              <a:t>Formal reviews follow the formal process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these reviews are well structured and managed.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Following are the phases of formal reviews: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Planning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ii) Kick-Off</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iii) Preparation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iv) Review meeting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 Rework</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vi) Follow-up</a:t>
            </a:r>
          </a:p>
        </p:txBody>
      </p:sp>
      <p:pic>
        <p:nvPicPr>
          <p:cNvPr id="4" name="Picture 3"/>
          <p:cNvPicPr>
            <a:picLocks noChangeAspect="1"/>
          </p:cNvPicPr>
          <p:nvPr/>
        </p:nvPicPr>
        <p:blipFill rotWithShape="1">
          <a:blip r:embed="rId2"/>
          <a:srcRect l="5803" t="40477" r="68429" b="7655"/>
          <a:stretch/>
        </p:blipFill>
        <p:spPr>
          <a:xfrm>
            <a:off x="4876800" y="4145280"/>
            <a:ext cx="7579360" cy="529171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3902661"/>
      </p:ext>
    </p:extLst>
  </p:cSld>
  <p:clrMapOvr>
    <a:masterClrMapping/>
  </p:clrMapOvr>
  <mc:AlternateContent xmlns:mc="http://schemas.openxmlformats.org/markup-compatibility/2006" xmlns:p14="http://schemas.microsoft.com/office/powerpoint/2010/main">
    <mc:Choice Requires="p14">
      <p:transition spd="slow" p14:dur="2000" advTm="102141"/>
    </mc:Choice>
    <mc:Fallback xmlns="">
      <p:transition spd="slow" advTm="10214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211296"/>
            <a:ext cx="10836275" cy="1297305"/>
          </a:xfrm>
        </p:spPr>
        <p:txBody>
          <a:bodyPr>
            <a:noAutofit/>
          </a:bodyPr>
          <a:lstStyle/>
          <a:p>
            <a:pPr algn="l"/>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PARTICIPANTS OF REVIEW TEAM</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l="16664" t="35266" r="41402" b="25811"/>
          <a:stretch/>
        </p:blipFill>
        <p:spPr>
          <a:xfrm>
            <a:off x="252730" y="1666240"/>
            <a:ext cx="6482081" cy="3332480"/>
          </a:xfrm>
          <a:prstGeom prst="rect">
            <a:avLst/>
          </a:prstGeom>
        </p:spPr>
      </p:pic>
      <p:pic>
        <p:nvPicPr>
          <p:cNvPr id="5" name="Picture 4"/>
          <p:cNvPicPr/>
          <p:nvPr/>
        </p:nvPicPr>
        <p:blipFill rotWithShape="1">
          <a:blip r:embed="rId3"/>
          <a:srcRect l="16590" t="36724" r="41035" b="26377"/>
          <a:stretch/>
        </p:blipFill>
        <p:spPr>
          <a:xfrm>
            <a:off x="7051040" y="1666240"/>
            <a:ext cx="5852160" cy="3495040"/>
          </a:xfrm>
          <a:prstGeom prst="rect">
            <a:avLst/>
          </a:prstGeom>
        </p:spPr>
      </p:pic>
      <p:pic>
        <p:nvPicPr>
          <p:cNvPr id="6" name="Picture 5"/>
          <p:cNvPicPr/>
          <p:nvPr/>
        </p:nvPicPr>
        <p:blipFill rotWithShape="1">
          <a:blip r:embed="rId4"/>
          <a:srcRect l="16838" t="34924" r="40085" b="20169"/>
          <a:stretch/>
        </p:blipFill>
        <p:spPr>
          <a:xfrm>
            <a:off x="252730" y="5476558"/>
            <a:ext cx="6534150" cy="3890962"/>
          </a:xfrm>
          <a:prstGeom prst="rect">
            <a:avLst/>
          </a:prstGeom>
        </p:spPr>
      </p:pic>
      <p:pic>
        <p:nvPicPr>
          <p:cNvPr id="7" name="Picture 6"/>
          <p:cNvPicPr/>
          <p:nvPr/>
        </p:nvPicPr>
        <p:blipFill rotWithShape="1">
          <a:blip r:embed="rId5"/>
          <a:srcRect l="16827" t="35786" r="40865" b="16099"/>
          <a:stretch/>
        </p:blipFill>
        <p:spPr bwMode="auto">
          <a:xfrm>
            <a:off x="7051040" y="5476558"/>
            <a:ext cx="6035040" cy="3890962"/>
          </a:xfrm>
          <a:prstGeom prst="rect">
            <a:avLst/>
          </a:prstGeom>
          <a:ln>
            <a:noFill/>
          </a:ln>
          <a:extLst>
            <a:ext uri="{53640926-AAD7-44D8-BBD7-CCE9431645EC}">
              <a14:shadowObscured xmlns:a14="http://schemas.microsoft.com/office/drawing/2010/main"/>
            </a:ext>
          </a:extLst>
        </p:spPr>
      </p:pic>
      <p:pic>
        <p:nvPicPr>
          <p:cNvPr id="35" name="Picture 3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6443396"/>
      </p:ext>
    </p:extLst>
  </p:cSld>
  <p:clrMapOvr>
    <a:masterClrMapping/>
  </p:clrMapOvr>
  <mc:AlternateContent xmlns:mc="http://schemas.openxmlformats.org/markup-compatibility/2006" xmlns:p14="http://schemas.microsoft.com/office/powerpoint/2010/main">
    <mc:Choice Requires="p14">
      <p:transition spd="slow" p14:dur="2000" advTm="423086"/>
    </mc:Choice>
    <mc:Fallback xmlns="">
      <p:transition spd="slow" advTm="42308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 y="1"/>
            <a:ext cx="9355138" cy="1381760"/>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5245" y="1573530"/>
            <a:ext cx="12824142" cy="5967413"/>
          </a:xfrm>
        </p:spPr>
        <p:txBody>
          <a:bodyPr>
            <a:normAutofit fontScale="92500" lnSpcReduction="20000"/>
          </a:bodyPr>
          <a:lstStyle/>
          <a:p>
            <a:pPr marL="0" indent="0">
              <a:buNone/>
            </a:pPr>
            <a:r>
              <a:rPr lang="en-US" b="1" dirty="0" smtClean="0">
                <a:solidFill>
                  <a:srgbClr val="0070C0"/>
                </a:solidFill>
                <a:latin typeface="Times New Roman" panose="02020603050405020304" pitchFamily="18" charset="0"/>
                <a:cs typeface="Times New Roman" panose="02020603050405020304" pitchFamily="18" charset="0"/>
              </a:rPr>
              <a:t>(a)Formal </a:t>
            </a:r>
            <a:r>
              <a:rPr lang="en-US" b="1" dirty="0">
                <a:solidFill>
                  <a:srgbClr val="0070C0"/>
                </a:solidFill>
                <a:latin typeface="Times New Roman" panose="02020603050405020304" pitchFamily="18" charset="0"/>
                <a:cs typeface="Times New Roman" panose="02020603050405020304" pitchFamily="18" charset="0"/>
              </a:rPr>
              <a:t>reviews</a:t>
            </a:r>
            <a:endParaRPr lang="en-US" b="1" dirty="0" smtClean="0">
              <a:solidFill>
                <a:srgbClr val="0070C0"/>
              </a:solidFill>
              <a:latin typeface="Times New Roman" panose="02020603050405020304" pitchFamily="18" charset="0"/>
              <a:cs typeface="Times New Roman" panose="02020603050405020304" pitchFamily="18" charset="0"/>
            </a:endParaRPr>
          </a:p>
          <a:p>
            <a:pPr marL="571500" indent="-571500">
              <a:buAutoNum type="romanLcParenR"/>
            </a:pPr>
            <a:r>
              <a:rPr lang="en-US" b="1" dirty="0" smtClean="0">
                <a:solidFill>
                  <a:srgbClr val="FFFF00"/>
                </a:solidFill>
                <a:latin typeface="Times New Roman" panose="02020603050405020304" pitchFamily="18" charset="0"/>
                <a:cs typeface="Times New Roman" panose="02020603050405020304" pitchFamily="18" charset="0"/>
              </a:rPr>
              <a:t>Planning</a:t>
            </a:r>
            <a:endParaRPr lang="en-US" b="1" dirty="0">
              <a:solidFill>
                <a:srgbClr val="FFFF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Review process starts with planning phase. In planning, the review process starts with a request for review by the authors to the inspection leader.</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 the formal review, the inspection leader executes the entry check and defines the exit criteria.</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Entry criteria verifies the document is ready to enter the formal review process.</a:t>
            </a:r>
          </a:p>
          <a:p>
            <a:pPr marL="0" indent="0">
              <a:buNone/>
            </a:pPr>
            <a:r>
              <a:rPr lang="en-US" b="1" dirty="0">
                <a:solidFill>
                  <a:srgbClr val="FFFF00"/>
                </a:solidFill>
                <a:latin typeface="Times New Roman" panose="02020603050405020304" pitchFamily="18" charset="0"/>
                <a:cs typeface="Times New Roman" panose="02020603050405020304" pitchFamily="18" charset="0"/>
              </a:rPr>
              <a:t>ii) Kick-off</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Kick-off meeting is optional in review procedure.</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aim of kick-off step is to explain the objectives of review and  distribute the documents in meeting etc.</a:t>
            </a:r>
          </a:p>
          <a:p>
            <a:pPr marL="0" indent="0">
              <a:buNone/>
            </a:pPr>
            <a:r>
              <a:rPr lang="en-US" b="1" dirty="0">
                <a:solidFill>
                  <a:srgbClr val="FFFF00"/>
                </a:solidFill>
                <a:latin typeface="Times New Roman" panose="02020603050405020304" pitchFamily="18" charset="0"/>
                <a:cs typeface="Times New Roman" panose="02020603050405020304" pitchFamily="18" charset="0"/>
              </a:rPr>
              <a:t>iii) </a:t>
            </a:r>
            <a:r>
              <a:rPr lang="en-US" b="1" dirty="0" smtClean="0">
                <a:solidFill>
                  <a:srgbClr val="FFFF00"/>
                </a:solidFill>
                <a:latin typeface="Times New Roman" panose="02020603050405020304" pitchFamily="18" charset="0"/>
                <a:cs typeface="Times New Roman" panose="02020603050405020304" pitchFamily="18" charset="0"/>
              </a:rPr>
              <a:t>Preparation</a:t>
            </a:r>
            <a:endParaRPr lang="en-US" b="1" dirty="0">
              <a:solidFill>
                <a:srgbClr val="FFFF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 preparation, reviewers review the document separately using related rules, procedures, documents.</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Every reviewer recognizes the defects, questions and comments as per their role and understanding of document.</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23" name="Rectangle 22"/>
          <p:cNvSpPr/>
          <p:nvPr/>
        </p:nvSpPr>
        <p:spPr>
          <a:xfrm>
            <a:off x="699239" y="742533"/>
            <a:ext cx="10578361" cy="830997"/>
          </a:xfrm>
          <a:prstGeom prst="rect">
            <a:avLst/>
          </a:prstGeom>
        </p:spPr>
        <p:txBody>
          <a:bodyPr wrap="square">
            <a:spAutoFit/>
          </a:bodyPr>
          <a:lstStyle/>
          <a:p>
            <a:r>
              <a:rPr lang="en-US" sz="4800" b="1" dirty="0">
                <a:solidFill>
                  <a:schemeClr val="accent2">
                    <a:lumMod val="60000"/>
                    <a:lumOff val="40000"/>
                  </a:schemeClr>
                </a:solidFill>
                <a:latin typeface="Times New Roman" panose="02020603050405020304" pitchFamily="18" charset="0"/>
                <a:cs typeface="Times New Roman" panose="02020603050405020304" pitchFamily="18" charset="0"/>
              </a:rPr>
              <a:t>STATIC TESTING TECHNIQUES</a:t>
            </a:r>
            <a:endParaRPr lang="en-US" sz="4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1288421"/>
      </p:ext>
    </p:extLst>
  </p:cSld>
  <p:clrMapOvr>
    <a:masterClrMapping/>
  </p:clrMapOvr>
  <mc:AlternateContent xmlns:mc="http://schemas.openxmlformats.org/markup-compatibility/2006" xmlns:p14="http://schemas.microsoft.com/office/powerpoint/2010/main">
    <mc:Choice Requires="p14">
      <p:transition spd="slow" p14:dur="2000" advTm="326821"/>
    </mc:Choice>
    <mc:Fallback xmlns="">
      <p:transition spd="slow" advTm="32682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 y="1"/>
            <a:ext cx="9355138" cy="1097280"/>
          </a:xfrm>
        </p:spPr>
        <p:txBody>
          <a:bodyPr/>
          <a:lstStyle/>
          <a:p>
            <a:endParaRPr lang="en-US"/>
          </a:p>
        </p:txBody>
      </p:sp>
      <p:sp>
        <p:nvSpPr>
          <p:cNvPr id="3" name="Content Placeholder 2"/>
          <p:cNvSpPr>
            <a:spLocks noGrp="1"/>
          </p:cNvSpPr>
          <p:nvPr>
            <p:ph idx="1"/>
          </p:nvPr>
        </p:nvSpPr>
        <p:spPr>
          <a:xfrm>
            <a:off x="241618" y="1097281"/>
            <a:ext cx="11668125" cy="5967413"/>
          </a:xfrm>
        </p:spPr>
        <p:txBody>
          <a:bodyPr>
            <a:normAutofit fontScale="85000" lnSpcReduction="10000"/>
          </a:bodyPr>
          <a:lstStyle/>
          <a:p>
            <a:pPr marL="0" indent="0">
              <a:buNone/>
            </a:pPr>
            <a:r>
              <a:rPr lang="en-US" b="1" dirty="0">
                <a:solidFill>
                  <a:srgbClr val="FFFF00"/>
                </a:solidFill>
                <a:latin typeface="Times New Roman" panose="02020603050405020304" pitchFamily="18" charset="0"/>
                <a:cs typeface="Times New Roman" panose="02020603050405020304" pitchFamily="18" charset="0"/>
              </a:rPr>
              <a:t>iv) Review meeting</a:t>
            </a:r>
          </a:p>
          <a:p>
            <a:r>
              <a:rPr lang="en-US" sz="2400" b="1" dirty="0">
                <a:latin typeface="Times New Roman" panose="02020603050405020304" pitchFamily="18" charset="0"/>
                <a:cs typeface="Times New Roman" panose="02020603050405020304" pitchFamily="18" charset="0"/>
              </a:rPr>
              <a:t>Review meeting includes three phases:</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1. Logging Phase -</a:t>
            </a:r>
            <a:r>
              <a:rPr lang="en-US" sz="2400" dirty="0">
                <a:latin typeface="Times New Roman" panose="02020603050405020304" pitchFamily="18" charset="0"/>
                <a:cs typeface="Times New Roman" panose="02020603050405020304" pitchFamily="18" charset="0"/>
              </a:rPr>
              <a:t> Defects and issues are identified in the preparation step that are logged page by page.</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2. Discussion Phase -</a:t>
            </a:r>
            <a:r>
              <a:rPr lang="en-US" sz="2400" dirty="0">
                <a:latin typeface="Times New Roman" panose="02020603050405020304" pitchFamily="18" charset="0"/>
                <a:cs typeface="Times New Roman" panose="02020603050405020304" pitchFamily="18" charset="0"/>
              </a:rPr>
              <a:t> This phase handles the issues that require discussion.</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3. Decision Phase -</a:t>
            </a:r>
            <a:r>
              <a:rPr lang="en-US" sz="2400" dirty="0">
                <a:latin typeface="Times New Roman" panose="02020603050405020304" pitchFamily="18" charset="0"/>
                <a:cs typeface="Times New Roman" panose="02020603050405020304" pitchFamily="18" charset="0"/>
              </a:rPr>
              <a:t> Decision on the document reviews is constructed by reviewers or participants. Sometimes decision is based on formal </a:t>
            </a:r>
            <a:r>
              <a:rPr lang="en-US" sz="2400" b="1" dirty="0">
                <a:latin typeface="Times New Roman" panose="02020603050405020304" pitchFamily="18" charset="0"/>
                <a:cs typeface="Times New Roman" panose="02020603050405020304" pitchFamily="18" charset="0"/>
              </a:rPr>
              <a:t>exit criteria</a:t>
            </a:r>
            <a:r>
              <a:rPr lang="en-US" sz="2400" dirty="0">
                <a:latin typeface="Times New Roman" panose="02020603050405020304" pitchFamily="18" charset="0"/>
                <a:cs typeface="Times New Roman" panose="02020603050405020304" pitchFamily="18" charset="0"/>
              </a:rPr>
              <a:t> (Average number of major defects found per page).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b="1" dirty="0">
                <a:solidFill>
                  <a:srgbClr val="FFFF00"/>
                </a:solidFill>
                <a:latin typeface="Times New Roman" panose="02020603050405020304" pitchFamily="18" charset="0"/>
                <a:cs typeface="Times New Roman" panose="02020603050405020304" pitchFamily="18" charset="0"/>
              </a:rPr>
              <a:t>v) Rework</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If the number of defects found per page is more than certain level then the document needs to be reworked.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b="1" dirty="0">
                <a:solidFill>
                  <a:srgbClr val="FFFF00"/>
                </a:solidFill>
                <a:latin typeface="Times New Roman" panose="02020603050405020304" pitchFamily="18" charset="0"/>
                <a:cs typeface="Times New Roman" panose="02020603050405020304" pitchFamily="18" charset="0"/>
              </a:rPr>
              <a:t>vi) Follow-up</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 follow up, moderator ensures that author has taken an action on all known defects.</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distribution of updated document and collection of feedback is completed in follow-up.</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 follow up, it is the responsibility of the moderator to ensure that the information is correct and it stored for future analysis.</a:t>
            </a:r>
          </a:p>
          <a:p>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3847028"/>
      </p:ext>
    </p:extLst>
  </p:cSld>
  <p:clrMapOvr>
    <a:masterClrMapping/>
  </p:clrMapOvr>
  <mc:AlternateContent xmlns:mc="http://schemas.openxmlformats.org/markup-compatibility/2006" xmlns:p14="http://schemas.microsoft.com/office/powerpoint/2010/main">
    <mc:Choice Requires="p14">
      <p:transition spd="slow" p14:dur="2000" advTm="346428"/>
    </mc:Choice>
    <mc:Fallback xmlns="">
      <p:transition spd="slow" advTm="346428"/>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2" y="1428592"/>
            <a:ext cx="9355138" cy="1236345"/>
          </a:xfrm>
        </p:spPr>
        <p:txBody>
          <a:bodyPr>
            <a:normAutofit/>
          </a:bodyPr>
          <a:lstStyle/>
          <a:p>
            <a:pPr algn="l"/>
            <a:r>
              <a:rPr lang="en-US" sz="2800" b="1" i="1" u="sng" dirty="0" smtClean="0">
                <a:solidFill>
                  <a:srgbClr val="0070C0"/>
                </a:solidFill>
                <a:latin typeface="Times New Roman" panose="02020603050405020304" pitchFamily="18" charset="0"/>
                <a:cs typeface="Times New Roman" panose="02020603050405020304" pitchFamily="18" charset="0"/>
              </a:rPr>
              <a:t>(a) INFORMAL REVIEW</a:t>
            </a:r>
            <a:endParaRPr lang="en-US" sz="2800" b="1" i="1" u="sng" dirty="0">
              <a:solidFill>
                <a:srgbClr val="0070C0"/>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l="16246" t="33902" r="39293" b="16041"/>
          <a:stretch/>
        </p:blipFill>
        <p:spPr>
          <a:xfrm>
            <a:off x="783122" y="2474379"/>
            <a:ext cx="8595360" cy="4958079"/>
          </a:xfrm>
          <a:prstGeom prst="rect">
            <a:avLst/>
          </a:prstGeom>
        </p:spPr>
      </p:pic>
      <p:sp>
        <p:nvSpPr>
          <p:cNvPr id="3" name="Rectangle 2"/>
          <p:cNvSpPr/>
          <p:nvPr/>
        </p:nvSpPr>
        <p:spPr>
          <a:xfrm>
            <a:off x="1259840" y="7849552"/>
            <a:ext cx="8118642" cy="132343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Devoid of any process, this aspect involves a general review of working manual of the product and ends with a small bunch of unofficial comments which are never documented. Generally a team of two persons are involved with the aim of improving the quality of the document along with the author.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02871"/>
            <a:ext cx="3886200" cy="693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69862" y="68829"/>
            <a:ext cx="10578361" cy="830997"/>
          </a:xfrm>
          <a:prstGeom prst="rect">
            <a:avLst/>
          </a:prstGeom>
        </p:spPr>
        <p:txBody>
          <a:bodyPr wrap="square">
            <a:spAutoFit/>
          </a:bodyPr>
          <a:lstStyle/>
          <a:p>
            <a:r>
              <a:rPr lang="en-US" sz="4800" b="1" dirty="0">
                <a:solidFill>
                  <a:schemeClr val="accent2">
                    <a:lumMod val="60000"/>
                    <a:lumOff val="40000"/>
                  </a:schemeClr>
                </a:solidFill>
                <a:latin typeface="Times New Roman" panose="02020603050405020304" pitchFamily="18" charset="0"/>
                <a:cs typeface="Times New Roman" panose="02020603050405020304" pitchFamily="18" charset="0"/>
              </a:rPr>
              <a:t>STATIC TESTING TECHNIQUES</a:t>
            </a:r>
            <a:endParaRPr lang="en-US" sz="4800" dirty="0"/>
          </a:p>
        </p:txBody>
      </p:sp>
      <p:sp>
        <p:nvSpPr>
          <p:cNvPr id="6" name="Rectangle 5"/>
          <p:cNvSpPr/>
          <p:nvPr/>
        </p:nvSpPr>
        <p:spPr>
          <a:xfrm>
            <a:off x="169862" y="961381"/>
            <a:ext cx="2335896" cy="707886"/>
          </a:xfrm>
          <a:prstGeom prst="rect">
            <a:avLst/>
          </a:prstGeom>
        </p:spPr>
        <p:txBody>
          <a:bodyPr wrap="none">
            <a:spAutoFit/>
          </a:bodyPr>
          <a:lstStyle/>
          <a:p>
            <a:r>
              <a:rPr lang="en-US" sz="4000" b="1" dirty="0">
                <a:solidFill>
                  <a:srgbClr val="FFFF00"/>
                </a:solidFill>
                <a:latin typeface="Times New Roman" panose="02020603050405020304" pitchFamily="18" charset="0"/>
                <a:cs typeface="Times New Roman" panose="02020603050405020304" pitchFamily="18" charset="0"/>
              </a:rPr>
              <a:t>1.Review:</a:t>
            </a:r>
            <a:endParaRPr lang="en-US" sz="4000" dirty="0"/>
          </a:p>
        </p:txBody>
      </p:sp>
    </p:spTree>
    <p:extLst>
      <p:ext uri="{BB962C8B-B14F-4D97-AF65-F5344CB8AC3E}">
        <p14:creationId xmlns:p14="http://schemas.microsoft.com/office/powerpoint/2010/main" val="3916486059"/>
      </p:ext>
    </p:extLst>
  </p:cSld>
  <p:clrMapOvr>
    <a:masterClrMapping/>
  </p:clrMapOvr>
  <mc:AlternateContent xmlns:mc="http://schemas.openxmlformats.org/markup-compatibility/2006" xmlns:p14="http://schemas.microsoft.com/office/powerpoint/2010/main">
    <mc:Choice Requires="p14">
      <p:transition spd="slow" p14:dur="2000" advTm="294110"/>
    </mc:Choice>
    <mc:Fallback xmlns="">
      <p:transition spd="slow" advTm="29411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925" y="569966"/>
            <a:ext cx="12400914" cy="757130"/>
          </a:xfrm>
          <a:prstGeom prst="rect">
            <a:avLst/>
          </a:prstGeom>
        </p:spPr>
        <p:txBody>
          <a:bodyPr wrap="square">
            <a:spAutoFit/>
          </a:bodyPr>
          <a:lstStyle/>
          <a:p>
            <a:r>
              <a:rPr lang="en-US" sz="4800" b="1" dirty="0">
                <a:solidFill>
                  <a:schemeClr val="accent2">
                    <a:lumMod val="60000"/>
                    <a:lumOff val="40000"/>
                  </a:schemeClr>
                </a:solidFill>
                <a:latin typeface="Times New Roman" panose="02020603050405020304" pitchFamily="18" charset="0"/>
                <a:cs typeface="Times New Roman" panose="02020603050405020304" pitchFamily="18" charset="0"/>
              </a:rPr>
              <a:t>STATIC TESTING TECHNIQUES</a:t>
            </a:r>
            <a:endParaRPr lang="en-US" sz="4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8457742"/>
              </p:ext>
            </p:extLst>
          </p:nvPr>
        </p:nvGraphicFramePr>
        <p:xfrm>
          <a:off x="568959" y="3146743"/>
          <a:ext cx="11866880" cy="6454457"/>
        </p:xfrm>
        <a:graphic>
          <a:graphicData uri="http://schemas.openxmlformats.org/drawingml/2006/table">
            <a:tbl>
              <a:tblPr/>
              <a:tblGrid>
                <a:gridCol w="5933440"/>
                <a:gridCol w="5933440"/>
              </a:tblGrid>
              <a:tr h="364875">
                <a:tc>
                  <a:txBody>
                    <a:bodyPr/>
                    <a:lstStyle/>
                    <a:p>
                      <a:pPr algn="ctr" rtl="0" fontAlgn="t"/>
                      <a:r>
                        <a:rPr lang="en-US" sz="2000" b="0" dirty="0">
                          <a:solidFill>
                            <a:srgbClr val="51565E"/>
                          </a:solidFill>
                          <a:effectLst/>
                          <a:latin typeface="Times New Roman" panose="02020603050405020304" pitchFamily="18" charset="0"/>
                          <a:cs typeface="Times New Roman" panose="02020603050405020304" pitchFamily="18" charset="0"/>
                        </a:rPr>
                        <a:t>Formal Review</a:t>
                      </a:r>
                    </a:p>
                  </a:txBody>
                  <a:tcPr marL="44887" marR="44887" marT="22443" marB="224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rtl="0" fontAlgn="t"/>
                      <a:r>
                        <a:rPr lang="en-US" sz="2000" b="0" dirty="0">
                          <a:solidFill>
                            <a:srgbClr val="51565E"/>
                          </a:solidFill>
                          <a:effectLst/>
                          <a:latin typeface="Times New Roman" panose="02020603050405020304" pitchFamily="18" charset="0"/>
                          <a:cs typeface="Times New Roman" panose="02020603050405020304" pitchFamily="18" charset="0"/>
                        </a:rPr>
                        <a:t>Informal Review</a:t>
                      </a:r>
                    </a:p>
                  </a:txBody>
                  <a:tcPr marL="44887" marR="44887" marT="22443" marB="224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089582">
                <a:tc>
                  <a:txBody>
                    <a:bodyPr/>
                    <a:lstStyle/>
                    <a:p>
                      <a:pPr algn="l" rtl="0" fontAlgn="t">
                        <a:buFont typeface="Arial" panose="020B0604020202020204" pitchFamily="34" charset="0"/>
                        <a:buChar char="•"/>
                      </a:pPr>
                      <a:r>
                        <a:rPr lang="en-US" sz="2000" b="0" dirty="0">
                          <a:solidFill>
                            <a:srgbClr val="51565E"/>
                          </a:solidFill>
                          <a:effectLst/>
                          <a:latin typeface="Times New Roman" panose="02020603050405020304" pitchFamily="18" charset="0"/>
                          <a:cs typeface="Times New Roman" panose="02020603050405020304" pitchFamily="18" charset="0"/>
                        </a:rPr>
                        <a:t>A formal review is characterized by documented procedures and requirements such as an inspection.</a:t>
                      </a:r>
                    </a:p>
                    <a:p>
                      <a:pPr algn="l" rtl="0" fontAlgn="t">
                        <a:buFont typeface="Arial" panose="020B0604020202020204" pitchFamily="34" charset="0"/>
                        <a:buChar char="•"/>
                      </a:pPr>
                      <a:r>
                        <a:rPr lang="en-US" sz="2000" b="0" dirty="0">
                          <a:solidFill>
                            <a:srgbClr val="51565E"/>
                          </a:solidFill>
                          <a:effectLst/>
                          <a:latin typeface="Times New Roman" panose="02020603050405020304" pitchFamily="18" charset="0"/>
                          <a:cs typeface="Times New Roman" panose="02020603050405020304" pitchFamily="18" charset="0"/>
                        </a:rPr>
                        <a:t>The formal review process is well-structured and regulated.</a:t>
                      </a:r>
                    </a:p>
                    <a:p>
                      <a:pPr algn="l" rtl="0" fontAlgn="t">
                        <a:buFont typeface="Arial" panose="020B0604020202020204" pitchFamily="34" charset="0"/>
                        <a:buChar char="•"/>
                      </a:pPr>
                      <a:r>
                        <a:rPr lang="en-US" sz="2000" b="0" dirty="0">
                          <a:solidFill>
                            <a:srgbClr val="51565E"/>
                          </a:solidFill>
                          <a:effectLst/>
                          <a:latin typeface="Times New Roman" panose="02020603050405020304" pitchFamily="18" charset="0"/>
                          <a:cs typeface="Times New Roman" panose="02020603050405020304" pitchFamily="18" charset="0"/>
                        </a:rPr>
                        <a:t>The formality of a review process is related to factors such as the maturity of the development process, legal or regulatory requirements, and the need for an audit trail.</a:t>
                      </a:r>
                    </a:p>
                  </a:txBody>
                  <a:tcPr marL="44887" marR="44887" marT="22443" marB="224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rtl="0" fontAlgn="t">
                        <a:buFont typeface="Arial" panose="020B0604020202020204" pitchFamily="34" charset="0"/>
                        <a:buChar char="•"/>
                      </a:pPr>
                      <a:r>
                        <a:rPr lang="en-US" sz="2000" b="0" dirty="0">
                          <a:solidFill>
                            <a:srgbClr val="51565E"/>
                          </a:solidFill>
                          <a:effectLst/>
                          <a:latin typeface="Times New Roman" panose="02020603050405020304" pitchFamily="18" charset="0"/>
                          <a:cs typeface="Times New Roman" panose="02020603050405020304" pitchFamily="18" charset="0"/>
                        </a:rPr>
                        <a:t>An informal review is not based on a formal, documented procedure.</a:t>
                      </a:r>
                    </a:p>
                    <a:p>
                      <a:pPr algn="l" rtl="0" fontAlgn="t">
                        <a:buFont typeface="Arial" panose="020B0604020202020204" pitchFamily="34" charset="0"/>
                        <a:buChar char="•"/>
                      </a:pPr>
                      <a:r>
                        <a:rPr lang="en-US" sz="2000" b="0" dirty="0">
                          <a:solidFill>
                            <a:srgbClr val="51565E"/>
                          </a:solidFill>
                          <a:effectLst/>
                          <a:latin typeface="Times New Roman" panose="02020603050405020304" pitchFamily="18" charset="0"/>
                          <a:cs typeface="Times New Roman" panose="02020603050405020304" pitchFamily="18" charset="0"/>
                        </a:rPr>
                        <a:t>Informal reviews are not as well-structured, yet they still offer significant benefits.</a:t>
                      </a:r>
                    </a:p>
                    <a:p>
                      <a:pPr algn="l" rtl="0" fontAlgn="t">
                        <a:buFont typeface="Arial" panose="020B0604020202020204" pitchFamily="34" charset="0"/>
                        <a:buChar char="•"/>
                      </a:pPr>
                      <a:r>
                        <a:rPr lang="en-US" sz="2000" b="0" dirty="0">
                          <a:solidFill>
                            <a:srgbClr val="51565E"/>
                          </a:solidFill>
                          <a:effectLst/>
                          <a:latin typeface="Times New Roman" panose="02020603050405020304" pitchFamily="18" charset="0"/>
                          <a:cs typeface="Times New Roman" panose="02020603050405020304" pitchFamily="18" charset="0"/>
                        </a:rPr>
                        <a:t>Informal reviews come in various shapes and forms. However, they all have one characteristic in common—they are not documented.</a:t>
                      </a:r>
                    </a:p>
                    <a:p>
                      <a:pPr algn="l" rtl="0" fontAlgn="t">
                        <a:buFont typeface="Arial" panose="020B0604020202020204" pitchFamily="34" charset="0"/>
                        <a:buChar char="•"/>
                      </a:pPr>
                      <a:r>
                        <a:rPr lang="en-US" sz="2000" b="0" dirty="0">
                          <a:solidFill>
                            <a:srgbClr val="51565E"/>
                          </a:solidFill>
                          <a:effectLst/>
                          <a:latin typeface="Times New Roman" panose="02020603050405020304" pitchFamily="18" charset="0"/>
                          <a:cs typeface="Times New Roman" panose="02020603050405020304" pitchFamily="18" charset="0"/>
                        </a:rPr>
                        <a:t>In reality, the informal review is possibly the most common type of review. Informal reviews are applied at various times during the early stages of the life cycle of a document.</a:t>
                      </a:r>
                    </a:p>
                    <a:p>
                      <a:pPr algn="l" rtl="0" fontAlgn="t">
                        <a:buFont typeface="Arial" panose="020B0604020202020204" pitchFamily="34" charset="0"/>
                        <a:buChar char="•"/>
                      </a:pPr>
                      <a:r>
                        <a:rPr lang="en-US" sz="2000" b="0" dirty="0">
                          <a:solidFill>
                            <a:srgbClr val="51565E"/>
                          </a:solidFill>
                          <a:effectLst/>
                          <a:latin typeface="Times New Roman" panose="02020603050405020304" pitchFamily="18" charset="0"/>
                          <a:cs typeface="Times New Roman" panose="02020603050405020304" pitchFamily="18" charset="0"/>
                        </a:rPr>
                        <a:t>A two-person team can conduct an informal review; for example, an Author can ask a colleague to review a document or code. In later stages, these reviews often involve more people and a meeting. This normally involves peers of the Author who try to find defects in the document under review and discuss these defects in a review meeting. The goal is to help the Author improve the quality of the document.</a:t>
                      </a:r>
                    </a:p>
                  </a:txBody>
                  <a:tcPr marL="44887" marR="44887" marT="22443" marB="224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68959" y="1815266"/>
            <a:ext cx="11115041" cy="584775"/>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Difference between the Formal Review and Informal Review</a:t>
            </a:r>
            <a:endParaRPr lang="en-US" sz="3200" dirty="0"/>
          </a:p>
        </p:txBody>
      </p:sp>
    </p:spTree>
    <p:extLst>
      <p:ext uri="{BB962C8B-B14F-4D97-AF65-F5344CB8AC3E}">
        <p14:creationId xmlns:p14="http://schemas.microsoft.com/office/powerpoint/2010/main" val="337703587"/>
      </p:ext>
    </p:extLst>
  </p:cSld>
  <p:clrMapOvr>
    <a:masterClrMapping/>
  </p:clrMapOvr>
  <mc:AlternateContent xmlns:mc="http://schemas.openxmlformats.org/markup-compatibility/2006" xmlns:p14="http://schemas.microsoft.com/office/powerpoint/2010/main">
    <mc:Choice Requires="p14">
      <p:transition spd="slow" p14:dur="2000" advTm="242780"/>
    </mc:Choice>
    <mc:Fallback xmlns="">
      <p:transition spd="slow" advTm="24278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7966</TotalTime>
  <Words>1139</Words>
  <Application>Microsoft Office PowerPoint</Application>
  <PresentationFormat>Custom</PresentationFormat>
  <Paragraphs>142</Paragraphs>
  <Slides>25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Times New Roman</vt:lpstr>
      <vt:lpstr>Wingdings</vt:lpstr>
      <vt:lpstr>Wingdings 3</vt:lpstr>
      <vt:lpstr>Ion</vt:lpstr>
      <vt:lpstr>WELCOME  TO  SIXTH  LECTURE   REVIEWS</vt:lpstr>
      <vt:lpstr>STATIC TESTING TECHNIQUES</vt:lpstr>
      <vt:lpstr>STATIC TESTING TECHNIQUES</vt:lpstr>
      <vt:lpstr>STATIC TESTING TECHNIQUES</vt:lpstr>
      <vt:lpstr>PARTICIPANTS OF REVIEW TEAM</vt:lpstr>
      <vt:lpstr> </vt:lpstr>
      <vt:lpstr>PowerPoint Presentation</vt:lpstr>
      <vt:lpstr>(a) INFORMAL REVIEW</vt:lpstr>
      <vt:lpstr>STATIC TESTING TECHNIQUES</vt:lpstr>
      <vt:lpstr>PowerPoint Presentation</vt:lpstr>
      <vt:lpstr>PowerPoint Presentation</vt:lpstr>
      <vt:lpstr>Benefits of Peer testing:</vt:lpstr>
      <vt:lpstr>Benefits of Peer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STATIC TESTING TECHNIQUES</vt:lpstr>
      <vt:lpstr>STATIC TESTING TECHNIQUES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Simra Najm</dc:creator>
  <cp:keywords/>
  <cp:lastModifiedBy>Simra Najm</cp:lastModifiedBy>
  <cp:revision>381</cp:revision>
  <dcterms:modified xsi:type="dcterms:W3CDTF">2023-05-12T05:26:37Z</dcterms:modified>
</cp:coreProperties>
</file>