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84" r:id="rId1"/>
  </p:sldMasterIdLst>
  <p:notesMasterIdLst>
    <p:notesMasterId r:id="rId40"/>
  </p:notesMasterIdLst>
  <p:sldIdLst>
    <p:sldId id="280" r:id="rId2"/>
    <p:sldId id="406" r:id="rId3"/>
    <p:sldId id="427" r:id="rId4"/>
    <p:sldId id="428" r:id="rId5"/>
    <p:sldId id="429" r:id="rId6"/>
    <p:sldId id="431" r:id="rId7"/>
    <p:sldId id="408" r:id="rId8"/>
    <p:sldId id="409" r:id="rId9"/>
    <p:sldId id="410" r:id="rId10"/>
    <p:sldId id="411" r:id="rId11"/>
    <p:sldId id="412" r:id="rId12"/>
    <p:sldId id="413" r:id="rId13"/>
    <p:sldId id="416" r:id="rId14"/>
    <p:sldId id="414" r:id="rId15"/>
    <p:sldId id="415" r:id="rId16"/>
    <p:sldId id="432" r:id="rId17"/>
    <p:sldId id="417" r:id="rId18"/>
    <p:sldId id="433" r:id="rId19"/>
    <p:sldId id="419" r:id="rId20"/>
    <p:sldId id="438" r:id="rId21"/>
    <p:sldId id="439" r:id="rId22"/>
    <p:sldId id="437" r:id="rId23"/>
    <p:sldId id="434" r:id="rId24"/>
    <p:sldId id="435" r:id="rId25"/>
    <p:sldId id="436" r:id="rId26"/>
    <p:sldId id="418" r:id="rId27"/>
    <p:sldId id="420" r:id="rId28"/>
    <p:sldId id="421" r:id="rId29"/>
    <p:sldId id="425" r:id="rId30"/>
    <p:sldId id="442" r:id="rId31"/>
    <p:sldId id="445" r:id="rId32"/>
    <p:sldId id="443" r:id="rId33"/>
    <p:sldId id="444" r:id="rId34"/>
    <p:sldId id="426" r:id="rId35"/>
    <p:sldId id="446" r:id="rId36"/>
    <p:sldId id="422" r:id="rId37"/>
    <p:sldId id="423" r:id="rId38"/>
    <p:sldId id="424" r:id="rId39"/>
  </p:sldIdLst>
  <p:sldSz cx="13411200" cy="100584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C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94434" autoAdjust="0"/>
  </p:normalViewPr>
  <p:slideViewPr>
    <p:cSldViewPr snapToGrid="0">
      <p:cViewPr varScale="1">
        <p:scale>
          <a:sx n="48" d="100"/>
          <a:sy n="48" d="100"/>
        </p:scale>
        <p:origin x="136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7DE87CDA-AA37-4752-AFAA-B105F70BC1F1}" type="datetimeFigureOut">
              <a:rPr lang="en-US"/>
              <a:pPr>
                <a:defRPr/>
              </a:pPr>
              <a:t>5/19/2023</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BD8B833A-BB3A-40D2-A709-080D1588F253}" type="slidenum">
              <a:rPr lang="en-US"/>
              <a:pPr>
                <a:defRPr/>
              </a:pPr>
              <a:t>‹#›</a:t>
            </a:fld>
            <a:endParaRPr lang="en-US" dirty="0"/>
          </a:p>
        </p:txBody>
      </p:sp>
    </p:spTree>
    <p:extLst>
      <p:ext uri="{BB962C8B-B14F-4D97-AF65-F5344CB8AC3E}">
        <p14:creationId xmlns:p14="http://schemas.microsoft.com/office/powerpoint/2010/main" val="36737761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D8B833A-BB3A-40D2-A709-080D1588F253}" type="slidenum">
              <a:rPr lang="en-US" smtClean="0"/>
              <a:pPr>
                <a:defRPr/>
              </a:pPr>
              <a:t>15</a:t>
            </a:fld>
            <a:endParaRPr lang="en-US" dirty="0"/>
          </a:p>
        </p:txBody>
      </p:sp>
    </p:spTree>
    <p:extLst>
      <p:ext uri="{BB962C8B-B14F-4D97-AF65-F5344CB8AC3E}">
        <p14:creationId xmlns:p14="http://schemas.microsoft.com/office/powerpoint/2010/main" val="3603335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70782" y="2123442"/>
            <a:ext cx="9710753" cy="4883385"/>
          </a:xfrm>
        </p:spPr>
        <p:txBody>
          <a:bodyPr anchor="b"/>
          <a:lstStyle>
            <a:lvl1pPr>
              <a:defRPr sz="10560"/>
            </a:lvl1pPr>
          </a:lstStyle>
          <a:p>
            <a:r>
              <a:rPr lang="en-US" smtClean="0"/>
              <a:t>Click to edit Master title style</a:t>
            </a:r>
            <a:endParaRPr lang="en-US" dirty="0"/>
          </a:p>
        </p:txBody>
      </p:sp>
      <p:sp>
        <p:nvSpPr>
          <p:cNvPr id="3" name="Subtitle 2"/>
          <p:cNvSpPr>
            <a:spLocks noGrp="1"/>
          </p:cNvSpPr>
          <p:nvPr>
            <p:ph type="subTitle" idx="1"/>
          </p:nvPr>
        </p:nvSpPr>
        <p:spPr>
          <a:xfrm>
            <a:off x="1270782" y="7006824"/>
            <a:ext cx="9710753" cy="1263416"/>
          </a:xfrm>
        </p:spPr>
        <p:txBody>
          <a:bodyPr anchor="t"/>
          <a:lstStyle>
            <a:lvl1pPr marL="0" indent="0" algn="l">
              <a:buNone/>
              <a:defRPr cap="all">
                <a:solidFill>
                  <a:schemeClr val="bg2">
                    <a:lumMod val="40000"/>
                    <a:lumOff val="60000"/>
                  </a:schemeClr>
                </a:solidFill>
              </a:defRPr>
            </a:lvl1pPr>
            <a:lvl2pPr marL="670575" indent="0" algn="ctr">
              <a:buNone/>
              <a:defRPr>
                <a:solidFill>
                  <a:schemeClr val="tx1">
                    <a:tint val="75000"/>
                  </a:schemeClr>
                </a:solidFill>
              </a:defRPr>
            </a:lvl2pPr>
            <a:lvl3pPr marL="1341150" indent="0" algn="ctr">
              <a:buNone/>
              <a:defRPr>
                <a:solidFill>
                  <a:schemeClr val="tx1">
                    <a:tint val="75000"/>
                  </a:schemeClr>
                </a:solidFill>
              </a:defRPr>
            </a:lvl3pPr>
            <a:lvl4pPr marL="2011726" indent="0" algn="ctr">
              <a:buNone/>
              <a:defRPr>
                <a:solidFill>
                  <a:schemeClr val="tx1">
                    <a:tint val="75000"/>
                  </a:schemeClr>
                </a:solidFill>
              </a:defRPr>
            </a:lvl4pPr>
            <a:lvl5pPr marL="2682301" indent="0" algn="ctr">
              <a:buNone/>
              <a:defRPr>
                <a:solidFill>
                  <a:schemeClr val="tx1">
                    <a:tint val="75000"/>
                  </a:schemeClr>
                </a:solidFill>
              </a:defRPr>
            </a:lvl5pPr>
            <a:lvl6pPr marL="3352876" indent="0" algn="ctr">
              <a:buNone/>
              <a:defRPr>
                <a:solidFill>
                  <a:schemeClr val="tx1">
                    <a:tint val="75000"/>
                  </a:schemeClr>
                </a:solidFill>
              </a:defRPr>
            </a:lvl6pPr>
            <a:lvl7pPr marL="4023451" indent="0" algn="ctr">
              <a:buNone/>
              <a:defRPr>
                <a:solidFill>
                  <a:schemeClr val="tx1">
                    <a:tint val="75000"/>
                  </a:schemeClr>
                </a:solidFill>
              </a:defRPr>
            </a:lvl7pPr>
            <a:lvl8pPr marL="4694027" indent="0" algn="ctr">
              <a:buNone/>
              <a:defRPr>
                <a:solidFill>
                  <a:schemeClr val="tx1">
                    <a:tint val="75000"/>
                  </a:schemeClr>
                </a:solidFill>
              </a:defRPr>
            </a:lvl8pPr>
            <a:lvl9pPr marL="5364602"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BCF09B04-39B0-4DB1-82D9-D80578D902A7}" type="datetimeFigureOut">
              <a:rPr lang="en-US" smtClean="0"/>
              <a:pPr>
                <a:defRPr/>
              </a:pPr>
              <a:t>5/19/2023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244DCEF-03EB-489F-A146-93358BB6DFD7}" type="slidenum">
              <a:rPr lang="en-US" smtClean="0"/>
              <a:pPr>
                <a:defRPr/>
              </a:pPr>
              <a:t>‹#›</a:t>
            </a:fld>
            <a:endParaRPr lang="en-US" dirty="0"/>
          </a:p>
        </p:txBody>
      </p:sp>
    </p:spTree>
    <p:extLst>
      <p:ext uri="{BB962C8B-B14F-4D97-AF65-F5344CB8AC3E}">
        <p14:creationId xmlns:p14="http://schemas.microsoft.com/office/powerpoint/2010/main" val="3533031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70784" y="7040861"/>
            <a:ext cx="9710752" cy="831216"/>
          </a:xfrm>
        </p:spPr>
        <p:txBody>
          <a:bodyPr anchor="b">
            <a:normAutofit/>
          </a:bodyPr>
          <a:lstStyle>
            <a:lvl1pPr algn="l">
              <a:defRPr sz="352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70782" y="1005840"/>
            <a:ext cx="9710753" cy="533964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347"/>
            </a:lvl1pPr>
            <a:lvl2pPr marL="670575" indent="0">
              <a:buNone/>
              <a:defRPr sz="2347"/>
            </a:lvl2pPr>
            <a:lvl3pPr marL="1341150" indent="0">
              <a:buNone/>
              <a:defRPr sz="2347"/>
            </a:lvl3pPr>
            <a:lvl4pPr marL="2011726" indent="0">
              <a:buNone/>
              <a:defRPr sz="2347"/>
            </a:lvl4pPr>
            <a:lvl5pPr marL="2682301" indent="0">
              <a:buNone/>
              <a:defRPr sz="2347"/>
            </a:lvl5pPr>
            <a:lvl6pPr marL="3352876" indent="0">
              <a:buNone/>
              <a:defRPr sz="2347"/>
            </a:lvl6pPr>
            <a:lvl7pPr marL="4023451" indent="0">
              <a:buNone/>
              <a:defRPr sz="2347"/>
            </a:lvl7pPr>
            <a:lvl8pPr marL="4694027" indent="0">
              <a:buNone/>
              <a:defRPr sz="2347"/>
            </a:lvl8pPr>
            <a:lvl9pPr marL="5364602" indent="0">
              <a:buNone/>
              <a:defRPr sz="2347"/>
            </a:lvl9pPr>
          </a:lstStyle>
          <a:p>
            <a:r>
              <a:rPr lang="en-US" smtClean="0"/>
              <a:t>Click icon to add picture</a:t>
            </a:r>
            <a:endParaRPr lang="en-US" dirty="0"/>
          </a:p>
        </p:txBody>
      </p:sp>
      <p:sp>
        <p:nvSpPr>
          <p:cNvPr id="4" name="Text Placeholder 3"/>
          <p:cNvSpPr>
            <a:spLocks noGrp="1"/>
          </p:cNvSpPr>
          <p:nvPr>
            <p:ph type="body" sz="half" idx="2"/>
          </p:nvPr>
        </p:nvSpPr>
        <p:spPr>
          <a:xfrm>
            <a:off x="1270783" y="7872077"/>
            <a:ext cx="9710750" cy="724111"/>
          </a:xfrm>
        </p:spPr>
        <p:txBody>
          <a:bodyPr>
            <a:normAutofit/>
          </a:bodyPr>
          <a:lstStyle>
            <a:lvl1pPr marL="0" indent="0">
              <a:buNone/>
              <a:defRPr sz="1760"/>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36217B6A-28AD-4E05-804B-AF2E175F5D5E}" type="datetimeFigureOut">
              <a:rPr lang="en-US" smtClean="0"/>
              <a:pPr>
                <a:defRPr/>
              </a:pPr>
              <a:t>5/19/2023</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24DFF134-F4AA-4843-9ECC-4B6D3F198D71}" type="slidenum">
              <a:rPr lang="en-US" smtClean="0"/>
              <a:pPr>
                <a:defRPr/>
              </a:pPr>
              <a:t>‹#›</a:t>
            </a:fld>
            <a:endParaRPr lang="en-US" dirty="0"/>
          </a:p>
        </p:txBody>
      </p:sp>
    </p:spTree>
    <p:extLst>
      <p:ext uri="{BB962C8B-B14F-4D97-AF65-F5344CB8AC3E}">
        <p14:creationId xmlns:p14="http://schemas.microsoft.com/office/powerpoint/2010/main" val="2959842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270782" y="2123440"/>
            <a:ext cx="9710753" cy="2905760"/>
          </a:xfrm>
        </p:spPr>
        <p:txBody>
          <a:bodyPr/>
          <a:lstStyle>
            <a:lvl1pPr>
              <a:defRPr sz="7040"/>
            </a:lvl1pPr>
          </a:lstStyle>
          <a:p>
            <a:r>
              <a:rPr lang="en-US" smtClean="0"/>
              <a:t>Click to edit Master title style</a:t>
            </a:r>
            <a:endParaRPr lang="en-US" dirty="0"/>
          </a:p>
        </p:txBody>
      </p:sp>
      <p:sp>
        <p:nvSpPr>
          <p:cNvPr id="8" name="Text Placeholder 3"/>
          <p:cNvSpPr>
            <a:spLocks noGrp="1"/>
          </p:cNvSpPr>
          <p:nvPr>
            <p:ph type="body" sz="half" idx="2"/>
          </p:nvPr>
        </p:nvSpPr>
        <p:spPr>
          <a:xfrm>
            <a:off x="1270782" y="5364480"/>
            <a:ext cx="9710753" cy="3464560"/>
          </a:xfrm>
        </p:spPr>
        <p:txBody>
          <a:bodyPr anchor="ctr">
            <a:normAutofit/>
          </a:bodyPr>
          <a:lstStyle>
            <a:lvl1pPr marL="0" indent="0">
              <a:buNone/>
              <a:defRPr sz="2640"/>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6E55676F-D9FB-42A1-B4B8-7FDA18284B2B}" type="datetimeFigureOut">
              <a:rPr lang="en-US" smtClean="0"/>
              <a:pPr>
                <a:defRPr/>
              </a:pPr>
              <a:t>5/19/2023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AF3D7478-1BB4-4A76-9CC4-C8343D75E97B}" type="slidenum">
              <a:rPr lang="en-US" smtClean="0"/>
              <a:pPr>
                <a:defRPr/>
              </a:pPr>
              <a:t>‹#›</a:t>
            </a:fld>
            <a:endParaRPr lang="en-US" dirty="0"/>
          </a:p>
        </p:txBody>
      </p:sp>
    </p:spTree>
    <p:extLst>
      <p:ext uri="{BB962C8B-B14F-4D97-AF65-F5344CB8AC3E}">
        <p14:creationId xmlns:p14="http://schemas.microsoft.com/office/powerpoint/2010/main" val="37789132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734" y="2123440"/>
            <a:ext cx="8801539" cy="3407615"/>
          </a:xfrm>
        </p:spPr>
        <p:txBody>
          <a:bodyPr/>
          <a:lstStyle>
            <a:lvl1pPr>
              <a:defRPr sz="7040"/>
            </a:lvl1pPr>
          </a:lstStyle>
          <a:p>
            <a:r>
              <a:rPr lang="en-US" smtClean="0"/>
              <a:t>Click to edit Master title style</a:t>
            </a:r>
            <a:endParaRPr lang="en-US" dirty="0"/>
          </a:p>
        </p:txBody>
      </p:sp>
      <p:sp>
        <p:nvSpPr>
          <p:cNvPr id="11" name="Text Placeholder 3"/>
          <p:cNvSpPr>
            <a:spLocks noGrp="1"/>
          </p:cNvSpPr>
          <p:nvPr>
            <p:ph type="body" sz="half" idx="14"/>
          </p:nvPr>
        </p:nvSpPr>
        <p:spPr>
          <a:xfrm>
            <a:off x="2123994" y="5531055"/>
            <a:ext cx="8009700" cy="501855"/>
          </a:xfrm>
        </p:spPr>
        <p:txBody>
          <a:bodyPr vert="horz" lIns="91440" tIns="45720" rIns="91440" bIns="45720" rtlCol="0" anchor="t">
            <a:normAutofit/>
          </a:bodyPr>
          <a:lstStyle>
            <a:lvl1pPr marL="0" indent="0">
              <a:buNone/>
              <a:defRPr lang="en-US" sz="2053" b="0" i="0" kern="1200" cap="small" dirty="0">
                <a:solidFill>
                  <a:schemeClr val="bg2">
                    <a:lumMod val="40000"/>
                    <a:lumOff val="60000"/>
                  </a:schemeClr>
                </a:solidFill>
                <a:latin typeface="+mj-lt"/>
                <a:ea typeface="+mj-ea"/>
                <a:cs typeface="+mj-cs"/>
              </a:defRPr>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270782" y="6380964"/>
            <a:ext cx="9710753" cy="2458720"/>
          </a:xfrm>
        </p:spPr>
        <p:txBody>
          <a:bodyPr anchor="ctr">
            <a:normAutofit/>
          </a:bodyPr>
          <a:lstStyle>
            <a:lvl1pPr marL="0" indent="0">
              <a:buNone/>
              <a:defRPr sz="2640"/>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B2C08FA5-7CEB-440A-A5A0-BECFA14F9BA4}" type="datetimeFigureOut">
              <a:rPr lang="en-US" smtClean="0"/>
              <a:pPr>
                <a:defRPr/>
              </a:pPr>
              <a:t>5/19/2023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61A0F1A6-DA11-4F0E-B9B7-A499B044FB85}" type="slidenum">
              <a:rPr lang="en-US" smtClean="0"/>
              <a:pPr>
                <a:defRPr/>
              </a:pPr>
              <a:t>‹#›</a:t>
            </a:fld>
            <a:endParaRPr lang="en-US" dirty="0"/>
          </a:p>
        </p:txBody>
      </p:sp>
      <p:sp>
        <p:nvSpPr>
          <p:cNvPr id="12" name="TextBox 11"/>
          <p:cNvSpPr txBox="1"/>
          <p:nvPr/>
        </p:nvSpPr>
        <p:spPr>
          <a:xfrm>
            <a:off x="988383" y="1424504"/>
            <a:ext cx="882333" cy="2846036"/>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7894" dirty="0"/>
              <a:t>“</a:t>
            </a:r>
          </a:p>
        </p:txBody>
      </p:sp>
      <p:sp>
        <p:nvSpPr>
          <p:cNvPr id="15" name="TextBox 14"/>
          <p:cNvSpPr txBox="1"/>
          <p:nvPr/>
        </p:nvSpPr>
        <p:spPr>
          <a:xfrm>
            <a:off x="10266213" y="3833554"/>
            <a:ext cx="882333" cy="2846036"/>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7894" dirty="0"/>
              <a:t>”</a:t>
            </a:r>
          </a:p>
        </p:txBody>
      </p:sp>
    </p:spTree>
    <p:extLst>
      <p:ext uri="{BB962C8B-B14F-4D97-AF65-F5344CB8AC3E}">
        <p14:creationId xmlns:p14="http://schemas.microsoft.com/office/powerpoint/2010/main" val="37385839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70781" y="4582161"/>
            <a:ext cx="9710755" cy="2424664"/>
          </a:xfrm>
        </p:spPr>
        <p:txBody>
          <a:bodyPr anchor="b"/>
          <a:lstStyle>
            <a:lvl1pPr algn="l">
              <a:defRPr sz="5867"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70782" y="7006825"/>
            <a:ext cx="9710753" cy="1261920"/>
          </a:xfrm>
        </p:spPr>
        <p:txBody>
          <a:bodyPr anchor="t"/>
          <a:lstStyle>
            <a:lvl1pPr marL="0" indent="0" algn="l">
              <a:buNone/>
              <a:defRPr sz="2933" cap="none">
                <a:solidFill>
                  <a:schemeClr val="bg2">
                    <a:lumMod val="40000"/>
                    <a:lumOff val="60000"/>
                  </a:schemeClr>
                </a:solidFill>
              </a:defRPr>
            </a:lvl1pPr>
            <a:lvl2pPr marL="670575" indent="0">
              <a:buNone/>
              <a:defRPr sz="2640">
                <a:solidFill>
                  <a:schemeClr val="tx1">
                    <a:tint val="75000"/>
                  </a:schemeClr>
                </a:solidFill>
              </a:defRPr>
            </a:lvl2pPr>
            <a:lvl3pPr marL="1341150" indent="0">
              <a:buNone/>
              <a:defRPr sz="2347">
                <a:solidFill>
                  <a:schemeClr val="tx1">
                    <a:tint val="75000"/>
                  </a:schemeClr>
                </a:solidFill>
              </a:defRPr>
            </a:lvl3pPr>
            <a:lvl4pPr marL="2011726" indent="0">
              <a:buNone/>
              <a:defRPr sz="2053">
                <a:solidFill>
                  <a:schemeClr val="tx1">
                    <a:tint val="75000"/>
                  </a:schemeClr>
                </a:solidFill>
              </a:defRPr>
            </a:lvl4pPr>
            <a:lvl5pPr marL="2682301" indent="0">
              <a:buNone/>
              <a:defRPr sz="2053">
                <a:solidFill>
                  <a:schemeClr val="tx1">
                    <a:tint val="75000"/>
                  </a:schemeClr>
                </a:solidFill>
              </a:defRPr>
            </a:lvl5pPr>
            <a:lvl6pPr marL="3352876" indent="0">
              <a:buNone/>
              <a:defRPr sz="2053">
                <a:solidFill>
                  <a:schemeClr val="tx1">
                    <a:tint val="75000"/>
                  </a:schemeClr>
                </a:solidFill>
              </a:defRPr>
            </a:lvl6pPr>
            <a:lvl7pPr marL="4023451" indent="0">
              <a:buNone/>
              <a:defRPr sz="2053">
                <a:solidFill>
                  <a:schemeClr val="tx1">
                    <a:tint val="75000"/>
                  </a:schemeClr>
                </a:solidFill>
              </a:defRPr>
            </a:lvl7pPr>
            <a:lvl8pPr marL="4694027" indent="0">
              <a:buNone/>
              <a:defRPr sz="2053">
                <a:solidFill>
                  <a:schemeClr val="tx1">
                    <a:tint val="75000"/>
                  </a:schemeClr>
                </a:solidFill>
              </a:defRPr>
            </a:lvl8pPr>
            <a:lvl9pPr marL="5364602" indent="0">
              <a:buNone/>
              <a:defRPr sz="2053">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6AC44FEA-CA4D-4F05-B73E-E1CBA3C87B02}" type="datetimeFigureOut">
              <a:rPr lang="en-US" smtClean="0"/>
              <a:pPr>
                <a:defRPr/>
              </a:pPr>
              <a:t>5/19/2023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F34EE48-2A8F-400D-AB57-4D14E5AFF599}" type="slidenum">
              <a:rPr lang="en-US" smtClean="0"/>
              <a:pPr>
                <a:defRPr/>
              </a:pPr>
              <a:t>‹#›</a:t>
            </a:fld>
            <a:endParaRPr lang="en-US" dirty="0"/>
          </a:p>
        </p:txBody>
      </p:sp>
    </p:spTree>
    <p:extLst>
      <p:ext uri="{BB962C8B-B14F-4D97-AF65-F5344CB8AC3E}">
        <p14:creationId xmlns:p14="http://schemas.microsoft.com/office/powerpoint/2010/main" val="3964735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160"/>
            </a:lvl1pPr>
          </a:lstStyle>
          <a:p>
            <a:r>
              <a:rPr lang="en-US" smtClean="0"/>
              <a:t>Click to edit Master title style</a:t>
            </a:r>
            <a:endParaRPr lang="en-US" dirty="0"/>
          </a:p>
        </p:txBody>
      </p:sp>
      <p:sp>
        <p:nvSpPr>
          <p:cNvPr id="3" name="Text Placeholder 2"/>
          <p:cNvSpPr>
            <a:spLocks noGrp="1"/>
          </p:cNvSpPr>
          <p:nvPr>
            <p:ph type="body" idx="1"/>
          </p:nvPr>
        </p:nvSpPr>
        <p:spPr>
          <a:xfrm>
            <a:off x="696424" y="2905760"/>
            <a:ext cx="3242397" cy="845184"/>
          </a:xfrm>
        </p:spPr>
        <p:txBody>
          <a:bodyPr anchor="b">
            <a:noAutofit/>
          </a:bodyPr>
          <a:lstStyle>
            <a:lvl1pPr marL="0" indent="0">
              <a:buNone/>
              <a:defRPr sz="3520" b="0">
                <a:solidFill>
                  <a:schemeClr val="bg2">
                    <a:lumMod val="40000"/>
                    <a:lumOff val="60000"/>
                  </a:schemeClr>
                </a:solidFill>
              </a:defRPr>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smtClean="0"/>
              <a:t>Click to edit Master text styles</a:t>
            </a:r>
          </a:p>
        </p:txBody>
      </p:sp>
      <p:sp>
        <p:nvSpPr>
          <p:cNvPr id="16" name="Text Placeholder 3"/>
          <p:cNvSpPr>
            <a:spLocks noGrp="1"/>
          </p:cNvSpPr>
          <p:nvPr>
            <p:ph type="body" sz="half" idx="15"/>
          </p:nvPr>
        </p:nvSpPr>
        <p:spPr>
          <a:xfrm>
            <a:off x="717897" y="3911600"/>
            <a:ext cx="3220923" cy="5264362"/>
          </a:xfrm>
        </p:spPr>
        <p:txBody>
          <a:bodyPr anchor="t">
            <a:normAutofit/>
          </a:bodyPr>
          <a:lstStyle>
            <a:lvl1pPr marL="0" indent="0">
              <a:buNone/>
              <a:defRPr sz="2053"/>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sp>
        <p:nvSpPr>
          <p:cNvPr id="5" name="Text Placeholder 4"/>
          <p:cNvSpPr>
            <a:spLocks noGrp="1"/>
          </p:cNvSpPr>
          <p:nvPr>
            <p:ph type="body" sz="quarter" idx="3"/>
          </p:nvPr>
        </p:nvSpPr>
        <p:spPr>
          <a:xfrm>
            <a:off x="4273139" y="2905760"/>
            <a:ext cx="3230706" cy="845184"/>
          </a:xfrm>
        </p:spPr>
        <p:txBody>
          <a:bodyPr anchor="b">
            <a:noAutofit/>
          </a:bodyPr>
          <a:lstStyle>
            <a:lvl1pPr marL="0" indent="0">
              <a:buNone/>
              <a:defRPr sz="3520" b="0">
                <a:solidFill>
                  <a:schemeClr val="bg2">
                    <a:lumMod val="40000"/>
                    <a:lumOff val="60000"/>
                  </a:schemeClr>
                </a:solidFill>
              </a:defRPr>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smtClean="0"/>
              <a:t>Click to edit Master text styles</a:t>
            </a:r>
          </a:p>
        </p:txBody>
      </p:sp>
      <p:sp>
        <p:nvSpPr>
          <p:cNvPr id="19" name="Text Placeholder 3"/>
          <p:cNvSpPr>
            <a:spLocks noGrp="1"/>
          </p:cNvSpPr>
          <p:nvPr>
            <p:ph type="body" sz="half" idx="16"/>
          </p:nvPr>
        </p:nvSpPr>
        <p:spPr>
          <a:xfrm>
            <a:off x="4261527" y="3911600"/>
            <a:ext cx="3242317" cy="5264362"/>
          </a:xfrm>
        </p:spPr>
        <p:txBody>
          <a:bodyPr anchor="t">
            <a:normAutofit/>
          </a:bodyPr>
          <a:lstStyle>
            <a:lvl1pPr marL="0" indent="0">
              <a:buNone/>
              <a:defRPr sz="2053"/>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sp>
        <p:nvSpPr>
          <p:cNvPr id="14" name="Text Placeholder 4"/>
          <p:cNvSpPr>
            <a:spLocks noGrp="1"/>
          </p:cNvSpPr>
          <p:nvPr>
            <p:ph type="body" sz="quarter" idx="13"/>
          </p:nvPr>
        </p:nvSpPr>
        <p:spPr>
          <a:xfrm>
            <a:off x="7839212" y="2905760"/>
            <a:ext cx="3226165" cy="845184"/>
          </a:xfrm>
        </p:spPr>
        <p:txBody>
          <a:bodyPr anchor="b">
            <a:noAutofit/>
          </a:bodyPr>
          <a:lstStyle>
            <a:lvl1pPr marL="0" indent="0">
              <a:buNone/>
              <a:defRPr sz="3520" b="0">
                <a:solidFill>
                  <a:schemeClr val="bg2">
                    <a:lumMod val="40000"/>
                    <a:lumOff val="60000"/>
                  </a:schemeClr>
                </a:solidFill>
              </a:defRPr>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smtClean="0"/>
              <a:t>Click to edit Master text styles</a:t>
            </a:r>
          </a:p>
        </p:txBody>
      </p:sp>
      <p:sp>
        <p:nvSpPr>
          <p:cNvPr id="20" name="Text Placeholder 3"/>
          <p:cNvSpPr>
            <a:spLocks noGrp="1"/>
          </p:cNvSpPr>
          <p:nvPr>
            <p:ph type="body" sz="half" idx="17"/>
          </p:nvPr>
        </p:nvSpPr>
        <p:spPr>
          <a:xfrm>
            <a:off x="7839212" y="3911600"/>
            <a:ext cx="3226165" cy="5264362"/>
          </a:xfrm>
        </p:spPr>
        <p:txBody>
          <a:bodyPr anchor="t">
            <a:normAutofit/>
          </a:bodyPr>
          <a:lstStyle>
            <a:lvl1pPr marL="0" indent="0">
              <a:buNone/>
              <a:defRPr sz="2053"/>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cxnSp>
        <p:nvCxnSpPr>
          <p:cNvPr id="17" name="Straight Connector 16"/>
          <p:cNvCxnSpPr/>
          <p:nvPr/>
        </p:nvCxnSpPr>
        <p:spPr>
          <a:xfrm>
            <a:off x="4099823" y="3129280"/>
            <a:ext cx="0" cy="581152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660444" y="3129280"/>
            <a:ext cx="0" cy="5818094"/>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defRPr/>
            </a:pPr>
            <a:fld id="{CB3641F1-6F17-4FD0-BDA8-465273890D29}" type="datetimeFigureOut">
              <a:rPr lang="en-US" smtClean="0"/>
              <a:pPr>
                <a:defRPr/>
              </a:pPr>
              <a:t>5/19/2023</a:t>
            </a:fld>
            <a:endParaRPr lang="en-US" dirty="0"/>
          </a:p>
        </p:txBody>
      </p:sp>
      <p:sp>
        <p:nvSpPr>
          <p:cNvPr id="4"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645A8840-03B7-4B0D-9380-5C01216959F8}" type="slidenum">
              <a:rPr lang="en-US" smtClean="0"/>
              <a:pPr>
                <a:defRPr/>
              </a:pPr>
              <a:t>‹#›</a:t>
            </a:fld>
            <a:endParaRPr lang="en-US" dirty="0"/>
          </a:p>
        </p:txBody>
      </p:sp>
    </p:spTree>
    <p:extLst>
      <p:ext uri="{BB962C8B-B14F-4D97-AF65-F5344CB8AC3E}">
        <p14:creationId xmlns:p14="http://schemas.microsoft.com/office/powerpoint/2010/main" val="30251911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160"/>
            </a:lvl1pPr>
          </a:lstStyle>
          <a:p>
            <a:r>
              <a:rPr lang="en-US" smtClean="0"/>
              <a:t>Click to edit Master title style</a:t>
            </a:r>
            <a:endParaRPr lang="en-US" dirty="0"/>
          </a:p>
        </p:txBody>
      </p:sp>
      <p:sp>
        <p:nvSpPr>
          <p:cNvPr id="3" name="Text Placeholder 2"/>
          <p:cNvSpPr>
            <a:spLocks noGrp="1"/>
          </p:cNvSpPr>
          <p:nvPr>
            <p:ph type="body" idx="1"/>
          </p:nvPr>
        </p:nvSpPr>
        <p:spPr>
          <a:xfrm>
            <a:off x="717896" y="6234725"/>
            <a:ext cx="3234898" cy="845184"/>
          </a:xfrm>
        </p:spPr>
        <p:txBody>
          <a:bodyPr anchor="b">
            <a:noAutofit/>
          </a:bodyPr>
          <a:lstStyle>
            <a:lvl1pPr marL="0" indent="0">
              <a:buNone/>
              <a:defRPr sz="3520" b="0">
                <a:solidFill>
                  <a:schemeClr val="bg2">
                    <a:lumMod val="40000"/>
                    <a:lumOff val="60000"/>
                  </a:schemeClr>
                </a:solidFill>
              </a:defRPr>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smtClean="0"/>
              <a:t>Click to edit Master text styles</a:t>
            </a:r>
          </a:p>
        </p:txBody>
      </p:sp>
      <p:sp>
        <p:nvSpPr>
          <p:cNvPr id="29" name="Picture Placeholder 2"/>
          <p:cNvSpPr>
            <a:spLocks noGrp="1" noChangeAspect="1"/>
          </p:cNvSpPr>
          <p:nvPr>
            <p:ph type="pic" idx="15"/>
          </p:nvPr>
        </p:nvSpPr>
        <p:spPr>
          <a:xfrm>
            <a:off x="717896" y="3241040"/>
            <a:ext cx="3234898" cy="22352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347"/>
            </a:lvl1pPr>
            <a:lvl2pPr marL="670575" indent="0">
              <a:buNone/>
              <a:defRPr sz="2347"/>
            </a:lvl2pPr>
            <a:lvl3pPr marL="1341150" indent="0">
              <a:buNone/>
              <a:defRPr sz="2347"/>
            </a:lvl3pPr>
            <a:lvl4pPr marL="2011726" indent="0">
              <a:buNone/>
              <a:defRPr sz="2347"/>
            </a:lvl4pPr>
            <a:lvl5pPr marL="2682301" indent="0">
              <a:buNone/>
              <a:defRPr sz="2347"/>
            </a:lvl5pPr>
            <a:lvl6pPr marL="3352876" indent="0">
              <a:buNone/>
              <a:defRPr sz="2347"/>
            </a:lvl6pPr>
            <a:lvl7pPr marL="4023451" indent="0">
              <a:buNone/>
              <a:defRPr sz="2347"/>
            </a:lvl7pPr>
            <a:lvl8pPr marL="4694027" indent="0">
              <a:buNone/>
              <a:defRPr sz="2347"/>
            </a:lvl8pPr>
            <a:lvl9pPr marL="5364602" indent="0">
              <a:buNone/>
              <a:defRPr sz="2347"/>
            </a:lvl9pPr>
          </a:lstStyle>
          <a:p>
            <a:r>
              <a:rPr lang="en-US" smtClean="0"/>
              <a:t>Click icon to add picture</a:t>
            </a:r>
            <a:endParaRPr lang="en-US" dirty="0"/>
          </a:p>
        </p:txBody>
      </p:sp>
      <p:sp>
        <p:nvSpPr>
          <p:cNvPr id="22" name="Text Placeholder 3"/>
          <p:cNvSpPr>
            <a:spLocks noGrp="1"/>
          </p:cNvSpPr>
          <p:nvPr>
            <p:ph type="body" sz="half" idx="18"/>
          </p:nvPr>
        </p:nvSpPr>
        <p:spPr>
          <a:xfrm>
            <a:off x="717896" y="7079911"/>
            <a:ext cx="3234898" cy="966811"/>
          </a:xfrm>
        </p:spPr>
        <p:txBody>
          <a:bodyPr anchor="t">
            <a:normAutofit/>
          </a:bodyPr>
          <a:lstStyle>
            <a:lvl1pPr marL="0" indent="0">
              <a:buNone/>
              <a:defRPr sz="2053"/>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sp>
        <p:nvSpPr>
          <p:cNvPr id="5" name="Text Placeholder 4"/>
          <p:cNvSpPr>
            <a:spLocks noGrp="1"/>
          </p:cNvSpPr>
          <p:nvPr>
            <p:ph type="body" sz="quarter" idx="3"/>
          </p:nvPr>
        </p:nvSpPr>
        <p:spPr>
          <a:xfrm>
            <a:off x="4279428" y="6234725"/>
            <a:ext cx="3224417" cy="845184"/>
          </a:xfrm>
        </p:spPr>
        <p:txBody>
          <a:bodyPr anchor="b">
            <a:noAutofit/>
          </a:bodyPr>
          <a:lstStyle>
            <a:lvl1pPr marL="0" indent="0">
              <a:buNone/>
              <a:defRPr sz="3520" b="0">
                <a:solidFill>
                  <a:schemeClr val="bg2">
                    <a:lumMod val="40000"/>
                    <a:lumOff val="60000"/>
                  </a:schemeClr>
                </a:solidFill>
              </a:defRPr>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smtClean="0"/>
              <a:t>Click to edit Master text styles</a:t>
            </a:r>
          </a:p>
        </p:txBody>
      </p:sp>
      <p:sp>
        <p:nvSpPr>
          <p:cNvPr id="30" name="Picture Placeholder 2"/>
          <p:cNvSpPr>
            <a:spLocks noGrp="1" noChangeAspect="1"/>
          </p:cNvSpPr>
          <p:nvPr>
            <p:ph type="pic" idx="21"/>
          </p:nvPr>
        </p:nvSpPr>
        <p:spPr>
          <a:xfrm>
            <a:off x="4279427" y="3241040"/>
            <a:ext cx="3224417" cy="22352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347"/>
            </a:lvl1pPr>
            <a:lvl2pPr marL="670575" indent="0">
              <a:buNone/>
              <a:defRPr sz="2347"/>
            </a:lvl2pPr>
            <a:lvl3pPr marL="1341150" indent="0">
              <a:buNone/>
              <a:defRPr sz="2347"/>
            </a:lvl3pPr>
            <a:lvl4pPr marL="2011726" indent="0">
              <a:buNone/>
              <a:defRPr sz="2347"/>
            </a:lvl4pPr>
            <a:lvl5pPr marL="2682301" indent="0">
              <a:buNone/>
              <a:defRPr sz="2347"/>
            </a:lvl5pPr>
            <a:lvl6pPr marL="3352876" indent="0">
              <a:buNone/>
              <a:defRPr sz="2347"/>
            </a:lvl6pPr>
            <a:lvl7pPr marL="4023451" indent="0">
              <a:buNone/>
              <a:defRPr sz="2347"/>
            </a:lvl7pPr>
            <a:lvl8pPr marL="4694027" indent="0">
              <a:buNone/>
              <a:defRPr sz="2347"/>
            </a:lvl8pPr>
            <a:lvl9pPr marL="5364602" indent="0">
              <a:buNone/>
              <a:defRPr sz="2347"/>
            </a:lvl9pPr>
          </a:lstStyle>
          <a:p>
            <a:r>
              <a:rPr lang="en-US" smtClean="0"/>
              <a:t>Click icon to add picture</a:t>
            </a:r>
            <a:endParaRPr lang="en-US" dirty="0"/>
          </a:p>
        </p:txBody>
      </p:sp>
      <p:sp>
        <p:nvSpPr>
          <p:cNvPr id="23" name="Text Placeholder 3"/>
          <p:cNvSpPr>
            <a:spLocks noGrp="1"/>
          </p:cNvSpPr>
          <p:nvPr>
            <p:ph type="body" sz="half" idx="19"/>
          </p:nvPr>
        </p:nvSpPr>
        <p:spPr>
          <a:xfrm>
            <a:off x="4277938" y="7079910"/>
            <a:ext cx="3228688" cy="966811"/>
          </a:xfrm>
        </p:spPr>
        <p:txBody>
          <a:bodyPr anchor="t">
            <a:normAutofit/>
          </a:bodyPr>
          <a:lstStyle>
            <a:lvl1pPr marL="0" indent="0">
              <a:buNone/>
              <a:defRPr sz="2053"/>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sp>
        <p:nvSpPr>
          <p:cNvPr id="14" name="Text Placeholder 4"/>
          <p:cNvSpPr>
            <a:spLocks noGrp="1"/>
          </p:cNvSpPr>
          <p:nvPr>
            <p:ph type="body" sz="quarter" idx="13"/>
          </p:nvPr>
        </p:nvSpPr>
        <p:spPr>
          <a:xfrm>
            <a:off x="7839212" y="6234725"/>
            <a:ext cx="3226165" cy="845184"/>
          </a:xfrm>
        </p:spPr>
        <p:txBody>
          <a:bodyPr anchor="b">
            <a:noAutofit/>
          </a:bodyPr>
          <a:lstStyle>
            <a:lvl1pPr marL="0" indent="0">
              <a:buNone/>
              <a:defRPr sz="3520" b="0">
                <a:solidFill>
                  <a:schemeClr val="bg2">
                    <a:lumMod val="40000"/>
                    <a:lumOff val="60000"/>
                  </a:schemeClr>
                </a:solidFill>
              </a:defRPr>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smtClean="0"/>
              <a:t>Click to edit Master text styles</a:t>
            </a:r>
          </a:p>
        </p:txBody>
      </p:sp>
      <p:sp>
        <p:nvSpPr>
          <p:cNvPr id="31" name="Picture Placeholder 2"/>
          <p:cNvSpPr>
            <a:spLocks noGrp="1" noChangeAspect="1"/>
          </p:cNvSpPr>
          <p:nvPr>
            <p:ph type="pic" idx="22"/>
          </p:nvPr>
        </p:nvSpPr>
        <p:spPr>
          <a:xfrm>
            <a:off x="7839210" y="3241040"/>
            <a:ext cx="3226165" cy="22352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347"/>
            </a:lvl1pPr>
            <a:lvl2pPr marL="670575" indent="0">
              <a:buNone/>
              <a:defRPr sz="2347"/>
            </a:lvl2pPr>
            <a:lvl3pPr marL="1341150" indent="0">
              <a:buNone/>
              <a:defRPr sz="2347"/>
            </a:lvl3pPr>
            <a:lvl4pPr marL="2011726" indent="0">
              <a:buNone/>
              <a:defRPr sz="2347"/>
            </a:lvl4pPr>
            <a:lvl5pPr marL="2682301" indent="0">
              <a:buNone/>
              <a:defRPr sz="2347"/>
            </a:lvl5pPr>
            <a:lvl6pPr marL="3352876" indent="0">
              <a:buNone/>
              <a:defRPr sz="2347"/>
            </a:lvl6pPr>
            <a:lvl7pPr marL="4023451" indent="0">
              <a:buNone/>
              <a:defRPr sz="2347"/>
            </a:lvl7pPr>
            <a:lvl8pPr marL="4694027" indent="0">
              <a:buNone/>
              <a:defRPr sz="2347"/>
            </a:lvl8pPr>
            <a:lvl9pPr marL="5364602" indent="0">
              <a:buNone/>
              <a:defRPr sz="2347"/>
            </a:lvl9pPr>
          </a:lstStyle>
          <a:p>
            <a:r>
              <a:rPr lang="en-US" smtClean="0"/>
              <a:t>Click icon to add picture</a:t>
            </a:r>
            <a:endParaRPr lang="en-US" dirty="0"/>
          </a:p>
        </p:txBody>
      </p:sp>
      <p:sp>
        <p:nvSpPr>
          <p:cNvPr id="24" name="Text Placeholder 3"/>
          <p:cNvSpPr>
            <a:spLocks noGrp="1"/>
          </p:cNvSpPr>
          <p:nvPr>
            <p:ph type="body" sz="half" idx="20"/>
          </p:nvPr>
        </p:nvSpPr>
        <p:spPr>
          <a:xfrm>
            <a:off x="7839076" y="7079907"/>
            <a:ext cx="3230437" cy="966811"/>
          </a:xfrm>
        </p:spPr>
        <p:txBody>
          <a:bodyPr anchor="t">
            <a:normAutofit/>
          </a:bodyPr>
          <a:lstStyle>
            <a:lvl1pPr marL="0" indent="0">
              <a:buNone/>
              <a:defRPr sz="2053"/>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cxnSp>
        <p:nvCxnSpPr>
          <p:cNvPr id="19" name="Straight Connector 18"/>
          <p:cNvCxnSpPr/>
          <p:nvPr/>
        </p:nvCxnSpPr>
        <p:spPr>
          <a:xfrm>
            <a:off x="4099823" y="3129280"/>
            <a:ext cx="0" cy="581152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7660444" y="3129280"/>
            <a:ext cx="0" cy="5818094"/>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defRPr/>
            </a:pPr>
            <a:fld id="{F5FD64E6-1474-4FF2-9594-7D7D7E5031A7}" type="datetimeFigureOut">
              <a:rPr lang="en-US" smtClean="0"/>
              <a:pPr>
                <a:defRPr/>
              </a:pPr>
              <a:t>5/19/2023</a:t>
            </a:fld>
            <a:endParaRPr lang="en-US" dirty="0"/>
          </a:p>
        </p:txBody>
      </p:sp>
      <p:sp>
        <p:nvSpPr>
          <p:cNvPr id="4"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BBE6DDA0-5E0F-4106-9104-BCA4E79FB19C}" type="slidenum">
              <a:rPr lang="en-US" smtClean="0"/>
              <a:pPr>
                <a:defRPr/>
              </a:pPr>
              <a:t>‹#›</a:t>
            </a:fld>
            <a:endParaRPr lang="en-US" dirty="0"/>
          </a:p>
        </p:txBody>
      </p:sp>
    </p:spTree>
    <p:extLst>
      <p:ext uri="{BB962C8B-B14F-4D97-AF65-F5344CB8AC3E}">
        <p14:creationId xmlns:p14="http://schemas.microsoft.com/office/powerpoint/2010/main" val="19688856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7A43EEAE-B184-4273-AAA3-5C23EE899A50}" type="datetimeFigureOut">
              <a:rPr lang="en-US" smtClean="0"/>
              <a:pPr>
                <a:defRPr/>
              </a:pPr>
              <a:t>5/19/2023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C7E6788C-919A-41D9-BD91-8A945ED77E60}" type="slidenum">
              <a:rPr lang="en-US" smtClean="0"/>
              <a:pPr>
                <a:defRPr/>
              </a:pPr>
              <a:t>‹#›</a:t>
            </a:fld>
            <a:endParaRPr lang="en-US" dirty="0"/>
          </a:p>
        </p:txBody>
      </p:sp>
    </p:spTree>
    <p:extLst>
      <p:ext uri="{BB962C8B-B14F-4D97-AF65-F5344CB8AC3E}">
        <p14:creationId xmlns:p14="http://schemas.microsoft.com/office/powerpoint/2010/main" val="18000361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37014" y="630981"/>
            <a:ext cx="1928363" cy="8544983"/>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17897" y="1134034"/>
            <a:ext cx="8167591" cy="804193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AF4DB040-3D35-456E-8428-54303AE365D8}" type="datetimeFigureOut">
              <a:rPr lang="en-US" smtClean="0"/>
              <a:pPr>
                <a:defRPr/>
              </a:pPr>
              <a:t>5/19/2023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2C3B6702-7968-4DA5-AF14-36E443D04EB7}" type="slidenum">
              <a:rPr lang="en-US" smtClean="0"/>
              <a:pPr>
                <a:defRPr/>
              </a:pPr>
              <a:t>‹#›</a:t>
            </a:fld>
            <a:endParaRPr lang="en-US" dirty="0"/>
          </a:p>
        </p:txBody>
      </p:sp>
    </p:spTree>
    <p:extLst>
      <p:ext uri="{BB962C8B-B14F-4D97-AF65-F5344CB8AC3E}">
        <p14:creationId xmlns:p14="http://schemas.microsoft.com/office/powerpoint/2010/main" val="1948305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pPr>
              <a:defRPr/>
            </a:pPr>
            <a:fld id="{EE7AF4DA-3A3D-49C3-85FA-11B5D99CDADE}" type="datetimeFigureOut">
              <a:rPr lang="en-US" smtClean="0"/>
              <a:pPr>
                <a:defRPr/>
              </a:pPr>
              <a:t>5/19/2023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D29ABE69-68EA-4443-AE34-85B8C2DF44F5}" type="slidenum">
              <a:rPr lang="en-US" smtClean="0"/>
              <a:pPr>
                <a:defRPr/>
              </a:pPr>
              <a:t>‹#›</a:t>
            </a:fld>
            <a:endParaRPr lang="en-US" dirty="0"/>
          </a:p>
        </p:txBody>
      </p:sp>
    </p:spTree>
    <p:extLst>
      <p:ext uri="{BB962C8B-B14F-4D97-AF65-F5344CB8AC3E}">
        <p14:creationId xmlns:p14="http://schemas.microsoft.com/office/powerpoint/2010/main" val="955812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0784" y="4197210"/>
            <a:ext cx="9710752" cy="2809616"/>
          </a:xfrm>
        </p:spPr>
        <p:txBody>
          <a:bodyPr anchor="b"/>
          <a:lstStyle>
            <a:lvl1pPr algn="l">
              <a:defRPr sz="5867"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70782" y="7006825"/>
            <a:ext cx="9710753" cy="1261920"/>
          </a:xfrm>
        </p:spPr>
        <p:txBody>
          <a:bodyPr anchor="t"/>
          <a:lstStyle>
            <a:lvl1pPr marL="0" indent="0" algn="l">
              <a:buNone/>
              <a:defRPr sz="2933" cap="all">
                <a:solidFill>
                  <a:schemeClr val="bg2">
                    <a:lumMod val="40000"/>
                    <a:lumOff val="60000"/>
                  </a:schemeClr>
                </a:solidFill>
              </a:defRPr>
            </a:lvl1pPr>
            <a:lvl2pPr marL="670575" indent="0">
              <a:buNone/>
              <a:defRPr sz="2640">
                <a:solidFill>
                  <a:schemeClr val="tx1">
                    <a:tint val="75000"/>
                  </a:schemeClr>
                </a:solidFill>
              </a:defRPr>
            </a:lvl2pPr>
            <a:lvl3pPr marL="1341150" indent="0">
              <a:buNone/>
              <a:defRPr sz="2347">
                <a:solidFill>
                  <a:schemeClr val="tx1">
                    <a:tint val="75000"/>
                  </a:schemeClr>
                </a:solidFill>
              </a:defRPr>
            </a:lvl3pPr>
            <a:lvl4pPr marL="2011726" indent="0">
              <a:buNone/>
              <a:defRPr sz="2053">
                <a:solidFill>
                  <a:schemeClr val="tx1">
                    <a:tint val="75000"/>
                  </a:schemeClr>
                </a:solidFill>
              </a:defRPr>
            </a:lvl4pPr>
            <a:lvl5pPr marL="2682301" indent="0">
              <a:buNone/>
              <a:defRPr sz="2053">
                <a:solidFill>
                  <a:schemeClr val="tx1">
                    <a:tint val="75000"/>
                  </a:schemeClr>
                </a:solidFill>
              </a:defRPr>
            </a:lvl5pPr>
            <a:lvl6pPr marL="3352876" indent="0">
              <a:buNone/>
              <a:defRPr sz="2053">
                <a:solidFill>
                  <a:schemeClr val="tx1">
                    <a:tint val="75000"/>
                  </a:schemeClr>
                </a:solidFill>
              </a:defRPr>
            </a:lvl6pPr>
            <a:lvl7pPr marL="4023451" indent="0">
              <a:buNone/>
              <a:defRPr sz="2053">
                <a:solidFill>
                  <a:schemeClr val="tx1">
                    <a:tint val="75000"/>
                  </a:schemeClr>
                </a:solidFill>
              </a:defRPr>
            </a:lvl7pPr>
            <a:lvl8pPr marL="4694027" indent="0">
              <a:buNone/>
              <a:defRPr sz="2053">
                <a:solidFill>
                  <a:schemeClr val="tx1">
                    <a:tint val="75000"/>
                  </a:schemeClr>
                </a:solidFill>
              </a:defRPr>
            </a:lvl8pPr>
            <a:lvl9pPr marL="5364602" indent="0">
              <a:buNone/>
              <a:defRPr sz="2053">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54ECB4A8-009E-4069-AF4E-2D05AACA40FA}" type="datetimeFigureOut">
              <a:rPr lang="en-US" smtClean="0"/>
              <a:pPr>
                <a:defRPr/>
              </a:pPr>
              <a:t>5/19/2023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4F420D5-0BCF-40BC-BA0B-358ED1C6B377}" type="slidenum">
              <a:rPr lang="en-US" smtClean="0"/>
              <a:pPr>
                <a:defRPr/>
              </a:pPr>
              <a:t>‹#›</a:t>
            </a:fld>
            <a:endParaRPr lang="en-US" dirty="0"/>
          </a:p>
        </p:txBody>
      </p:sp>
    </p:spTree>
    <p:extLst>
      <p:ext uri="{BB962C8B-B14F-4D97-AF65-F5344CB8AC3E}">
        <p14:creationId xmlns:p14="http://schemas.microsoft.com/office/powerpoint/2010/main" val="1163931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13961" y="3022179"/>
            <a:ext cx="4837232" cy="6153786"/>
          </a:xfrm>
        </p:spPr>
        <p:txBody>
          <a:bodyPr>
            <a:normAutofit/>
          </a:bodyPr>
          <a:lstStyle>
            <a:lvl1pPr>
              <a:defRPr sz="2640"/>
            </a:lvl1pPr>
            <a:lvl2pPr>
              <a:defRPr sz="2347"/>
            </a:lvl2pPr>
            <a:lvl3pPr>
              <a:defRPr sz="2053"/>
            </a:lvl3pPr>
            <a:lvl4pPr>
              <a:defRPr sz="1760"/>
            </a:lvl4pPr>
            <a:lvl5pPr>
              <a:defRPr sz="1760"/>
            </a:lvl5pPr>
            <a:lvl6pPr>
              <a:defRPr sz="1760"/>
            </a:lvl6pPr>
            <a:lvl7pPr>
              <a:defRPr sz="1760"/>
            </a:lvl7pPr>
            <a:lvl8pPr>
              <a:defRPr sz="1760"/>
            </a:lvl8pPr>
            <a:lvl9pPr>
              <a:defRPr sz="176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21564" y="3015604"/>
            <a:ext cx="4837235" cy="6160359"/>
          </a:xfrm>
        </p:spPr>
        <p:txBody>
          <a:bodyPr>
            <a:normAutofit/>
          </a:bodyPr>
          <a:lstStyle>
            <a:lvl1pPr>
              <a:defRPr sz="2640"/>
            </a:lvl1pPr>
            <a:lvl2pPr>
              <a:defRPr sz="2347"/>
            </a:lvl2pPr>
            <a:lvl3pPr>
              <a:defRPr sz="2053"/>
            </a:lvl3pPr>
            <a:lvl4pPr>
              <a:defRPr sz="1760"/>
            </a:lvl4pPr>
            <a:lvl5pPr>
              <a:defRPr sz="1760"/>
            </a:lvl5pPr>
            <a:lvl6pPr>
              <a:defRPr sz="1760"/>
            </a:lvl6pPr>
            <a:lvl7pPr>
              <a:defRPr sz="1760"/>
            </a:lvl7pPr>
            <a:lvl8pPr>
              <a:defRPr sz="1760"/>
            </a:lvl8pPr>
            <a:lvl9pPr>
              <a:defRPr sz="176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53DFF62A-3767-4779-83CE-4072DCB8AA39}" type="datetimeFigureOut">
              <a:rPr lang="en-US" smtClean="0"/>
              <a:pPr>
                <a:defRPr/>
              </a:pPr>
              <a:t>5/19/2023</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08C52527-3D26-4244-AA54-F8DD4A02D9FE}" type="slidenum">
              <a:rPr lang="en-US" smtClean="0"/>
              <a:pPr>
                <a:defRPr/>
              </a:pPr>
              <a:t>‹#›</a:t>
            </a:fld>
            <a:endParaRPr lang="en-US" dirty="0"/>
          </a:p>
        </p:txBody>
      </p:sp>
    </p:spTree>
    <p:extLst>
      <p:ext uri="{BB962C8B-B14F-4D97-AF65-F5344CB8AC3E}">
        <p14:creationId xmlns:p14="http://schemas.microsoft.com/office/powerpoint/2010/main" val="746746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13960" y="2794000"/>
            <a:ext cx="4837231" cy="845184"/>
          </a:xfrm>
        </p:spPr>
        <p:txBody>
          <a:bodyPr anchor="b">
            <a:noAutofit/>
          </a:bodyPr>
          <a:lstStyle>
            <a:lvl1pPr marL="0" indent="0">
              <a:buNone/>
              <a:defRPr sz="3520" b="0">
                <a:solidFill>
                  <a:schemeClr val="bg2">
                    <a:lumMod val="40000"/>
                    <a:lumOff val="60000"/>
                  </a:schemeClr>
                </a:solidFill>
              </a:defRPr>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smtClean="0"/>
              <a:t>Click to edit Master text styles</a:t>
            </a:r>
          </a:p>
        </p:txBody>
      </p:sp>
      <p:sp>
        <p:nvSpPr>
          <p:cNvPr id="4" name="Content Placeholder 3"/>
          <p:cNvSpPr>
            <a:spLocks noGrp="1"/>
          </p:cNvSpPr>
          <p:nvPr>
            <p:ph sz="half" idx="2"/>
          </p:nvPr>
        </p:nvSpPr>
        <p:spPr>
          <a:xfrm>
            <a:off x="1213961" y="3688080"/>
            <a:ext cx="4837232" cy="5487882"/>
          </a:xfrm>
        </p:spPr>
        <p:txBody>
          <a:bodyPr>
            <a:normAutofit/>
          </a:bodyPr>
          <a:lstStyle>
            <a:lvl1pPr>
              <a:defRPr sz="2640"/>
            </a:lvl1pPr>
            <a:lvl2pPr>
              <a:defRPr sz="2347"/>
            </a:lvl2pPr>
            <a:lvl3pPr>
              <a:defRPr sz="2053"/>
            </a:lvl3pPr>
            <a:lvl4pPr>
              <a:defRPr sz="1760"/>
            </a:lvl4pPr>
            <a:lvl5pPr>
              <a:defRPr sz="1760"/>
            </a:lvl5pPr>
            <a:lvl6pPr>
              <a:defRPr sz="1760"/>
            </a:lvl6pPr>
            <a:lvl7pPr>
              <a:defRPr sz="1760"/>
            </a:lvl7pPr>
            <a:lvl8pPr>
              <a:defRPr sz="1760"/>
            </a:lvl8pPr>
            <a:lvl9pPr>
              <a:defRPr sz="176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21566" y="2794000"/>
            <a:ext cx="4837232" cy="845184"/>
          </a:xfrm>
        </p:spPr>
        <p:txBody>
          <a:bodyPr anchor="b">
            <a:noAutofit/>
          </a:bodyPr>
          <a:lstStyle>
            <a:lvl1pPr marL="0" indent="0">
              <a:buNone/>
              <a:defRPr sz="3520" b="0">
                <a:solidFill>
                  <a:schemeClr val="bg2">
                    <a:lumMod val="40000"/>
                    <a:lumOff val="60000"/>
                  </a:schemeClr>
                </a:solidFill>
              </a:defRPr>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smtClean="0"/>
              <a:t>Click to edit Master text styles</a:t>
            </a:r>
          </a:p>
        </p:txBody>
      </p:sp>
      <p:sp>
        <p:nvSpPr>
          <p:cNvPr id="6" name="Content Placeholder 5"/>
          <p:cNvSpPr>
            <a:spLocks noGrp="1"/>
          </p:cNvSpPr>
          <p:nvPr>
            <p:ph sz="quarter" idx="4"/>
          </p:nvPr>
        </p:nvSpPr>
        <p:spPr>
          <a:xfrm>
            <a:off x="6221566" y="3688080"/>
            <a:ext cx="4837232" cy="5487882"/>
          </a:xfrm>
        </p:spPr>
        <p:txBody>
          <a:bodyPr>
            <a:normAutofit/>
          </a:bodyPr>
          <a:lstStyle>
            <a:lvl1pPr>
              <a:defRPr sz="2640"/>
            </a:lvl1pPr>
            <a:lvl2pPr>
              <a:defRPr sz="2347"/>
            </a:lvl2pPr>
            <a:lvl3pPr>
              <a:defRPr sz="2053"/>
            </a:lvl3pPr>
            <a:lvl4pPr>
              <a:defRPr sz="1760"/>
            </a:lvl4pPr>
            <a:lvl5pPr>
              <a:defRPr sz="1760"/>
            </a:lvl5pPr>
            <a:lvl6pPr>
              <a:defRPr sz="1760"/>
            </a:lvl6pPr>
            <a:lvl7pPr>
              <a:defRPr sz="1760"/>
            </a:lvl7pPr>
            <a:lvl8pPr>
              <a:defRPr sz="1760"/>
            </a:lvl8pPr>
            <a:lvl9pPr>
              <a:defRPr sz="176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53F7FD5D-7E81-4719-972E-6B57A7284F63}" type="datetimeFigureOut">
              <a:rPr lang="en-US" smtClean="0"/>
              <a:pPr>
                <a:defRPr/>
              </a:pPr>
              <a:t>5/19/2023</a:t>
            </a:fld>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AA5BA409-D332-4D2F-95E0-137DA32014AB}" type="slidenum">
              <a:rPr lang="en-US" smtClean="0"/>
              <a:pPr>
                <a:defRPr/>
              </a:pPr>
              <a:t>‹#›</a:t>
            </a:fld>
            <a:endParaRPr lang="en-US" dirty="0"/>
          </a:p>
        </p:txBody>
      </p:sp>
    </p:spTree>
    <p:extLst>
      <p:ext uri="{BB962C8B-B14F-4D97-AF65-F5344CB8AC3E}">
        <p14:creationId xmlns:p14="http://schemas.microsoft.com/office/powerpoint/2010/main" val="2206392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pPr>
              <a:defRPr/>
            </a:pPr>
            <a:fld id="{06EDA690-7E18-4FD2-89F6-52B863641E39}" type="datetimeFigureOut">
              <a:rPr lang="en-US" smtClean="0"/>
              <a:pPr>
                <a:defRPr/>
              </a:pPr>
              <a:t>5/19/2023</a:t>
            </a:fld>
            <a:endParaRPr lang="en-US" dirty="0"/>
          </a:p>
        </p:txBody>
      </p:sp>
      <p:sp>
        <p:nvSpPr>
          <p:cNvPr id="5" name="Footer Placeholder 3"/>
          <p:cNvSpPr>
            <a:spLocks noGrp="1"/>
          </p:cNvSpPr>
          <p:nvPr>
            <p:ph type="ftr" sz="quarter" idx="11"/>
          </p:nvPr>
        </p:nvSpPr>
        <p:spPr/>
        <p:txBody>
          <a:bodyPr/>
          <a:lstStyle/>
          <a:p>
            <a:pPr>
              <a:defRPr/>
            </a:pPr>
            <a:endParaRPr lang="en-US" dirty="0"/>
          </a:p>
        </p:txBody>
      </p:sp>
      <p:sp>
        <p:nvSpPr>
          <p:cNvPr id="6" name="Slide Number Placeholder 4"/>
          <p:cNvSpPr>
            <a:spLocks noGrp="1"/>
          </p:cNvSpPr>
          <p:nvPr>
            <p:ph type="sldNum" sz="quarter" idx="12"/>
          </p:nvPr>
        </p:nvSpPr>
        <p:spPr/>
        <p:txBody>
          <a:bodyPr/>
          <a:lstStyle/>
          <a:p>
            <a:pPr>
              <a:defRPr/>
            </a:pPr>
            <a:fld id="{DBD9B7F9-DCB6-4A90-8BF3-EB74988EB9D1}" type="slidenum">
              <a:rPr lang="en-US" smtClean="0"/>
              <a:pPr>
                <a:defRPr/>
              </a:pPr>
              <a:t>‹#›</a:t>
            </a:fld>
            <a:endParaRPr lang="en-US" dirty="0"/>
          </a:p>
        </p:txBody>
      </p:sp>
    </p:spTree>
    <p:extLst>
      <p:ext uri="{BB962C8B-B14F-4D97-AF65-F5344CB8AC3E}">
        <p14:creationId xmlns:p14="http://schemas.microsoft.com/office/powerpoint/2010/main" val="2165697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pPr>
              <a:defRPr/>
            </a:pPr>
            <a:fld id="{F9BDB334-A94B-44BB-AFC8-CD029BDE601C}" type="datetimeFigureOut">
              <a:rPr lang="en-US" smtClean="0"/>
              <a:pPr>
                <a:defRPr/>
              </a:pPr>
              <a:t>5/19/2023</a:t>
            </a:fld>
            <a:endParaRPr lang="en-US" dirty="0"/>
          </a:p>
        </p:txBody>
      </p:sp>
      <p:sp>
        <p:nvSpPr>
          <p:cNvPr id="5" name="Footer Placeholder 2"/>
          <p:cNvSpPr>
            <a:spLocks noGrp="1"/>
          </p:cNvSpPr>
          <p:nvPr>
            <p:ph type="ftr" sz="quarter" idx="11"/>
          </p:nvPr>
        </p:nvSpPr>
        <p:spPr/>
        <p:txBody>
          <a:bodyPr/>
          <a:lstStyle/>
          <a:p>
            <a:pPr>
              <a:defRPr/>
            </a:pPr>
            <a:endParaRPr lang="en-US" dirty="0"/>
          </a:p>
        </p:txBody>
      </p:sp>
      <p:sp>
        <p:nvSpPr>
          <p:cNvPr id="6" name="Slide Number Placeholder 3"/>
          <p:cNvSpPr>
            <a:spLocks noGrp="1"/>
          </p:cNvSpPr>
          <p:nvPr>
            <p:ph type="sldNum" sz="quarter" idx="12"/>
          </p:nvPr>
        </p:nvSpPr>
        <p:spPr/>
        <p:txBody>
          <a:bodyPr/>
          <a:lstStyle/>
          <a:p>
            <a:pPr>
              <a:defRPr/>
            </a:pPr>
            <a:fld id="{4BD588A5-9259-4CF4-8F37-9A72BD0E9220}" type="slidenum">
              <a:rPr lang="en-US" smtClean="0"/>
              <a:pPr>
                <a:defRPr/>
              </a:pPr>
              <a:t>‹#›</a:t>
            </a:fld>
            <a:endParaRPr lang="en-US" dirty="0"/>
          </a:p>
        </p:txBody>
      </p:sp>
    </p:spTree>
    <p:extLst>
      <p:ext uri="{BB962C8B-B14F-4D97-AF65-F5344CB8AC3E}">
        <p14:creationId xmlns:p14="http://schemas.microsoft.com/office/powerpoint/2010/main" val="1468449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70780" y="2123440"/>
            <a:ext cx="3742144" cy="2123440"/>
          </a:xfrm>
        </p:spPr>
        <p:txBody>
          <a:bodyPr anchor="b"/>
          <a:lstStyle>
            <a:lvl1pPr algn="l">
              <a:defRPr sz="3520" b="0"/>
            </a:lvl1pPr>
          </a:lstStyle>
          <a:p>
            <a:r>
              <a:rPr lang="en-US" smtClean="0"/>
              <a:t>Click to edit Master title style</a:t>
            </a:r>
            <a:endParaRPr lang="en-US" dirty="0"/>
          </a:p>
        </p:txBody>
      </p:sp>
      <p:sp>
        <p:nvSpPr>
          <p:cNvPr id="3" name="Content Placeholder 2"/>
          <p:cNvSpPr>
            <a:spLocks noGrp="1"/>
          </p:cNvSpPr>
          <p:nvPr>
            <p:ph idx="1"/>
          </p:nvPr>
        </p:nvSpPr>
        <p:spPr>
          <a:xfrm>
            <a:off x="5264450" y="2123440"/>
            <a:ext cx="5717086" cy="6705600"/>
          </a:xfrm>
        </p:spPr>
        <p:txBody>
          <a:bodyPr anchor="ctr">
            <a:normAutofit/>
          </a:bodyPr>
          <a:lstStyle>
            <a:lvl1pPr>
              <a:defRPr sz="2933"/>
            </a:lvl1pPr>
            <a:lvl2pPr>
              <a:defRPr sz="2640"/>
            </a:lvl2pPr>
            <a:lvl3pPr>
              <a:defRPr sz="2347"/>
            </a:lvl3pPr>
            <a:lvl4pPr>
              <a:defRPr sz="2053"/>
            </a:lvl4pPr>
            <a:lvl5pPr>
              <a:defRPr sz="2053"/>
            </a:lvl5pPr>
            <a:lvl6pPr>
              <a:defRPr sz="2053"/>
            </a:lvl6pPr>
            <a:lvl7pPr>
              <a:defRPr sz="2053"/>
            </a:lvl7pPr>
            <a:lvl8pPr>
              <a:defRPr sz="2053"/>
            </a:lvl8pPr>
            <a:lvl9pPr>
              <a:defRPr sz="205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70780" y="4589613"/>
            <a:ext cx="3742144" cy="4246879"/>
          </a:xfrm>
        </p:spPr>
        <p:txBody>
          <a:bodyPr/>
          <a:lstStyle>
            <a:lvl1pPr marL="0" indent="0">
              <a:buNone/>
              <a:defRPr sz="2053"/>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sp>
        <p:nvSpPr>
          <p:cNvPr id="7" name="Date Placeholder 4"/>
          <p:cNvSpPr>
            <a:spLocks noGrp="1"/>
          </p:cNvSpPr>
          <p:nvPr>
            <p:ph type="dt" sz="half" idx="10"/>
          </p:nvPr>
        </p:nvSpPr>
        <p:spPr/>
        <p:txBody>
          <a:bodyPr/>
          <a:lstStyle/>
          <a:p>
            <a:pPr>
              <a:defRPr/>
            </a:pPr>
            <a:fld id="{8D3C2860-7A3C-4FE2-B5C3-56A0267401E0}" type="datetimeFigureOut">
              <a:rPr lang="en-US" smtClean="0"/>
              <a:pPr>
                <a:defRPr/>
              </a:pPr>
              <a:t>5/19/2023</a:t>
            </a:fld>
            <a:endParaRPr lang="en-US" dirty="0"/>
          </a:p>
        </p:txBody>
      </p:sp>
      <p:sp>
        <p:nvSpPr>
          <p:cNvPr id="5" name="Footer Placeholder 5"/>
          <p:cNvSpPr>
            <a:spLocks noGrp="1"/>
          </p:cNvSpPr>
          <p:nvPr>
            <p:ph type="ftr" sz="quarter" idx="11"/>
          </p:nvPr>
        </p:nvSpPr>
        <p:spPr/>
        <p:txBody>
          <a:bodyPr/>
          <a:lstStyle/>
          <a:p>
            <a:pPr>
              <a:defRPr/>
            </a:pPr>
            <a:endParaRPr lang="en-US" dirty="0"/>
          </a:p>
        </p:txBody>
      </p:sp>
      <p:sp>
        <p:nvSpPr>
          <p:cNvPr id="6" name="Slide Number Placeholder 6"/>
          <p:cNvSpPr>
            <a:spLocks noGrp="1"/>
          </p:cNvSpPr>
          <p:nvPr>
            <p:ph type="sldNum" sz="quarter" idx="12"/>
          </p:nvPr>
        </p:nvSpPr>
        <p:spPr/>
        <p:txBody>
          <a:bodyPr/>
          <a:lstStyle/>
          <a:p>
            <a:pPr>
              <a:defRPr/>
            </a:pPr>
            <a:fld id="{FC58D445-1E9A-48C2-9F17-DC62610F72DF}" type="slidenum">
              <a:rPr lang="en-US" smtClean="0"/>
              <a:pPr>
                <a:defRPr/>
              </a:pPr>
              <a:t>‹#›</a:t>
            </a:fld>
            <a:endParaRPr lang="en-US" dirty="0"/>
          </a:p>
        </p:txBody>
      </p:sp>
    </p:spTree>
    <p:extLst>
      <p:ext uri="{BB962C8B-B14F-4D97-AF65-F5344CB8AC3E}">
        <p14:creationId xmlns:p14="http://schemas.microsoft.com/office/powerpoint/2010/main" val="1648022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69629" y="2719482"/>
            <a:ext cx="5603655" cy="2309718"/>
          </a:xfrm>
        </p:spPr>
        <p:txBody>
          <a:bodyPr anchor="b">
            <a:normAutofit/>
          </a:bodyPr>
          <a:lstStyle>
            <a:lvl1pPr algn="l">
              <a:defRPr sz="528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646492" y="1676400"/>
            <a:ext cx="3521357" cy="67056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347"/>
            </a:lvl1pPr>
            <a:lvl2pPr marL="670575" indent="0">
              <a:buNone/>
              <a:defRPr sz="2347"/>
            </a:lvl2pPr>
            <a:lvl3pPr marL="1341150" indent="0">
              <a:buNone/>
              <a:defRPr sz="2347"/>
            </a:lvl3pPr>
            <a:lvl4pPr marL="2011726" indent="0">
              <a:buNone/>
              <a:defRPr sz="2347"/>
            </a:lvl4pPr>
            <a:lvl5pPr marL="2682301" indent="0">
              <a:buNone/>
              <a:defRPr sz="2347"/>
            </a:lvl5pPr>
            <a:lvl6pPr marL="3352876" indent="0">
              <a:buNone/>
              <a:defRPr sz="2347"/>
            </a:lvl6pPr>
            <a:lvl7pPr marL="4023451" indent="0">
              <a:buNone/>
              <a:defRPr sz="2347"/>
            </a:lvl7pPr>
            <a:lvl8pPr marL="4694027" indent="0">
              <a:buNone/>
              <a:defRPr sz="2347"/>
            </a:lvl8pPr>
            <a:lvl9pPr marL="5364602" indent="0">
              <a:buNone/>
              <a:defRPr sz="2347"/>
            </a:lvl9pPr>
          </a:lstStyle>
          <a:p>
            <a:r>
              <a:rPr lang="en-US" smtClean="0"/>
              <a:t>Click icon to add picture</a:t>
            </a:r>
            <a:endParaRPr lang="en-US" dirty="0"/>
          </a:p>
        </p:txBody>
      </p:sp>
      <p:sp>
        <p:nvSpPr>
          <p:cNvPr id="4" name="Text Placeholder 3"/>
          <p:cNvSpPr>
            <a:spLocks noGrp="1"/>
          </p:cNvSpPr>
          <p:nvPr>
            <p:ph type="body" sz="half" idx="2"/>
          </p:nvPr>
        </p:nvSpPr>
        <p:spPr>
          <a:xfrm>
            <a:off x="1270780" y="5364480"/>
            <a:ext cx="5594934" cy="2011680"/>
          </a:xfrm>
        </p:spPr>
        <p:txBody>
          <a:bodyPr>
            <a:normAutofit/>
          </a:bodyPr>
          <a:lstStyle>
            <a:lvl1pPr marL="0" indent="0">
              <a:buNone/>
              <a:defRPr sz="2053"/>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6B3B048D-E3D9-4E79-9683-E5639F68D347}" type="datetimeFigureOut">
              <a:rPr lang="en-US" smtClean="0"/>
              <a:pPr>
                <a:defRPr/>
              </a:pPr>
              <a:t>5/19/2023</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97AEB5AE-2C50-40C3-98B4-C1455677A7B2}" type="slidenum">
              <a:rPr lang="en-US" smtClean="0"/>
              <a:pPr>
                <a:defRPr/>
              </a:pPr>
              <a:t>‹#›</a:t>
            </a:fld>
            <a:endParaRPr lang="en-US" dirty="0"/>
          </a:p>
        </p:txBody>
      </p:sp>
    </p:spTree>
    <p:extLst>
      <p:ext uri="{BB962C8B-B14F-4D97-AF65-F5344CB8AC3E}">
        <p14:creationId xmlns:p14="http://schemas.microsoft.com/office/powerpoint/2010/main" val="3437450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9239167" y="2458720"/>
            <a:ext cx="4135120" cy="413512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345087" y="-670560"/>
            <a:ext cx="2346960" cy="234696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9239167" y="8940800"/>
            <a:ext cx="1452880" cy="145288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225849" y="3911600"/>
            <a:ext cx="6146800" cy="61468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231689" y="4246880"/>
            <a:ext cx="3464560" cy="346456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11360278" y="0"/>
            <a:ext cx="1005840" cy="16125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710908" y="663986"/>
            <a:ext cx="10347891" cy="2054111"/>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213960" y="3010957"/>
            <a:ext cx="9843759" cy="61533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992651" y="2682198"/>
            <a:ext cx="1452879" cy="335367"/>
          </a:xfrm>
          <a:prstGeom prst="rect">
            <a:avLst/>
          </a:prstGeom>
        </p:spPr>
        <p:txBody>
          <a:bodyPr vert="horz" lIns="91440" tIns="45720" rIns="91440" bIns="45720" rtlCol="0" anchor="t"/>
          <a:lstStyle>
            <a:lvl1pPr algn="l">
              <a:defRPr sz="1613" b="0" i="0">
                <a:solidFill>
                  <a:schemeClr val="tx1">
                    <a:tint val="75000"/>
                    <a:alpha val="60000"/>
                  </a:schemeClr>
                </a:solidFill>
              </a:defRPr>
            </a:lvl1pPr>
          </a:lstStyle>
          <a:p>
            <a:pPr>
              <a:defRPr/>
            </a:pPr>
            <a:fld id="{873ABF5C-1305-473B-AA42-6CF5646DF2FB}" type="datetimeFigureOut">
              <a:rPr lang="en-US" smtClean="0"/>
              <a:pPr>
                <a:defRPr/>
              </a:pPr>
              <a:t>5/19/2023</a:t>
            </a:fld>
            <a:endParaRPr lang="en-US" dirty="0"/>
          </a:p>
        </p:txBody>
      </p:sp>
      <p:sp>
        <p:nvSpPr>
          <p:cNvPr id="5" name="Footer Placeholder 4"/>
          <p:cNvSpPr>
            <a:spLocks noGrp="1"/>
          </p:cNvSpPr>
          <p:nvPr>
            <p:ph type="ftr" sz="quarter" idx="3"/>
          </p:nvPr>
        </p:nvSpPr>
        <p:spPr>
          <a:xfrm rot="5400000">
            <a:off x="9142225" y="4786277"/>
            <a:ext cx="5661033" cy="335368"/>
          </a:xfrm>
          <a:prstGeom prst="rect">
            <a:avLst/>
          </a:prstGeom>
        </p:spPr>
        <p:txBody>
          <a:bodyPr vert="horz" lIns="91440" tIns="45720" rIns="91440" bIns="45720" rtlCol="0" anchor="b"/>
          <a:lstStyle>
            <a:lvl1pPr algn="l">
              <a:defRPr sz="1613" b="0" i="0">
                <a:solidFill>
                  <a:schemeClr val="tx1">
                    <a:tint val="75000"/>
                    <a:alpha val="60000"/>
                  </a:schemeClr>
                </a:solidFill>
              </a:defRPr>
            </a:lvl1pPr>
          </a:lstStyle>
          <a:p>
            <a:pPr>
              <a:defRPr/>
            </a:pPr>
            <a:endParaRPr lang="en-US" dirty="0"/>
          </a:p>
        </p:txBody>
      </p:sp>
      <p:sp>
        <p:nvSpPr>
          <p:cNvPr id="6" name="Slide Number Placeholder 5"/>
          <p:cNvSpPr>
            <a:spLocks noGrp="1"/>
          </p:cNvSpPr>
          <p:nvPr>
            <p:ph type="sldNum" sz="quarter" idx="4"/>
          </p:nvPr>
        </p:nvSpPr>
        <p:spPr bwMode="gray">
          <a:xfrm>
            <a:off x="11390766" y="433747"/>
            <a:ext cx="922259" cy="1125941"/>
          </a:xfrm>
          <a:prstGeom prst="rect">
            <a:avLst/>
          </a:prstGeom>
        </p:spPr>
        <p:txBody>
          <a:bodyPr vert="horz" lIns="91440" tIns="45720" rIns="91440" bIns="45720" rtlCol="0" anchor="b"/>
          <a:lstStyle>
            <a:lvl1pPr algn="ctr">
              <a:defRPr sz="4108" b="0" i="0">
                <a:solidFill>
                  <a:schemeClr val="tx1">
                    <a:tint val="75000"/>
                  </a:schemeClr>
                </a:solidFill>
              </a:defRPr>
            </a:lvl1pPr>
          </a:lstStyle>
          <a:p>
            <a:pPr>
              <a:defRPr/>
            </a:pPr>
            <a:fld id="{3775E0F2-95CE-4AB8-9479-A228495BCAC0}" type="slidenum">
              <a:rPr lang="en-US" smtClean="0"/>
              <a:pPr>
                <a:defRPr/>
              </a:pPr>
              <a:t>‹#›</a:t>
            </a:fld>
            <a:endParaRPr lang="en-US" dirty="0"/>
          </a:p>
        </p:txBody>
      </p:sp>
    </p:spTree>
    <p:extLst>
      <p:ext uri="{BB962C8B-B14F-4D97-AF65-F5344CB8AC3E}">
        <p14:creationId xmlns:p14="http://schemas.microsoft.com/office/powerpoint/2010/main" val="2866244303"/>
      </p:ext>
    </p:extLst>
  </p:cSld>
  <p:clrMap bg1="dk1" tx1="lt1" bg2="dk2" tx2="lt2" accent1="accent1" accent2="accent2" accent3="accent3" accent4="accent4" accent5="accent5" accent6="accent6" hlink="hlink" folHlink="folHlink"/>
  <p:sldLayoutIdLst>
    <p:sldLayoutId id="2147484485" r:id="rId1"/>
    <p:sldLayoutId id="2147484486" r:id="rId2"/>
    <p:sldLayoutId id="2147484487" r:id="rId3"/>
    <p:sldLayoutId id="2147484488" r:id="rId4"/>
    <p:sldLayoutId id="2147484489" r:id="rId5"/>
    <p:sldLayoutId id="2147484490" r:id="rId6"/>
    <p:sldLayoutId id="2147484491" r:id="rId7"/>
    <p:sldLayoutId id="2147484492" r:id="rId8"/>
    <p:sldLayoutId id="2147484493" r:id="rId9"/>
    <p:sldLayoutId id="2147484494" r:id="rId10"/>
    <p:sldLayoutId id="2147484495" r:id="rId11"/>
    <p:sldLayoutId id="2147484496" r:id="rId12"/>
    <p:sldLayoutId id="2147484497" r:id="rId13"/>
    <p:sldLayoutId id="2147484498" r:id="rId14"/>
    <p:sldLayoutId id="2147484499" r:id="rId15"/>
    <p:sldLayoutId id="2147484500" r:id="rId16"/>
    <p:sldLayoutId id="2147484501" r:id="rId17"/>
  </p:sldLayoutIdLst>
  <p:txStyles>
    <p:titleStyle>
      <a:lvl1pPr algn="l" defTabSz="670586" rtl="0" eaLnBrk="1" latinLnBrk="0" hangingPunct="1">
        <a:spcBef>
          <a:spcPct val="0"/>
        </a:spcBef>
        <a:buNone/>
        <a:defRPr sz="616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02940" indent="-502940" algn="l" defTabSz="670586" rtl="0" eaLnBrk="1" latinLnBrk="0" hangingPunct="1">
        <a:spcBef>
          <a:spcPts val="1467"/>
        </a:spcBef>
        <a:spcAft>
          <a:spcPts val="0"/>
        </a:spcAft>
        <a:buClr>
          <a:schemeClr val="bg2">
            <a:lumMod val="40000"/>
            <a:lumOff val="60000"/>
          </a:schemeClr>
        </a:buClr>
        <a:buSzPct val="80000"/>
        <a:buFont typeface="Wingdings 3" charset="2"/>
        <a:buChar char=""/>
        <a:defRPr sz="2933" b="0" i="0" kern="1200">
          <a:solidFill>
            <a:schemeClr val="tx1"/>
          </a:solidFill>
          <a:latin typeface="+mj-lt"/>
          <a:ea typeface="+mj-ea"/>
          <a:cs typeface="+mj-cs"/>
        </a:defRPr>
      </a:lvl1pPr>
      <a:lvl2pPr marL="1089702" indent="-419117" algn="l" defTabSz="670586" rtl="0" eaLnBrk="1" latinLnBrk="0" hangingPunct="1">
        <a:spcBef>
          <a:spcPts val="1467"/>
        </a:spcBef>
        <a:spcAft>
          <a:spcPts val="0"/>
        </a:spcAft>
        <a:buClr>
          <a:schemeClr val="bg2">
            <a:lumMod val="40000"/>
            <a:lumOff val="60000"/>
          </a:schemeClr>
        </a:buClr>
        <a:buSzPct val="80000"/>
        <a:buFont typeface="Wingdings 3" charset="2"/>
        <a:buChar char=""/>
        <a:defRPr sz="2640" b="0" i="0" kern="1200">
          <a:solidFill>
            <a:schemeClr val="tx1"/>
          </a:solidFill>
          <a:latin typeface="+mj-lt"/>
          <a:ea typeface="+mj-ea"/>
          <a:cs typeface="+mj-cs"/>
        </a:defRPr>
      </a:lvl2pPr>
      <a:lvl3pPr marL="1676467" indent="-335293" algn="l" defTabSz="670586" rtl="0" eaLnBrk="1" latinLnBrk="0" hangingPunct="1">
        <a:spcBef>
          <a:spcPts val="1467"/>
        </a:spcBef>
        <a:spcAft>
          <a:spcPts val="0"/>
        </a:spcAft>
        <a:buClr>
          <a:schemeClr val="bg2">
            <a:lumMod val="40000"/>
            <a:lumOff val="60000"/>
          </a:schemeClr>
        </a:buClr>
        <a:buSzPct val="80000"/>
        <a:buFont typeface="Wingdings 3" charset="2"/>
        <a:buChar char=""/>
        <a:defRPr sz="2347" b="0" i="0" kern="1200">
          <a:solidFill>
            <a:schemeClr val="tx1"/>
          </a:solidFill>
          <a:latin typeface="+mj-lt"/>
          <a:ea typeface="+mj-ea"/>
          <a:cs typeface="+mj-cs"/>
        </a:defRPr>
      </a:lvl3pPr>
      <a:lvl4pPr marL="2347053" indent="-335293" algn="l" defTabSz="670586" rtl="0" eaLnBrk="1" latinLnBrk="0" hangingPunct="1">
        <a:spcBef>
          <a:spcPts val="1467"/>
        </a:spcBef>
        <a:spcAft>
          <a:spcPts val="0"/>
        </a:spcAft>
        <a:buClr>
          <a:schemeClr val="bg2">
            <a:lumMod val="40000"/>
            <a:lumOff val="60000"/>
          </a:schemeClr>
        </a:buClr>
        <a:buSzPct val="80000"/>
        <a:buFont typeface="Wingdings 3" charset="2"/>
        <a:buChar char=""/>
        <a:defRPr sz="2053" b="0" i="0" kern="1200">
          <a:solidFill>
            <a:schemeClr val="tx1"/>
          </a:solidFill>
          <a:latin typeface="+mj-lt"/>
          <a:ea typeface="+mj-ea"/>
          <a:cs typeface="+mj-cs"/>
        </a:defRPr>
      </a:lvl4pPr>
      <a:lvl5pPr marL="3017638" indent="-335293" algn="l" defTabSz="670586" rtl="0" eaLnBrk="1" latinLnBrk="0" hangingPunct="1">
        <a:spcBef>
          <a:spcPts val="1467"/>
        </a:spcBef>
        <a:spcAft>
          <a:spcPts val="0"/>
        </a:spcAft>
        <a:buClr>
          <a:schemeClr val="bg2">
            <a:lumMod val="40000"/>
            <a:lumOff val="60000"/>
          </a:schemeClr>
        </a:buClr>
        <a:buSzPct val="80000"/>
        <a:buFont typeface="Wingdings 3" charset="2"/>
        <a:buChar char=""/>
        <a:defRPr sz="2053" b="0" i="0" kern="1200">
          <a:solidFill>
            <a:schemeClr val="tx1"/>
          </a:solidFill>
          <a:latin typeface="+mj-lt"/>
          <a:ea typeface="+mj-ea"/>
          <a:cs typeface="+mj-cs"/>
        </a:defRPr>
      </a:lvl5pPr>
      <a:lvl6pPr marL="3688225" indent="-335293" algn="l" defTabSz="670586" rtl="0" eaLnBrk="1" latinLnBrk="0" hangingPunct="1">
        <a:spcBef>
          <a:spcPts val="1467"/>
        </a:spcBef>
        <a:spcAft>
          <a:spcPts val="0"/>
        </a:spcAft>
        <a:buClr>
          <a:schemeClr val="bg2">
            <a:lumMod val="40000"/>
            <a:lumOff val="60000"/>
          </a:schemeClr>
        </a:buClr>
        <a:buSzPct val="80000"/>
        <a:buFont typeface="Wingdings 3" charset="2"/>
        <a:buChar char=""/>
        <a:defRPr sz="2053" b="0" i="0" kern="1200">
          <a:solidFill>
            <a:schemeClr val="tx1"/>
          </a:solidFill>
          <a:latin typeface="+mj-lt"/>
          <a:ea typeface="+mj-ea"/>
          <a:cs typeface="+mj-cs"/>
        </a:defRPr>
      </a:lvl6pPr>
      <a:lvl7pPr marL="4358811" indent="-335293" algn="l" defTabSz="670586" rtl="0" eaLnBrk="1" latinLnBrk="0" hangingPunct="1">
        <a:spcBef>
          <a:spcPts val="1467"/>
        </a:spcBef>
        <a:spcAft>
          <a:spcPts val="0"/>
        </a:spcAft>
        <a:buClr>
          <a:schemeClr val="bg2">
            <a:lumMod val="40000"/>
            <a:lumOff val="60000"/>
          </a:schemeClr>
        </a:buClr>
        <a:buSzPct val="80000"/>
        <a:buFont typeface="Wingdings 3" charset="2"/>
        <a:buChar char=""/>
        <a:defRPr sz="2053" b="0" i="0" kern="1200">
          <a:solidFill>
            <a:schemeClr val="tx1"/>
          </a:solidFill>
          <a:latin typeface="+mj-lt"/>
          <a:ea typeface="+mj-ea"/>
          <a:cs typeface="+mj-cs"/>
        </a:defRPr>
      </a:lvl7pPr>
      <a:lvl8pPr marL="5029398" indent="-335293" algn="l" defTabSz="670586" rtl="0" eaLnBrk="1" latinLnBrk="0" hangingPunct="1">
        <a:spcBef>
          <a:spcPts val="1467"/>
        </a:spcBef>
        <a:spcAft>
          <a:spcPts val="0"/>
        </a:spcAft>
        <a:buClr>
          <a:schemeClr val="bg2">
            <a:lumMod val="40000"/>
            <a:lumOff val="60000"/>
          </a:schemeClr>
        </a:buClr>
        <a:buSzPct val="80000"/>
        <a:buFont typeface="Wingdings 3" charset="2"/>
        <a:buChar char=""/>
        <a:defRPr sz="2053" b="0" i="0" kern="1200">
          <a:solidFill>
            <a:schemeClr val="tx1"/>
          </a:solidFill>
          <a:latin typeface="+mj-lt"/>
          <a:ea typeface="+mj-ea"/>
          <a:cs typeface="+mj-cs"/>
        </a:defRPr>
      </a:lvl8pPr>
      <a:lvl9pPr marL="5699983" indent="-335293" algn="l" defTabSz="670586" rtl="0" eaLnBrk="1" latinLnBrk="0" hangingPunct="1">
        <a:spcBef>
          <a:spcPts val="1467"/>
        </a:spcBef>
        <a:spcAft>
          <a:spcPts val="0"/>
        </a:spcAft>
        <a:buClr>
          <a:schemeClr val="bg2">
            <a:lumMod val="40000"/>
            <a:lumOff val="60000"/>
          </a:schemeClr>
        </a:buClr>
        <a:buSzPct val="80000"/>
        <a:buFont typeface="Wingdings 3" charset="2"/>
        <a:buChar char=""/>
        <a:defRPr sz="2053" b="0" i="0" kern="1200">
          <a:solidFill>
            <a:schemeClr val="tx1"/>
          </a:solidFill>
          <a:latin typeface="+mj-lt"/>
          <a:ea typeface="+mj-ea"/>
          <a:cs typeface="+mj-cs"/>
        </a:defRPr>
      </a:lvl9pPr>
    </p:bodyStyle>
    <p:otherStyle>
      <a:defPPr>
        <a:defRPr lang="en-US"/>
      </a:defPPr>
      <a:lvl1pPr marL="0" algn="l" defTabSz="670586" rtl="0" eaLnBrk="1" latinLnBrk="0" hangingPunct="1">
        <a:defRPr sz="2640" kern="1200">
          <a:solidFill>
            <a:schemeClr val="tx1"/>
          </a:solidFill>
          <a:latin typeface="+mn-lt"/>
          <a:ea typeface="+mn-ea"/>
          <a:cs typeface="+mn-cs"/>
        </a:defRPr>
      </a:lvl1pPr>
      <a:lvl2pPr marL="670586" algn="l" defTabSz="670586" rtl="0" eaLnBrk="1" latinLnBrk="0" hangingPunct="1">
        <a:defRPr sz="2640" kern="1200">
          <a:solidFill>
            <a:schemeClr val="tx1"/>
          </a:solidFill>
          <a:latin typeface="+mn-lt"/>
          <a:ea typeface="+mn-ea"/>
          <a:cs typeface="+mn-cs"/>
        </a:defRPr>
      </a:lvl2pPr>
      <a:lvl3pPr marL="1341172" algn="l" defTabSz="670586" rtl="0" eaLnBrk="1" latinLnBrk="0" hangingPunct="1">
        <a:defRPr sz="2640" kern="1200">
          <a:solidFill>
            <a:schemeClr val="tx1"/>
          </a:solidFill>
          <a:latin typeface="+mn-lt"/>
          <a:ea typeface="+mn-ea"/>
          <a:cs typeface="+mn-cs"/>
        </a:defRPr>
      </a:lvl3pPr>
      <a:lvl4pPr marL="2011758" algn="l" defTabSz="670586" rtl="0" eaLnBrk="1" latinLnBrk="0" hangingPunct="1">
        <a:defRPr sz="2640" kern="1200">
          <a:solidFill>
            <a:schemeClr val="tx1"/>
          </a:solidFill>
          <a:latin typeface="+mn-lt"/>
          <a:ea typeface="+mn-ea"/>
          <a:cs typeface="+mn-cs"/>
        </a:defRPr>
      </a:lvl4pPr>
      <a:lvl5pPr marL="2682346" algn="l" defTabSz="670586" rtl="0" eaLnBrk="1" latinLnBrk="0" hangingPunct="1">
        <a:defRPr sz="2640" kern="1200">
          <a:solidFill>
            <a:schemeClr val="tx1"/>
          </a:solidFill>
          <a:latin typeface="+mn-lt"/>
          <a:ea typeface="+mn-ea"/>
          <a:cs typeface="+mn-cs"/>
        </a:defRPr>
      </a:lvl5pPr>
      <a:lvl6pPr marL="3352932" algn="l" defTabSz="670586" rtl="0" eaLnBrk="1" latinLnBrk="0" hangingPunct="1">
        <a:defRPr sz="2640" kern="1200">
          <a:solidFill>
            <a:schemeClr val="tx1"/>
          </a:solidFill>
          <a:latin typeface="+mn-lt"/>
          <a:ea typeface="+mn-ea"/>
          <a:cs typeface="+mn-cs"/>
        </a:defRPr>
      </a:lvl6pPr>
      <a:lvl7pPr marL="4023519" algn="l" defTabSz="670586" rtl="0" eaLnBrk="1" latinLnBrk="0" hangingPunct="1">
        <a:defRPr sz="2640" kern="1200">
          <a:solidFill>
            <a:schemeClr val="tx1"/>
          </a:solidFill>
          <a:latin typeface="+mn-lt"/>
          <a:ea typeface="+mn-ea"/>
          <a:cs typeface="+mn-cs"/>
        </a:defRPr>
      </a:lvl7pPr>
      <a:lvl8pPr marL="4694104" algn="l" defTabSz="670586" rtl="0" eaLnBrk="1" latinLnBrk="0" hangingPunct="1">
        <a:defRPr sz="2640" kern="1200">
          <a:solidFill>
            <a:schemeClr val="tx1"/>
          </a:solidFill>
          <a:latin typeface="+mn-lt"/>
          <a:ea typeface="+mn-ea"/>
          <a:cs typeface="+mn-cs"/>
        </a:defRPr>
      </a:lvl8pPr>
      <a:lvl9pPr marL="5364691" algn="l" defTabSz="670586" rtl="0" eaLnBrk="1" latinLnBrk="0" hangingPunct="1">
        <a:defRPr sz="2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professionalqa.com/top-down-integration-testing"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tutorialspoint.com/software_testing_dictionary/bottom_up_testing.htm" TargetMode="External"/><Relationship Id="rId2" Type="http://schemas.openxmlformats.org/officeDocument/2006/relationships/hyperlink" Target="https://www.webopedia.com/TERM/D/driver.html" TargetMode="Externa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hyperlink" Target="https://www.professionalqa.com/bottom-up-approach"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professionalqa.com/functional-testing"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professionalqa.com/component-testing" TargetMode="External"/><Relationship Id="rId2" Type="http://schemas.openxmlformats.org/officeDocument/2006/relationships/hyperlink" Target="https://www.professionalqa.com/integration-testing" TargetMode="Externa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hyperlink" Target="https://www.professionalqa.com/incremental-or-progressive-testing"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edureka.co/blog/software-testing-tutoria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guru99.com/test-case.html"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tackoverflow.com/questions/402161/black-box-vs-white-box-testi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guru99.com/system-testing.html" TargetMode="External"/><Relationship Id="rId2" Type="http://schemas.openxmlformats.org/officeDocument/2006/relationships/hyperlink" Target="https://www.guru99.com/the-unconventional-guide-to-defect-management.html" TargetMode="External"/><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hyperlink" Target="https://www.guru99.com/beta-testing.html" TargetMode="External"/><Relationship Id="rId4" Type="http://schemas.openxmlformats.org/officeDocument/2006/relationships/hyperlink" Target="https://www.guru99.com/integration-testing.html"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ctrTitle"/>
          </p:nvPr>
        </p:nvSpPr>
        <p:spPr bwMode="auto">
          <a:xfrm>
            <a:off x="1014413" y="1155700"/>
            <a:ext cx="9710737" cy="2887980"/>
          </a:xfrm>
        </p:spPr>
        <p:txBody>
          <a:bodyPr wrap="square" numCol="1" anchorCtr="0" compatLnSpc="1">
            <a:prstTxWarp prst="textNoShape">
              <a:avLst/>
            </a:prstTxWarp>
            <a:normAutofit fontScale="90000"/>
          </a:bodyPr>
          <a:lstStyle/>
          <a:p>
            <a:pPr algn="ctr" defTabSz="1341150" eaLnBrk="1" fontAlgn="auto" hangingPunct="1">
              <a:lnSpc>
                <a:spcPct val="150000"/>
              </a:lnSpc>
              <a:spcAft>
                <a:spcPts val="0"/>
              </a:spcAft>
              <a:defRPr/>
            </a:pPr>
            <a:r>
              <a:rPr lang="en-US" altLang="en-US" sz="4400" b="1" dirty="0" smtClean="0">
                <a:latin typeface="Times New Roman" panose="02020603050405020304" pitchFamily="18" charset="0"/>
                <a:cs typeface="Times New Roman" panose="02020603050405020304" pitchFamily="18" charset="0"/>
              </a:rPr>
              <a:t>WELCOME </a:t>
            </a:r>
            <a:br>
              <a:rPr lang="en-US" altLang="en-US" sz="4400" b="1" dirty="0" smtClean="0">
                <a:latin typeface="Times New Roman" panose="02020603050405020304" pitchFamily="18" charset="0"/>
                <a:cs typeface="Times New Roman" panose="02020603050405020304" pitchFamily="18" charset="0"/>
              </a:rPr>
            </a:br>
            <a:r>
              <a:rPr lang="en-US" altLang="en-US" sz="3200" b="1" dirty="0" smtClean="0">
                <a:latin typeface="Times New Roman" panose="02020603050405020304" pitchFamily="18" charset="0"/>
                <a:cs typeface="Times New Roman" panose="02020603050405020304" pitchFamily="18" charset="0"/>
              </a:rPr>
              <a:t>TO</a:t>
            </a:r>
            <a:r>
              <a:rPr lang="en-US" altLang="en-US" sz="4400" b="1" dirty="0" smtClean="0">
                <a:latin typeface="Times New Roman" panose="02020603050405020304" pitchFamily="18" charset="0"/>
                <a:cs typeface="Times New Roman" panose="02020603050405020304" pitchFamily="18" charset="0"/>
              </a:rPr>
              <a:t> </a:t>
            </a:r>
            <a:br>
              <a:rPr lang="en-US" altLang="en-US" sz="4400" b="1" dirty="0" smtClean="0">
                <a:latin typeface="Times New Roman" panose="02020603050405020304" pitchFamily="18" charset="0"/>
                <a:cs typeface="Times New Roman" panose="02020603050405020304" pitchFamily="18" charset="0"/>
              </a:rPr>
            </a:br>
            <a:r>
              <a:rPr lang="en-US" altLang="en-US" sz="4400" b="1" dirty="0" smtClean="0">
                <a:latin typeface="Times New Roman" panose="02020603050405020304" pitchFamily="18" charset="0"/>
                <a:cs typeface="Times New Roman" panose="02020603050405020304" pitchFamily="18" charset="0"/>
              </a:rPr>
              <a:t>SEVENTH  LECTURE </a:t>
            </a:r>
            <a:br>
              <a:rPr lang="en-US" altLang="en-US" sz="4400" b="1" dirty="0" smtClean="0">
                <a:latin typeface="Times New Roman" panose="02020603050405020304" pitchFamily="18" charset="0"/>
                <a:cs typeface="Times New Roman" panose="02020603050405020304" pitchFamily="18" charset="0"/>
              </a:rPr>
            </a:br>
            <a:r>
              <a:rPr lang="en-US" altLang="en-US" sz="2800" b="1" dirty="0" smtClean="0">
                <a:latin typeface="Times New Roman" panose="02020603050405020304" pitchFamily="18" charset="0"/>
                <a:cs typeface="Times New Roman" panose="02020603050405020304" pitchFamily="18" charset="0"/>
              </a:rPr>
              <a:t>OF</a:t>
            </a:r>
          </a:p>
        </p:txBody>
      </p:sp>
      <p:sp>
        <p:nvSpPr>
          <p:cNvPr id="3" name="Subtitle 2"/>
          <p:cNvSpPr>
            <a:spLocks noGrp="1"/>
          </p:cNvSpPr>
          <p:nvPr>
            <p:ph type="subTitle" idx="1"/>
          </p:nvPr>
        </p:nvSpPr>
        <p:spPr>
          <a:xfrm>
            <a:off x="1114426" y="4716463"/>
            <a:ext cx="9710737" cy="2767012"/>
          </a:xfrm>
        </p:spPr>
        <p:txBody>
          <a:bodyPr rtlCol="0">
            <a:normAutofit/>
          </a:bodyPr>
          <a:lstStyle/>
          <a:p>
            <a:pPr algn="ctr" defTabSz="670586" eaLnBrk="1" fontAlgn="auto" hangingPunct="1">
              <a:lnSpc>
                <a:spcPct val="100000"/>
              </a:lnSpc>
              <a:spcBef>
                <a:spcPts val="1467"/>
              </a:spcBef>
              <a:spcAft>
                <a:spcPts val="0"/>
              </a:spcAft>
              <a:buClr>
                <a:schemeClr val="bg2">
                  <a:lumMod val="40000"/>
                  <a:lumOff val="60000"/>
                </a:schemeClr>
              </a:buClr>
              <a:buFont typeface="Wingdings 3" charset="2"/>
              <a:buNone/>
              <a:defRPr/>
            </a:pPr>
            <a:r>
              <a:rPr lang="en-US" sz="4800" b="1" dirty="0" smtClean="0">
                <a:solidFill>
                  <a:srgbClr val="FFFF00"/>
                </a:solidFill>
                <a:latin typeface="Times New Roman" panose="02020603050405020304" pitchFamily="18" charset="0"/>
                <a:cs typeface="Times New Roman" panose="02020603050405020304" pitchFamily="18" charset="0"/>
              </a:rPr>
              <a:t>Software  Testing </a:t>
            </a:r>
            <a:r>
              <a:rPr lang="en-US" sz="4800" b="1" dirty="0">
                <a:solidFill>
                  <a:srgbClr val="FFFF00"/>
                </a:solidFill>
                <a:latin typeface="Times New Roman" panose="02020603050405020304" pitchFamily="18" charset="0"/>
                <a:cs typeface="Times New Roman" panose="02020603050405020304" pitchFamily="18" charset="0"/>
              </a:rPr>
              <a:t>T</a:t>
            </a:r>
            <a:r>
              <a:rPr lang="en-US" sz="4800" b="1" dirty="0" smtClean="0">
                <a:solidFill>
                  <a:srgbClr val="FFFF00"/>
                </a:solidFill>
                <a:latin typeface="Times New Roman" panose="02020603050405020304" pitchFamily="18" charset="0"/>
                <a:cs typeface="Times New Roman" panose="02020603050405020304" pitchFamily="18" charset="0"/>
              </a:rPr>
              <a:t>echniques and Strategies</a:t>
            </a:r>
          </a:p>
          <a:p>
            <a:pPr algn="ctr" defTabSz="670586" eaLnBrk="1" fontAlgn="auto" hangingPunct="1">
              <a:lnSpc>
                <a:spcPct val="100000"/>
              </a:lnSpc>
              <a:spcBef>
                <a:spcPts val="1467"/>
              </a:spcBef>
              <a:spcAft>
                <a:spcPts val="0"/>
              </a:spcAft>
              <a:buClr>
                <a:schemeClr val="bg2">
                  <a:lumMod val="40000"/>
                  <a:lumOff val="60000"/>
                </a:schemeClr>
              </a:buClr>
              <a:buFont typeface="Wingdings 3" charset="2"/>
              <a:buNone/>
              <a:defRPr/>
            </a:pPr>
            <a:r>
              <a:rPr lang="en-US" dirty="0" smtClean="0">
                <a:solidFill>
                  <a:srgbClr val="FFFF00"/>
                </a:solidFill>
                <a:latin typeface="Times New Roman" panose="02020603050405020304" pitchFamily="18" charset="0"/>
                <a:cs typeface="Times New Roman" panose="02020603050405020304" pitchFamily="18" charset="0"/>
              </a:rPr>
              <a:t>COURSE CODE </a:t>
            </a:r>
            <a:r>
              <a:rPr lang="en-US" smtClean="0">
                <a:solidFill>
                  <a:srgbClr val="FFFF00"/>
                </a:solidFill>
                <a:latin typeface="Times New Roman" panose="02020603050405020304" pitchFamily="18" charset="0"/>
                <a:cs typeface="Times New Roman" panose="02020603050405020304" pitchFamily="18" charset="0"/>
              </a:rPr>
              <a:t>:SE-484</a:t>
            </a:r>
            <a:endParaRPr lang="en-US" dirty="0">
              <a:solidFill>
                <a:srgbClr val="FFFF0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1429"/>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793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625642"/>
            <a:ext cx="9355138" cy="831617"/>
          </a:xfrm>
        </p:spPr>
        <p:txBody>
          <a:bodyPr>
            <a:noAutofit/>
          </a:bodyPr>
          <a:lstStyle/>
          <a:p>
            <a:pPr algn="l"/>
            <a:r>
              <a:rPr lang="en-US" sz="3600" b="1" dirty="0">
                <a:solidFill>
                  <a:srgbClr val="FFFF00"/>
                </a:solidFill>
                <a:latin typeface="Times New Roman" panose="02020603050405020304" pitchFamily="18" charset="0"/>
                <a:cs typeface="Times New Roman" panose="02020603050405020304" pitchFamily="18" charset="0"/>
              </a:rPr>
              <a:t>STATIC UNIT TESTING</a:t>
            </a:r>
            <a:r>
              <a:rPr lang="en-US" sz="3600" b="1" baseline="-25000" dirty="0">
                <a:solidFill>
                  <a:srgbClr val="FFFF00"/>
                </a:solidFill>
                <a:latin typeface="Times New Roman" panose="02020603050405020304" pitchFamily="18" charset="0"/>
                <a:cs typeface="Times New Roman" panose="02020603050405020304" pitchFamily="18" charset="0"/>
              </a:rPr>
              <a:t> </a:t>
            </a:r>
            <a:endParaRPr lang="en-US" sz="3600" b="1"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125987"/>
            <a:ext cx="13186611" cy="5685183"/>
          </a:xfrm>
        </p:spPr>
        <p:txBody>
          <a:bodyPr>
            <a:noAutofit/>
          </a:bodyPr>
          <a:lstStyle/>
          <a:p>
            <a:r>
              <a:rPr lang="en-US" sz="2800" dirty="0"/>
              <a:t> </a:t>
            </a:r>
            <a:r>
              <a:rPr lang="en-US" sz="2400" b="1" dirty="0" smtClean="0">
                <a:latin typeface="Times New Roman" panose="02020603050405020304" pitchFamily="18" charset="0"/>
                <a:cs typeface="Times New Roman" panose="02020603050405020304" pitchFamily="18" charset="0"/>
              </a:rPr>
              <a:t>Moderator</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 review meeting is chaired by the moderator. The </a:t>
            </a:r>
            <a:r>
              <a:rPr lang="en-US" sz="2400" dirty="0" smtClean="0">
                <a:latin typeface="Times New Roman" panose="02020603050405020304" pitchFamily="18" charset="0"/>
                <a:cs typeface="Times New Roman" panose="02020603050405020304" pitchFamily="18" charset="0"/>
              </a:rPr>
              <a:t>moderator </a:t>
            </a:r>
            <a:r>
              <a:rPr lang="en-US" sz="2400" dirty="0">
                <a:latin typeface="Times New Roman" panose="02020603050405020304" pitchFamily="18" charset="0"/>
                <a:cs typeface="Times New Roman" panose="02020603050405020304" pitchFamily="18" charset="0"/>
              </a:rPr>
              <a:t>is a trained individual who guides the pace of the review process. The moderator selects the reviewers and schedules the review meetings. </a:t>
            </a:r>
            <a:endParaRPr lang="en-US" sz="2400" dirty="0" smtClean="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Author</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This is the person who has written the code to be reviewed. </a:t>
            </a: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lvl="0"/>
            <a:r>
              <a:rPr lang="en-US" sz="2400" b="1" dirty="0">
                <a:latin typeface="Times New Roman" panose="02020603050405020304" pitchFamily="18" charset="0"/>
                <a:cs typeface="Times New Roman" panose="02020603050405020304" pitchFamily="18" charset="0"/>
              </a:rPr>
              <a:t>Presenter: </a:t>
            </a:r>
            <a:r>
              <a:rPr lang="en-US" sz="2400" dirty="0">
                <a:latin typeface="Times New Roman" panose="02020603050405020304" pitchFamily="18" charset="0"/>
                <a:cs typeface="Times New Roman" panose="02020603050405020304" pitchFamily="18" charset="0"/>
              </a:rPr>
              <a:t>A presenter is someone other than the author of the code.</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presenter reads the code beforehand to understand it. It is the presenter who presents the author’s code in the review meeting for the following reasons: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an additional software developer will under-stand the work within the software organization; (ii) if the original programmer leaves the company with a short notice, at least one other programmer in the company knows what is being done; and (iii) the original programmer will have a good feeling about his or her work, if someone else appreciates their work. Usually, the presenter appreciates the author’s work</a:t>
            </a:r>
            <a:r>
              <a:rPr lang="en-US" sz="2400" dirty="0" smtClean="0">
                <a:latin typeface="Times New Roman" panose="02020603050405020304" pitchFamily="18" charset="0"/>
                <a:cs typeface="Times New Roman" panose="02020603050405020304" pitchFamily="18" charset="0"/>
              </a:rPr>
              <a:t>.</a:t>
            </a:r>
          </a:p>
          <a:p>
            <a:pPr lvl="0"/>
            <a:r>
              <a:rPr lang="en-US" sz="2400"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Record-keeper: </a:t>
            </a:r>
            <a:r>
              <a:rPr lang="en-US" sz="2400" dirty="0">
                <a:latin typeface="Times New Roman" panose="02020603050405020304" pitchFamily="18" charset="0"/>
                <a:cs typeface="Times New Roman" panose="02020603050405020304" pitchFamily="18" charset="0"/>
              </a:rPr>
              <a:t>The </a:t>
            </a:r>
            <a:r>
              <a:rPr lang="en-US" sz="2400" dirty="0" smtClean="0">
                <a:latin typeface="Times New Roman" panose="02020603050405020304" pitchFamily="18" charset="0"/>
                <a:cs typeface="Times New Roman" panose="02020603050405020304" pitchFamily="18" charset="0"/>
              </a:rPr>
              <a:t>record-keeper </a:t>
            </a:r>
            <a:r>
              <a:rPr lang="en-US" sz="2400" dirty="0">
                <a:latin typeface="Times New Roman" panose="02020603050405020304" pitchFamily="18" charset="0"/>
                <a:cs typeface="Times New Roman" panose="02020603050405020304" pitchFamily="18" charset="0"/>
              </a:rPr>
              <a:t>documents the problems found </a:t>
            </a:r>
            <a:r>
              <a:rPr lang="en-US" sz="2400" dirty="0" smtClean="0">
                <a:latin typeface="Times New Roman" panose="02020603050405020304" pitchFamily="18" charset="0"/>
                <a:cs typeface="Times New Roman" panose="02020603050405020304" pitchFamily="18" charset="0"/>
              </a:rPr>
              <a:t>during </a:t>
            </a:r>
            <a:r>
              <a:rPr lang="en-US" sz="2400" dirty="0">
                <a:latin typeface="Times New Roman" panose="02020603050405020304" pitchFamily="18" charset="0"/>
                <a:cs typeface="Times New Roman" panose="02020603050405020304" pitchFamily="18" charset="0"/>
              </a:rPr>
              <a:t>the review process and the follow-up actions suggested. The person should be  different than the author and the moderator. </a:t>
            </a:r>
          </a:p>
          <a:p>
            <a:pPr lvl="0"/>
            <a:r>
              <a:rPr lang="en-US" sz="2400" b="1" dirty="0">
                <a:latin typeface="Times New Roman" panose="02020603050405020304" pitchFamily="18" charset="0"/>
                <a:cs typeface="Times New Roman" panose="02020603050405020304" pitchFamily="18" charset="0"/>
              </a:rPr>
              <a:t>Reviewers: </a:t>
            </a:r>
            <a:r>
              <a:rPr lang="en-US" sz="2400" dirty="0">
                <a:latin typeface="Times New Roman" panose="02020603050405020304" pitchFamily="18" charset="0"/>
                <a:cs typeface="Times New Roman" panose="02020603050405020304" pitchFamily="18" charset="0"/>
              </a:rPr>
              <a:t>These are experts in the subject area of the code under</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review. The group size depends on the content of the material under </a:t>
            </a:r>
            <a:r>
              <a:rPr lang="en-US" sz="2400" dirty="0" smtClean="0">
                <a:latin typeface="Times New Roman" panose="02020603050405020304" pitchFamily="18" charset="0"/>
                <a:cs typeface="Times New Roman" panose="02020603050405020304" pitchFamily="18" charset="0"/>
              </a:rPr>
              <a:t>review</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Review. As a rule of thumb, the group size is between 3 </a:t>
            </a:r>
            <a:r>
              <a:rPr lang="en-US" sz="2400" dirty="0" smtClean="0">
                <a:latin typeface="Times New Roman" panose="02020603050405020304" pitchFamily="18" charset="0"/>
                <a:cs typeface="Times New Roman" panose="02020603050405020304" pitchFamily="18" charset="0"/>
              </a:rPr>
              <a:t>to 6 and sometimes </a:t>
            </a:r>
            <a:r>
              <a:rPr lang="en-US" sz="2400" dirty="0">
                <a:latin typeface="Times New Roman" panose="02020603050405020304" pitchFamily="18" charset="0"/>
                <a:cs typeface="Times New Roman" panose="02020603050405020304" pitchFamily="18" charset="0"/>
              </a:rPr>
              <a:t>7. Usually this group does not have manager to whom the author reports. This is because it is the author’s ongoing work that is under review, and neither a completed work nor the author himself is being reviewed. </a:t>
            </a:r>
          </a:p>
          <a:p>
            <a:pPr lvl="0"/>
            <a:r>
              <a:rPr lang="en-US" sz="2400" b="1" dirty="0">
                <a:latin typeface="Times New Roman" panose="02020603050405020304" pitchFamily="18" charset="0"/>
                <a:cs typeface="Times New Roman" panose="02020603050405020304" pitchFamily="18" charset="0"/>
              </a:rPr>
              <a:t>Observers: </a:t>
            </a:r>
            <a:r>
              <a:rPr lang="en-US" sz="2400" dirty="0">
                <a:latin typeface="Times New Roman" panose="02020603050405020304" pitchFamily="18" charset="0"/>
                <a:cs typeface="Times New Roman" panose="02020603050405020304" pitchFamily="18" charset="0"/>
              </a:rPr>
              <a:t>These are people who want to learn about the code under</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review. These people do not participate in the review process but are simply passive observers. </a:t>
            </a:r>
          </a:p>
          <a:p>
            <a:pPr lvl="0"/>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1214920" y="159545"/>
            <a:ext cx="10253180" cy="966442"/>
          </a:xfrm>
          <a:prstGeom prst="rect">
            <a:avLst/>
          </a:prstGeom>
        </p:spPr>
        <p:txBody>
          <a:bodyPr vert="horz" lIns="91440" tIns="45720" rIns="91440" bIns="45720" rtlCol="0" anchor="ctr">
            <a:normAutofit fontScale="45000" lnSpcReduction="20000"/>
          </a:bodyPr>
          <a:lstStyle>
            <a:lvl1pPr algn="r" defTabSz="1339850" rtl="0" eaLnBrk="0" fontAlgn="base" hangingPunct="0">
              <a:lnSpc>
                <a:spcPct val="90000"/>
              </a:lnSpc>
              <a:spcBef>
                <a:spcPct val="0"/>
              </a:spcBef>
              <a:spcAft>
                <a:spcPct val="0"/>
              </a:spcAft>
              <a:defRPr sz="5800" kern="1200" cap="all">
                <a:solidFill>
                  <a:schemeClr val="tx1"/>
                </a:solidFill>
                <a:latin typeface="+mj-lt"/>
                <a:ea typeface="+mj-ea"/>
                <a:cs typeface="+mj-cs"/>
              </a:defRPr>
            </a:lvl1pPr>
            <a:lvl2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2pPr>
            <a:lvl3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3pPr>
            <a:lvl4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4pPr>
            <a:lvl5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5pPr>
            <a:lvl6pPr marL="457200" algn="r" defTabSz="1339850" rtl="0" fontAlgn="base">
              <a:lnSpc>
                <a:spcPct val="90000"/>
              </a:lnSpc>
              <a:spcBef>
                <a:spcPct val="0"/>
              </a:spcBef>
              <a:spcAft>
                <a:spcPct val="0"/>
              </a:spcAft>
              <a:defRPr sz="5800">
                <a:solidFill>
                  <a:schemeClr val="tx1"/>
                </a:solidFill>
                <a:latin typeface="Century Gothic" panose="020B0502020202020204" pitchFamily="34" charset="0"/>
              </a:defRPr>
            </a:lvl6pPr>
            <a:lvl7pPr marL="914400" algn="r" defTabSz="1339850" rtl="0" fontAlgn="base">
              <a:lnSpc>
                <a:spcPct val="90000"/>
              </a:lnSpc>
              <a:spcBef>
                <a:spcPct val="0"/>
              </a:spcBef>
              <a:spcAft>
                <a:spcPct val="0"/>
              </a:spcAft>
              <a:defRPr sz="5800">
                <a:solidFill>
                  <a:schemeClr val="tx1"/>
                </a:solidFill>
                <a:latin typeface="Century Gothic" panose="020B0502020202020204" pitchFamily="34" charset="0"/>
              </a:defRPr>
            </a:lvl7pPr>
            <a:lvl8pPr marL="1371600" algn="r" defTabSz="1339850" rtl="0" fontAlgn="base">
              <a:lnSpc>
                <a:spcPct val="90000"/>
              </a:lnSpc>
              <a:spcBef>
                <a:spcPct val="0"/>
              </a:spcBef>
              <a:spcAft>
                <a:spcPct val="0"/>
              </a:spcAft>
              <a:defRPr sz="5800">
                <a:solidFill>
                  <a:schemeClr val="tx1"/>
                </a:solidFill>
                <a:latin typeface="Century Gothic" panose="020B0502020202020204" pitchFamily="34" charset="0"/>
              </a:defRPr>
            </a:lvl8pPr>
            <a:lvl9pPr marL="1828800" algn="r" defTabSz="1339850" rtl="0" fontAlgn="base">
              <a:lnSpc>
                <a:spcPct val="90000"/>
              </a:lnSpc>
              <a:spcBef>
                <a:spcPct val="0"/>
              </a:spcBef>
              <a:spcAft>
                <a:spcPct val="0"/>
              </a:spcAft>
              <a:defRPr sz="5800">
                <a:solidFill>
                  <a:schemeClr val="tx1"/>
                </a:solidFill>
                <a:latin typeface="Century Gothic" panose="020B0502020202020204" pitchFamily="34" charset="0"/>
              </a:defRPr>
            </a:lvl9pPr>
          </a:lstStyle>
          <a:p>
            <a:pPr algn="ctr"/>
            <a:r>
              <a:rPr lang="en-US" sz="10300" b="1" u="sng" dirty="0" smtClean="0">
                <a:solidFill>
                  <a:schemeClr val="accent2">
                    <a:lumMod val="60000"/>
                    <a:lumOff val="40000"/>
                  </a:schemeClr>
                </a:solidFill>
                <a:latin typeface="Times New Roman" panose="02020603050405020304" pitchFamily="18" charset="0"/>
                <a:cs typeface="Times New Roman" panose="02020603050405020304" pitchFamily="18" charset="0"/>
              </a:rPr>
              <a:t>Levels of testing</a:t>
            </a:r>
            <a:r>
              <a:rPr lang="en-US" dirty="0" smtClean="0">
                <a:solidFill>
                  <a:schemeClr val="accent2">
                    <a:lumMod val="60000"/>
                    <a:lumOff val="40000"/>
                  </a:schemeClr>
                </a:solidFill>
                <a:latin typeface="Times New Roman" panose="02020603050405020304" pitchFamily="18" charset="0"/>
                <a:cs typeface="Times New Roman" panose="02020603050405020304" pitchFamily="18" charset="0"/>
              </a:rPr>
              <a:t/>
            </a:r>
            <a:br>
              <a:rPr lang="en-US" dirty="0" smtClean="0">
                <a:solidFill>
                  <a:schemeClr val="accent2">
                    <a:lumMod val="60000"/>
                    <a:lumOff val="40000"/>
                  </a:schemeClr>
                </a:solidFill>
                <a:latin typeface="Times New Roman" panose="02020603050405020304" pitchFamily="18" charset="0"/>
                <a:cs typeface="Times New Roman" panose="02020603050405020304" pitchFamily="18" charset="0"/>
              </a:rPr>
            </a:br>
            <a:endParaRPr lang="en-US"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19878"/>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3618050"/>
      </p:ext>
    </p:extLst>
  </p:cSld>
  <p:clrMapOvr>
    <a:masterClrMapping/>
  </p:clrMapOvr>
  <mc:AlternateContent xmlns:mc="http://schemas.openxmlformats.org/markup-compatibility/2006" xmlns:p14="http://schemas.microsoft.com/office/powerpoint/2010/main">
    <mc:Choice Requires="p14">
      <p:transition spd="slow" p14:dur="2000" advTm="199629"/>
    </mc:Choice>
    <mc:Fallback xmlns="">
      <p:transition spd="slow" advTm="199629"/>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3037" y="1074171"/>
            <a:ext cx="9355137" cy="954088"/>
          </a:xfrm>
        </p:spPr>
        <p:txBody>
          <a:bodyPr>
            <a:normAutofit/>
          </a:bodyPr>
          <a:lstStyle/>
          <a:p>
            <a:pPr algn="l"/>
            <a:r>
              <a:rPr lang="en-US" sz="4000" b="1" dirty="0">
                <a:solidFill>
                  <a:srgbClr val="FFFF00"/>
                </a:solidFill>
                <a:latin typeface="Times New Roman" panose="02020603050405020304" pitchFamily="18" charset="0"/>
                <a:cs typeface="Times New Roman" panose="02020603050405020304" pitchFamily="18" charset="0"/>
              </a:rPr>
              <a:t>STATIC UNIT TESTING</a:t>
            </a:r>
            <a:r>
              <a:rPr lang="en-US" sz="4000" b="1" baseline="-25000" dirty="0">
                <a:solidFill>
                  <a:srgbClr val="FFFF00"/>
                </a:solidFill>
                <a:latin typeface="Times New Roman" panose="02020603050405020304" pitchFamily="18" charset="0"/>
                <a:cs typeface="Times New Roman" panose="02020603050405020304" pitchFamily="18" charset="0"/>
              </a:rPr>
              <a:t> </a:t>
            </a:r>
            <a:endParaRPr lang="en-US" sz="4000" b="1"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42541" y="2040613"/>
            <a:ext cx="12342491" cy="6983071"/>
          </a:xfrm>
        </p:spPr>
        <p:txBody>
          <a:bodyPr>
            <a:normAutofit/>
          </a:bodyPr>
          <a:lstStyle/>
          <a:p>
            <a:r>
              <a:rPr lang="en-US" sz="2800" b="1" dirty="0">
                <a:solidFill>
                  <a:srgbClr val="00B0F0"/>
                </a:solidFill>
                <a:latin typeface="Times New Roman" panose="02020603050405020304" pitchFamily="18" charset="0"/>
                <a:cs typeface="Times New Roman" panose="02020603050405020304" pitchFamily="18" charset="0"/>
              </a:rPr>
              <a:t>Step 2: Preparation </a:t>
            </a:r>
            <a:r>
              <a:rPr lang="en-US" sz="2400" dirty="0">
                <a:latin typeface="Times New Roman" panose="02020603050405020304" pitchFamily="18" charset="0"/>
                <a:cs typeface="Times New Roman" panose="02020603050405020304" pitchFamily="18" charset="0"/>
              </a:rPr>
              <a:t>Before the meeting, each reviewer carefully reviews the</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work package. It is expected that the reviewers read the code and under-stand its organization and operation before the review meeting. Each reviewer develops the following: </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lvl="0"/>
            <a:r>
              <a:rPr lang="en-US" sz="2400" b="1" dirty="0">
                <a:solidFill>
                  <a:schemeClr val="accent2">
                    <a:lumMod val="75000"/>
                  </a:schemeClr>
                </a:solidFill>
                <a:latin typeface="Times New Roman" panose="02020603050405020304" pitchFamily="18" charset="0"/>
                <a:cs typeface="Times New Roman" panose="02020603050405020304" pitchFamily="18" charset="0"/>
              </a:rPr>
              <a:t>List of Questions</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 reviewer prepares a list of questions to be asked,</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if needed, of the author to clarify issues arising from his or her reading. A general guideline of what to examine while reading the code is outlined . </a:t>
            </a:r>
          </a:p>
          <a:p>
            <a:pPr lvl="0"/>
            <a:r>
              <a:rPr lang="en-US" sz="2400" b="1" dirty="0">
                <a:solidFill>
                  <a:schemeClr val="accent2">
                    <a:lumMod val="75000"/>
                  </a:schemeClr>
                </a:solidFill>
                <a:latin typeface="Times New Roman" panose="02020603050405020304" pitchFamily="18" charset="0"/>
                <a:cs typeface="Times New Roman" panose="02020603050405020304" pitchFamily="18" charset="0"/>
              </a:rPr>
              <a:t>Potential CR: </a:t>
            </a:r>
            <a:r>
              <a:rPr lang="en-US" sz="2400" dirty="0">
                <a:latin typeface="Times New Roman" panose="02020603050405020304" pitchFamily="18" charset="0"/>
                <a:cs typeface="Times New Roman" panose="02020603050405020304" pitchFamily="18" charset="0"/>
              </a:rPr>
              <a:t>A reviewer team that may make a formal request to make a</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change. These are called change requests rather than defect reports. At this stage, since the programmer has not yet made the code pub-</a:t>
            </a:r>
            <a:r>
              <a:rPr lang="en-US" sz="2400" dirty="0" err="1">
                <a:latin typeface="Times New Roman" panose="02020603050405020304" pitchFamily="18" charset="0"/>
                <a:cs typeface="Times New Roman" panose="02020603050405020304" pitchFamily="18" charset="0"/>
              </a:rPr>
              <a:t>lic</a:t>
            </a:r>
            <a:r>
              <a:rPr lang="en-US" sz="2400" dirty="0">
                <a:latin typeface="Times New Roman" panose="02020603050405020304" pitchFamily="18" charset="0"/>
                <a:cs typeface="Times New Roman" panose="02020603050405020304" pitchFamily="18" charset="0"/>
              </a:rPr>
              <a:t>, it is more appropriate to make suggestions to the author to make changes, rather than report a defect. Though CRs focus on defects in the code, these reports are not included in defect statistics related to the product. </a:t>
            </a:r>
          </a:p>
          <a:p>
            <a:pPr lvl="0"/>
            <a:r>
              <a:rPr lang="en-US" sz="2400" b="1" dirty="0">
                <a:solidFill>
                  <a:schemeClr val="accent2">
                    <a:lumMod val="75000"/>
                  </a:schemeClr>
                </a:solidFill>
                <a:latin typeface="Times New Roman" panose="02020603050405020304" pitchFamily="18" charset="0"/>
                <a:cs typeface="Times New Roman" panose="02020603050405020304" pitchFamily="18" charset="0"/>
              </a:rPr>
              <a:t>Suggested Improvement </a:t>
            </a:r>
            <a:r>
              <a:rPr lang="en-US" sz="2400" b="1" dirty="0">
                <a:latin typeface="Times New Roman" panose="02020603050405020304" pitchFamily="18" charset="0"/>
                <a:cs typeface="Times New Roman" panose="02020603050405020304" pitchFamily="18" charset="0"/>
              </a:rPr>
              <a:t>Opportunities: </a:t>
            </a:r>
            <a:r>
              <a:rPr lang="en-US" sz="2400" dirty="0">
                <a:latin typeface="Times New Roman" panose="02020603050405020304" pitchFamily="18" charset="0"/>
                <a:cs typeface="Times New Roman" panose="02020603050405020304" pitchFamily="18" charset="0"/>
              </a:rPr>
              <a:t>The reviewer team may suggest</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how to fix the problems, if there are any, in the code under review. Since reviewers are experts in the subject area of the code, it is not unusual for them to make suggestions for improvements. </a:t>
            </a:r>
          </a:p>
          <a:p>
            <a:endParaRPr lang="en-US" sz="2400" dirty="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242542" y="405158"/>
            <a:ext cx="10253180" cy="966442"/>
          </a:xfrm>
          <a:prstGeom prst="rect">
            <a:avLst/>
          </a:prstGeom>
        </p:spPr>
        <p:txBody>
          <a:bodyPr vert="horz" lIns="91440" tIns="45720" rIns="91440" bIns="45720" rtlCol="0" anchor="ctr">
            <a:noAutofit/>
          </a:bodyPr>
          <a:lstStyle>
            <a:lvl1pPr algn="r" defTabSz="1339850" rtl="0" eaLnBrk="0" fontAlgn="base" hangingPunct="0">
              <a:lnSpc>
                <a:spcPct val="90000"/>
              </a:lnSpc>
              <a:spcBef>
                <a:spcPct val="0"/>
              </a:spcBef>
              <a:spcAft>
                <a:spcPct val="0"/>
              </a:spcAft>
              <a:defRPr sz="5800" kern="1200" cap="all">
                <a:solidFill>
                  <a:schemeClr val="tx1"/>
                </a:solidFill>
                <a:latin typeface="+mj-lt"/>
                <a:ea typeface="+mj-ea"/>
                <a:cs typeface="+mj-cs"/>
              </a:defRPr>
            </a:lvl1pPr>
            <a:lvl2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2pPr>
            <a:lvl3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3pPr>
            <a:lvl4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4pPr>
            <a:lvl5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5pPr>
            <a:lvl6pPr marL="457200" algn="r" defTabSz="1339850" rtl="0" fontAlgn="base">
              <a:lnSpc>
                <a:spcPct val="90000"/>
              </a:lnSpc>
              <a:spcBef>
                <a:spcPct val="0"/>
              </a:spcBef>
              <a:spcAft>
                <a:spcPct val="0"/>
              </a:spcAft>
              <a:defRPr sz="5800">
                <a:solidFill>
                  <a:schemeClr val="tx1"/>
                </a:solidFill>
                <a:latin typeface="Century Gothic" panose="020B0502020202020204" pitchFamily="34" charset="0"/>
              </a:defRPr>
            </a:lvl6pPr>
            <a:lvl7pPr marL="914400" algn="r" defTabSz="1339850" rtl="0" fontAlgn="base">
              <a:lnSpc>
                <a:spcPct val="90000"/>
              </a:lnSpc>
              <a:spcBef>
                <a:spcPct val="0"/>
              </a:spcBef>
              <a:spcAft>
                <a:spcPct val="0"/>
              </a:spcAft>
              <a:defRPr sz="5800">
                <a:solidFill>
                  <a:schemeClr val="tx1"/>
                </a:solidFill>
                <a:latin typeface="Century Gothic" panose="020B0502020202020204" pitchFamily="34" charset="0"/>
              </a:defRPr>
            </a:lvl7pPr>
            <a:lvl8pPr marL="1371600" algn="r" defTabSz="1339850" rtl="0" fontAlgn="base">
              <a:lnSpc>
                <a:spcPct val="90000"/>
              </a:lnSpc>
              <a:spcBef>
                <a:spcPct val="0"/>
              </a:spcBef>
              <a:spcAft>
                <a:spcPct val="0"/>
              </a:spcAft>
              <a:defRPr sz="5800">
                <a:solidFill>
                  <a:schemeClr val="tx1"/>
                </a:solidFill>
                <a:latin typeface="Century Gothic" panose="020B0502020202020204" pitchFamily="34" charset="0"/>
              </a:defRPr>
            </a:lvl8pPr>
            <a:lvl9pPr marL="1828800" algn="r" defTabSz="1339850" rtl="0" fontAlgn="base">
              <a:lnSpc>
                <a:spcPct val="90000"/>
              </a:lnSpc>
              <a:spcBef>
                <a:spcPct val="0"/>
              </a:spcBef>
              <a:spcAft>
                <a:spcPct val="0"/>
              </a:spcAft>
              <a:defRPr sz="5800">
                <a:solidFill>
                  <a:schemeClr val="tx1"/>
                </a:solidFill>
                <a:latin typeface="Century Gothic" panose="020B0502020202020204" pitchFamily="34" charset="0"/>
              </a:defRPr>
            </a:lvl9pPr>
          </a:lstStyle>
          <a:p>
            <a:pPr algn="ctr"/>
            <a:r>
              <a:rPr lang="en-US" sz="4800" b="1" u="sng" dirty="0" smtClean="0">
                <a:solidFill>
                  <a:schemeClr val="accent2">
                    <a:lumMod val="60000"/>
                    <a:lumOff val="40000"/>
                  </a:schemeClr>
                </a:solidFill>
                <a:latin typeface="Times New Roman" panose="02020603050405020304" pitchFamily="18" charset="0"/>
                <a:cs typeface="Times New Roman" panose="02020603050405020304" pitchFamily="18" charset="0"/>
              </a:rPr>
              <a:t>Levels of testing</a:t>
            </a:r>
            <a:r>
              <a:rPr lang="en-US" sz="4800" dirty="0" smtClean="0">
                <a:solidFill>
                  <a:schemeClr val="accent2">
                    <a:lumMod val="60000"/>
                    <a:lumOff val="40000"/>
                  </a:schemeClr>
                </a:solidFill>
                <a:latin typeface="Times New Roman" panose="02020603050405020304" pitchFamily="18" charset="0"/>
                <a:cs typeface="Times New Roman" panose="02020603050405020304" pitchFamily="18" charset="0"/>
              </a:rPr>
              <a:t/>
            </a:r>
            <a:br>
              <a:rPr lang="en-US" sz="4800" dirty="0" smtClean="0">
                <a:solidFill>
                  <a:schemeClr val="accent2">
                    <a:lumMod val="60000"/>
                    <a:lumOff val="40000"/>
                  </a:schemeClr>
                </a:solidFill>
                <a:latin typeface="Times New Roman" panose="02020603050405020304" pitchFamily="18" charset="0"/>
                <a:cs typeface="Times New Roman" panose="02020603050405020304" pitchFamily="18" charset="0"/>
              </a:rPr>
            </a:br>
            <a:endParaRPr lang="en-US" sz="4800"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1028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5524717"/>
      </p:ext>
    </p:extLst>
  </p:cSld>
  <p:clrMapOvr>
    <a:masterClrMapping/>
  </p:clrMapOvr>
  <mc:AlternateContent xmlns:mc="http://schemas.openxmlformats.org/markup-compatibility/2006" xmlns:p14="http://schemas.microsoft.com/office/powerpoint/2010/main">
    <mc:Choice Requires="p14">
      <p:transition spd="slow" p14:dur="2000" advTm="108547"/>
    </mc:Choice>
    <mc:Fallback xmlns="">
      <p:transition spd="slow" advTm="108547"/>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3565" y="1379469"/>
            <a:ext cx="9355138" cy="885825"/>
          </a:xfrm>
        </p:spPr>
        <p:txBody>
          <a:bodyPr>
            <a:normAutofit/>
          </a:bodyPr>
          <a:lstStyle/>
          <a:p>
            <a:pPr algn="l"/>
            <a:r>
              <a:rPr lang="en-US" sz="4000" b="1" dirty="0">
                <a:solidFill>
                  <a:srgbClr val="FFFF00"/>
                </a:solidFill>
                <a:latin typeface="Times New Roman" panose="02020603050405020304" pitchFamily="18" charset="0"/>
                <a:cs typeface="Times New Roman" panose="02020603050405020304" pitchFamily="18" charset="0"/>
              </a:rPr>
              <a:t>STATIC UNIT TESTING</a:t>
            </a:r>
            <a:r>
              <a:rPr lang="en-US" sz="4000" b="1" baseline="-25000" dirty="0">
                <a:solidFill>
                  <a:srgbClr val="FFFF00"/>
                </a:solidFill>
                <a:latin typeface="Times New Roman" panose="02020603050405020304" pitchFamily="18" charset="0"/>
                <a:cs typeface="Times New Roman" panose="02020603050405020304" pitchFamily="18" charset="0"/>
              </a:rPr>
              <a:t> </a:t>
            </a:r>
            <a:endParaRPr lang="en-US" sz="4000" b="1"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8584" y="2265294"/>
            <a:ext cx="11668125" cy="5967413"/>
          </a:xfrm>
        </p:spPr>
        <p:txBody>
          <a:bodyPr>
            <a:normAutofit fontScale="92500" lnSpcReduction="10000"/>
          </a:bodyPr>
          <a:lstStyle/>
          <a:p>
            <a:r>
              <a:rPr lang="en-US" sz="2800" b="1" dirty="0">
                <a:solidFill>
                  <a:srgbClr val="00B0F0"/>
                </a:solidFill>
                <a:latin typeface="Times New Roman" panose="02020603050405020304" pitchFamily="18" charset="0"/>
                <a:cs typeface="Times New Roman" panose="02020603050405020304" pitchFamily="18" charset="0"/>
              </a:rPr>
              <a:t>Step 3: Examination </a:t>
            </a:r>
            <a:r>
              <a:rPr lang="en-US" sz="2400" dirty="0">
                <a:latin typeface="Times New Roman" panose="02020603050405020304" pitchFamily="18" charset="0"/>
                <a:cs typeface="Times New Roman" panose="02020603050405020304" pitchFamily="18" charset="0"/>
              </a:rPr>
              <a:t>The examination process consists of the following</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activities: </a:t>
            </a:r>
          </a:p>
          <a:p>
            <a:pPr marL="0" indent="0">
              <a:buNone/>
            </a:pPr>
            <a:endParaRPr lang="en-US"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The author makes a presentation of the procedural logic used in the code, the paths denoting major computations, and the dependency of the unit under review on other units. </a:t>
            </a: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The presenter reads the code line by line. The reviewers may raise questions if the code is seen to have defects. However, problems are not resolved in the meeting. The reviewers may make general suggestions on how to fix the defects, but it is up to the author of the code to take corrective measures after the meeting ends. </a:t>
            </a: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The record-keeper documents the change requests and the suggestions for fixing the problems, if there are any. A CR includes the following details: </a:t>
            </a:r>
          </a:p>
          <a:p>
            <a:pPr lvl="0"/>
            <a:r>
              <a:rPr lang="en-US" sz="2400" dirty="0">
                <a:latin typeface="Times New Roman" panose="02020603050405020304" pitchFamily="18" charset="0"/>
                <a:cs typeface="Times New Roman" panose="02020603050405020304" pitchFamily="18" charset="0"/>
              </a:rPr>
              <a:t>Give a brief description of the issue or action item. </a:t>
            </a:r>
          </a:p>
          <a:p>
            <a:pPr lvl="0"/>
            <a:r>
              <a:rPr lang="en-US" sz="2400" dirty="0">
                <a:latin typeface="Times New Roman" panose="02020603050405020304" pitchFamily="18" charset="0"/>
                <a:cs typeface="Times New Roman" panose="02020603050405020304" pitchFamily="18" charset="0"/>
              </a:rPr>
              <a:t>Assign a priority level (major or minor) to a CR. </a:t>
            </a: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Assign a person to follow up the issue. Since a CR documents a potential problem, there is a need for interaction between the author </a:t>
            </a:r>
          </a:p>
          <a:p>
            <a:endParaRPr lang="en-US" dirty="0"/>
          </a:p>
        </p:txBody>
      </p:sp>
      <p:sp>
        <p:nvSpPr>
          <p:cNvPr id="5" name="Title 1"/>
          <p:cNvSpPr txBox="1">
            <a:spLocks/>
          </p:cNvSpPr>
          <p:nvPr/>
        </p:nvSpPr>
        <p:spPr>
          <a:xfrm>
            <a:off x="242542" y="405158"/>
            <a:ext cx="10253180" cy="966442"/>
          </a:xfrm>
          <a:prstGeom prst="rect">
            <a:avLst/>
          </a:prstGeom>
        </p:spPr>
        <p:txBody>
          <a:bodyPr vert="horz" lIns="91440" tIns="45720" rIns="91440" bIns="45720" rtlCol="0" anchor="ctr">
            <a:noAutofit/>
          </a:bodyPr>
          <a:lstStyle>
            <a:lvl1pPr algn="r" defTabSz="1339850" rtl="0" eaLnBrk="0" fontAlgn="base" hangingPunct="0">
              <a:lnSpc>
                <a:spcPct val="90000"/>
              </a:lnSpc>
              <a:spcBef>
                <a:spcPct val="0"/>
              </a:spcBef>
              <a:spcAft>
                <a:spcPct val="0"/>
              </a:spcAft>
              <a:defRPr sz="5800" kern="1200" cap="all">
                <a:solidFill>
                  <a:schemeClr val="tx1"/>
                </a:solidFill>
                <a:latin typeface="+mj-lt"/>
                <a:ea typeface="+mj-ea"/>
                <a:cs typeface="+mj-cs"/>
              </a:defRPr>
            </a:lvl1pPr>
            <a:lvl2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2pPr>
            <a:lvl3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3pPr>
            <a:lvl4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4pPr>
            <a:lvl5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5pPr>
            <a:lvl6pPr marL="457200" algn="r" defTabSz="1339850" rtl="0" fontAlgn="base">
              <a:lnSpc>
                <a:spcPct val="90000"/>
              </a:lnSpc>
              <a:spcBef>
                <a:spcPct val="0"/>
              </a:spcBef>
              <a:spcAft>
                <a:spcPct val="0"/>
              </a:spcAft>
              <a:defRPr sz="5800">
                <a:solidFill>
                  <a:schemeClr val="tx1"/>
                </a:solidFill>
                <a:latin typeface="Century Gothic" panose="020B0502020202020204" pitchFamily="34" charset="0"/>
              </a:defRPr>
            </a:lvl6pPr>
            <a:lvl7pPr marL="914400" algn="r" defTabSz="1339850" rtl="0" fontAlgn="base">
              <a:lnSpc>
                <a:spcPct val="90000"/>
              </a:lnSpc>
              <a:spcBef>
                <a:spcPct val="0"/>
              </a:spcBef>
              <a:spcAft>
                <a:spcPct val="0"/>
              </a:spcAft>
              <a:defRPr sz="5800">
                <a:solidFill>
                  <a:schemeClr val="tx1"/>
                </a:solidFill>
                <a:latin typeface="Century Gothic" panose="020B0502020202020204" pitchFamily="34" charset="0"/>
              </a:defRPr>
            </a:lvl7pPr>
            <a:lvl8pPr marL="1371600" algn="r" defTabSz="1339850" rtl="0" fontAlgn="base">
              <a:lnSpc>
                <a:spcPct val="90000"/>
              </a:lnSpc>
              <a:spcBef>
                <a:spcPct val="0"/>
              </a:spcBef>
              <a:spcAft>
                <a:spcPct val="0"/>
              </a:spcAft>
              <a:defRPr sz="5800">
                <a:solidFill>
                  <a:schemeClr val="tx1"/>
                </a:solidFill>
                <a:latin typeface="Century Gothic" panose="020B0502020202020204" pitchFamily="34" charset="0"/>
              </a:defRPr>
            </a:lvl8pPr>
            <a:lvl9pPr marL="1828800" algn="r" defTabSz="1339850" rtl="0" fontAlgn="base">
              <a:lnSpc>
                <a:spcPct val="90000"/>
              </a:lnSpc>
              <a:spcBef>
                <a:spcPct val="0"/>
              </a:spcBef>
              <a:spcAft>
                <a:spcPct val="0"/>
              </a:spcAft>
              <a:defRPr sz="5800">
                <a:solidFill>
                  <a:schemeClr val="tx1"/>
                </a:solidFill>
                <a:latin typeface="Century Gothic" panose="020B0502020202020204" pitchFamily="34" charset="0"/>
              </a:defRPr>
            </a:lvl9pPr>
          </a:lstStyle>
          <a:p>
            <a:pPr algn="ctr"/>
            <a:r>
              <a:rPr lang="en-US" sz="4400" b="1" u="sng" dirty="0" smtClean="0">
                <a:solidFill>
                  <a:schemeClr val="accent2">
                    <a:lumMod val="60000"/>
                    <a:lumOff val="40000"/>
                  </a:schemeClr>
                </a:solidFill>
                <a:latin typeface="Times New Roman" panose="02020603050405020304" pitchFamily="18" charset="0"/>
                <a:cs typeface="Times New Roman" panose="02020603050405020304" pitchFamily="18" charset="0"/>
              </a:rPr>
              <a:t>Levels of testing</a:t>
            </a:r>
            <a:r>
              <a:rPr lang="en-US" sz="4400" b="1" dirty="0" smtClean="0">
                <a:solidFill>
                  <a:schemeClr val="accent2">
                    <a:lumMod val="60000"/>
                    <a:lumOff val="40000"/>
                  </a:schemeClr>
                </a:solidFill>
                <a:latin typeface="Times New Roman" panose="02020603050405020304" pitchFamily="18" charset="0"/>
                <a:cs typeface="Times New Roman" panose="02020603050405020304" pitchFamily="18" charset="0"/>
              </a:rPr>
              <a:t/>
            </a:r>
            <a:br>
              <a:rPr lang="en-US" sz="4400" b="1" dirty="0" smtClean="0">
                <a:solidFill>
                  <a:schemeClr val="accent2">
                    <a:lumMod val="60000"/>
                    <a:lumOff val="40000"/>
                  </a:schemeClr>
                </a:solidFill>
                <a:latin typeface="Times New Roman" panose="02020603050405020304" pitchFamily="18" charset="0"/>
                <a:cs typeface="Times New Roman" panose="02020603050405020304" pitchFamily="18" charset="0"/>
              </a:rPr>
            </a:br>
            <a:endParaRPr lang="en-US" sz="4400" b="1"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1028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33241003"/>
      </p:ext>
    </p:extLst>
  </p:cSld>
  <p:clrMapOvr>
    <a:masterClrMapping/>
  </p:clrMapOvr>
  <mc:AlternateContent xmlns:mc="http://schemas.openxmlformats.org/markup-compatibility/2006" xmlns:p14="http://schemas.microsoft.com/office/powerpoint/2010/main">
    <mc:Choice Requires="p14">
      <p:transition spd="slow" p14:dur="2000" advTm="150667"/>
    </mc:Choice>
    <mc:Fallback xmlns="">
      <p:transition spd="slow" advTm="150667"/>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972931"/>
            <a:ext cx="9355137" cy="755650"/>
          </a:xfrm>
        </p:spPr>
        <p:txBody>
          <a:bodyPr>
            <a:normAutofit/>
          </a:bodyPr>
          <a:lstStyle/>
          <a:p>
            <a:pPr algn="l"/>
            <a:r>
              <a:rPr lang="en-US" sz="4000" b="1" dirty="0">
                <a:solidFill>
                  <a:srgbClr val="FFFF00"/>
                </a:solidFill>
                <a:latin typeface="Times New Roman" panose="02020603050405020304" pitchFamily="18" charset="0"/>
                <a:cs typeface="Times New Roman" panose="02020603050405020304" pitchFamily="18" charset="0"/>
              </a:rPr>
              <a:t>STATIC UNIT TESTING</a:t>
            </a:r>
            <a:r>
              <a:rPr lang="en-US" sz="4000" b="1" baseline="-25000" dirty="0">
                <a:solidFill>
                  <a:srgbClr val="FFFF00"/>
                </a:solidFill>
                <a:latin typeface="Times New Roman" panose="02020603050405020304" pitchFamily="18" charset="0"/>
                <a:cs typeface="Times New Roman" panose="02020603050405020304" pitchFamily="18" charset="0"/>
              </a:rPr>
              <a:t> </a:t>
            </a:r>
            <a:endParaRPr lang="en-US" sz="4000" b="1"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42888" y="1728581"/>
            <a:ext cx="12645680" cy="5967413"/>
          </a:xfrm>
        </p:spPr>
        <p:txBody>
          <a:bodyPr>
            <a:normAutofit fontScale="92500" lnSpcReduction="20000"/>
          </a:bodyPr>
          <a:lstStyle/>
          <a:p>
            <a:r>
              <a:rPr lang="en-US" sz="2800" b="1" dirty="0">
                <a:solidFill>
                  <a:srgbClr val="00B0F0"/>
                </a:solidFill>
                <a:latin typeface="Times New Roman" panose="02020603050405020304" pitchFamily="18" charset="0"/>
                <a:cs typeface="Times New Roman" panose="02020603050405020304" pitchFamily="18" charset="0"/>
              </a:rPr>
              <a:t>Step 4: Rework </a:t>
            </a:r>
            <a:r>
              <a:rPr lang="en-US" sz="2800" dirty="0">
                <a:latin typeface="Times New Roman" panose="02020603050405020304" pitchFamily="18" charset="0"/>
                <a:cs typeface="Times New Roman" panose="02020603050405020304" pitchFamily="18" charset="0"/>
              </a:rPr>
              <a:t>At the end of the meeting, the record-keeper produces a sum-</a:t>
            </a:r>
            <a:r>
              <a:rPr lang="en-US" sz="2800" dirty="0" err="1">
                <a:latin typeface="Times New Roman" panose="02020603050405020304" pitchFamily="18" charset="0"/>
                <a:cs typeface="Times New Roman" panose="02020603050405020304" pitchFamily="18" charset="0"/>
              </a:rPr>
              <a:t>mary</a:t>
            </a:r>
            <a:r>
              <a:rPr lang="en-US" sz="2800" dirty="0">
                <a:latin typeface="Times New Roman" panose="02020603050405020304" pitchFamily="18" charset="0"/>
                <a:cs typeface="Times New Roman" panose="02020603050405020304" pitchFamily="18" charset="0"/>
              </a:rPr>
              <a:t> of the meeting that includes the following information: </a:t>
            </a:r>
          </a:p>
          <a:p>
            <a:pPr lvl="0"/>
            <a:r>
              <a:rPr lang="en-US" sz="2800" dirty="0">
                <a:latin typeface="Times New Roman" panose="02020603050405020304" pitchFamily="18" charset="0"/>
                <a:cs typeface="Times New Roman" panose="02020603050405020304" pitchFamily="18" charset="0"/>
              </a:rPr>
              <a:t>A list of all the CRs, the dates by which those will be fixed, and the names of the persons responsible for validating the CRs </a:t>
            </a:r>
          </a:p>
          <a:p>
            <a:pPr lvl="0"/>
            <a:r>
              <a:rPr lang="en-US" sz="2800" dirty="0">
                <a:latin typeface="Times New Roman" panose="02020603050405020304" pitchFamily="18" charset="0"/>
                <a:cs typeface="Times New Roman" panose="02020603050405020304" pitchFamily="18" charset="0"/>
              </a:rPr>
              <a:t>A list of improvement opportunities </a:t>
            </a:r>
            <a:r>
              <a:rPr lang="en-US" sz="2800" dirty="0" smtClean="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a:p>
            <a:pPr lvl="0"/>
            <a:r>
              <a:rPr lang="en-US" sz="2800" dirty="0">
                <a:latin typeface="Times New Roman" panose="02020603050405020304" pitchFamily="18" charset="0"/>
                <a:cs typeface="Times New Roman" panose="02020603050405020304" pitchFamily="18" charset="0"/>
              </a:rPr>
              <a:t>The minutes of the meeting (optional) </a:t>
            </a:r>
          </a:p>
          <a:p>
            <a:r>
              <a:rPr lang="en-US" sz="2800" dirty="0">
                <a:latin typeface="Times New Roman" panose="02020603050405020304" pitchFamily="18" charset="0"/>
                <a:cs typeface="Times New Roman" panose="02020603050405020304" pitchFamily="18" charset="0"/>
              </a:rPr>
              <a:t>A copy of the report is distributed to all the members of the review group. After the meeting, the author works on the CRs to fix the problems. The author documents the improvements made to the code in the CRs. The author makes an attempt to address the issues within the agreed-upon time frame using the prevailing coding conventions </a:t>
            </a:r>
          </a:p>
          <a:p>
            <a:r>
              <a:rPr lang="en-US" sz="2800" b="1" dirty="0">
                <a:solidFill>
                  <a:srgbClr val="00B0F0"/>
                </a:solidFill>
                <a:latin typeface="Times New Roman" panose="02020603050405020304" pitchFamily="18" charset="0"/>
                <a:cs typeface="Times New Roman" panose="02020603050405020304" pitchFamily="18" charset="0"/>
              </a:rPr>
              <a:t>Step 5: Validation</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The CRs are independently validated by the moderator</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or another person designated for this purpose. The validation process involves checking the modified code as documented in the CRs and ensuring that the suggested improvements have been implemented correctly. The revised and final version of the outcome of the review meeting is distributed to all the group members.</a:t>
            </a:r>
          </a:p>
        </p:txBody>
      </p:sp>
      <p:sp>
        <p:nvSpPr>
          <p:cNvPr id="5" name="Title 1"/>
          <p:cNvSpPr txBox="1">
            <a:spLocks/>
          </p:cNvSpPr>
          <p:nvPr/>
        </p:nvSpPr>
        <p:spPr>
          <a:xfrm>
            <a:off x="1042367" y="479771"/>
            <a:ext cx="10252834" cy="986320"/>
          </a:xfrm>
          <a:prstGeom prst="rect">
            <a:avLst/>
          </a:prstGeom>
        </p:spPr>
        <p:txBody>
          <a:bodyPr vert="horz" lIns="91440" tIns="45720" rIns="91440" bIns="45720" rtlCol="0" anchor="ctr">
            <a:noAutofit/>
          </a:bodyPr>
          <a:lstStyle>
            <a:lvl1pPr algn="r" defTabSz="1339850" rtl="0" eaLnBrk="0" fontAlgn="base" hangingPunct="0">
              <a:lnSpc>
                <a:spcPct val="90000"/>
              </a:lnSpc>
              <a:spcBef>
                <a:spcPct val="0"/>
              </a:spcBef>
              <a:spcAft>
                <a:spcPct val="0"/>
              </a:spcAft>
              <a:defRPr sz="5800" kern="1200" cap="all">
                <a:solidFill>
                  <a:schemeClr val="tx1"/>
                </a:solidFill>
                <a:latin typeface="+mj-lt"/>
                <a:ea typeface="+mj-ea"/>
                <a:cs typeface="+mj-cs"/>
              </a:defRPr>
            </a:lvl1pPr>
            <a:lvl2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2pPr>
            <a:lvl3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3pPr>
            <a:lvl4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4pPr>
            <a:lvl5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5pPr>
            <a:lvl6pPr marL="457200" algn="r" defTabSz="1339850" rtl="0" fontAlgn="base">
              <a:lnSpc>
                <a:spcPct val="90000"/>
              </a:lnSpc>
              <a:spcBef>
                <a:spcPct val="0"/>
              </a:spcBef>
              <a:spcAft>
                <a:spcPct val="0"/>
              </a:spcAft>
              <a:defRPr sz="5800">
                <a:solidFill>
                  <a:schemeClr val="tx1"/>
                </a:solidFill>
                <a:latin typeface="Century Gothic" panose="020B0502020202020204" pitchFamily="34" charset="0"/>
              </a:defRPr>
            </a:lvl6pPr>
            <a:lvl7pPr marL="914400" algn="r" defTabSz="1339850" rtl="0" fontAlgn="base">
              <a:lnSpc>
                <a:spcPct val="90000"/>
              </a:lnSpc>
              <a:spcBef>
                <a:spcPct val="0"/>
              </a:spcBef>
              <a:spcAft>
                <a:spcPct val="0"/>
              </a:spcAft>
              <a:defRPr sz="5800">
                <a:solidFill>
                  <a:schemeClr val="tx1"/>
                </a:solidFill>
                <a:latin typeface="Century Gothic" panose="020B0502020202020204" pitchFamily="34" charset="0"/>
              </a:defRPr>
            </a:lvl7pPr>
            <a:lvl8pPr marL="1371600" algn="r" defTabSz="1339850" rtl="0" fontAlgn="base">
              <a:lnSpc>
                <a:spcPct val="90000"/>
              </a:lnSpc>
              <a:spcBef>
                <a:spcPct val="0"/>
              </a:spcBef>
              <a:spcAft>
                <a:spcPct val="0"/>
              </a:spcAft>
              <a:defRPr sz="5800">
                <a:solidFill>
                  <a:schemeClr val="tx1"/>
                </a:solidFill>
                <a:latin typeface="Century Gothic" panose="020B0502020202020204" pitchFamily="34" charset="0"/>
              </a:defRPr>
            </a:lvl8pPr>
            <a:lvl9pPr marL="1828800" algn="r" defTabSz="1339850" rtl="0" fontAlgn="base">
              <a:lnSpc>
                <a:spcPct val="90000"/>
              </a:lnSpc>
              <a:spcBef>
                <a:spcPct val="0"/>
              </a:spcBef>
              <a:spcAft>
                <a:spcPct val="0"/>
              </a:spcAft>
              <a:defRPr sz="5800">
                <a:solidFill>
                  <a:schemeClr val="tx1"/>
                </a:solidFill>
                <a:latin typeface="Century Gothic" panose="020B0502020202020204" pitchFamily="34" charset="0"/>
              </a:defRPr>
            </a:lvl9pPr>
          </a:lstStyle>
          <a:p>
            <a:pPr algn="ctr"/>
            <a:r>
              <a:rPr lang="en-US" sz="5400" b="1" u="sng" dirty="0" smtClean="0">
                <a:solidFill>
                  <a:schemeClr val="accent2">
                    <a:lumMod val="60000"/>
                    <a:lumOff val="40000"/>
                  </a:schemeClr>
                </a:solidFill>
                <a:latin typeface="Times New Roman" panose="02020603050405020304" pitchFamily="18" charset="0"/>
                <a:cs typeface="Times New Roman" panose="02020603050405020304" pitchFamily="18" charset="0"/>
              </a:rPr>
              <a:t>Levels of testing</a:t>
            </a:r>
            <a:r>
              <a:rPr lang="en-US" sz="5400" dirty="0" smtClean="0">
                <a:solidFill>
                  <a:schemeClr val="accent2">
                    <a:lumMod val="60000"/>
                    <a:lumOff val="40000"/>
                  </a:schemeClr>
                </a:solidFill>
                <a:latin typeface="Times New Roman" panose="02020603050405020304" pitchFamily="18" charset="0"/>
                <a:cs typeface="Times New Roman" panose="02020603050405020304" pitchFamily="18" charset="0"/>
              </a:rPr>
              <a:t/>
            </a:r>
            <a:br>
              <a:rPr lang="en-US" sz="5400" dirty="0" smtClean="0">
                <a:solidFill>
                  <a:schemeClr val="accent2">
                    <a:lumMod val="60000"/>
                    <a:lumOff val="40000"/>
                  </a:schemeClr>
                </a:solidFill>
                <a:latin typeface="Times New Roman" panose="02020603050405020304" pitchFamily="18" charset="0"/>
                <a:cs typeface="Times New Roman" panose="02020603050405020304" pitchFamily="18" charset="0"/>
              </a:rPr>
            </a:br>
            <a:endParaRPr lang="en-US" sz="5400"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1028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5513729"/>
      </p:ext>
    </p:extLst>
  </p:cSld>
  <p:clrMapOvr>
    <a:masterClrMapping/>
  </p:clrMapOvr>
  <mc:AlternateContent xmlns:mc="http://schemas.openxmlformats.org/markup-compatibility/2006" xmlns:p14="http://schemas.microsoft.com/office/powerpoint/2010/main">
    <mc:Choice Requires="p14">
      <p:transition spd="slow" p14:dur="2000" advTm="110515"/>
    </mc:Choice>
    <mc:Fallback xmlns="">
      <p:transition spd="slow" advTm="110515"/>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05571" y="971363"/>
            <a:ext cx="9355138" cy="1033463"/>
          </a:xfrm>
        </p:spPr>
        <p:txBody>
          <a:bodyPr>
            <a:normAutofit/>
          </a:bodyPr>
          <a:lstStyle/>
          <a:p>
            <a:pPr algn="l"/>
            <a:r>
              <a:rPr lang="en-US" sz="4400" b="1" dirty="0">
                <a:solidFill>
                  <a:srgbClr val="FFFF00"/>
                </a:solidFill>
                <a:latin typeface="Times New Roman" panose="02020603050405020304" pitchFamily="18" charset="0"/>
                <a:cs typeface="Times New Roman" panose="02020603050405020304" pitchFamily="18" charset="0"/>
              </a:rPr>
              <a:t>STATIC UNIT TESTING</a:t>
            </a:r>
            <a:r>
              <a:rPr lang="en-US" sz="4400" b="1" baseline="-25000" dirty="0">
                <a:solidFill>
                  <a:srgbClr val="FFFF00"/>
                </a:solidFill>
                <a:latin typeface="Times New Roman" panose="02020603050405020304" pitchFamily="18" charset="0"/>
                <a:cs typeface="Times New Roman" panose="02020603050405020304" pitchFamily="18" charset="0"/>
              </a:rPr>
              <a:t> </a:t>
            </a:r>
            <a:endParaRPr lang="en-US" sz="4400" b="1"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66423" y="2004826"/>
            <a:ext cx="11668125" cy="5967413"/>
          </a:xfrm>
        </p:spPr>
        <p:txBody>
          <a:bodyPr>
            <a:normAutofit fontScale="92500" lnSpcReduction="20000"/>
          </a:bodyPr>
          <a:lstStyle/>
          <a:p>
            <a:r>
              <a:rPr lang="en-US" sz="2800" b="1" dirty="0">
                <a:solidFill>
                  <a:srgbClr val="00B0F0"/>
                </a:solidFill>
                <a:latin typeface="Times New Roman" panose="02020603050405020304" pitchFamily="18" charset="0"/>
                <a:cs typeface="Times New Roman" panose="02020603050405020304" pitchFamily="18" charset="0"/>
              </a:rPr>
              <a:t>Step 6: Exit </a:t>
            </a:r>
            <a:r>
              <a:rPr lang="en-US" sz="2400" dirty="0">
                <a:latin typeface="Times New Roman" panose="02020603050405020304" pitchFamily="18" charset="0"/>
                <a:cs typeface="Times New Roman" panose="02020603050405020304" pitchFamily="18" charset="0"/>
              </a:rPr>
              <a:t>Summarizing the review process, it is said to be complete if all of</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following actions have been taken: </a:t>
            </a: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Every line of code in the unit has been inspected. </a:t>
            </a: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If too many defects are found in a module, the module is once again reviewed after corrections are applied by the author. As a rule of thumb, if more than 5% of the total lines of code are thought to be contentious, then a second review is scheduled. </a:t>
            </a: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The author and the reviewers reach a consensus that when corrections have been applied the code will be potentially free of defects. </a:t>
            </a:r>
          </a:p>
          <a:p>
            <a:pPr lvl="0"/>
            <a:r>
              <a:rPr lang="en-US" sz="2400" dirty="0" smtClean="0">
                <a:latin typeface="Times New Roman" panose="02020603050405020304" pitchFamily="18" charset="0"/>
                <a:cs typeface="Times New Roman" panose="02020603050405020304" pitchFamily="18" charset="0"/>
              </a:rPr>
              <a:t>All </a:t>
            </a:r>
            <a:r>
              <a:rPr lang="en-US" sz="2400" dirty="0">
                <a:latin typeface="Times New Roman" panose="02020603050405020304" pitchFamily="18" charset="0"/>
                <a:cs typeface="Times New Roman" panose="02020603050405020304" pitchFamily="18" charset="0"/>
              </a:rPr>
              <a:t>the CRs are documented and validated by the moderator or someone else. The author’s follow-up actions are documented. </a:t>
            </a:r>
          </a:p>
          <a:p>
            <a:pPr lvl="0"/>
            <a:r>
              <a:rPr lang="en-US" sz="2400" dirty="0">
                <a:latin typeface="Times New Roman" panose="02020603050405020304" pitchFamily="18" charset="0"/>
                <a:cs typeface="Times New Roman" panose="02020603050405020304" pitchFamily="18" charset="0"/>
              </a:rPr>
              <a:t>A summary report of the meeting including the CRs is distributed to all the members of the review group. </a:t>
            </a: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effectiveness of static testing is limited by the ability of a reviewer to find defects in code by visual means. However, if occurrences of defects depend on some actual values of variables, then it is a difficult task to identify those defects by visual means. Therefore, a unit must be executed to observe its behaviors in response to a variety of inputs. Finally, whatever may be the effectiveness of static tests, one cannot feel confident without actually running the code. </a:t>
            </a:r>
          </a:p>
          <a:p>
            <a:endParaRPr lang="en-US" dirty="0"/>
          </a:p>
        </p:txBody>
      </p:sp>
      <p:sp>
        <p:nvSpPr>
          <p:cNvPr id="5" name="Title 1"/>
          <p:cNvSpPr txBox="1">
            <a:spLocks/>
          </p:cNvSpPr>
          <p:nvPr/>
        </p:nvSpPr>
        <p:spPr>
          <a:xfrm>
            <a:off x="242542" y="405158"/>
            <a:ext cx="10253180" cy="966442"/>
          </a:xfrm>
          <a:prstGeom prst="rect">
            <a:avLst/>
          </a:prstGeom>
        </p:spPr>
        <p:txBody>
          <a:bodyPr vert="horz" lIns="91440" tIns="45720" rIns="91440" bIns="45720" rtlCol="0" anchor="ctr">
            <a:normAutofit fontScale="52500" lnSpcReduction="20000"/>
          </a:bodyPr>
          <a:lstStyle>
            <a:lvl1pPr algn="r" defTabSz="1339850" rtl="0" eaLnBrk="0" fontAlgn="base" hangingPunct="0">
              <a:lnSpc>
                <a:spcPct val="90000"/>
              </a:lnSpc>
              <a:spcBef>
                <a:spcPct val="0"/>
              </a:spcBef>
              <a:spcAft>
                <a:spcPct val="0"/>
              </a:spcAft>
              <a:defRPr sz="5800" kern="1200" cap="all">
                <a:solidFill>
                  <a:schemeClr val="tx1"/>
                </a:solidFill>
                <a:latin typeface="+mj-lt"/>
                <a:ea typeface="+mj-ea"/>
                <a:cs typeface="+mj-cs"/>
              </a:defRPr>
            </a:lvl1pPr>
            <a:lvl2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2pPr>
            <a:lvl3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3pPr>
            <a:lvl4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4pPr>
            <a:lvl5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5pPr>
            <a:lvl6pPr marL="457200" algn="r" defTabSz="1339850" rtl="0" fontAlgn="base">
              <a:lnSpc>
                <a:spcPct val="90000"/>
              </a:lnSpc>
              <a:spcBef>
                <a:spcPct val="0"/>
              </a:spcBef>
              <a:spcAft>
                <a:spcPct val="0"/>
              </a:spcAft>
              <a:defRPr sz="5800">
                <a:solidFill>
                  <a:schemeClr val="tx1"/>
                </a:solidFill>
                <a:latin typeface="Century Gothic" panose="020B0502020202020204" pitchFamily="34" charset="0"/>
              </a:defRPr>
            </a:lvl6pPr>
            <a:lvl7pPr marL="914400" algn="r" defTabSz="1339850" rtl="0" fontAlgn="base">
              <a:lnSpc>
                <a:spcPct val="90000"/>
              </a:lnSpc>
              <a:spcBef>
                <a:spcPct val="0"/>
              </a:spcBef>
              <a:spcAft>
                <a:spcPct val="0"/>
              </a:spcAft>
              <a:defRPr sz="5800">
                <a:solidFill>
                  <a:schemeClr val="tx1"/>
                </a:solidFill>
                <a:latin typeface="Century Gothic" panose="020B0502020202020204" pitchFamily="34" charset="0"/>
              </a:defRPr>
            </a:lvl7pPr>
            <a:lvl8pPr marL="1371600" algn="r" defTabSz="1339850" rtl="0" fontAlgn="base">
              <a:lnSpc>
                <a:spcPct val="90000"/>
              </a:lnSpc>
              <a:spcBef>
                <a:spcPct val="0"/>
              </a:spcBef>
              <a:spcAft>
                <a:spcPct val="0"/>
              </a:spcAft>
              <a:defRPr sz="5800">
                <a:solidFill>
                  <a:schemeClr val="tx1"/>
                </a:solidFill>
                <a:latin typeface="Century Gothic" panose="020B0502020202020204" pitchFamily="34" charset="0"/>
              </a:defRPr>
            </a:lvl8pPr>
            <a:lvl9pPr marL="1828800" algn="r" defTabSz="1339850" rtl="0" fontAlgn="base">
              <a:lnSpc>
                <a:spcPct val="90000"/>
              </a:lnSpc>
              <a:spcBef>
                <a:spcPct val="0"/>
              </a:spcBef>
              <a:spcAft>
                <a:spcPct val="0"/>
              </a:spcAft>
              <a:defRPr sz="5800">
                <a:solidFill>
                  <a:schemeClr val="tx1"/>
                </a:solidFill>
                <a:latin typeface="Century Gothic" panose="020B0502020202020204" pitchFamily="34" charset="0"/>
              </a:defRPr>
            </a:lvl9pPr>
          </a:lstStyle>
          <a:p>
            <a:pPr algn="ctr"/>
            <a:r>
              <a:rPr lang="en-US" sz="9100" b="1" u="sng" dirty="0" smtClean="0">
                <a:solidFill>
                  <a:schemeClr val="accent2">
                    <a:lumMod val="60000"/>
                    <a:lumOff val="40000"/>
                  </a:schemeClr>
                </a:solidFill>
                <a:latin typeface="Times New Roman" panose="02020603050405020304" pitchFamily="18" charset="0"/>
                <a:cs typeface="Times New Roman" panose="02020603050405020304" pitchFamily="18" charset="0"/>
              </a:rPr>
              <a:t>Levels of testing</a:t>
            </a:r>
            <a:r>
              <a:rPr lang="en-US" dirty="0" smtClean="0">
                <a:solidFill>
                  <a:schemeClr val="accent2">
                    <a:lumMod val="60000"/>
                    <a:lumOff val="40000"/>
                  </a:schemeClr>
                </a:solidFill>
                <a:latin typeface="Times New Roman" panose="02020603050405020304" pitchFamily="18" charset="0"/>
                <a:cs typeface="Times New Roman" panose="02020603050405020304" pitchFamily="18" charset="0"/>
              </a:rPr>
              <a:t/>
            </a:r>
            <a:br>
              <a:rPr lang="en-US" dirty="0" smtClean="0">
                <a:solidFill>
                  <a:schemeClr val="accent2">
                    <a:lumMod val="60000"/>
                    <a:lumOff val="40000"/>
                  </a:schemeClr>
                </a:solidFill>
                <a:latin typeface="Times New Roman" panose="02020603050405020304" pitchFamily="18" charset="0"/>
                <a:cs typeface="Times New Roman" panose="02020603050405020304" pitchFamily="18" charset="0"/>
              </a:rPr>
            </a:br>
            <a:endParaRPr lang="en-US"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1028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1653889"/>
      </p:ext>
    </p:extLst>
  </p:cSld>
  <p:clrMapOvr>
    <a:masterClrMapping/>
  </p:clrMapOvr>
  <mc:AlternateContent xmlns:mc="http://schemas.openxmlformats.org/markup-compatibility/2006" xmlns:p14="http://schemas.microsoft.com/office/powerpoint/2010/main">
    <mc:Choice Requires="p14">
      <p:transition spd="slow" p14:dur="2000" advTm="152649"/>
    </mc:Choice>
    <mc:Fallback xmlns="">
      <p:transition spd="slow" advTm="152649"/>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8418" y="1251502"/>
            <a:ext cx="8862805" cy="834887"/>
          </a:xfrm>
        </p:spPr>
        <p:txBody>
          <a:bodyPr>
            <a:normAutofit/>
          </a:bodyPr>
          <a:lstStyle/>
          <a:p>
            <a:pPr algn="l"/>
            <a:r>
              <a:rPr lang="en-US" sz="4000" b="1" dirty="0">
                <a:solidFill>
                  <a:srgbClr val="FFFF00"/>
                </a:solidFill>
                <a:latin typeface="Times New Roman" panose="02020603050405020304" pitchFamily="18" charset="0"/>
                <a:cs typeface="Times New Roman" panose="02020603050405020304" pitchFamily="18" charset="0"/>
              </a:rPr>
              <a:t>STATIC UNIT TESTING</a:t>
            </a:r>
            <a:r>
              <a:rPr lang="en-US" sz="4000" b="1" baseline="-25000" dirty="0">
                <a:solidFill>
                  <a:srgbClr val="FFFF00"/>
                </a:solidFill>
                <a:latin typeface="Times New Roman" panose="02020603050405020304" pitchFamily="18" charset="0"/>
                <a:cs typeface="Times New Roman" panose="02020603050405020304" pitchFamily="18" charset="0"/>
              </a:rPr>
              <a:t> </a:t>
            </a:r>
            <a:endParaRPr lang="en-US" sz="4000" b="1"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40716" y="2086389"/>
            <a:ext cx="11668125" cy="5967413"/>
          </a:xfrm>
        </p:spPr>
        <p:txBody>
          <a:bodyPr>
            <a:normAutofit fontScale="92500" lnSpcReduction="20000"/>
          </a:bodyPr>
          <a:lstStyle/>
          <a:p>
            <a:r>
              <a:rPr lang="en-US" i="1" dirty="0"/>
              <a:t> </a:t>
            </a:r>
            <a:r>
              <a:rPr lang="en-US" b="1" dirty="0">
                <a:latin typeface="Times New Roman" panose="02020603050405020304" pitchFamily="18" charset="0"/>
                <a:cs typeface="Times New Roman" panose="02020603050405020304" pitchFamily="18" charset="0"/>
              </a:rPr>
              <a:t>Code Review Metrics </a:t>
            </a:r>
            <a:r>
              <a:rPr lang="en-US" dirty="0">
                <a:latin typeface="Times New Roman" panose="02020603050405020304" pitchFamily="18" charset="0"/>
                <a:cs typeface="Times New Roman" panose="02020603050405020304" pitchFamily="18" charset="0"/>
              </a:rPr>
              <a:t>It is important to collect measurement data pertinent to</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review process, so that the review process can be evaluated, made visible to the upper management as a testing strategy, and improved to be more effective. Moreover, collecting metrics during code review facilitates estimation of review time and resources for future projects. Thus, code review is a viable testing strategy that can be effectively used to improve the quality of products at an early stage. The following metrics can be collected from a code review: </a:t>
            </a:r>
            <a:endParaRPr lang="en-US" sz="4000" dirty="0">
              <a:latin typeface="Times New Roman" panose="02020603050405020304" pitchFamily="18" charset="0"/>
              <a:cs typeface="Times New Roman" panose="02020603050405020304" pitchFamily="18" charset="0"/>
            </a:endParaRPr>
          </a:p>
          <a:p>
            <a:pPr lvl="2"/>
            <a:r>
              <a:rPr lang="en-US" sz="2800" dirty="0">
                <a:latin typeface="Times New Roman" panose="02020603050405020304" pitchFamily="18" charset="0"/>
                <a:cs typeface="Times New Roman" panose="02020603050405020304" pitchFamily="18" charset="0"/>
              </a:rPr>
              <a:t>Number of lines of code (LOC) reviewed per hour </a:t>
            </a:r>
            <a:endParaRPr lang="en-US" sz="4000" dirty="0">
              <a:latin typeface="Times New Roman" panose="02020603050405020304" pitchFamily="18" charset="0"/>
              <a:cs typeface="Times New Roman" panose="02020603050405020304" pitchFamily="18" charset="0"/>
            </a:endParaRPr>
          </a:p>
          <a:p>
            <a:pPr lvl="2"/>
            <a:r>
              <a:rPr lang="en-US" sz="2800" dirty="0">
                <a:latin typeface="Times New Roman" panose="02020603050405020304" pitchFamily="18" charset="0"/>
                <a:cs typeface="Times New Roman" panose="02020603050405020304" pitchFamily="18" charset="0"/>
              </a:rPr>
              <a:t>Number of CRs generated per thousand lines of code (KLOC) </a:t>
            </a:r>
            <a:endParaRPr lang="en-US" sz="4000" dirty="0">
              <a:latin typeface="Times New Roman" panose="02020603050405020304" pitchFamily="18" charset="0"/>
              <a:cs typeface="Times New Roman" panose="02020603050405020304" pitchFamily="18" charset="0"/>
            </a:endParaRPr>
          </a:p>
          <a:p>
            <a:pPr lvl="2"/>
            <a:r>
              <a:rPr lang="en-US" sz="2800" dirty="0">
                <a:latin typeface="Times New Roman" panose="02020603050405020304" pitchFamily="18" charset="0"/>
                <a:cs typeface="Times New Roman" panose="02020603050405020304" pitchFamily="18" charset="0"/>
              </a:rPr>
              <a:t>Number of CRs generated per hour </a:t>
            </a:r>
            <a:endParaRPr lang="en-US" sz="4000" dirty="0">
              <a:latin typeface="Times New Roman" panose="02020603050405020304" pitchFamily="18" charset="0"/>
              <a:cs typeface="Times New Roman" panose="02020603050405020304" pitchFamily="18" charset="0"/>
            </a:endParaRPr>
          </a:p>
          <a:p>
            <a:pPr lvl="2"/>
            <a:r>
              <a:rPr lang="en-US" sz="2800" dirty="0">
                <a:latin typeface="Times New Roman" panose="02020603050405020304" pitchFamily="18" charset="0"/>
                <a:cs typeface="Times New Roman" panose="02020603050405020304" pitchFamily="18" charset="0"/>
              </a:rPr>
              <a:t>Total number of CRs generated per project </a:t>
            </a:r>
            <a:endParaRPr lang="en-US" sz="4000" dirty="0">
              <a:latin typeface="Times New Roman" panose="02020603050405020304" pitchFamily="18" charset="0"/>
              <a:cs typeface="Times New Roman" panose="02020603050405020304" pitchFamily="18" charset="0"/>
            </a:endParaRPr>
          </a:p>
          <a:p>
            <a:pPr lvl="2"/>
            <a:r>
              <a:rPr lang="en-US" sz="2800" dirty="0">
                <a:latin typeface="Times New Roman" panose="02020603050405020304" pitchFamily="18" charset="0"/>
                <a:cs typeface="Times New Roman" panose="02020603050405020304" pitchFamily="18" charset="0"/>
              </a:rPr>
              <a:t>Total number of hours spent on code review per project</a:t>
            </a:r>
            <a:r>
              <a:rPr lang="en-US" sz="2800" b="1" dirty="0">
                <a:latin typeface="Times New Roman" panose="02020603050405020304" pitchFamily="18" charset="0"/>
                <a:cs typeface="Times New Roman" panose="02020603050405020304" pitchFamily="18" charset="0"/>
              </a:rPr>
              <a:t>.</a:t>
            </a:r>
            <a:endParaRPr lang="en-US" sz="40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p:txBody>
      </p:sp>
      <p:sp>
        <p:nvSpPr>
          <p:cNvPr id="5" name="Title 1"/>
          <p:cNvSpPr txBox="1">
            <a:spLocks/>
          </p:cNvSpPr>
          <p:nvPr/>
        </p:nvSpPr>
        <p:spPr>
          <a:xfrm>
            <a:off x="1392583" y="647908"/>
            <a:ext cx="7644158" cy="680692"/>
          </a:xfrm>
          <a:prstGeom prst="rect">
            <a:avLst/>
          </a:prstGeom>
        </p:spPr>
        <p:txBody>
          <a:bodyPr vert="horz" lIns="91440" tIns="45720" rIns="91440" bIns="45720" rtlCol="0" anchor="ctr">
            <a:noAutofit/>
          </a:bodyPr>
          <a:lstStyle>
            <a:lvl1pPr algn="r" defTabSz="1339850" rtl="0" eaLnBrk="0" fontAlgn="base" hangingPunct="0">
              <a:lnSpc>
                <a:spcPct val="90000"/>
              </a:lnSpc>
              <a:spcBef>
                <a:spcPct val="0"/>
              </a:spcBef>
              <a:spcAft>
                <a:spcPct val="0"/>
              </a:spcAft>
              <a:defRPr sz="5800" kern="1200" cap="all">
                <a:solidFill>
                  <a:schemeClr val="tx1"/>
                </a:solidFill>
                <a:latin typeface="+mj-lt"/>
                <a:ea typeface="+mj-ea"/>
                <a:cs typeface="+mj-cs"/>
              </a:defRPr>
            </a:lvl1pPr>
            <a:lvl2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2pPr>
            <a:lvl3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3pPr>
            <a:lvl4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4pPr>
            <a:lvl5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5pPr>
            <a:lvl6pPr marL="457200" algn="r" defTabSz="1339850" rtl="0" fontAlgn="base">
              <a:lnSpc>
                <a:spcPct val="90000"/>
              </a:lnSpc>
              <a:spcBef>
                <a:spcPct val="0"/>
              </a:spcBef>
              <a:spcAft>
                <a:spcPct val="0"/>
              </a:spcAft>
              <a:defRPr sz="5800">
                <a:solidFill>
                  <a:schemeClr val="tx1"/>
                </a:solidFill>
                <a:latin typeface="Century Gothic" panose="020B0502020202020204" pitchFamily="34" charset="0"/>
              </a:defRPr>
            </a:lvl6pPr>
            <a:lvl7pPr marL="914400" algn="r" defTabSz="1339850" rtl="0" fontAlgn="base">
              <a:lnSpc>
                <a:spcPct val="90000"/>
              </a:lnSpc>
              <a:spcBef>
                <a:spcPct val="0"/>
              </a:spcBef>
              <a:spcAft>
                <a:spcPct val="0"/>
              </a:spcAft>
              <a:defRPr sz="5800">
                <a:solidFill>
                  <a:schemeClr val="tx1"/>
                </a:solidFill>
                <a:latin typeface="Century Gothic" panose="020B0502020202020204" pitchFamily="34" charset="0"/>
              </a:defRPr>
            </a:lvl7pPr>
            <a:lvl8pPr marL="1371600" algn="r" defTabSz="1339850" rtl="0" fontAlgn="base">
              <a:lnSpc>
                <a:spcPct val="90000"/>
              </a:lnSpc>
              <a:spcBef>
                <a:spcPct val="0"/>
              </a:spcBef>
              <a:spcAft>
                <a:spcPct val="0"/>
              </a:spcAft>
              <a:defRPr sz="5800">
                <a:solidFill>
                  <a:schemeClr val="tx1"/>
                </a:solidFill>
                <a:latin typeface="Century Gothic" panose="020B0502020202020204" pitchFamily="34" charset="0"/>
              </a:defRPr>
            </a:lvl8pPr>
            <a:lvl9pPr marL="1828800" algn="r" defTabSz="1339850" rtl="0" fontAlgn="base">
              <a:lnSpc>
                <a:spcPct val="90000"/>
              </a:lnSpc>
              <a:spcBef>
                <a:spcPct val="0"/>
              </a:spcBef>
              <a:spcAft>
                <a:spcPct val="0"/>
              </a:spcAft>
              <a:defRPr sz="5800">
                <a:solidFill>
                  <a:schemeClr val="tx1"/>
                </a:solidFill>
                <a:latin typeface="Century Gothic" panose="020B0502020202020204" pitchFamily="34" charset="0"/>
              </a:defRPr>
            </a:lvl9pPr>
          </a:lstStyle>
          <a:p>
            <a:pPr algn="ctr"/>
            <a:r>
              <a:rPr lang="en-US" sz="4400" b="1" u="sng" dirty="0" smtClean="0">
                <a:solidFill>
                  <a:schemeClr val="accent2">
                    <a:lumMod val="60000"/>
                    <a:lumOff val="40000"/>
                  </a:schemeClr>
                </a:solidFill>
                <a:latin typeface="Times New Roman" panose="02020603050405020304" pitchFamily="18" charset="0"/>
                <a:cs typeface="Times New Roman" panose="02020603050405020304" pitchFamily="18" charset="0"/>
              </a:rPr>
              <a:t>Levels of testing</a:t>
            </a:r>
            <a:r>
              <a:rPr lang="en-US" sz="4400" dirty="0" smtClean="0">
                <a:solidFill>
                  <a:schemeClr val="accent2">
                    <a:lumMod val="60000"/>
                    <a:lumOff val="40000"/>
                  </a:schemeClr>
                </a:solidFill>
                <a:latin typeface="Times New Roman" panose="02020603050405020304" pitchFamily="18" charset="0"/>
                <a:cs typeface="Times New Roman" panose="02020603050405020304" pitchFamily="18" charset="0"/>
              </a:rPr>
              <a:t/>
            </a:r>
            <a:br>
              <a:rPr lang="en-US" sz="4400" dirty="0" smtClean="0">
                <a:solidFill>
                  <a:schemeClr val="accent2">
                    <a:lumMod val="60000"/>
                    <a:lumOff val="40000"/>
                  </a:schemeClr>
                </a:solidFill>
                <a:latin typeface="Times New Roman" panose="02020603050405020304" pitchFamily="18" charset="0"/>
                <a:cs typeface="Times New Roman" panose="02020603050405020304" pitchFamily="18" charset="0"/>
              </a:rPr>
            </a:br>
            <a:endParaRPr lang="en-US" sz="4400"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525000" y="-1028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4154093"/>
      </p:ext>
    </p:extLst>
  </p:cSld>
  <p:clrMapOvr>
    <a:masterClrMapping/>
  </p:clrMapOvr>
  <mc:AlternateContent xmlns:mc="http://schemas.openxmlformats.org/markup-compatibility/2006" xmlns:p14="http://schemas.microsoft.com/office/powerpoint/2010/main">
    <mc:Choice Requires="p14">
      <p:transition spd="slow" p14:dur="2000" advTm="117099"/>
    </mc:Choice>
    <mc:Fallback xmlns="">
      <p:transition spd="slow" advTm="117099"/>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58418" y="1251502"/>
            <a:ext cx="8862805" cy="834887"/>
          </a:xfrm>
        </p:spPr>
        <p:txBody>
          <a:bodyPr>
            <a:normAutofit/>
          </a:bodyPr>
          <a:lstStyle/>
          <a:p>
            <a:pPr algn="l"/>
            <a:r>
              <a:rPr lang="en-US" sz="4000" b="1" dirty="0">
                <a:solidFill>
                  <a:srgbClr val="FFFF00"/>
                </a:solidFill>
                <a:latin typeface="Times New Roman" panose="02020603050405020304" pitchFamily="18" charset="0"/>
                <a:cs typeface="Times New Roman" panose="02020603050405020304" pitchFamily="18" charset="0"/>
              </a:rPr>
              <a:t>STATIC UNIT TESTING</a:t>
            </a:r>
            <a:r>
              <a:rPr lang="en-US" sz="4000" b="1" baseline="-25000" dirty="0">
                <a:solidFill>
                  <a:srgbClr val="FFFF00"/>
                </a:solidFill>
                <a:latin typeface="Times New Roman" panose="02020603050405020304" pitchFamily="18" charset="0"/>
                <a:cs typeface="Times New Roman" panose="02020603050405020304" pitchFamily="18" charset="0"/>
              </a:rPr>
              <a:t> </a:t>
            </a:r>
            <a:endParaRPr lang="en-US" sz="4000" b="1"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5799" y="2069306"/>
            <a:ext cx="11668125" cy="5967413"/>
          </a:xfrm>
        </p:spPr>
        <p:txBody>
          <a:bodyPr>
            <a:normAutofit fontScale="85000" lnSpcReduction="20000"/>
          </a:bodyPr>
          <a:lstStyle/>
          <a:p>
            <a:r>
              <a:rPr lang="en-US" b="1" dirty="0">
                <a:latin typeface="Times New Roman" panose="02020603050405020304" pitchFamily="18" charset="0"/>
                <a:cs typeface="Times New Roman" panose="02020603050405020304" pitchFamily="18" charset="0"/>
              </a:rPr>
              <a:t>Code Review Metrics </a:t>
            </a:r>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is in the best interest of the programmers in particular and the company in general </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T</a:t>
            </a:r>
            <a:r>
              <a:rPr lang="en-US" sz="2800" dirty="0" smtClean="0">
                <a:latin typeface="Times New Roman" panose="02020603050405020304" pitchFamily="18" charset="0"/>
                <a:cs typeface="Times New Roman" panose="02020603050405020304" pitchFamily="18" charset="0"/>
              </a:rPr>
              <a:t>o </a:t>
            </a:r>
            <a:r>
              <a:rPr lang="en-US" sz="2800" dirty="0">
                <a:latin typeface="Times New Roman" panose="02020603050405020304" pitchFamily="18" charset="0"/>
                <a:cs typeface="Times New Roman" panose="02020603050405020304" pitchFamily="18" charset="0"/>
              </a:rPr>
              <a:t>reduce the number of CRs generated during code review. </a:t>
            </a:r>
          </a:p>
          <a:p>
            <a:pPr>
              <a:buFont typeface="Wingdings" panose="05000000000000000000" pitchFamily="2" charset="2"/>
              <a:buChar char="ü"/>
            </a:pPr>
            <a:r>
              <a:rPr lang="en-US" sz="2800" dirty="0" smtClean="0">
                <a:latin typeface="Times New Roman" panose="02020603050405020304" pitchFamily="18" charset="0"/>
                <a:cs typeface="Times New Roman" panose="02020603050405020304" pitchFamily="18" charset="0"/>
              </a:rPr>
              <a:t>Because </a:t>
            </a:r>
            <a:r>
              <a:rPr lang="en-US" sz="2800" dirty="0">
                <a:latin typeface="Times New Roman" panose="02020603050405020304" pitchFamily="18" charset="0"/>
                <a:cs typeface="Times New Roman" panose="02020603050405020304" pitchFamily="18" charset="0"/>
              </a:rPr>
              <a:t>CRs - indications of potential problems - must be resolved. </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Addressing CRs - spending more resources and potentially delay in project. </a:t>
            </a:r>
          </a:p>
          <a:p>
            <a:pPr>
              <a:buFont typeface="Wingdings" panose="05000000000000000000" pitchFamily="2" charset="2"/>
              <a:buChar char="ü"/>
            </a:pPr>
            <a:r>
              <a:rPr lang="en-US" sz="2800" dirty="0" smtClean="0">
                <a:latin typeface="Times New Roman" panose="02020603050405020304" pitchFamily="18" charset="0"/>
                <a:cs typeface="Times New Roman" panose="02020603050405020304" pitchFamily="18" charset="0"/>
              </a:rPr>
              <a:t>Therefore</a:t>
            </a:r>
            <a:r>
              <a:rPr lang="en-US" sz="2800" dirty="0">
                <a:latin typeface="Times New Roman" panose="02020603050405020304" pitchFamily="18" charset="0"/>
                <a:cs typeface="Times New Roman" panose="02020603050405020304" pitchFamily="18" charset="0"/>
              </a:rPr>
              <a:t>, it is essential to adopt the concept of defect prevention</a:t>
            </a:r>
            <a:r>
              <a:rPr lang="en-US" dirty="0" smtClean="0">
                <a:latin typeface="Times New Roman" panose="02020603050405020304" pitchFamily="18" charset="0"/>
                <a:cs typeface="Times New Roman" panose="02020603050405020304" pitchFamily="18" charset="0"/>
              </a:rPr>
              <a:t>.</a:t>
            </a:r>
          </a:p>
          <a:p>
            <a:r>
              <a:rPr lang="en-US" sz="3600" b="1" dirty="0">
                <a:solidFill>
                  <a:srgbClr val="00B0F0"/>
                </a:solidFill>
                <a:latin typeface="Times New Roman" panose="02020603050405020304" pitchFamily="18" charset="0"/>
                <a:cs typeface="Times New Roman" panose="02020603050405020304" pitchFamily="18" charset="0"/>
              </a:rPr>
              <a:t> </a:t>
            </a:r>
            <a:r>
              <a:rPr lang="en-US" sz="3600" b="1" dirty="0" smtClean="0">
                <a:solidFill>
                  <a:srgbClr val="00B0F0"/>
                </a:solidFill>
                <a:latin typeface="Times New Roman" panose="02020603050405020304" pitchFamily="18" charset="0"/>
                <a:cs typeface="Times New Roman" panose="02020603050405020304" pitchFamily="18" charset="0"/>
              </a:rPr>
              <a:t>Goal of Static Testing</a:t>
            </a:r>
            <a:r>
              <a:rPr lang="en-US"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to assess the quality of product, not to assess the quality of process to develop the product. </a:t>
            </a:r>
          </a:p>
          <a:p>
            <a:r>
              <a:rPr lang="en-US" sz="2800" dirty="0" smtClean="0">
                <a:latin typeface="Times New Roman" panose="02020603050405020304" pitchFamily="18" charset="0"/>
                <a:cs typeface="Times New Roman" panose="02020603050405020304" pitchFamily="18" charset="0"/>
              </a:rPr>
              <a:t>It’s </a:t>
            </a:r>
            <a:r>
              <a:rPr lang="en-US" sz="2800" dirty="0">
                <a:latin typeface="Times New Roman" panose="02020603050405020304" pitchFamily="18" charset="0"/>
                <a:cs typeface="Times New Roman" panose="02020603050405020304" pitchFamily="18" charset="0"/>
              </a:rPr>
              <a:t>time consuming process ,</a:t>
            </a:r>
            <a:r>
              <a:rPr lang="en-US" sz="2800" dirty="0" smtClean="0">
                <a:latin typeface="Times New Roman" panose="02020603050405020304" pitchFamily="18" charset="0"/>
                <a:cs typeface="Times New Roman" panose="02020603050405020304" pitchFamily="18" charset="0"/>
              </a:rPr>
              <a:t>Not </a:t>
            </a:r>
            <a:r>
              <a:rPr lang="en-US" sz="2800" dirty="0">
                <a:latin typeface="Times New Roman" panose="02020603050405020304" pitchFamily="18" charset="0"/>
                <a:cs typeface="Times New Roman" panose="02020603050405020304" pitchFamily="18" charset="0"/>
              </a:rPr>
              <a:t>perfect up to the level. </a:t>
            </a:r>
          </a:p>
          <a:p>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key to the success code review is Divide &amp; Conquer. m</a:t>
            </a:r>
            <a:r>
              <a:rPr lang="en-US" sz="2800" dirty="0" smtClean="0">
                <a:latin typeface="Times New Roman" panose="02020603050405020304" pitchFamily="18" charset="0"/>
                <a:cs typeface="Times New Roman" panose="02020603050405020304" pitchFamily="18" charset="0"/>
              </a:rPr>
              <a:t>eans </a:t>
            </a:r>
            <a:r>
              <a:rPr lang="en-US" sz="2800" dirty="0">
                <a:latin typeface="Times New Roman" panose="02020603050405020304" pitchFamily="18" charset="0"/>
                <a:cs typeface="Times New Roman" panose="02020603050405020304" pitchFamily="18" charset="0"/>
              </a:rPr>
              <a:t>having an examiner inspect small parts of the unit in isolation, </a:t>
            </a:r>
            <a:r>
              <a:rPr lang="en-US" sz="2800" dirty="0" smtClean="0">
                <a:latin typeface="Times New Roman" panose="02020603050405020304" pitchFamily="18" charset="0"/>
                <a:cs typeface="Times New Roman" panose="02020603050405020304" pitchFamily="18" charset="0"/>
              </a:rPr>
              <a:t>while </a:t>
            </a:r>
            <a:r>
              <a:rPr lang="en-US" sz="2800" dirty="0">
                <a:latin typeface="Times New Roman" panose="02020603050405020304" pitchFamily="18" charset="0"/>
                <a:cs typeface="Times New Roman" panose="02020603050405020304" pitchFamily="18" charset="0"/>
              </a:rPr>
              <a:t>making sure of the following: </a:t>
            </a:r>
          </a:p>
          <a:p>
            <a:pPr>
              <a:buFont typeface="Wingdings" panose="05000000000000000000" pitchFamily="2" charset="2"/>
              <a:buChar char="ü"/>
            </a:pPr>
            <a:r>
              <a:rPr lang="en-US" sz="2800" dirty="0" smtClean="0">
                <a:solidFill>
                  <a:srgbClr val="FFFF00"/>
                </a:solidFill>
                <a:latin typeface="Times New Roman" panose="02020603050405020304" pitchFamily="18" charset="0"/>
                <a:cs typeface="Times New Roman" panose="02020603050405020304" pitchFamily="18" charset="0"/>
              </a:rPr>
              <a:t>nothing </a:t>
            </a:r>
            <a:r>
              <a:rPr lang="en-US" sz="2800" dirty="0">
                <a:solidFill>
                  <a:srgbClr val="FFFF00"/>
                </a:solidFill>
                <a:latin typeface="Times New Roman" panose="02020603050405020304" pitchFamily="18" charset="0"/>
                <a:cs typeface="Times New Roman" panose="02020603050405020304" pitchFamily="18" charset="0"/>
              </a:rPr>
              <a:t>is overlooked </a:t>
            </a:r>
            <a:endParaRPr lang="en-US" sz="2800" dirty="0" smtClean="0">
              <a:solidFill>
                <a:srgbClr val="FFFF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800" dirty="0" smtClean="0">
                <a:solidFill>
                  <a:srgbClr val="FFFF00"/>
                </a:solidFill>
                <a:latin typeface="Times New Roman" panose="02020603050405020304" pitchFamily="18" charset="0"/>
                <a:cs typeface="Times New Roman" panose="02020603050405020304" pitchFamily="18" charset="0"/>
              </a:rPr>
              <a:t> </a:t>
            </a:r>
            <a:r>
              <a:rPr lang="en-US" sz="2800" dirty="0">
                <a:solidFill>
                  <a:srgbClr val="FFFF00"/>
                </a:solidFill>
                <a:latin typeface="Times New Roman" panose="02020603050405020304" pitchFamily="18" charset="0"/>
                <a:cs typeface="Times New Roman" panose="02020603050405020304" pitchFamily="18" charset="0"/>
              </a:rPr>
              <a:t>the correctness of all examined parts of the module implies the correctness of the whole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1028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txBox="1">
            <a:spLocks/>
          </p:cNvSpPr>
          <p:nvPr/>
        </p:nvSpPr>
        <p:spPr>
          <a:xfrm>
            <a:off x="1392583" y="647908"/>
            <a:ext cx="7644158" cy="680692"/>
          </a:xfrm>
          <a:prstGeom prst="rect">
            <a:avLst/>
          </a:prstGeom>
        </p:spPr>
        <p:txBody>
          <a:bodyPr vert="horz" lIns="91440" tIns="45720" rIns="91440" bIns="45720" rtlCol="0" anchor="ctr">
            <a:noAutofit/>
          </a:bodyPr>
          <a:lstStyle>
            <a:lvl1pPr algn="r" defTabSz="1339850" rtl="0" eaLnBrk="0" fontAlgn="base" hangingPunct="0">
              <a:lnSpc>
                <a:spcPct val="90000"/>
              </a:lnSpc>
              <a:spcBef>
                <a:spcPct val="0"/>
              </a:spcBef>
              <a:spcAft>
                <a:spcPct val="0"/>
              </a:spcAft>
              <a:defRPr sz="5800" kern="1200" cap="all">
                <a:solidFill>
                  <a:schemeClr val="tx1"/>
                </a:solidFill>
                <a:latin typeface="+mj-lt"/>
                <a:ea typeface="+mj-ea"/>
                <a:cs typeface="+mj-cs"/>
              </a:defRPr>
            </a:lvl1pPr>
            <a:lvl2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2pPr>
            <a:lvl3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3pPr>
            <a:lvl4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4pPr>
            <a:lvl5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5pPr>
            <a:lvl6pPr marL="457200" algn="r" defTabSz="1339850" rtl="0" fontAlgn="base">
              <a:lnSpc>
                <a:spcPct val="90000"/>
              </a:lnSpc>
              <a:spcBef>
                <a:spcPct val="0"/>
              </a:spcBef>
              <a:spcAft>
                <a:spcPct val="0"/>
              </a:spcAft>
              <a:defRPr sz="5800">
                <a:solidFill>
                  <a:schemeClr val="tx1"/>
                </a:solidFill>
                <a:latin typeface="Century Gothic" panose="020B0502020202020204" pitchFamily="34" charset="0"/>
              </a:defRPr>
            </a:lvl6pPr>
            <a:lvl7pPr marL="914400" algn="r" defTabSz="1339850" rtl="0" fontAlgn="base">
              <a:lnSpc>
                <a:spcPct val="90000"/>
              </a:lnSpc>
              <a:spcBef>
                <a:spcPct val="0"/>
              </a:spcBef>
              <a:spcAft>
                <a:spcPct val="0"/>
              </a:spcAft>
              <a:defRPr sz="5800">
                <a:solidFill>
                  <a:schemeClr val="tx1"/>
                </a:solidFill>
                <a:latin typeface="Century Gothic" panose="020B0502020202020204" pitchFamily="34" charset="0"/>
              </a:defRPr>
            </a:lvl7pPr>
            <a:lvl8pPr marL="1371600" algn="r" defTabSz="1339850" rtl="0" fontAlgn="base">
              <a:lnSpc>
                <a:spcPct val="90000"/>
              </a:lnSpc>
              <a:spcBef>
                <a:spcPct val="0"/>
              </a:spcBef>
              <a:spcAft>
                <a:spcPct val="0"/>
              </a:spcAft>
              <a:defRPr sz="5800">
                <a:solidFill>
                  <a:schemeClr val="tx1"/>
                </a:solidFill>
                <a:latin typeface="Century Gothic" panose="020B0502020202020204" pitchFamily="34" charset="0"/>
              </a:defRPr>
            </a:lvl8pPr>
            <a:lvl9pPr marL="1828800" algn="r" defTabSz="1339850" rtl="0" fontAlgn="base">
              <a:lnSpc>
                <a:spcPct val="90000"/>
              </a:lnSpc>
              <a:spcBef>
                <a:spcPct val="0"/>
              </a:spcBef>
              <a:spcAft>
                <a:spcPct val="0"/>
              </a:spcAft>
              <a:defRPr sz="5800">
                <a:solidFill>
                  <a:schemeClr val="tx1"/>
                </a:solidFill>
                <a:latin typeface="Century Gothic" panose="020B0502020202020204" pitchFamily="34" charset="0"/>
              </a:defRPr>
            </a:lvl9pPr>
          </a:lstStyle>
          <a:p>
            <a:pPr algn="ctr"/>
            <a:r>
              <a:rPr lang="en-US" sz="4400" b="1" u="sng" dirty="0" smtClean="0">
                <a:solidFill>
                  <a:schemeClr val="accent2">
                    <a:lumMod val="60000"/>
                    <a:lumOff val="40000"/>
                  </a:schemeClr>
                </a:solidFill>
                <a:latin typeface="Times New Roman" panose="02020603050405020304" pitchFamily="18" charset="0"/>
                <a:cs typeface="Times New Roman" panose="02020603050405020304" pitchFamily="18" charset="0"/>
              </a:rPr>
              <a:t>Levels of testing</a:t>
            </a:r>
            <a:r>
              <a:rPr lang="en-US" sz="4400" dirty="0" smtClean="0">
                <a:solidFill>
                  <a:schemeClr val="accent2">
                    <a:lumMod val="60000"/>
                    <a:lumOff val="40000"/>
                  </a:schemeClr>
                </a:solidFill>
                <a:latin typeface="Times New Roman" panose="02020603050405020304" pitchFamily="18" charset="0"/>
                <a:cs typeface="Times New Roman" panose="02020603050405020304" pitchFamily="18" charset="0"/>
              </a:rPr>
              <a:t/>
            </a:r>
            <a:br>
              <a:rPr lang="en-US" sz="4400" dirty="0" smtClean="0">
                <a:solidFill>
                  <a:schemeClr val="accent2">
                    <a:lumMod val="60000"/>
                    <a:lumOff val="40000"/>
                  </a:schemeClr>
                </a:solidFill>
                <a:latin typeface="Times New Roman" panose="02020603050405020304" pitchFamily="18" charset="0"/>
                <a:cs typeface="Times New Roman" panose="02020603050405020304" pitchFamily="18" charset="0"/>
              </a:rPr>
            </a:br>
            <a:endParaRPr lang="en-US" sz="4400"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115106"/>
      </p:ext>
    </p:extLst>
  </p:cSld>
  <p:clrMapOvr>
    <a:masterClrMapping/>
  </p:clrMapOvr>
  <mc:AlternateContent xmlns:mc="http://schemas.openxmlformats.org/markup-compatibility/2006" xmlns:p14="http://schemas.microsoft.com/office/powerpoint/2010/main">
    <mc:Choice Requires="p14">
      <p:transition spd="slow" p14:dur="2000" advTm="100943"/>
    </mc:Choice>
    <mc:Fallback xmlns="">
      <p:transition spd="slow" advTm="100943"/>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xfrm>
            <a:off x="1303199" y="684356"/>
            <a:ext cx="9355137" cy="1113183"/>
          </a:xfrm>
          <a:prstGeom prst="rect">
            <a:avLst/>
          </a:prstGeom>
        </p:spPr>
        <p:txBody>
          <a:bodyPr vert="horz" lIns="91440" tIns="45720" rIns="91440" bIns="45720" rtlCol="0" anchor="ctr">
            <a:noAutofit/>
          </a:bodyPr>
          <a:lstStyle>
            <a:lvl1pPr algn="r" defTabSz="1339850" rtl="0" eaLnBrk="0" fontAlgn="base" hangingPunct="0">
              <a:lnSpc>
                <a:spcPct val="90000"/>
              </a:lnSpc>
              <a:spcBef>
                <a:spcPct val="0"/>
              </a:spcBef>
              <a:spcAft>
                <a:spcPct val="0"/>
              </a:spcAft>
              <a:defRPr sz="5800" kern="1200" cap="all">
                <a:solidFill>
                  <a:schemeClr val="tx1"/>
                </a:solidFill>
                <a:latin typeface="+mj-lt"/>
                <a:ea typeface="+mj-ea"/>
                <a:cs typeface="+mj-cs"/>
              </a:defRPr>
            </a:lvl1pPr>
            <a:lvl2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2pPr>
            <a:lvl3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3pPr>
            <a:lvl4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4pPr>
            <a:lvl5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5pPr>
            <a:lvl6pPr marL="457200" algn="r" defTabSz="1339850" rtl="0" fontAlgn="base">
              <a:lnSpc>
                <a:spcPct val="90000"/>
              </a:lnSpc>
              <a:spcBef>
                <a:spcPct val="0"/>
              </a:spcBef>
              <a:spcAft>
                <a:spcPct val="0"/>
              </a:spcAft>
              <a:defRPr sz="5800">
                <a:solidFill>
                  <a:schemeClr val="tx1"/>
                </a:solidFill>
                <a:latin typeface="Century Gothic" panose="020B0502020202020204" pitchFamily="34" charset="0"/>
              </a:defRPr>
            </a:lvl6pPr>
            <a:lvl7pPr marL="914400" algn="r" defTabSz="1339850" rtl="0" fontAlgn="base">
              <a:lnSpc>
                <a:spcPct val="90000"/>
              </a:lnSpc>
              <a:spcBef>
                <a:spcPct val="0"/>
              </a:spcBef>
              <a:spcAft>
                <a:spcPct val="0"/>
              </a:spcAft>
              <a:defRPr sz="5800">
                <a:solidFill>
                  <a:schemeClr val="tx1"/>
                </a:solidFill>
                <a:latin typeface="Century Gothic" panose="020B0502020202020204" pitchFamily="34" charset="0"/>
              </a:defRPr>
            </a:lvl7pPr>
            <a:lvl8pPr marL="1371600" algn="r" defTabSz="1339850" rtl="0" fontAlgn="base">
              <a:lnSpc>
                <a:spcPct val="90000"/>
              </a:lnSpc>
              <a:spcBef>
                <a:spcPct val="0"/>
              </a:spcBef>
              <a:spcAft>
                <a:spcPct val="0"/>
              </a:spcAft>
              <a:defRPr sz="5800">
                <a:solidFill>
                  <a:schemeClr val="tx1"/>
                </a:solidFill>
                <a:latin typeface="Century Gothic" panose="020B0502020202020204" pitchFamily="34" charset="0"/>
              </a:defRPr>
            </a:lvl8pPr>
            <a:lvl9pPr marL="1828800" algn="r" defTabSz="1339850" rtl="0" fontAlgn="base">
              <a:lnSpc>
                <a:spcPct val="90000"/>
              </a:lnSpc>
              <a:spcBef>
                <a:spcPct val="0"/>
              </a:spcBef>
              <a:spcAft>
                <a:spcPct val="0"/>
              </a:spcAft>
              <a:defRPr sz="5800">
                <a:solidFill>
                  <a:schemeClr val="tx1"/>
                </a:solidFill>
                <a:latin typeface="Century Gothic" panose="020B0502020202020204" pitchFamily="34" charset="0"/>
              </a:defRPr>
            </a:lvl9pPr>
          </a:lstStyle>
          <a:p>
            <a:pPr algn="ctr"/>
            <a:r>
              <a:rPr lang="en-US" sz="4400" b="1" dirty="0" smtClean="0">
                <a:solidFill>
                  <a:schemeClr val="accent2">
                    <a:lumMod val="60000"/>
                    <a:lumOff val="40000"/>
                  </a:schemeClr>
                </a:solidFill>
                <a:latin typeface="Times New Roman" panose="02020603050405020304" pitchFamily="18" charset="0"/>
                <a:cs typeface="Times New Roman" panose="02020603050405020304" pitchFamily="18" charset="0"/>
              </a:rPr>
              <a:t>Levels of testing</a:t>
            </a:r>
            <a:endParaRPr lang="en-US" sz="4400" b="1"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2177" y="1708702"/>
            <a:ext cx="12518473" cy="7378148"/>
          </a:xfrm>
        </p:spPr>
        <p:txBody>
          <a:bodyPr>
            <a:normAutofit fontScale="92500" lnSpcReduction="10000"/>
          </a:bodyPr>
          <a:lstStyle/>
          <a:p>
            <a:pPr marL="0" indent="0">
              <a:buNone/>
            </a:pPr>
            <a:r>
              <a:rPr lang="en-US" sz="3600" b="1" u="sng" dirty="0">
                <a:solidFill>
                  <a:srgbClr val="FFFF00"/>
                </a:solidFill>
                <a:latin typeface="Times New Roman" panose="02020603050405020304" pitchFamily="18" charset="0"/>
                <a:cs typeface="Times New Roman" panose="02020603050405020304" pitchFamily="18" charset="0"/>
              </a:rPr>
              <a:t>DYNAMIC UNIT TESTING</a:t>
            </a:r>
            <a:r>
              <a:rPr lang="en-US" sz="3600" b="1" dirty="0">
                <a:solidFill>
                  <a:srgbClr val="FFFF00"/>
                </a:solidFill>
                <a:latin typeface="Times New Roman" panose="02020603050405020304" pitchFamily="18" charset="0"/>
                <a:cs typeface="Times New Roman" panose="02020603050405020304" pitchFamily="18" charset="0"/>
              </a:rPr>
              <a:t> </a:t>
            </a:r>
          </a:p>
          <a:p>
            <a:r>
              <a:rPr lang="en-US" sz="2800" dirty="0">
                <a:latin typeface="Times New Roman" panose="02020603050405020304" pitchFamily="18" charset="0"/>
                <a:cs typeface="Times New Roman" panose="02020603050405020304" pitchFamily="18" charset="0"/>
              </a:rPr>
              <a:t>Execution-based unit testing is referred to as dynamic unit testing.  </a:t>
            </a:r>
          </a:p>
          <a:p>
            <a:r>
              <a:rPr lang="en-US" sz="2800" dirty="0">
                <a:latin typeface="Times New Roman" panose="02020603050405020304" pitchFamily="18" charset="0"/>
                <a:cs typeface="Times New Roman" panose="02020603050405020304" pitchFamily="18" charset="0"/>
              </a:rPr>
              <a:t>In this testing, a program unit is actually executed in isolation. </a:t>
            </a:r>
          </a:p>
          <a:p>
            <a:r>
              <a:rPr lang="en-US" sz="2800" dirty="0">
                <a:latin typeface="Times New Roman" panose="02020603050405020304" pitchFamily="18" charset="0"/>
                <a:cs typeface="Times New Roman" panose="02020603050405020304" pitchFamily="18" charset="0"/>
              </a:rPr>
              <a:t> However, this execution differs from ordinary execution in the following way:  </a:t>
            </a:r>
            <a:r>
              <a:rPr lang="en-US" sz="2800" dirty="0" smtClean="0">
                <a:latin typeface="Times New Roman" panose="02020603050405020304" pitchFamily="18" charset="0"/>
                <a:cs typeface="Times New Roman" panose="02020603050405020304" pitchFamily="18" charset="0"/>
              </a:rPr>
              <a:t> </a:t>
            </a:r>
          </a:p>
          <a:p>
            <a:pPr marL="0" indent="0">
              <a:buNone/>
            </a:pPr>
            <a:endParaRPr lang="en-US" sz="2800" dirty="0" smtClean="0">
              <a:latin typeface="Times New Roman" panose="02020603050405020304" pitchFamily="18" charset="0"/>
              <a:cs typeface="Times New Roman" panose="02020603050405020304" pitchFamily="18" charset="0"/>
            </a:endParaRPr>
          </a:p>
          <a:p>
            <a:pPr lvl="0"/>
            <a:r>
              <a:rPr lang="en-US" sz="2800" dirty="0" smtClean="0">
                <a:latin typeface="Times New Roman" panose="02020603050405020304" pitchFamily="18" charset="0"/>
                <a:cs typeface="Times New Roman" panose="02020603050405020304" pitchFamily="18" charset="0"/>
              </a:rPr>
              <a:t>A </a:t>
            </a:r>
            <a:r>
              <a:rPr lang="en-US" sz="2800" dirty="0">
                <a:latin typeface="Times New Roman" panose="02020603050405020304" pitchFamily="18" charset="0"/>
                <a:cs typeface="Times New Roman" panose="02020603050405020304" pitchFamily="18" charset="0"/>
              </a:rPr>
              <a:t>unit under test is taken out of its actual execution environment.</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a:t>
            </a:r>
          </a:p>
          <a:p>
            <a:pPr lvl="0"/>
            <a:r>
              <a:rPr lang="en-US" sz="2800" dirty="0">
                <a:latin typeface="Times New Roman" panose="02020603050405020304" pitchFamily="18" charset="0"/>
                <a:cs typeface="Times New Roman" panose="02020603050405020304" pitchFamily="18" charset="0"/>
              </a:rPr>
              <a:t>The actual execution environment is emulated by writing more code so that the unit and the emulated environment can be compiled together.</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a:t>
            </a:r>
          </a:p>
          <a:p>
            <a:pPr lvl="0"/>
            <a:r>
              <a:rPr lang="en-US" sz="2800" dirty="0">
                <a:latin typeface="Times New Roman" panose="02020603050405020304" pitchFamily="18" charset="0"/>
                <a:cs typeface="Times New Roman" panose="02020603050405020304" pitchFamily="18" charset="0"/>
              </a:rPr>
              <a:t>The above compiled aggregate is executed with selected inputs. The outcome of such an execution is collected in a variety of ways, such as straightforward observation on a screen, logging on files, and software</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instrumentation of the code to reveal run time behavior. The result is compared with the expected outcome. Any difference between the actual and expected outcome implies a failure and the fault is in the code.  </a:t>
            </a:r>
          </a:p>
          <a:p>
            <a:r>
              <a:rPr lang="en-US" sz="2800" dirty="0">
                <a:latin typeface="Times New Roman" panose="02020603050405020304" pitchFamily="18" charset="0"/>
                <a:cs typeface="Times New Roman" panose="02020603050405020304" pitchFamily="18" charset="0"/>
              </a:rPr>
              <a:t>An environment for dynamic unit testing is created by emulating the context of the unit under test.  </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1028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3082026"/>
      </p:ext>
    </p:extLst>
  </p:cSld>
  <p:clrMapOvr>
    <a:masterClrMapping/>
  </p:clrMapOvr>
  <mc:AlternateContent xmlns:mc="http://schemas.openxmlformats.org/markup-compatibility/2006" xmlns:p14="http://schemas.microsoft.com/office/powerpoint/2010/main">
    <mc:Choice Requires="p14">
      <p:transition spd="slow" p14:dur="2000" advTm="62104"/>
    </mc:Choice>
    <mc:Fallback xmlns="">
      <p:transition spd="slow" advTm="62104"/>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84183" y="1568673"/>
            <a:ext cx="12405382" cy="5967413"/>
          </a:xfrm>
        </p:spPr>
        <p:txBody>
          <a:bodyPr>
            <a:normAutofit fontScale="77500" lnSpcReduction="20000"/>
          </a:bodyPr>
          <a:lstStyle/>
          <a:p>
            <a:pPr marL="0" indent="0">
              <a:buNone/>
            </a:pPr>
            <a:r>
              <a:rPr lang="en-US" sz="3600" b="1" u="sng" dirty="0">
                <a:solidFill>
                  <a:srgbClr val="FFFF00"/>
                </a:solidFill>
                <a:latin typeface="Times New Roman" panose="02020603050405020304" pitchFamily="18" charset="0"/>
                <a:cs typeface="Times New Roman" panose="02020603050405020304" pitchFamily="18" charset="0"/>
              </a:rPr>
              <a:t>DYNAMIC UNIT TESTING</a:t>
            </a:r>
            <a:r>
              <a:rPr lang="en-US" sz="3600" b="1" dirty="0">
                <a:solidFill>
                  <a:srgbClr val="FFFF00"/>
                </a:solidFill>
                <a:latin typeface="Times New Roman" panose="02020603050405020304" pitchFamily="18" charset="0"/>
                <a:cs typeface="Times New Roman" panose="02020603050405020304" pitchFamily="18" charset="0"/>
              </a:rPr>
              <a:t> </a:t>
            </a:r>
          </a:p>
          <a:p>
            <a:r>
              <a:rPr lang="en-US" sz="2800" dirty="0">
                <a:latin typeface="Times New Roman" panose="02020603050405020304" pitchFamily="18" charset="0"/>
                <a:cs typeface="Times New Roman" panose="02020603050405020304" pitchFamily="18" charset="0"/>
              </a:rPr>
              <a:t>Execution-based unit testing is referred to as dynamic unit testing.  </a:t>
            </a:r>
          </a:p>
          <a:p>
            <a:r>
              <a:rPr lang="en-US" sz="2800" dirty="0">
                <a:latin typeface="Times New Roman" panose="02020603050405020304" pitchFamily="18" charset="0"/>
                <a:cs typeface="Times New Roman" panose="02020603050405020304" pitchFamily="18" charset="0"/>
              </a:rPr>
              <a:t>In this testing, a program unit is actually executed in isolation. </a:t>
            </a:r>
          </a:p>
          <a:p>
            <a:r>
              <a:rPr lang="en-US" sz="2800" dirty="0">
                <a:latin typeface="Times New Roman" panose="02020603050405020304" pitchFamily="18" charset="0"/>
                <a:cs typeface="Times New Roman" panose="02020603050405020304" pitchFamily="18" charset="0"/>
              </a:rPr>
              <a:t> However, this execution differs from ordinary execution in the following way:  </a:t>
            </a:r>
          </a:p>
          <a:p>
            <a:r>
              <a:rPr lang="en-US" sz="2800" dirty="0" smtClean="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a:p>
            <a:pPr lvl="0"/>
            <a:r>
              <a:rPr lang="en-US" sz="2800" dirty="0">
                <a:latin typeface="Times New Roman" panose="02020603050405020304" pitchFamily="18" charset="0"/>
                <a:cs typeface="Times New Roman" panose="02020603050405020304" pitchFamily="18" charset="0"/>
              </a:rPr>
              <a:t>A unit under test is taken out of its actual execution environment.</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a:p>
            <a:pPr lvl="0"/>
            <a:r>
              <a:rPr lang="en-US" sz="2800" dirty="0">
                <a:latin typeface="Times New Roman" panose="02020603050405020304" pitchFamily="18" charset="0"/>
                <a:cs typeface="Times New Roman" panose="02020603050405020304" pitchFamily="18" charset="0"/>
              </a:rPr>
              <a:t>The actual execution environment is emulated by writing more code so that the unit and the emulated environment can be compiled together.</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a:p>
            <a:pPr lvl="0"/>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above compiled aggregate is executed with selected inputs. The outcome of such an execution is collected in a variety of ways, such as straightforward observation on a screen, logging on files, and software</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instrumentation of the code to reveal run time behavior. The result is compared with the expected outcome. Any difference between the actual and expected outcome implies a failure and the fault is in the code.  </a:t>
            </a:r>
          </a:p>
          <a:p>
            <a:r>
              <a:rPr lang="en-US" sz="2800" dirty="0">
                <a:latin typeface="Times New Roman" panose="02020603050405020304" pitchFamily="18" charset="0"/>
                <a:cs typeface="Times New Roman" panose="02020603050405020304" pitchFamily="18" charset="0"/>
              </a:rPr>
              <a:t>An environment for dynamic unit testing is created by emulating the context of the unit under test.  </a:t>
            </a:r>
          </a:p>
          <a:p>
            <a:endParaRPr lang="en-US" dirty="0"/>
          </a:p>
        </p:txBody>
      </p:sp>
      <p:sp>
        <p:nvSpPr>
          <p:cNvPr id="16" name="Rectangle 15"/>
          <p:cNvSpPr/>
          <p:nvPr/>
        </p:nvSpPr>
        <p:spPr>
          <a:xfrm>
            <a:off x="1090199" y="252655"/>
            <a:ext cx="10518705" cy="830997"/>
          </a:xfrm>
          <a:prstGeom prst="rect">
            <a:avLst/>
          </a:prstGeom>
        </p:spPr>
        <p:txBody>
          <a:bodyPr wrap="square">
            <a:spAutoFit/>
          </a:bodyPr>
          <a:lstStyle/>
          <a:p>
            <a:pPr algn="ctr"/>
            <a:r>
              <a:rPr lang="en-US" sz="4800" b="1" u="sng" dirty="0" smtClean="0">
                <a:solidFill>
                  <a:schemeClr val="accent2">
                    <a:lumMod val="60000"/>
                    <a:lumOff val="40000"/>
                  </a:schemeClr>
                </a:solidFill>
                <a:latin typeface="Times New Roman" panose="02020603050405020304" pitchFamily="18" charset="0"/>
                <a:cs typeface="Times New Roman" panose="02020603050405020304" pitchFamily="18" charset="0"/>
              </a:rPr>
              <a:t>LEVELS OF TESTING</a:t>
            </a:r>
            <a:endParaRPr lang="en-US" sz="4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1028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7996367"/>
      </p:ext>
    </p:extLst>
  </p:cSld>
  <p:clrMapOvr>
    <a:masterClrMapping/>
  </p:clrMapOvr>
  <mc:AlternateContent xmlns:mc="http://schemas.openxmlformats.org/markup-compatibility/2006" xmlns:p14="http://schemas.microsoft.com/office/powerpoint/2010/main">
    <mc:Choice Requires="p14">
      <p:transition spd="slow" p14:dur="2000" advTm="173095"/>
    </mc:Choice>
    <mc:Fallback xmlns="">
      <p:transition spd="slow" advTm="173095"/>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377" y="605659"/>
            <a:ext cx="12956277" cy="5967413"/>
          </a:xfrm>
        </p:spPr>
        <p:txBody>
          <a:bodyPr>
            <a:noAutofit/>
          </a:bodyPr>
          <a:lstStyle/>
          <a:p>
            <a:r>
              <a:rPr lang="en-US" sz="2400" dirty="0">
                <a:latin typeface="Times New Roman" panose="02020603050405020304" pitchFamily="18" charset="0"/>
                <a:cs typeface="Times New Roman" panose="02020603050405020304" pitchFamily="18" charset="0"/>
              </a:rPr>
              <a:t>The environment of a unit is emulated because the unit is to be tested in isolation and the emulating environment must be a simple one so that any fault found as a result of running the unit can be solely attributed to the unit under test.  </a:t>
            </a:r>
            <a:endParaRPr lang="en-US" sz="2400" dirty="0" smtClean="0">
              <a:latin typeface="Times New Roman" panose="02020603050405020304" pitchFamily="18" charset="0"/>
              <a:cs typeface="Times New Roman" panose="02020603050405020304" pitchFamily="18" charset="0"/>
            </a:endParaRPr>
          </a:p>
          <a:p>
            <a:r>
              <a:rPr lang="en-US" sz="3200" dirty="0" smtClean="0">
                <a:latin typeface="Times New Roman" panose="02020603050405020304" pitchFamily="18" charset="0"/>
                <a:cs typeface="Times New Roman" panose="02020603050405020304" pitchFamily="18" charset="0"/>
              </a:rPr>
              <a:t>The </a:t>
            </a:r>
            <a:r>
              <a:rPr lang="en-US" sz="3200" dirty="0">
                <a:latin typeface="Times New Roman" panose="02020603050405020304" pitchFamily="18" charset="0"/>
                <a:cs typeface="Times New Roman" panose="02020603050405020304" pitchFamily="18" charset="0"/>
              </a:rPr>
              <a:t>context of a unit test consists of two parts:  </a:t>
            </a:r>
            <a:endParaRPr lang="en-US" sz="2000" dirty="0">
              <a:latin typeface="Times New Roman" panose="02020603050405020304" pitchFamily="18" charset="0"/>
              <a:cs typeface="Times New Roman" panose="02020603050405020304" pitchFamily="18" charset="0"/>
            </a:endParaRPr>
          </a:p>
          <a:p>
            <a:pPr lvl="0"/>
            <a:r>
              <a:rPr lang="en-US" sz="2400" b="1" dirty="0">
                <a:solidFill>
                  <a:srgbClr val="0070C0"/>
                </a:solidFill>
                <a:latin typeface="Times New Roman" panose="02020603050405020304" pitchFamily="18" charset="0"/>
                <a:cs typeface="Times New Roman" panose="02020603050405020304" pitchFamily="18" charset="0"/>
              </a:rPr>
              <a:t>a caller of the unit and  </a:t>
            </a:r>
            <a:endParaRPr lang="en-US" sz="2400" dirty="0">
              <a:solidFill>
                <a:srgbClr val="0070C0"/>
              </a:solidFill>
              <a:latin typeface="Times New Roman" panose="02020603050405020304" pitchFamily="18" charset="0"/>
              <a:cs typeface="Times New Roman" panose="02020603050405020304" pitchFamily="18" charset="0"/>
            </a:endParaRPr>
          </a:p>
          <a:p>
            <a:pPr lvl="0"/>
            <a:r>
              <a:rPr lang="en-US" sz="2400" b="1" dirty="0">
                <a:solidFill>
                  <a:srgbClr val="0070C0"/>
                </a:solidFill>
                <a:latin typeface="Times New Roman" panose="02020603050405020304" pitchFamily="18" charset="0"/>
                <a:cs typeface="Times New Roman" panose="02020603050405020304" pitchFamily="18" charset="0"/>
              </a:rPr>
              <a:t>all the units called by the unit.  </a:t>
            </a:r>
            <a:endParaRPr lang="en-US" sz="2400" dirty="0">
              <a:solidFill>
                <a:srgbClr val="0070C0"/>
              </a:solidFill>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The </a:t>
            </a:r>
            <a:r>
              <a:rPr lang="en-US" sz="2400" b="1" u="sng" dirty="0">
                <a:latin typeface="Times New Roman" panose="02020603050405020304" pitchFamily="18" charset="0"/>
                <a:cs typeface="Times New Roman" panose="02020603050405020304" pitchFamily="18" charset="0"/>
              </a:rPr>
              <a:t>caller unit</a:t>
            </a:r>
            <a:r>
              <a:rPr lang="en-US" sz="2400" dirty="0">
                <a:latin typeface="Times New Roman" panose="02020603050405020304" pitchFamily="18" charset="0"/>
                <a:cs typeface="Times New Roman" panose="02020603050405020304" pitchFamily="18" charset="0"/>
              </a:rPr>
              <a:t> is known as a </a:t>
            </a:r>
            <a:r>
              <a:rPr lang="en-US" sz="2400" b="1" u="sng" dirty="0">
                <a:latin typeface="Times New Roman" panose="02020603050405020304" pitchFamily="18" charset="0"/>
                <a:cs typeface="Times New Roman" panose="02020603050405020304" pitchFamily="18" charset="0"/>
              </a:rPr>
              <a:t>test driver</a:t>
            </a:r>
            <a:r>
              <a:rPr lang="en-US" sz="2400" dirty="0">
                <a:latin typeface="Times New Roman" panose="02020603050405020304" pitchFamily="18" charset="0"/>
                <a:cs typeface="Times New Roman" panose="02020603050405020304" pitchFamily="18" charset="0"/>
              </a:rPr>
              <a:t> , and  </a:t>
            </a:r>
          </a:p>
          <a:p>
            <a:r>
              <a:rPr lang="en-US" sz="2400" dirty="0">
                <a:latin typeface="Times New Roman" panose="02020603050405020304" pitchFamily="18" charset="0"/>
                <a:cs typeface="Times New Roman" panose="02020603050405020304" pitchFamily="18" charset="0"/>
              </a:rPr>
              <a:t>All the emulations of the units </a:t>
            </a:r>
            <a:r>
              <a:rPr lang="en-US" sz="2400" b="1" u="sng" dirty="0">
                <a:latin typeface="Times New Roman" panose="02020603050405020304" pitchFamily="18" charset="0"/>
                <a:cs typeface="Times New Roman" panose="02020603050405020304" pitchFamily="18" charset="0"/>
              </a:rPr>
              <a:t>called by the unit</a:t>
            </a:r>
            <a:r>
              <a:rPr lang="en-US" sz="2400" dirty="0">
                <a:latin typeface="Times New Roman" panose="02020603050405020304" pitchFamily="18" charset="0"/>
                <a:cs typeface="Times New Roman" panose="02020603050405020304" pitchFamily="18" charset="0"/>
              </a:rPr>
              <a:t> under test are called </a:t>
            </a:r>
            <a:r>
              <a:rPr lang="en-US" sz="2400" b="1" u="sng" dirty="0">
                <a:latin typeface="Times New Roman" panose="02020603050405020304" pitchFamily="18" charset="0"/>
                <a:cs typeface="Times New Roman" panose="02020603050405020304" pitchFamily="18" charset="0"/>
              </a:rPr>
              <a:t>Stubs</a:t>
            </a:r>
            <a:r>
              <a:rPr lang="en-US" sz="2400" dirty="0">
                <a:latin typeface="Times New Roman" panose="02020603050405020304" pitchFamily="18" charset="0"/>
                <a:cs typeface="Times New Roman" panose="02020603050405020304" pitchFamily="18" charset="0"/>
              </a:rPr>
              <a:t>. The functions of a test driver and a stub are explained as follows:  </a:t>
            </a:r>
          </a:p>
          <a:p>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 </a:t>
            </a:r>
            <a:r>
              <a:rPr lang="en-US" sz="2400" b="1" dirty="0">
                <a:solidFill>
                  <a:schemeClr val="accent2">
                    <a:lumMod val="75000"/>
                  </a:schemeClr>
                </a:solidFill>
                <a:latin typeface="Times New Roman" panose="02020603050405020304" pitchFamily="18" charset="0"/>
                <a:cs typeface="Times New Roman" panose="02020603050405020304" pitchFamily="18" charset="0"/>
              </a:rPr>
              <a:t>Test Driver</a:t>
            </a:r>
            <a:r>
              <a:rPr lang="en-US" sz="20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 test driver is a program that invokes the unit under test.</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unit under test executes with input values received from the driver and, upon termination, returns a value to the driver. The driver compares the actual outcome, that is, the actual value returned by the unit under test, with the expected outcome from the unit and reports the ensuing test result. The test driver functions as the main unit in the execution process. The driver not only facilitates compilation, but also provides  </a:t>
            </a:r>
          </a:p>
          <a:p>
            <a:r>
              <a:rPr lang="en-US" sz="2400" dirty="0">
                <a:latin typeface="Times New Roman" panose="02020603050405020304" pitchFamily="18" charset="0"/>
                <a:cs typeface="Times New Roman" panose="02020603050405020304" pitchFamily="18" charset="0"/>
              </a:rPr>
              <a:t>  	input data to the unit under test in the expected format.  </a:t>
            </a:r>
          </a:p>
          <a:p>
            <a:pPr marL="0" indent="0">
              <a:buNone/>
            </a:pPr>
            <a:r>
              <a:rPr lang="en-US" sz="2000" dirty="0" smtClean="0">
                <a:latin typeface="Times New Roman" panose="02020603050405020304" pitchFamily="18" charset="0"/>
                <a:cs typeface="Times New Roman" panose="02020603050405020304" pitchFamily="18" charset="0"/>
              </a:rPr>
              <a:t> </a:t>
            </a:r>
            <a:r>
              <a:rPr lang="en-US" sz="3200" b="1" dirty="0">
                <a:solidFill>
                  <a:schemeClr val="accent2">
                    <a:lumMod val="75000"/>
                  </a:schemeClr>
                </a:solidFill>
                <a:latin typeface="Times New Roman" panose="02020603050405020304" pitchFamily="18" charset="0"/>
                <a:cs typeface="Times New Roman" panose="02020603050405020304" pitchFamily="18" charset="0"/>
              </a:rPr>
              <a:t>Stubs:</a:t>
            </a:r>
            <a:r>
              <a:rPr lang="en-US" sz="20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 stub is a “dummy subprogram” that replaces a unit that is called</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by the unit under test. </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stub performs two tasks. First, it shows an evidence that the stub was, Such evidence can be shown by merely printing a message.   </a:t>
            </a:r>
          </a:p>
          <a:p>
            <a:r>
              <a:rPr lang="en-US" sz="2400" dirty="0">
                <a:latin typeface="Times New Roman" panose="02020603050405020304" pitchFamily="18" charset="0"/>
                <a:cs typeface="Times New Roman" panose="02020603050405020304" pitchFamily="18" charset="0"/>
              </a:rPr>
              <a:t> Second, the stub returns a precomputed value to the  caller so that the unit  under test can continue. </a:t>
            </a:r>
          </a:p>
          <a:p>
            <a:r>
              <a:rPr lang="en-US" sz="2000" dirty="0">
                <a:latin typeface="Times New Roman" panose="02020603050405020304" pitchFamily="18" charset="0"/>
                <a:cs typeface="Times New Roman" panose="02020603050405020304" pitchFamily="18" charset="0"/>
              </a:rPr>
              <a:t> </a:t>
            </a:r>
          </a:p>
          <a:p>
            <a:endParaRPr lang="en-US" sz="3200" dirty="0"/>
          </a:p>
        </p:txBody>
      </p:sp>
      <p:sp>
        <p:nvSpPr>
          <p:cNvPr id="4" name="Title 1"/>
          <p:cNvSpPr txBox="1">
            <a:spLocks/>
          </p:cNvSpPr>
          <p:nvPr/>
        </p:nvSpPr>
        <p:spPr>
          <a:xfrm>
            <a:off x="2154583" y="681108"/>
            <a:ext cx="7644158" cy="680692"/>
          </a:xfrm>
          <a:prstGeom prst="rect">
            <a:avLst/>
          </a:prstGeom>
        </p:spPr>
        <p:txBody>
          <a:bodyPr vert="horz" lIns="91440" tIns="45720" rIns="91440" bIns="45720" rtlCol="0" anchor="ctr">
            <a:noAutofit/>
          </a:bodyPr>
          <a:lstStyle>
            <a:lvl1pPr algn="r" defTabSz="1339850" rtl="0" eaLnBrk="0" fontAlgn="base" hangingPunct="0">
              <a:lnSpc>
                <a:spcPct val="90000"/>
              </a:lnSpc>
              <a:spcBef>
                <a:spcPct val="0"/>
              </a:spcBef>
              <a:spcAft>
                <a:spcPct val="0"/>
              </a:spcAft>
              <a:defRPr sz="5800" kern="1200" cap="all">
                <a:solidFill>
                  <a:schemeClr val="tx1"/>
                </a:solidFill>
                <a:latin typeface="+mj-lt"/>
                <a:ea typeface="+mj-ea"/>
                <a:cs typeface="+mj-cs"/>
              </a:defRPr>
            </a:lvl1pPr>
            <a:lvl2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2pPr>
            <a:lvl3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3pPr>
            <a:lvl4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4pPr>
            <a:lvl5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5pPr>
            <a:lvl6pPr marL="457200" algn="r" defTabSz="1339850" rtl="0" fontAlgn="base">
              <a:lnSpc>
                <a:spcPct val="90000"/>
              </a:lnSpc>
              <a:spcBef>
                <a:spcPct val="0"/>
              </a:spcBef>
              <a:spcAft>
                <a:spcPct val="0"/>
              </a:spcAft>
              <a:defRPr sz="5800">
                <a:solidFill>
                  <a:schemeClr val="tx1"/>
                </a:solidFill>
                <a:latin typeface="Century Gothic" panose="020B0502020202020204" pitchFamily="34" charset="0"/>
              </a:defRPr>
            </a:lvl6pPr>
            <a:lvl7pPr marL="914400" algn="r" defTabSz="1339850" rtl="0" fontAlgn="base">
              <a:lnSpc>
                <a:spcPct val="90000"/>
              </a:lnSpc>
              <a:spcBef>
                <a:spcPct val="0"/>
              </a:spcBef>
              <a:spcAft>
                <a:spcPct val="0"/>
              </a:spcAft>
              <a:defRPr sz="5800">
                <a:solidFill>
                  <a:schemeClr val="tx1"/>
                </a:solidFill>
                <a:latin typeface="Century Gothic" panose="020B0502020202020204" pitchFamily="34" charset="0"/>
              </a:defRPr>
            </a:lvl7pPr>
            <a:lvl8pPr marL="1371600" algn="r" defTabSz="1339850" rtl="0" fontAlgn="base">
              <a:lnSpc>
                <a:spcPct val="90000"/>
              </a:lnSpc>
              <a:spcBef>
                <a:spcPct val="0"/>
              </a:spcBef>
              <a:spcAft>
                <a:spcPct val="0"/>
              </a:spcAft>
              <a:defRPr sz="5800">
                <a:solidFill>
                  <a:schemeClr val="tx1"/>
                </a:solidFill>
                <a:latin typeface="Century Gothic" panose="020B0502020202020204" pitchFamily="34" charset="0"/>
              </a:defRPr>
            </a:lvl8pPr>
            <a:lvl9pPr marL="1828800" algn="r" defTabSz="1339850" rtl="0" fontAlgn="base">
              <a:lnSpc>
                <a:spcPct val="90000"/>
              </a:lnSpc>
              <a:spcBef>
                <a:spcPct val="0"/>
              </a:spcBef>
              <a:spcAft>
                <a:spcPct val="0"/>
              </a:spcAft>
              <a:defRPr sz="5800">
                <a:solidFill>
                  <a:schemeClr val="tx1"/>
                </a:solidFill>
                <a:latin typeface="Century Gothic" panose="020B0502020202020204" pitchFamily="34" charset="0"/>
              </a:defRPr>
            </a:lvl9pPr>
          </a:lstStyle>
          <a:p>
            <a:pPr algn="l"/>
            <a:r>
              <a:rPr lang="en-US" sz="4800" dirty="0" smtClean="0">
                <a:solidFill>
                  <a:schemeClr val="accent2">
                    <a:lumMod val="60000"/>
                    <a:lumOff val="40000"/>
                  </a:schemeClr>
                </a:solidFill>
                <a:latin typeface="Times New Roman" panose="02020603050405020304" pitchFamily="18" charset="0"/>
                <a:cs typeface="Times New Roman" panose="02020603050405020304" pitchFamily="18" charset="0"/>
              </a:rPr>
              <a:t/>
            </a:r>
            <a:br>
              <a:rPr lang="en-US" sz="4800" dirty="0" smtClean="0">
                <a:solidFill>
                  <a:schemeClr val="accent2">
                    <a:lumMod val="60000"/>
                    <a:lumOff val="40000"/>
                  </a:schemeClr>
                </a:solidFill>
                <a:latin typeface="Times New Roman" panose="02020603050405020304" pitchFamily="18" charset="0"/>
                <a:cs typeface="Times New Roman" panose="02020603050405020304" pitchFamily="18" charset="0"/>
              </a:rPr>
            </a:br>
            <a:endParaRPr lang="en-US" sz="4400" b="1" dirty="0">
              <a:solidFill>
                <a:srgbClr val="FFFF00"/>
              </a:solidFill>
              <a:latin typeface="Times New Roman" panose="02020603050405020304" pitchFamily="18" charset="0"/>
              <a:cs typeface="Times New Roman" panose="02020603050405020304" pitchFamily="18" charset="0"/>
            </a:endParaRPr>
          </a:p>
          <a:p>
            <a:pPr algn="ctr"/>
            <a:endParaRPr lang="en-US" sz="4400"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1028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2154584" y="1"/>
            <a:ext cx="8649774" cy="584775"/>
          </a:xfrm>
          <a:prstGeom prst="rect">
            <a:avLst/>
          </a:prstGeom>
        </p:spPr>
        <p:txBody>
          <a:bodyPr wrap="square">
            <a:spAutoFit/>
          </a:bodyPr>
          <a:lstStyle/>
          <a:p>
            <a:r>
              <a:rPr lang="en-US" sz="3200" b="1" u="sng" dirty="0">
                <a:solidFill>
                  <a:srgbClr val="FFFF00"/>
                </a:solidFill>
                <a:latin typeface="Times New Roman" panose="02020603050405020304" pitchFamily="18" charset="0"/>
                <a:cs typeface="Times New Roman" panose="02020603050405020304" pitchFamily="18" charset="0"/>
              </a:rPr>
              <a:t>DYNAMIC UNIT TESTING</a:t>
            </a:r>
            <a:r>
              <a:rPr lang="en-US" sz="3200" b="1" dirty="0">
                <a:solidFill>
                  <a:srgbClr val="FFFF00"/>
                </a:solidFill>
                <a:latin typeface="Times New Roman" panose="02020603050405020304" pitchFamily="18" charset="0"/>
                <a:cs typeface="Times New Roman" panose="02020603050405020304" pitchFamily="18" charset="0"/>
              </a:rPr>
              <a:t> </a:t>
            </a:r>
            <a:endParaRPr lang="en-US" sz="3200" b="1" dirty="0"/>
          </a:p>
        </p:txBody>
      </p:sp>
    </p:spTree>
    <p:extLst>
      <p:ext uri="{BB962C8B-B14F-4D97-AF65-F5344CB8AC3E}">
        <p14:creationId xmlns:p14="http://schemas.microsoft.com/office/powerpoint/2010/main" val="4252291017"/>
      </p:ext>
    </p:extLst>
  </p:cSld>
  <p:clrMapOvr>
    <a:masterClrMapping/>
  </p:clrMapOvr>
  <mc:AlternateContent xmlns:mc="http://schemas.openxmlformats.org/markup-compatibility/2006" xmlns:p14="http://schemas.microsoft.com/office/powerpoint/2010/main">
    <mc:Choice Requires="p14">
      <p:transition spd="slow" p14:dur="2000" advTm="96566"/>
    </mc:Choice>
    <mc:Fallback xmlns="">
      <p:transition spd="slow" advTm="96566"/>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9864" y="165791"/>
            <a:ext cx="10253180" cy="966442"/>
          </a:xfrm>
        </p:spPr>
        <p:txBody>
          <a:bodyPr>
            <a:normAutofit fontScale="90000"/>
          </a:bodyPr>
          <a:lstStyle/>
          <a:p>
            <a:pPr algn="ctr"/>
            <a:r>
              <a:rPr lang="en-US" b="1" u="sng" dirty="0">
                <a:solidFill>
                  <a:schemeClr val="accent2">
                    <a:lumMod val="60000"/>
                    <a:lumOff val="40000"/>
                  </a:schemeClr>
                </a:solidFill>
                <a:latin typeface="Times New Roman" panose="02020603050405020304" pitchFamily="18" charset="0"/>
                <a:cs typeface="Times New Roman" panose="02020603050405020304" pitchFamily="18" charset="0"/>
              </a:rPr>
              <a:t>Levels of testing</a:t>
            </a:r>
            <a:r>
              <a:rPr lang="en-US" dirty="0">
                <a:solidFill>
                  <a:schemeClr val="accent2">
                    <a:lumMod val="60000"/>
                    <a:lumOff val="40000"/>
                  </a:schemeClr>
                </a:solidFill>
                <a:latin typeface="Times New Roman" panose="02020603050405020304" pitchFamily="18" charset="0"/>
                <a:cs typeface="Times New Roman" panose="02020603050405020304" pitchFamily="18" charset="0"/>
              </a:rPr>
              <a:t/>
            </a:r>
            <a:br>
              <a:rPr lang="en-US" dirty="0">
                <a:solidFill>
                  <a:schemeClr val="accent2">
                    <a:lumMod val="60000"/>
                    <a:lumOff val="40000"/>
                  </a:schemeClr>
                </a:solidFill>
                <a:latin typeface="Times New Roman" panose="02020603050405020304" pitchFamily="18" charset="0"/>
                <a:cs typeface="Times New Roman" panose="02020603050405020304" pitchFamily="18" charset="0"/>
              </a:rPr>
            </a:br>
            <a:endParaRPr lang="en-US"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417" y="1071770"/>
            <a:ext cx="12980505" cy="8695012"/>
          </a:xfrm>
        </p:spPr>
        <p:txBody>
          <a:bodyPr>
            <a:normAutofit fontScale="85000" lnSpcReduction="20000"/>
          </a:bodyPr>
          <a:lstStyle/>
          <a:p>
            <a:pPr lvl="0"/>
            <a:r>
              <a:rPr lang="en-US" sz="2800" dirty="0">
                <a:latin typeface="Times New Roman" panose="02020603050405020304" pitchFamily="18" charset="0"/>
                <a:cs typeface="Times New Roman" panose="02020603050405020304" pitchFamily="18" charset="0"/>
              </a:rPr>
              <a:t>Defined by a given environment </a:t>
            </a:r>
          </a:p>
          <a:p>
            <a:pPr lvl="0"/>
            <a:r>
              <a:rPr lang="en-US" sz="2800" dirty="0">
                <a:latin typeface="Times New Roman" panose="02020603050405020304" pitchFamily="18" charset="0"/>
                <a:cs typeface="Times New Roman" panose="02020603050405020304" pitchFamily="18" charset="0"/>
              </a:rPr>
              <a:t>Environment is a collection of people,  </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hardware, software, interfaces, data </a:t>
            </a:r>
            <a:r>
              <a:rPr lang="en-US" sz="2800" dirty="0" err="1">
                <a:latin typeface="Times New Roman" panose="02020603050405020304" pitchFamily="18" charset="0"/>
                <a:cs typeface="Times New Roman" panose="02020603050405020304" pitchFamily="18" charset="0"/>
              </a:rPr>
              <a:t>etc</a:t>
            </a:r>
            <a:r>
              <a:rPr lang="en-US" sz="2800" dirty="0">
                <a:latin typeface="Times New Roman" panose="02020603050405020304" pitchFamily="18" charset="0"/>
                <a:cs typeface="Times New Roman" panose="02020603050405020304" pitchFamily="18" charset="0"/>
              </a:rPr>
              <a:t> </a:t>
            </a:r>
            <a:endParaRPr lang="en-US" sz="2800" dirty="0" smtClean="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An application, it undergoes a thorough testing process to ensure that the app is working in the manner in which it was intended. There are four main stages of testing that need to be completed before a program can be cleared for use: </a:t>
            </a:r>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In </a:t>
            </a:r>
            <a:r>
              <a:rPr lang="en-US" sz="2800" dirty="0">
                <a:latin typeface="Times New Roman" panose="02020603050405020304" pitchFamily="18" charset="0"/>
                <a:cs typeface="Times New Roman" panose="02020603050405020304" pitchFamily="18" charset="0"/>
              </a:rPr>
              <a:t>general, there are four levels of testing: unit testing, integration testing, system testing, and acceptance testing</a:t>
            </a:r>
            <a:r>
              <a:rPr lang="en-US" sz="2800" dirty="0" smtClean="0">
                <a:latin typeface="Times New Roman" panose="02020603050405020304" pitchFamily="18" charset="0"/>
                <a:cs typeface="Times New Roman" panose="02020603050405020304" pitchFamily="18" charset="0"/>
              </a:rPr>
              <a:t>.</a:t>
            </a:r>
          </a:p>
          <a:p>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The purpose of Levels of testing is to make software testing systematic and easily identify all possible test cases at a particular level.</a:t>
            </a:r>
          </a:p>
          <a:p>
            <a:r>
              <a:rPr lang="en-US" sz="2800" dirty="0" smtClean="0">
                <a:latin typeface="Times New Roman" panose="02020603050405020304" pitchFamily="18" charset="0"/>
                <a:cs typeface="Times New Roman" panose="02020603050405020304" pitchFamily="18" charset="0"/>
              </a:rPr>
              <a:t>These different </a:t>
            </a:r>
            <a:r>
              <a:rPr lang="en-US" sz="2800" dirty="0">
                <a:latin typeface="Times New Roman" panose="02020603050405020304" pitchFamily="18" charset="0"/>
                <a:cs typeface="Times New Roman" panose="02020603050405020304" pitchFamily="18" charset="0"/>
              </a:rPr>
              <a:t>testing levels which help to check behavior and performance for software testing. These testing levels are designed to recognize missing areas and reconciliation between the development lifecycle </a:t>
            </a:r>
            <a:endParaRPr lang="en-US" sz="2800" dirty="0" smtClean="0"/>
          </a:p>
          <a:p>
            <a:r>
              <a:rPr lang="en-US" sz="2800" dirty="0" smtClean="0">
                <a:latin typeface="Times New Roman" panose="02020603050405020304" pitchFamily="18" charset="0"/>
                <a:cs typeface="Times New Roman" panose="02020603050405020304" pitchFamily="18" charset="0"/>
              </a:rPr>
              <a:t>Testing </a:t>
            </a:r>
            <a:r>
              <a:rPr lang="en-US" sz="2800" dirty="0">
                <a:latin typeface="Times New Roman" panose="02020603050405020304" pitchFamily="18" charset="0"/>
                <a:cs typeface="Times New Roman" panose="02020603050405020304" pitchFamily="18" charset="0"/>
              </a:rPr>
              <a:t>levels </a:t>
            </a:r>
            <a:r>
              <a:rPr lang="en-US" sz="2800" dirty="0" smtClean="0">
                <a:latin typeface="Times New Roman" panose="02020603050405020304" pitchFamily="18" charset="0"/>
                <a:cs typeface="Times New Roman" panose="02020603050405020304" pitchFamily="18" charset="0"/>
              </a:rPr>
              <a:t>helps </a:t>
            </a:r>
            <a:r>
              <a:rPr lang="en-US" sz="2800" dirty="0">
                <a:latin typeface="Times New Roman" panose="02020603050405020304" pitchFamily="18" charset="0"/>
                <a:cs typeface="Times New Roman" panose="02020603050405020304" pitchFamily="18" charset="0"/>
              </a:rPr>
              <a:t>to identify missing areas and prevent overlap and repetition between the development life cycle phases. In software development life cycle models there are defined phases like requirement gathering and analysis, design, coding or implementation, testing and deployment.  Each phase goes through the testing. Hence there are various levels of </a:t>
            </a:r>
            <a:r>
              <a:rPr lang="en-US" sz="2800" dirty="0" smtClean="0">
                <a:latin typeface="Times New Roman" panose="02020603050405020304" pitchFamily="18" charset="0"/>
                <a:cs typeface="Times New Roman" panose="02020603050405020304" pitchFamily="18" charset="0"/>
              </a:rPr>
              <a:t>testing.</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Software system go through mainly four stages before it is actually </a:t>
            </a:r>
            <a:r>
              <a:rPr lang="en-US" sz="2800" dirty="0" smtClean="0">
                <a:latin typeface="Times New Roman" panose="02020603050405020304" pitchFamily="18" charset="0"/>
                <a:cs typeface="Times New Roman" panose="02020603050405020304" pitchFamily="18" charset="0"/>
              </a:rPr>
              <a:t>deployed. </a:t>
            </a:r>
            <a:r>
              <a:rPr lang="en-US" sz="2800" dirty="0">
                <a:latin typeface="Times New Roman" panose="02020603050405020304" pitchFamily="18" charset="0"/>
                <a:cs typeface="Times New Roman" panose="02020603050405020304" pitchFamily="18" charset="0"/>
              </a:rPr>
              <a:t>T</a:t>
            </a:r>
            <a:r>
              <a:rPr lang="en-US" sz="2800" dirty="0" smtClean="0">
                <a:latin typeface="Times New Roman" panose="02020603050405020304" pitchFamily="18" charset="0"/>
                <a:cs typeface="Times New Roman" panose="02020603050405020304" pitchFamily="18" charset="0"/>
              </a:rPr>
              <a:t>hese </a:t>
            </a:r>
            <a:r>
              <a:rPr lang="en-US" sz="2800" dirty="0">
                <a:latin typeface="Times New Roman" panose="02020603050405020304" pitchFamily="18" charset="0"/>
                <a:cs typeface="Times New Roman" panose="02020603050405020304" pitchFamily="18" charset="0"/>
              </a:rPr>
              <a:t>four stages are known as  </a:t>
            </a:r>
          </a:p>
          <a:p>
            <a:pPr lvl="0" algn="ctr">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Unit Testing </a:t>
            </a:r>
          </a:p>
          <a:p>
            <a:pPr lvl="0" algn="ctr">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Integration Testing </a:t>
            </a:r>
          </a:p>
          <a:p>
            <a:pPr lvl="0" algn="ctr">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System Testing </a:t>
            </a:r>
          </a:p>
          <a:p>
            <a:pPr lvl="0" algn="ctr">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Acceptance  Testing </a:t>
            </a:r>
          </a:p>
          <a:p>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0"/>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3838406"/>
      </p:ext>
    </p:extLst>
  </p:cSld>
  <p:clrMapOvr>
    <a:masterClrMapping/>
  </p:clrMapOvr>
  <mc:AlternateContent xmlns:mc="http://schemas.openxmlformats.org/markup-compatibility/2006" xmlns:p14="http://schemas.microsoft.com/office/powerpoint/2010/main">
    <mc:Choice Requires="p14">
      <p:transition spd="slow" p14:dur="2000" advTm="245467"/>
    </mc:Choice>
    <mc:Fallback xmlns="">
      <p:transition spd="slow" advTm="245467"/>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noGrp="1"/>
          </p:cNvSpPr>
          <p:nvPr>
            <p:ph type="title"/>
          </p:nvPr>
        </p:nvSpPr>
        <p:spPr>
          <a:xfrm>
            <a:off x="1663596" y="829055"/>
            <a:ext cx="9355137" cy="1046163"/>
          </a:xfrm>
          <a:prstGeom prst="rect">
            <a:avLst/>
          </a:prstGeom>
        </p:spPr>
        <p:txBody>
          <a:bodyPr vert="horz" lIns="91440" tIns="45720" rIns="91440" bIns="45720" rtlCol="0" anchor="ctr">
            <a:noAutofit/>
          </a:bodyPr>
          <a:lstStyle>
            <a:lvl1pPr algn="r" defTabSz="1339850" rtl="0" eaLnBrk="0" fontAlgn="base" hangingPunct="0">
              <a:lnSpc>
                <a:spcPct val="90000"/>
              </a:lnSpc>
              <a:spcBef>
                <a:spcPct val="0"/>
              </a:spcBef>
              <a:spcAft>
                <a:spcPct val="0"/>
              </a:spcAft>
              <a:defRPr sz="5800" kern="1200" cap="all">
                <a:solidFill>
                  <a:schemeClr val="tx1"/>
                </a:solidFill>
                <a:latin typeface="+mj-lt"/>
                <a:ea typeface="+mj-ea"/>
                <a:cs typeface="+mj-cs"/>
              </a:defRPr>
            </a:lvl1pPr>
            <a:lvl2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2pPr>
            <a:lvl3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3pPr>
            <a:lvl4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4pPr>
            <a:lvl5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5pPr>
            <a:lvl6pPr marL="457200" algn="r" defTabSz="1339850" rtl="0" fontAlgn="base">
              <a:lnSpc>
                <a:spcPct val="90000"/>
              </a:lnSpc>
              <a:spcBef>
                <a:spcPct val="0"/>
              </a:spcBef>
              <a:spcAft>
                <a:spcPct val="0"/>
              </a:spcAft>
              <a:defRPr sz="5800">
                <a:solidFill>
                  <a:schemeClr val="tx1"/>
                </a:solidFill>
                <a:latin typeface="Century Gothic" panose="020B0502020202020204" pitchFamily="34" charset="0"/>
              </a:defRPr>
            </a:lvl6pPr>
            <a:lvl7pPr marL="914400" algn="r" defTabSz="1339850" rtl="0" fontAlgn="base">
              <a:lnSpc>
                <a:spcPct val="90000"/>
              </a:lnSpc>
              <a:spcBef>
                <a:spcPct val="0"/>
              </a:spcBef>
              <a:spcAft>
                <a:spcPct val="0"/>
              </a:spcAft>
              <a:defRPr sz="5800">
                <a:solidFill>
                  <a:schemeClr val="tx1"/>
                </a:solidFill>
                <a:latin typeface="Century Gothic" panose="020B0502020202020204" pitchFamily="34" charset="0"/>
              </a:defRPr>
            </a:lvl7pPr>
            <a:lvl8pPr marL="1371600" algn="r" defTabSz="1339850" rtl="0" fontAlgn="base">
              <a:lnSpc>
                <a:spcPct val="90000"/>
              </a:lnSpc>
              <a:spcBef>
                <a:spcPct val="0"/>
              </a:spcBef>
              <a:spcAft>
                <a:spcPct val="0"/>
              </a:spcAft>
              <a:defRPr sz="5800">
                <a:solidFill>
                  <a:schemeClr val="tx1"/>
                </a:solidFill>
                <a:latin typeface="Century Gothic" panose="020B0502020202020204" pitchFamily="34" charset="0"/>
              </a:defRPr>
            </a:lvl8pPr>
            <a:lvl9pPr marL="1828800" algn="r" defTabSz="1339850" rtl="0" fontAlgn="base">
              <a:lnSpc>
                <a:spcPct val="90000"/>
              </a:lnSpc>
              <a:spcBef>
                <a:spcPct val="0"/>
              </a:spcBef>
              <a:spcAft>
                <a:spcPct val="0"/>
              </a:spcAft>
              <a:defRPr sz="5800">
                <a:solidFill>
                  <a:schemeClr val="tx1"/>
                </a:solidFill>
                <a:latin typeface="Century Gothic" panose="020B0502020202020204" pitchFamily="34" charset="0"/>
              </a:defRPr>
            </a:lvl9pPr>
          </a:lstStyle>
          <a:p>
            <a:pPr algn="ctr"/>
            <a:r>
              <a:rPr lang="en-US" sz="4800" b="1" u="sng" dirty="0" smtClean="0">
                <a:solidFill>
                  <a:schemeClr val="accent2">
                    <a:lumMod val="60000"/>
                    <a:lumOff val="40000"/>
                  </a:schemeClr>
                </a:solidFill>
                <a:latin typeface="Times New Roman" panose="02020603050405020304" pitchFamily="18" charset="0"/>
                <a:cs typeface="Times New Roman" panose="02020603050405020304" pitchFamily="18" charset="0"/>
              </a:rPr>
              <a:t>Levels of testing</a:t>
            </a:r>
            <a:r>
              <a:rPr lang="en-US" sz="4800" dirty="0" smtClean="0">
                <a:solidFill>
                  <a:schemeClr val="accent2">
                    <a:lumMod val="60000"/>
                    <a:lumOff val="40000"/>
                  </a:schemeClr>
                </a:solidFill>
                <a:latin typeface="Times New Roman" panose="02020603050405020304" pitchFamily="18" charset="0"/>
                <a:cs typeface="Times New Roman" panose="02020603050405020304" pitchFamily="18" charset="0"/>
              </a:rPr>
              <a:t/>
            </a:r>
            <a:br>
              <a:rPr lang="en-US" sz="4800" dirty="0" smtClean="0">
                <a:solidFill>
                  <a:schemeClr val="accent2">
                    <a:lumMod val="60000"/>
                    <a:lumOff val="40000"/>
                  </a:schemeClr>
                </a:solidFill>
                <a:latin typeface="Times New Roman" panose="02020603050405020304" pitchFamily="18" charset="0"/>
                <a:cs typeface="Times New Roman" panose="02020603050405020304" pitchFamily="18" charset="0"/>
              </a:rPr>
            </a:br>
            <a:endParaRPr lang="en-US" sz="4400" b="1" dirty="0">
              <a:solidFill>
                <a:srgbClr val="FFFF00"/>
              </a:solidFill>
              <a:latin typeface="Times New Roman" panose="02020603050405020304" pitchFamily="18" charset="0"/>
              <a:cs typeface="Times New Roman" panose="02020603050405020304" pitchFamily="18" charset="0"/>
            </a:endParaRPr>
          </a:p>
          <a:p>
            <a:pPr algn="ctr"/>
            <a:endParaRPr lang="en-US" sz="4400"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986406"/>
            <a:ext cx="12682330" cy="5967413"/>
          </a:xfrm>
        </p:spPr>
        <p:txBody>
          <a:bodyPr>
            <a:noAutofit/>
          </a:bodyPr>
          <a:lstStyle/>
          <a:p>
            <a:r>
              <a:rPr lang="en-US" sz="2800" b="1" dirty="0">
                <a:solidFill>
                  <a:srgbClr val="00B0F0"/>
                </a:solidFill>
                <a:latin typeface="Times New Roman" panose="02020603050405020304" pitchFamily="18" charset="0"/>
                <a:cs typeface="Times New Roman" panose="02020603050405020304" pitchFamily="18" charset="0"/>
              </a:rPr>
              <a:t>Defining Stubs</a:t>
            </a:r>
            <a:r>
              <a:rPr lang="en-US" sz="2400" dirty="0">
                <a:latin typeface="Times New Roman" panose="02020603050405020304" pitchFamily="18" charset="0"/>
                <a:cs typeface="Times New Roman" panose="02020603050405020304" pitchFamily="18" charset="0"/>
              </a:rPr>
              <a:t>: In this approach, the upper modules are prepared first and are ready for testing. While the bottom modules are not yet prepared by the developers. So in order to form the complete application we create dummy programs for the lower modules in the application. Hence all the functionalities can be tested.</a:t>
            </a:r>
          </a:p>
          <a:p>
            <a:r>
              <a:rPr lang="en-US" sz="2400" dirty="0">
                <a:latin typeface="Times New Roman" panose="02020603050405020304" pitchFamily="18" charset="0"/>
                <a:cs typeface="Times New Roman" panose="02020603050405020304" pitchFamily="18" charset="0"/>
              </a:rPr>
              <a:t>The main purpose of a stub is to allow testing of the upper levels of the code. Hence, when the lower levels of the code are not yet developed.</a:t>
            </a:r>
          </a:p>
          <a:p>
            <a:r>
              <a:rPr lang="en-US" sz="2400" dirty="0">
                <a:latin typeface="Times New Roman" panose="02020603050405020304" pitchFamily="18" charset="0"/>
                <a:cs typeface="Times New Roman" panose="02020603050405020304" pitchFamily="18" charset="0"/>
              </a:rPr>
              <a:t>Stubs are used to test modules and are created by the team of testers during the process of </a:t>
            </a:r>
            <a:r>
              <a:rPr lang="en-US" sz="2400" b="1" u="sng" dirty="0">
                <a:latin typeface="Times New Roman" panose="02020603050405020304" pitchFamily="18" charset="0"/>
                <a:cs typeface="Times New Roman" panose="02020603050405020304" pitchFamily="18" charset="0"/>
                <a:hlinkClick r:id="rId2"/>
              </a:rPr>
              <a:t>Top-Down Integration Testing</a:t>
            </a:r>
            <a:r>
              <a:rPr lang="en-US" sz="2400" dirty="0">
                <a:latin typeface="Times New Roman" panose="02020603050405020304" pitchFamily="18" charset="0"/>
                <a:cs typeface="Times New Roman" panose="02020603050405020304" pitchFamily="18" charset="0"/>
              </a:rPr>
              <a:t>. With the assistance of these test stubs testers are capable of stimulating the behaviour of the lower level modules that are not yet integrated with the software. Moreover, it helps stimulates the activity of the missing components.</a:t>
            </a:r>
          </a:p>
          <a:p>
            <a:r>
              <a:rPr lang="en-US" sz="2400" dirty="0">
                <a:latin typeface="Times New Roman" panose="02020603050405020304" pitchFamily="18" charset="0"/>
                <a:cs typeface="Times New Roman" panose="02020603050405020304" pitchFamily="18" charset="0"/>
              </a:rPr>
              <a:t>Types of Stubs:</a:t>
            </a:r>
          </a:p>
          <a:p>
            <a:r>
              <a:rPr lang="en-US" sz="2400" dirty="0">
                <a:latin typeface="Times New Roman" panose="02020603050405020304" pitchFamily="18" charset="0"/>
                <a:cs typeface="Times New Roman" panose="02020603050405020304" pitchFamily="18" charset="0"/>
              </a:rPr>
              <a:t>There are basically four types of stubs used in top-down approach of integration testing, which are mentioned below:</a:t>
            </a:r>
          </a:p>
          <a:p>
            <a:pPr lvl="0"/>
            <a:r>
              <a:rPr lang="en-US" sz="2400" dirty="0">
                <a:latin typeface="Times New Roman" panose="02020603050405020304" pitchFamily="18" charset="0"/>
                <a:cs typeface="Times New Roman" panose="02020603050405020304" pitchFamily="18" charset="0"/>
              </a:rPr>
              <a:t>Displays the trace message.</a:t>
            </a:r>
          </a:p>
          <a:p>
            <a:pPr lvl="0"/>
            <a:r>
              <a:rPr lang="en-US" sz="2400" dirty="0">
                <a:latin typeface="Times New Roman" panose="02020603050405020304" pitchFamily="18" charset="0"/>
                <a:cs typeface="Times New Roman" panose="02020603050405020304" pitchFamily="18" charset="0"/>
              </a:rPr>
              <a:t>Values of parameter is displayed.</a:t>
            </a:r>
          </a:p>
          <a:p>
            <a:pPr lvl="0"/>
            <a:r>
              <a:rPr lang="en-US" sz="2400" dirty="0">
                <a:latin typeface="Times New Roman" panose="02020603050405020304" pitchFamily="18" charset="0"/>
                <a:cs typeface="Times New Roman" panose="02020603050405020304" pitchFamily="18" charset="0"/>
              </a:rPr>
              <a:t>Returns the values that are used by the modules.</a:t>
            </a:r>
          </a:p>
          <a:p>
            <a:pPr lvl="0"/>
            <a:r>
              <a:rPr lang="en-US" sz="2400" dirty="0">
                <a:latin typeface="Times New Roman" panose="02020603050405020304" pitchFamily="18" charset="0"/>
                <a:cs typeface="Times New Roman" panose="02020603050405020304" pitchFamily="18" charset="0"/>
              </a:rPr>
              <a:t>Returns the values selected by the parameters that were used by modules being tested.</a:t>
            </a:r>
          </a:p>
          <a:p>
            <a:endParaRPr lang="en-US"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525000" y="19878"/>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387919" y="1163588"/>
            <a:ext cx="5361917" cy="584775"/>
          </a:xfrm>
          <a:prstGeom prst="rect">
            <a:avLst/>
          </a:prstGeom>
        </p:spPr>
        <p:txBody>
          <a:bodyPr wrap="none">
            <a:spAutoFit/>
          </a:bodyPr>
          <a:lstStyle/>
          <a:p>
            <a:r>
              <a:rPr lang="en-US" sz="3200" b="1" u="sng" dirty="0">
                <a:solidFill>
                  <a:srgbClr val="FFFF00"/>
                </a:solidFill>
                <a:latin typeface="Times New Roman" panose="02020603050405020304" pitchFamily="18" charset="0"/>
                <a:cs typeface="Times New Roman" panose="02020603050405020304" pitchFamily="18" charset="0"/>
              </a:rPr>
              <a:t>DYNAMIC UNIT TESTING</a:t>
            </a:r>
            <a:r>
              <a:rPr lang="en-US" sz="3200" b="1" dirty="0">
                <a:solidFill>
                  <a:srgbClr val="FFFF00"/>
                </a:solidFill>
                <a:latin typeface="Times New Roman" panose="02020603050405020304" pitchFamily="18" charset="0"/>
                <a:cs typeface="Times New Roman" panose="02020603050405020304" pitchFamily="18" charset="0"/>
              </a:rPr>
              <a:t> </a:t>
            </a:r>
            <a:endParaRPr lang="en-US" sz="3200" dirty="0"/>
          </a:p>
        </p:txBody>
      </p:sp>
    </p:spTree>
    <p:extLst>
      <p:ext uri="{BB962C8B-B14F-4D97-AF65-F5344CB8AC3E}">
        <p14:creationId xmlns:p14="http://schemas.microsoft.com/office/powerpoint/2010/main" val="2741617220"/>
      </p:ext>
    </p:extLst>
  </p:cSld>
  <p:clrMapOvr>
    <a:masterClrMapping/>
  </p:clrMapOvr>
  <mc:AlternateContent xmlns:mc="http://schemas.openxmlformats.org/markup-compatibility/2006" xmlns:p14="http://schemas.microsoft.com/office/powerpoint/2010/main">
    <mc:Choice Requires="p14">
      <p:transition spd="slow" p14:dur="2000" advTm="303148"/>
    </mc:Choice>
    <mc:Fallback xmlns="">
      <p:transition spd="slow" advTm="303148"/>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noGrp="1"/>
          </p:cNvSpPr>
          <p:nvPr>
            <p:ph type="title"/>
          </p:nvPr>
        </p:nvSpPr>
        <p:spPr>
          <a:xfrm>
            <a:off x="2623930" y="159026"/>
            <a:ext cx="6901070" cy="1094083"/>
          </a:xfrm>
          <a:prstGeom prst="rect">
            <a:avLst/>
          </a:prstGeom>
        </p:spPr>
        <p:txBody>
          <a:bodyPr vert="horz" lIns="91440" tIns="45720" rIns="91440" bIns="45720" rtlCol="0" anchor="ctr">
            <a:noAutofit/>
          </a:bodyPr>
          <a:lstStyle>
            <a:lvl1pPr algn="r" defTabSz="1339850" rtl="0" eaLnBrk="0" fontAlgn="base" hangingPunct="0">
              <a:lnSpc>
                <a:spcPct val="90000"/>
              </a:lnSpc>
              <a:spcBef>
                <a:spcPct val="0"/>
              </a:spcBef>
              <a:spcAft>
                <a:spcPct val="0"/>
              </a:spcAft>
              <a:defRPr sz="5800" kern="1200" cap="all">
                <a:solidFill>
                  <a:schemeClr val="tx1"/>
                </a:solidFill>
                <a:latin typeface="+mj-lt"/>
                <a:ea typeface="+mj-ea"/>
                <a:cs typeface="+mj-cs"/>
              </a:defRPr>
            </a:lvl1pPr>
            <a:lvl2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2pPr>
            <a:lvl3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3pPr>
            <a:lvl4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4pPr>
            <a:lvl5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5pPr>
            <a:lvl6pPr marL="457200" algn="r" defTabSz="1339850" rtl="0" fontAlgn="base">
              <a:lnSpc>
                <a:spcPct val="90000"/>
              </a:lnSpc>
              <a:spcBef>
                <a:spcPct val="0"/>
              </a:spcBef>
              <a:spcAft>
                <a:spcPct val="0"/>
              </a:spcAft>
              <a:defRPr sz="5800">
                <a:solidFill>
                  <a:schemeClr val="tx1"/>
                </a:solidFill>
                <a:latin typeface="Century Gothic" panose="020B0502020202020204" pitchFamily="34" charset="0"/>
              </a:defRPr>
            </a:lvl6pPr>
            <a:lvl7pPr marL="914400" algn="r" defTabSz="1339850" rtl="0" fontAlgn="base">
              <a:lnSpc>
                <a:spcPct val="90000"/>
              </a:lnSpc>
              <a:spcBef>
                <a:spcPct val="0"/>
              </a:spcBef>
              <a:spcAft>
                <a:spcPct val="0"/>
              </a:spcAft>
              <a:defRPr sz="5800">
                <a:solidFill>
                  <a:schemeClr val="tx1"/>
                </a:solidFill>
                <a:latin typeface="Century Gothic" panose="020B0502020202020204" pitchFamily="34" charset="0"/>
              </a:defRPr>
            </a:lvl7pPr>
            <a:lvl8pPr marL="1371600" algn="r" defTabSz="1339850" rtl="0" fontAlgn="base">
              <a:lnSpc>
                <a:spcPct val="90000"/>
              </a:lnSpc>
              <a:spcBef>
                <a:spcPct val="0"/>
              </a:spcBef>
              <a:spcAft>
                <a:spcPct val="0"/>
              </a:spcAft>
              <a:defRPr sz="5800">
                <a:solidFill>
                  <a:schemeClr val="tx1"/>
                </a:solidFill>
                <a:latin typeface="Century Gothic" panose="020B0502020202020204" pitchFamily="34" charset="0"/>
              </a:defRPr>
            </a:lvl8pPr>
            <a:lvl9pPr marL="1828800" algn="r" defTabSz="1339850" rtl="0" fontAlgn="base">
              <a:lnSpc>
                <a:spcPct val="90000"/>
              </a:lnSpc>
              <a:spcBef>
                <a:spcPct val="0"/>
              </a:spcBef>
              <a:spcAft>
                <a:spcPct val="0"/>
              </a:spcAft>
              <a:defRPr sz="5800">
                <a:solidFill>
                  <a:schemeClr val="tx1"/>
                </a:solidFill>
                <a:latin typeface="Century Gothic" panose="020B0502020202020204" pitchFamily="34" charset="0"/>
              </a:defRPr>
            </a:lvl9pPr>
          </a:lstStyle>
          <a:p>
            <a:pPr algn="ctr"/>
            <a:r>
              <a:rPr lang="en-US" sz="4800" dirty="0" smtClean="0">
                <a:solidFill>
                  <a:schemeClr val="accent2">
                    <a:lumMod val="60000"/>
                    <a:lumOff val="40000"/>
                  </a:schemeClr>
                </a:solidFill>
                <a:latin typeface="Times New Roman" panose="02020603050405020304" pitchFamily="18" charset="0"/>
                <a:cs typeface="Times New Roman" panose="02020603050405020304" pitchFamily="18" charset="0"/>
              </a:rPr>
              <a:t/>
            </a:r>
            <a:br>
              <a:rPr lang="en-US" sz="4800" dirty="0" smtClean="0">
                <a:solidFill>
                  <a:schemeClr val="accent2">
                    <a:lumMod val="60000"/>
                    <a:lumOff val="40000"/>
                  </a:schemeClr>
                </a:solidFill>
                <a:latin typeface="Times New Roman" panose="02020603050405020304" pitchFamily="18" charset="0"/>
                <a:cs typeface="Times New Roman" panose="02020603050405020304" pitchFamily="18" charset="0"/>
              </a:rPr>
            </a:br>
            <a:endParaRPr lang="en-US" sz="4400" b="1" dirty="0" smtClean="0">
              <a:solidFill>
                <a:srgbClr val="FFFF00"/>
              </a:solidFill>
              <a:latin typeface="Times New Roman" panose="02020603050405020304" pitchFamily="18" charset="0"/>
              <a:cs typeface="Times New Roman" panose="02020603050405020304" pitchFamily="18" charset="0"/>
            </a:endParaRPr>
          </a:p>
          <a:p>
            <a:pPr algn="ctr"/>
            <a:endParaRPr lang="en-US" sz="4400"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02786" y="2146024"/>
            <a:ext cx="12618692" cy="7594324"/>
          </a:xfrm>
        </p:spPr>
        <p:txBody>
          <a:bodyPr>
            <a:normAutofit fontScale="70000" lnSpcReduction="20000"/>
          </a:bodyPr>
          <a:lstStyle/>
          <a:p>
            <a:r>
              <a:rPr lang="en-US" sz="3400" b="1" dirty="0">
                <a:solidFill>
                  <a:srgbClr val="00B0F0"/>
                </a:solidFill>
                <a:latin typeface="Times New Roman" panose="02020603050405020304" pitchFamily="18" charset="0"/>
                <a:cs typeface="Times New Roman" panose="02020603050405020304" pitchFamily="18" charset="0"/>
              </a:rPr>
              <a:t>Defining Drivers:</a:t>
            </a:r>
          </a:p>
          <a:p>
            <a:r>
              <a:rPr lang="en-US" sz="3400" dirty="0">
                <a:latin typeface="Times New Roman" panose="02020603050405020304" pitchFamily="18" charset="0"/>
                <a:cs typeface="Times New Roman" panose="02020603050405020304" pitchFamily="18" charset="0"/>
              </a:rPr>
              <a:t>A </a:t>
            </a:r>
            <a:r>
              <a:rPr lang="en-US" sz="3400" u="sng" dirty="0">
                <a:latin typeface="Times New Roman" panose="02020603050405020304" pitchFamily="18" charset="0"/>
                <a:cs typeface="Times New Roman" panose="02020603050405020304" pitchFamily="18" charset="0"/>
                <a:hlinkClick r:id="rId2"/>
              </a:rPr>
              <a:t>driver</a:t>
            </a:r>
            <a:r>
              <a:rPr lang="en-US" sz="3400" dirty="0">
                <a:latin typeface="Times New Roman" panose="02020603050405020304" pitchFamily="18" charset="0"/>
                <a:cs typeface="Times New Roman" panose="02020603050405020304" pitchFamily="18" charset="0"/>
              </a:rPr>
              <a:t> is basically a piece of code </a:t>
            </a:r>
            <a:r>
              <a:rPr lang="en-US" sz="3400" dirty="0" smtClean="0">
                <a:latin typeface="Times New Roman" panose="02020603050405020304" pitchFamily="18" charset="0"/>
                <a:cs typeface="Times New Roman" panose="02020603050405020304" pitchFamily="18" charset="0"/>
              </a:rPr>
              <a:t>through </a:t>
            </a:r>
            <a:r>
              <a:rPr lang="en-US" sz="3400" dirty="0">
                <a:latin typeface="Times New Roman" panose="02020603050405020304" pitchFamily="18" charset="0"/>
                <a:cs typeface="Times New Roman" panose="02020603050405020304" pitchFamily="18" charset="0"/>
              </a:rPr>
              <a:t>which other programs or pieces of code or modules can be called. Drivers are the main program through which other modules are called. If we want to test any module it is required that we should have a main program which will call the testing module. Without the dummy program or driver, the complete testing of the module is not possible</a:t>
            </a:r>
            <a:r>
              <a:rPr lang="en-US" sz="3400" dirty="0" smtClean="0">
                <a:latin typeface="Times New Roman" panose="02020603050405020304" pitchFamily="18" charset="0"/>
                <a:cs typeface="Times New Roman" panose="02020603050405020304" pitchFamily="18" charset="0"/>
              </a:rPr>
              <a:t>.</a:t>
            </a:r>
          </a:p>
          <a:p>
            <a:r>
              <a:rPr lang="en-US" sz="3400" dirty="0">
                <a:latin typeface="Times New Roman" panose="02020603050405020304" pitchFamily="18" charset="0"/>
                <a:cs typeface="Times New Roman" panose="02020603050405020304" pitchFamily="18" charset="0"/>
              </a:rPr>
              <a:t>Drivers can be utilized to test the lower levels of the code, when the upper level of codes or modules are not developed. Drivers act as pseudo codes that are mainly used when the stub modules are ready, but the primary modules are not ready</a:t>
            </a:r>
            <a:r>
              <a:rPr lang="en-US" sz="3400" dirty="0" smtClean="0">
                <a:latin typeface="Times New Roman" panose="02020603050405020304" pitchFamily="18" charset="0"/>
                <a:cs typeface="Times New Roman" panose="02020603050405020304" pitchFamily="18" charset="0"/>
              </a:rPr>
              <a:t>.</a:t>
            </a:r>
            <a:endParaRPr lang="en-US" sz="3400" dirty="0">
              <a:latin typeface="Times New Roman" panose="02020603050405020304" pitchFamily="18" charset="0"/>
              <a:cs typeface="Times New Roman" panose="02020603050405020304" pitchFamily="18" charset="0"/>
            </a:endParaRPr>
          </a:p>
          <a:p>
            <a:r>
              <a:rPr lang="en-US" sz="3400" dirty="0">
                <a:latin typeface="Times New Roman" panose="02020603050405020304" pitchFamily="18" charset="0"/>
                <a:cs typeface="Times New Roman" panose="02020603050405020304" pitchFamily="18" charset="0"/>
              </a:rPr>
              <a:t>Drivers are basically called in </a:t>
            </a:r>
            <a:r>
              <a:rPr lang="en-US" sz="3400" u="sng" dirty="0">
                <a:latin typeface="Times New Roman" panose="02020603050405020304" pitchFamily="18" charset="0"/>
                <a:cs typeface="Times New Roman" panose="02020603050405020304" pitchFamily="18" charset="0"/>
                <a:hlinkClick r:id="rId3"/>
              </a:rPr>
              <a:t>Bottom Up testing approach</a:t>
            </a:r>
            <a:r>
              <a:rPr lang="en-US" sz="3400" dirty="0">
                <a:latin typeface="Times New Roman" panose="02020603050405020304" pitchFamily="18" charset="0"/>
                <a:cs typeface="Times New Roman" panose="02020603050405020304" pitchFamily="18" charset="0"/>
              </a:rPr>
              <a:t>. In bottom up testing approach the bottom level modules are prepared but the top level modules are not prepared. Testing of the bottom level modules is not possible with the help of main program. So we prepare a dummy program or driver to call the bottom level modules and perform its testing. The main purpose of drivers is to allow testing of the lower levels of the code, when the upper levels of the code are not yet developed. </a:t>
            </a:r>
          </a:p>
          <a:p>
            <a:r>
              <a:rPr lang="en-US" sz="3400" dirty="0">
                <a:latin typeface="Times New Roman" panose="02020603050405020304" pitchFamily="18" charset="0"/>
                <a:cs typeface="Times New Roman" panose="02020603050405020304" pitchFamily="18" charset="0"/>
              </a:rPr>
              <a:t>Drivers, like stubs, are used by software testers to fulfil the requirements of missing or incomplete components and modules. These are usually complex than stubs and are developed during </a:t>
            </a:r>
            <a:r>
              <a:rPr lang="en-US" sz="3400" b="1" u="sng" dirty="0">
                <a:latin typeface="Times New Roman" panose="02020603050405020304" pitchFamily="18" charset="0"/>
                <a:cs typeface="Times New Roman" panose="02020603050405020304" pitchFamily="18" charset="0"/>
                <a:hlinkClick r:id="rId4"/>
              </a:rPr>
              <a:t>Bottom-Up approach of Integration Testing</a:t>
            </a:r>
            <a:r>
              <a:rPr lang="en-US" sz="3400" dirty="0">
                <a:latin typeface="Times New Roman" panose="02020603050405020304" pitchFamily="18" charset="0"/>
                <a:cs typeface="Times New Roman" panose="02020603050405020304" pitchFamily="18" charset="0"/>
              </a:rPr>
              <a:t>. Drivers can be utilized to test the lower levels of the code, when the upper level of codes or modules are not developed. Drivers act as pseudo codes that are mainly used when the stub modules are ready, but the primary modules are not ready.</a:t>
            </a:r>
          </a:p>
          <a:p>
            <a:r>
              <a:rPr lang="en-US" sz="3400" dirty="0">
                <a:latin typeface="Times New Roman" panose="02020603050405020304" pitchFamily="18" charset="0"/>
                <a:cs typeface="Times New Roman" panose="02020603050405020304" pitchFamily="18" charset="0"/>
              </a:rPr>
              <a:t> </a:t>
            </a:r>
          </a:p>
          <a:p>
            <a:endParaRPr lang="en-US"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525000" y="-1028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167033" y="1305696"/>
            <a:ext cx="6002925" cy="646331"/>
          </a:xfrm>
          <a:prstGeom prst="rect">
            <a:avLst/>
          </a:prstGeom>
        </p:spPr>
        <p:txBody>
          <a:bodyPr wrap="none">
            <a:spAutoFit/>
          </a:bodyPr>
          <a:lstStyle/>
          <a:p>
            <a:r>
              <a:rPr lang="en-US" sz="3600" b="1" u="sng" dirty="0">
                <a:solidFill>
                  <a:srgbClr val="FFFF00"/>
                </a:solidFill>
                <a:latin typeface="Times New Roman" panose="02020603050405020304" pitchFamily="18" charset="0"/>
                <a:cs typeface="Times New Roman" panose="02020603050405020304" pitchFamily="18" charset="0"/>
              </a:rPr>
              <a:t>DYNAMIC UNIT TESTING</a:t>
            </a:r>
            <a:r>
              <a:rPr lang="en-US" sz="3600" b="1" dirty="0">
                <a:solidFill>
                  <a:srgbClr val="FFFF00"/>
                </a:solidFill>
                <a:latin typeface="Times New Roman" panose="02020603050405020304" pitchFamily="18" charset="0"/>
                <a:cs typeface="Times New Roman" panose="02020603050405020304" pitchFamily="18" charset="0"/>
              </a:rPr>
              <a:t> </a:t>
            </a:r>
            <a:endParaRPr lang="en-US" sz="3600" dirty="0"/>
          </a:p>
        </p:txBody>
      </p:sp>
      <p:sp>
        <p:nvSpPr>
          <p:cNvPr id="9" name="Title 1"/>
          <p:cNvSpPr txBox="1">
            <a:spLocks/>
          </p:cNvSpPr>
          <p:nvPr/>
        </p:nvSpPr>
        <p:spPr>
          <a:xfrm>
            <a:off x="1663596" y="829055"/>
            <a:ext cx="9355137" cy="1046163"/>
          </a:xfrm>
          <a:prstGeom prst="rect">
            <a:avLst/>
          </a:prstGeom>
        </p:spPr>
        <p:txBody>
          <a:bodyPr vert="horz" lIns="91440" tIns="45720" rIns="91440" bIns="45720" rtlCol="0" anchor="ctr">
            <a:noAutofit/>
          </a:bodyPr>
          <a:lstStyle>
            <a:lvl1pPr algn="r" defTabSz="1339850" rtl="0" eaLnBrk="0" fontAlgn="base" hangingPunct="0">
              <a:lnSpc>
                <a:spcPct val="90000"/>
              </a:lnSpc>
              <a:spcBef>
                <a:spcPct val="0"/>
              </a:spcBef>
              <a:spcAft>
                <a:spcPct val="0"/>
              </a:spcAft>
              <a:defRPr sz="5800" kern="1200" cap="all">
                <a:solidFill>
                  <a:schemeClr val="tx1"/>
                </a:solidFill>
                <a:latin typeface="+mj-lt"/>
                <a:ea typeface="+mj-ea"/>
                <a:cs typeface="+mj-cs"/>
              </a:defRPr>
            </a:lvl1pPr>
            <a:lvl2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2pPr>
            <a:lvl3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3pPr>
            <a:lvl4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4pPr>
            <a:lvl5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5pPr>
            <a:lvl6pPr marL="457200" algn="r" defTabSz="1339850" rtl="0" fontAlgn="base">
              <a:lnSpc>
                <a:spcPct val="90000"/>
              </a:lnSpc>
              <a:spcBef>
                <a:spcPct val="0"/>
              </a:spcBef>
              <a:spcAft>
                <a:spcPct val="0"/>
              </a:spcAft>
              <a:defRPr sz="5800">
                <a:solidFill>
                  <a:schemeClr val="tx1"/>
                </a:solidFill>
                <a:latin typeface="Century Gothic" panose="020B0502020202020204" pitchFamily="34" charset="0"/>
              </a:defRPr>
            </a:lvl6pPr>
            <a:lvl7pPr marL="914400" algn="r" defTabSz="1339850" rtl="0" fontAlgn="base">
              <a:lnSpc>
                <a:spcPct val="90000"/>
              </a:lnSpc>
              <a:spcBef>
                <a:spcPct val="0"/>
              </a:spcBef>
              <a:spcAft>
                <a:spcPct val="0"/>
              </a:spcAft>
              <a:defRPr sz="5800">
                <a:solidFill>
                  <a:schemeClr val="tx1"/>
                </a:solidFill>
                <a:latin typeface="Century Gothic" panose="020B0502020202020204" pitchFamily="34" charset="0"/>
              </a:defRPr>
            </a:lvl7pPr>
            <a:lvl8pPr marL="1371600" algn="r" defTabSz="1339850" rtl="0" fontAlgn="base">
              <a:lnSpc>
                <a:spcPct val="90000"/>
              </a:lnSpc>
              <a:spcBef>
                <a:spcPct val="0"/>
              </a:spcBef>
              <a:spcAft>
                <a:spcPct val="0"/>
              </a:spcAft>
              <a:defRPr sz="5800">
                <a:solidFill>
                  <a:schemeClr val="tx1"/>
                </a:solidFill>
                <a:latin typeface="Century Gothic" panose="020B0502020202020204" pitchFamily="34" charset="0"/>
              </a:defRPr>
            </a:lvl8pPr>
            <a:lvl9pPr marL="1828800" algn="r" defTabSz="1339850" rtl="0" fontAlgn="base">
              <a:lnSpc>
                <a:spcPct val="90000"/>
              </a:lnSpc>
              <a:spcBef>
                <a:spcPct val="0"/>
              </a:spcBef>
              <a:spcAft>
                <a:spcPct val="0"/>
              </a:spcAft>
              <a:defRPr sz="5800">
                <a:solidFill>
                  <a:schemeClr val="tx1"/>
                </a:solidFill>
                <a:latin typeface="Century Gothic" panose="020B0502020202020204" pitchFamily="34" charset="0"/>
              </a:defRPr>
            </a:lvl9pPr>
          </a:lstStyle>
          <a:p>
            <a:pPr algn="ctr"/>
            <a:r>
              <a:rPr lang="en-US" sz="4800" b="1" u="sng" dirty="0" smtClean="0">
                <a:solidFill>
                  <a:schemeClr val="accent2">
                    <a:lumMod val="60000"/>
                    <a:lumOff val="40000"/>
                  </a:schemeClr>
                </a:solidFill>
                <a:latin typeface="Times New Roman" panose="02020603050405020304" pitchFamily="18" charset="0"/>
                <a:cs typeface="Times New Roman" panose="02020603050405020304" pitchFamily="18" charset="0"/>
              </a:rPr>
              <a:t>Levels of testing</a:t>
            </a:r>
            <a:r>
              <a:rPr lang="en-US" sz="4800" dirty="0" smtClean="0">
                <a:solidFill>
                  <a:schemeClr val="accent2">
                    <a:lumMod val="60000"/>
                    <a:lumOff val="40000"/>
                  </a:schemeClr>
                </a:solidFill>
                <a:latin typeface="Times New Roman" panose="02020603050405020304" pitchFamily="18" charset="0"/>
                <a:cs typeface="Times New Roman" panose="02020603050405020304" pitchFamily="18" charset="0"/>
              </a:rPr>
              <a:t/>
            </a:r>
            <a:br>
              <a:rPr lang="en-US" sz="4800" dirty="0" smtClean="0">
                <a:solidFill>
                  <a:schemeClr val="accent2">
                    <a:lumMod val="60000"/>
                    <a:lumOff val="40000"/>
                  </a:schemeClr>
                </a:solidFill>
                <a:latin typeface="Times New Roman" panose="02020603050405020304" pitchFamily="18" charset="0"/>
                <a:cs typeface="Times New Roman" panose="02020603050405020304" pitchFamily="18" charset="0"/>
              </a:rPr>
            </a:br>
            <a:endParaRPr lang="en-US" sz="4400" b="1" dirty="0" smtClean="0">
              <a:solidFill>
                <a:srgbClr val="FFFF00"/>
              </a:solidFill>
              <a:latin typeface="Times New Roman" panose="02020603050405020304" pitchFamily="18" charset="0"/>
              <a:cs typeface="Times New Roman" panose="02020603050405020304" pitchFamily="18" charset="0"/>
            </a:endParaRPr>
          </a:p>
          <a:p>
            <a:pPr algn="ctr"/>
            <a:endParaRPr lang="en-US" sz="4400"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0285884"/>
      </p:ext>
    </p:extLst>
  </p:cSld>
  <p:clrMapOvr>
    <a:masterClrMapping/>
  </p:clrMapOvr>
  <mc:AlternateContent xmlns:mc="http://schemas.openxmlformats.org/markup-compatibility/2006" xmlns:p14="http://schemas.microsoft.com/office/powerpoint/2010/main">
    <mc:Choice Requires="p14">
      <p:transition spd="slow" p14:dur="2000" advTm="355448"/>
    </mc:Choice>
    <mc:Fallback xmlns="">
      <p:transition spd="slow" advTm="355448"/>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9148" y="1594545"/>
            <a:ext cx="13119652" cy="8463855"/>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Consider an example of a web application, which consists of 4 modules i.e., Module-A, Module-B, Module-C and Module-D. Each of the following modules is responsible for some specific activity or functionality, as under</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Module-A ? Login page of the web application.</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Module-B → Home page of the web application.</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Module-C → Print Setup.</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Module-D → Log out page.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modules A, B, C &amp; D involves the interdependencies of each module over other.</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It is always preferable, to perform testing, in parallel, to the development process. Thus, it implies that subsequent testing must be carried out, immediately after the development of the each module</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Module-A will be tested, as soon as, it develops. However, to carry out and validate the testing procedures in respect of module-A, there urges the need of Module-B, which is not yet developed. The expected functionality of the login page (module-A) could be validated, only if it is directed to the home page (Module-B), based on the valid and correct inputs</a:t>
            </a:r>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But, on the non-availability of </a:t>
            </a:r>
            <a:r>
              <a:rPr lang="en-US" sz="2000" dirty="0" smtClean="0">
                <a:latin typeface="Times New Roman" panose="02020603050405020304" pitchFamily="18" charset="0"/>
                <a:cs typeface="Times New Roman" panose="02020603050405020304" pitchFamily="18" charset="0"/>
              </a:rPr>
              <a:t>the Module-B</a:t>
            </a:r>
            <a:r>
              <a:rPr lang="en-US" sz="2000" dirty="0">
                <a:latin typeface="Times New Roman" panose="02020603050405020304" pitchFamily="18" charset="0"/>
                <a:cs typeface="Times New Roman" panose="02020603050405020304" pitchFamily="18" charset="0"/>
              </a:rPr>
              <a:t>, it will not be possible to test module-A. These types of circumstances, introduces the stubs &amp; drivers in the process of software testing. A dummy module, representing the basic functionality or feature of the module-B, is being developed, and thereafter, it is being integrated with the module-A, to perform testing, efficiently</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Similarly, stubs and drivers, are used to fulfil the requirements of other modules, such as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Log out page (Module-D), needs to be directed to the login page (Module-A), after successfully logging out from the application. In the event of unavailability of Module-A, stubs and drivers will work as a substitute for it, in order to carry out the testing </a:t>
            </a:r>
            <a:r>
              <a:rPr lang="en-US" sz="2400" dirty="0">
                <a:latin typeface="Times New Roman" panose="02020603050405020304" pitchFamily="18" charset="0"/>
                <a:cs typeface="Times New Roman" panose="02020603050405020304" pitchFamily="18" charset="0"/>
              </a:rPr>
              <a:t>of module-D.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1028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txBox="1">
            <a:spLocks/>
          </p:cNvSpPr>
          <p:nvPr/>
        </p:nvSpPr>
        <p:spPr>
          <a:xfrm>
            <a:off x="19878" y="955282"/>
            <a:ext cx="6520070" cy="709625"/>
          </a:xfrm>
          <a:prstGeom prst="rect">
            <a:avLst/>
          </a:prstGeom>
        </p:spPr>
        <p:txBody>
          <a:bodyPr vert="horz" lIns="91440" tIns="45720" rIns="91440" bIns="45720" rtlCol="0" anchor="ctr">
            <a:noAutofit/>
          </a:bodyPr>
          <a:lstStyle>
            <a:lvl1pPr algn="r" defTabSz="1339850" rtl="0" eaLnBrk="0" fontAlgn="base" hangingPunct="0">
              <a:lnSpc>
                <a:spcPct val="90000"/>
              </a:lnSpc>
              <a:spcBef>
                <a:spcPct val="0"/>
              </a:spcBef>
              <a:spcAft>
                <a:spcPct val="0"/>
              </a:spcAft>
              <a:defRPr sz="5800" kern="1200" cap="all">
                <a:solidFill>
                  <a:schemeClr val="tx1"/>
                </a:solidFill>
                <a:latin typeface="+mj-lt"/>
                <a:ea typeface="+mj-ea"/>
                <a:cs typeface="+mj-cs"/>
              </a:defRPr>
            </a:lvl1pPr>
            <a:lvl2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2pPr>
            <a:lvl3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3pPr>
            <a:lvl4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4pPr>
            <a:lvl5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5pPr>
            <a:lvl6pPr marL="457200" algn="r" defTabSz="1339850" rtl="0" fontAlgn="base">
              <a:lnSpc>
                <a:spcPct val="90000"/>
              </a:lnSpc>
              <a:spcBef>
                <a:spcPct val="0"/>
              </a:spcBef>
              <a:spcAft>
                <a:spcPct val="0"/>
              </a:spcAft>
              <a:defRPr sz="5800">
                <a:solidFill>
                  <a:schemeClr val="tx1"/>
                </a:solidFill>
                <a:latin typeface="Century Gothic" panose="020B0502020202020204" pitchFamily="34" charset="0"/>
              </a:defRPr>
            </a:lvl6pPr>
            <a:lvl7pPr marL="914400" algn="r" defTabSz="1339850" rtl="0" fontAlgn="base">
              <a:lnSpc>
                <a:spcPct val="90000"/>
              </a:lnSpc>
              <a:spcBef>
                <a:spcPct val="0"/>
              </a:spcBef>
              <a:spcAft>
                <a:spcPct val="0"/>
              </a:spcAft>
              <a:defRPr sz="5800">
                <a:solidFill>
                  <a:schemeClr val="tx1"/>
                </a:solidFill>
                <a:latin typeface="Century Gothic" panose="020B0502020202020204" pitchFamily="34" charset="0"/>
              </a:defRPr>
            </a:lvl7pPr>
            <a:lvl8pPr marL="1371600" algn="r" defTabSz="1339850" rtl="0" fontAlgn="base">
              <a:lnSpc>
                <a:spcPct val="90000"/>
              </a:lnSpc>
              <a:spcBef>
                <a:spcPct val="0"/>
              </a:spcBef>
              <a:spcAft>
                <a:spcPct val="0"/>
              </a:spcAft>
              <a:defRPr sz="5800">
                <a:solidFill>
                  <a:schemeClr val="tx1"/>
                </a:solidFill>
                <a:latin typeface="Century Gothic" panose="020B0502020202020204" pitchFamily="34" charset="0"/>
              </a:defRPr>
            </a:lvl8pPr>
            <a:lvl9pPr marL="1828800" algn="r" defTabSz="1339850" rtl="0" fontAlgn="base">
              <a:lnSpc>
                <a:spcPct val="90000"/>
              </a:lnSpc>
              <a:spcBef>
                <a:spcPct val="0"/>
              </a:spcBef>
              <a:spcAft>
                <a:spcPct val="0"/>
              </a:spcAft>
              <a:defRPr sz="5800">
                <a:solidFill>
                  <a:schemeClr val="tx1"/>
                </a:solidFill>
                <a:latin typeface="Century Gothic" panose="020B0502020202020204" pitchFamily="34" charset="0"/>
              </a:defRPr>
            </a:lvl9pPr>
          </a:lstStyle>
          <a:p>
            <a:pPr algn="ctr"/>
            <a:r>
              <a:rPr lang="en-US" sz="4800" dirty="0" smtClean="0">
                <a:solidFill>
                  <a:schemeClr val="accent2">
                    <a:lumMod val="60000"/>
                    <a:lumOff val="40000"/>
                  </a:schemeClr>
                </a:solidFill>
                <a:latin typeface="Times New Roman" panose="02020603050405020304" pitchFamily="18" charset="0"/>
                <a:cs typeface="Times New Roman" panose="02020603050405020304" pitchFamily="18" charset="0"/>
              </a:rPr>
              <a:t/>
            </a:r>
            <a:br>
              <a:rPr lang="en-US" sz="4800" dirty="0" smtClean="0">
                <a:solidFill>
                  <a:schemeClr val="accent2">
                    <a:lumMod val="60000"/>
                    <a:lumOff val="40000"/>
                  </a:schemeClr>
                </a:solidFill>
                <a:latin typeface="Times New Roman" panose="02020603050405020304" pitchFamily="18" charset="0"/>
                <a:cs typeface="Times New Roman" panose="02020603050405020304" pitchFamily="18" charset="0"/>
              </a:rPr>
            </a:br>
            <a:r>
              <a:rPr lang="en-US" sz="4000" b="1" u="sng" dirty="0">
                <a:solidFill>
                  <a:srgbClr val="FFFF00"/>
                </a:solidFill>
                <a:latin typeface="Times New Roman" panose="02020603050405020304" pitchFamily="18" charset="0"/>
                <a:cs typeface="Times New Roman" panose="02020603050405020304" pitchFamily="18" charset="0"/>
              </a:rPr>
              <a:t>DYNAMIC UNIT TESTING</a:t>
            </a:r>
            <a:r>
              <a:rPr lang="en-US" sz="4000" b="1" dirty="0">
                <a:solidFill>
                  <a:srgbClr val="FFFF00"/>
                </a:solidFill>
                <a:latin typeface="Times New Roman" panose="02020603050405020304" pitchFamily="18" charset="0"/>
                <a:cs typeface="Times New Roman" panose="02020603050405020304" pitchFamily="18" charset="0"/>
              </a:rPr>
              <a:t> </a:t>
            </a:r>
            <a:endParaRPr lang="en-US" sz="4400" b="1" dirty="0">
              <a:solidFill>
                <a:srgbClr val="FFFF00"/>
              </a:solidFill>
              <a:latin typeface="Times New Roman" panose="02020603050405020304" pitchFamily="18" charset="0"/>
              <a:cs typeface="Times New Roman" panose="02020603050405020304" pitchFamily="18" charset="0"/>
            </a:endParaRPr>
          </a:p>
          <a:p>
            <a:pPr algn="ctr"/>
            <a:endParaRPr lang="en-US" sz="4400"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
        <p:nvSpPr>
          <p:cNvPr id="8" name="Title 1"/>
          <p:cNvSpPr txBox="1">
            <a:spLocks/>
          </p:cNvSpPr>
          <p:nvPr/>
        </p:nvSpPr>
        <p:spPr>
          <a:xfrm>
            <a:off x="1663596" y="829055"/>
            <a:ext cx="9355137" cy="1046163"/>
          </a:xfrm>
          <a:prstGeom prst="rect">
            <a:avLst/>
          </a:prstGeom>
        </p:spPr>
        <p:txBody>
          <a:bodyPr vert="horz" lIns="91440" tIns="45720" rIns="91440" bIns="45720" rtlCol="0" anchor="ctr">
            <a:noAutofit/>
          </a:bodyPr>
          <a:lstStyle>
            <a:lvl1pPr algn="r" defTabSz="1339850" rtl="0" eaLnBrk="0" fontAlgn="base" hangingPunct="0">
              <a:lnSpc>
                <a:spcPct val="90000"/>
              </a:lnSpc>
              <a:spcBef>
                <a:spcPct val="0"/>
              </a:spcBef>
              <a:spcAft>
                <a:spcPct val="0"/>
              </a:spcAft>
              <a:defRPr sz="5800" kern="1200" cap="all">
                <a:solidFill>
                  <a:schemeClr val="tx1"/>
                </a:solidFill>
                <a:latin typeface="+mj-lt"/>
                <a:ea typeface="+mj-ea"/>
                <a:cs typeface="+mj-cs"/>
              </a:defRPr>
            </a:lvl1pPr>
            <a:lvl2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2pPr>
            <a:lvl3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3pPr>
            <a:lvl4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4pPr>
            <a:lvl5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5pPr>
            <a:lvl6pPr marL="457200" algn="r" defTabSz="1339850" rtl="0" fontAlgn="base">
              <a:lnSpc>
                <a:spcPct val="90000"/>
              </a:lnSpc>
              <a:spcBef>
                <a:spcPct val="0"/>
              </a:spcBef>
              <a:spcAft>
                <a:spcPct val="0"/>
              </a:spcAft>
              <a:defRPr sz="5800">
                <a:solidFill>
                  <a:schemeClr val="tx1"/>
                </a:solidFill>
                <a:latin typeface="Century Gothic" panose="020B0502020202020204" pitchFamily="34" charset="0"/>
              </a:defRPr>
            </a:lvl6pPr>
            <a:lvl7pPr marL="914400" algn="r" defTabSz="1339850" rtl="0" fontAlgn="base">
              <a:lnSpc>
                <a:spcPct val="90000"/>
              </a:lnSpc>
              <a:spcBef>
                <a:spcPct val="0"/>
              </a:spcBef>
              <a:spcAft>
                <a:spcPct val="0"/>
              </a:spcAft>
              <a:defRPr sz="5800">
                <a:solidFill>
                  <a:schemeClr val="tx1"/>
                </a:solidFill>
                <a:latin typeface="Century Gothic" panose="020B0502020202020204" pitchFamily="34" charset="0"/>
              </a:defRPr>
            </a:lvl7pPr>
            <a:lvl8pPr marL="1371600" algn="r" defTabSz="1339850" rtl="0" fontAlgn="base">
              <a:lnSpc>
                <a:spcPct val="90000"/>
              </a:lnSpc>
              <a:spcBef>
                <a:spcPct val="0"/>
              </a:spcBef>
              <a:spcAft>
                <a:spcPct val="0"/>
              </a:spcAft>
              <a:defRPr sz="5800">
                <a:solidFill>
                  <a:schemeClr val="tx1"/>
                </a:solidFill>
                <a:latin typeface="Century Gothic" panose="020B0502020202020204" pitchFamily="34" charset="0"/>
              </a:defRPr>
            </a:lvl8pPr>
            <a:lvl9pPr marL="1828800" algn="r" defTabSz="1339850" rtl="0" fontAlgn="base">
              <a:lnSpc>
                <a:spcPct val="90000"/>
              </a:lnSpc>
              <a:spcBef>
                <a:spcPct val="0"/>
              </a:spcBef>
              <a:spcAft>
                <a:spcPct val="0"/>
              </a:spcAft>
              <a:defRPr sz="5800">
                <a:solidFill>
                  <a:schemeClr val="tx1"/>
                </a:solidFill>
                <a:latin typeface="Century Gothic" panose="020B0502020202020204" pitchFamily="34" charset="0"/>
              </a:defRPr>
            </a:lvl9pPr>
          </a:lstStyle>
          <a:p>
            <a:pPr algn="ctr"/>
            <a:r>
              <a:rPr lang="en-US" sz="4800" b="1" u="sng" dirty="0" smtClean="0">
                <a:solidFill>
                  <a:schemeClr val="accent2">
                    <a:lumMod val="60000"/>
                    <a:lumOff val="40000"/>
                  </a:schemeClr>
                </a:solidFill>
                <a:latin typeface="Times New Roman" panose="02020603050405020304" pitchFamily="18" charset="0"/>
                <a:cs typeface="Times New Roman" panose="02020603050405020304" pitchFamily="18" charset="0"/>
              </a:rPr>
              <a:t>Levels of testing</a:t>
            </a:r>
            <a:r>
              <a:rPr lang="en-US" sz="4800" dirty="0" smtClean="0">
                <a:solidFill>
                  <a:schemeClr val="accent2">
                    <a:lumMod val="60000"/>
                    <a:lumOff val="40000"/>
                  </a:schemeClr>
                </a:solidFill>
                <a:latin typeface="Times New Roman" panose="02020603050405020304" pitchFamily="18" charset="0"/>
                <a:cs typeface="Times New Roman" panose="02020603050405020304" pitchFamily="18" charset="0"/>
              </a:rPr>
              <a:t/>
            </a:r>
            <a:br>
              <a:rPr lang="en-US" sz="4800" dirty="0" smtClean="0">
                <a:solidFill>
                  <a:schemeClr val="accent2">
                    <a:lumMod val="60000"/>
                    <a:lumOff val="40000"/>
                  </a:schemeClr>
                </a:solidFill>
                <a:latin typeface="Times New Roman" panose="02020603050405020304" pitchFamily="18" charset="0"/>
                <a:cs typeface="Times New Roman" panose="02020603050405020304" pitchFamily="18" charset="0"/>
              </a:rPr>
            </a:br>
            <a:endParaRPr lang="en-US" sz="4400" b="1" dirty="0" smtClean="0">
              <a:solidFill>
                <a:srgbClr val="FFFF00"/>
              </a:solidFill>
              <a:latin typeface="Times New Roman" panose="02020603050405020304" pitchFamily="18" charset="0"/>
              <a:cs typeface="Times New Roman" panose="02020603050405020304" pitchFamily="18" charset="0"/>
            </a:endParaRPr>
          </a:p>
          <a:p>
            <a:pPr algn="ctr"/>
            <a:endParaRPr lang="en-US" sz="4400"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7437611"/>
      </p:ext>
    </p:extLst>
  </p:cSld>
  <p:clrMapOvr>
    <a:masterClrMapping/>
  </p:clrMapOvr>
  <mc:AlternateContent xmlns:mc="http://schemas.openxmlformats.org/markup-compatibility/2006" xmlns:p14="http://schemas.microsoft.com/office/powerpoint/2010/main">
    <mc:Choice Requires="p14">
      <p:transition spd="slow" p14:dur="2000" advTm="213171"/>
    </mc:Choice>
    <mc:Fallback xmlns="">
      <p:transition spd="slow" advTm="213171"/>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7101" y="2782129"/>
            <a:ext cx="11668125" cy="5967413"/>
          </a:xfrm>
        </p:spPr>
        <p:txBody>
          <a:bodyPr>
            <a:normAutofit lnSpcReduction="10000"/>
          </a:bodyPr>
          <a:lstStyle/>
          <a:p>
            <a:pPr algn="ctr"/>
            <a:r>
              <a:rPr lang="en-US" b="1" u="sng" dirty="0">
                <a:solidFill>
                  <a:srgbClr val="00B0F0"/>
                </a:solidFill>
                <a:latin typeface="Times New Roman" panose="02020603050405020304" pitchFamily="18" charset="0"/>
                <a:cs typeface="Times New Roman" panose="02020603050405020304" pitchFamily="18" charset="0"/>
              </a:rPr>
              <a:t>Why are Stubs &amp; Drivers Required?</a:t>
            </a:r>
          </a:p>
          <a:p>
            <a:r>
              <a:rPr lang="en-US" sz="2400" dirty="0">
                <a:latin typeface="Times New Roman" panose="02020603050405020304" pitchFamily="18" charset="0"/>
                <a:cs typeface="Times New Roman" panose="02020603050405020304" pitchFamily="18" charset="0"/>
              </a:rPr>
              <a:t>Though, the important of </a:t>
            </a:r>
            <a:r>
              <a:rPr lang="en-US" sz="2400" b="1" dirty="0">
                <a:latin typeface="Times New Roman" panose="02020603050405020304" pitchFamily="18" charset="0"/>
                <a:cs typeface="Times New Roman" panose="02020603050405020304" pitchFamily="18" charset="0"/>
              </a:rPr>
              <a:t>stubs and drivers</a:t>
            </a:r>
            <a:r>
              <a:rPr lang="en-US" sz="2400" dirty="0">
                <a:latin typeface="Times New Roman" panose="02020603050405020304" pitchFamily="18" charset="0"/>
                <a:cs typeface="Times New Roman" panose="02020603050405020304" pitchFamily="18" charset="0"/>
              </a:rPr>
              <a:t> is immense during software testing, but its relevance as well as the requirement ends once the equivalent module is created. As they act as a temporary replacement of modules, these role in testing culminates once final output is generated. Therefore, these pseudo modules or stubs and drivers are mainly used for following reasons:</a:t>
            </a:r>
          </a:p>
          <a:p>
            <a:r>
              <a:rPr lang="en-US" sz="2400" dirty="0">
                <a:latin typeface="Times New Roman" panose="02020603050405020304" pitchFamily="18" charset="0"/>
                <a:cs typeface="Times New Roman" panose="02020603050405020304" pitchFamily="18" charset="0"/>
              </a:rPr>
              <a:t>Commonly used in porting, distributed computing, as well as general software development.</a:t>
            </a:r>
          </a:p>
          <a:p>
            <a:r>
              <a:rPr lang="en-US" sz="2400" dirty="0">
                <a:latin typeface="Times New Roman" panose="02020603050405020304" pitchFamily="18" charset="0"/>
                <a:cs typeface="Times New Roman" panose="02020603050405020304" pitchFamily="18" charset="0"/>
              </a:rPr>
              <a:t>Used for meeting necessary requirements unavailable modules.</a:t>
            </a:r>
          </a:p>
          <a:p>
            <a:r>
              <a:rPr lang="en-US" sz="2400" dirty="0">
                <a:latin typeface="Times New Roman" panose="02020603050405020304" pitchFamily="18" charset="0"/>
                <a:cs typeface="Times New Roman" panose="02020603050405020304" pitchFamily="18" charset="0"/>
              </a:rPr>
              <a:t>They are required when the system needs to interact with external systems.</a:t>
            </a:r>
          </a:p>
          <a:p>
            <a:r>
              <a:rPr lang="en-US" sz="2400" dirty="0">
                <a:latin typeface="Times New Roman" panose="02020603050405020304" pitchFamily="18" charset="0"/>
                <a:cs typeface="Times New Roman" panose="02020603050405020304" pitchFamily="18" charset="0"/>
              </a:rPr>
              <a:t>Stubs and drivers are used to test modules.</a:t>
            </a:r>
          </a:p>
          <a:p>
            <a:r>
              <a:rPr lang="en-US" sz="2400" dirty="0">
                <a:latin typeface="Times New Roman" panose="02020603050405020304" pitchFamily="18" charset="0"/>
                <a:cs typeface="Times New Roman" panose="02020603050405020304" pitchFamily="18" charset="0"/>
              </a:rPr>
              <a:t>Stubs are used to </a:t>
            </a:r>
            <a:r>
              <a:rPr lang="en-US" sz="2400" b="1" u="sng" dirty="0">
                <a:latin typeface="Times New Roman" panose="02020603050405020304" pitchFamily="18" charset="0"/>
                <a:cs typeface="Times New Roman" panose="02020603050405020304" pitchFamily="18" charset="0"/>
                <a:hlinkClick r:id="rId2"/>
              </a:rPr>
              <a:t>test the functionality</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of upper </a:t>
            </a:r>
            <a:r>
              <a:rPr lang="en-US" sz="2400" dirty="0">
                <a:latin typeface="Times New Roman" panose="02020603050405020304" pitchFamily="18" charset="0"/>
                <a:cs typeface="Times New Roman" panose="02020603050405020304" pitchFamily="18" charset="0"/>
              </a:rPr>
              <a:t>modules, whereas drivers are used when the main module is not ready.</a:t>
            </a:r>
          </a:p>
          <a:p>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525000" y="-1028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txBox="1">
            <a:spLocks/>
          </p:cNvSpPr>
          <p:nvPr/>
        </p:nvSpPr>
        <p:spPr>
          <a:xfrm>
            <a:off x="1663596" y="829055"/>
            <a:ext cx="9355137" cy="1046163"/>
          </a:xfrm>
          <a:prstGeom prst="rect">
            <a:avLst/>
          </a:prstGeom>
        </p:spPr>
        <p:txBody>
          <a:bodyPr vert="horz" lIns="91440" tIns="45720" rIns="91440" bIns="45720" rtlCol="0" anchor="ctr">
            <a:noAutofit/>
          </a:bodyPr>
          <a:lstStyle>
            <a:lvl1pPr algn="r" defTabSz="1339850" rtl="0" eaLnBrk="0" fontAlgn="base" hangingPunct="0">
              <a:lnSpc>
                <a:spcPct val="90000"/>
              </a:lnSpc>
              <a:spcBef>
                <a:spcPct val="0"/>
              </a:spcBef>
              <a:spcAft>
                <a:spcPct val="0"/>
              </a:spcAft>
              <a:defRPr sz="5800" kern="1200" cap="all">
                <a:solidFill>
                  <a:schemeClr val="tx1"/>
                </a:solidFill>
                <a:latin typeface="+mj-lt"/>
                <a:ea typeface="+mj-ea"/>
                <a:cs typeface="+mj-cs"/>
              </a:defRPr>
            </a:lvl1pPr>
            <a:lvl2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2pPr>
            <a:lvl3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3pPr>
            <a:lvl4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4pPr>
            <a:lvl5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5pPr>
            <a:lvl6pPr marL="457200" algn="r" defTabSz="1339850" rtl="0" fontAlgn="base">
              <a:lnSpc>
                <a:spcPct val="90000"/>
              </a:lnSpc>
              <a:spcBef>
                <a:spcPct val="0"/>
              </a:spcBef>
              <a:spcAft>
                <a:spcPct val="0"/>
              </a:spcAft>
              <a:defRPr sz="5800">
                <a:solidFill>
                  <a:schemeClr val="tx1"/>
                </a:solidFill>
                <a:latin typeface="Century Gothic" panose="020B0502020202020204" pitchFamily="34" charset="0"/>
              </a:defRPr>
            </a:lvl6pPr>
            <a:lvl7pPr marL="914400" algn="r" defTabSz="1339850" rtl="0" fontAlgn="base">
              <a:lnSpc>
                <a:spcPct val="90000"/>
              </a:lnSpc>
              <a:spcBef>
                <a:spcPct val="0"/>
              </a:spcBef>
              <a:spcAft>
                <a:spcPct val="0"/>
              </a:spcAft>
              <a:defRPr sz="5800">
                <a:solidFill>
                  <a:schemeClr val="tx1"/>
                </a:solidFill>
                <a:latin typeface="Century Gothic" panose="020B0502020202020204" pitchFamily="34" charset="0"/>
              </a:defRPr>
            </a:lvl7pPr>
            <a:lvl8pPr marL="1371600" algn="r" defTabSz="1339850" rtl="0" fontAlgn="base">
              <a:lnSpc>
                <a:spcPct val="90000"/>
              </a:lnSpc>
              <a:spcBef>
                <a:spcPct val="0"/>
              </a:spcBef>
              <a:spcAft>
                <a:spcPct val="0"/>
              </a:spcAft>
              <a:defRPr sz="5800">
                <a:solidFill>
                  <a:schemeClr val="tx1"/>
                </a:solidFill>
                <a:latin typeface="Century Gothic" panose="020B0502020202020204" pitchFamily="34" charset="0"/>
              </a:defRPr>
            </a:lvl8pPr>
            <a:lvl9pPr marL="1828800" algn="r" defTabSz="1339850" rtl="0" fontAlgn="base">
              <a:lnSpc>
                <a:spcPct val="90000"/>
              </a:lnSpc>
              <a:spcBef>
                <a:spcPct val="0"/>
              </a:spcBef>
              <a:spcAft>
                <a:spcPct val="0"/>
              </a:spcAft>
              <a:defRPr sz="5800">
                <a:solidFill>
                  <a:schemeClr val="tx1"/>
                </a:solidFill>
                <a:latin typeface="Century Gothic" panose="020B0502020202020204" pitchFamily="34" charset="0"/>
              </a:defRPr>
            </a:lvl9pPr>
          </a:lstStyle>
          <a:p>
            <a:pPr algn="ctr"/>
            <a:r>
              <a:rPr lang="en-US" sz="4800" b="1" u="sng" dirty="0" smtClean="0">
                <a:solidFill>
                  <a:schemeClr val="accent2">
                    <a:lumMod val="60000"/>
                    <a:lumOff val="40000"/>
                  </a:schemeClr>
                </a:solidFill>
                <a:latin typeface="Times New Roman" panose="02020603050405020304" pitchFamily="18" charset="0"/>
                <a:cs typeface="Times New Roman" panose="02020603050405020304" pitchFamily="18" charset="0"/>
              </a:rPr>
              <a:t>Levels of testing</a:t>
            </a:r>
            <a:r>
              <a:rPr lang="en-US" sz="4800" dirty="0" smtClean="0">
                <a:solidFill>
                  <a:schemeClr val="accent2">
                    <a:lumMod val="60000"/>
                    <a:lumOff val="40000"/>
                  </a:schemeClr>
                </a:solidFill>
                <a:latin typeface="Times New Roman" panose="02020603050405020304" pitchFamily="18" charset="0"/>
                <a:cs typeface="Times New Roman" panose="02020603050405020304" pitchFamily="18" charset="0"/>
              </a:rPr>
              <a:t/>
            </a:r>
            <a:br>
              <a:rPr lang="en-US" sz="4800" dirty="0" smtClean="0">
                <a:solidFill>
                  <a:schemeClr val="accent2">
                    <a:lumMod val="60000"/>
                    <a:lumOff val="40000"/>
                  </a:schemeClr>
                </a:solidFill>
                <a:latin typeface="Times New Roman" panose="02020603050405020304" pitchFamily="18" charset="0"/>
                <a:cs typeface="Times New Roman" panose="02020603050405020304" pitchFamily="18" charset="0"/>
              </a:rPr>
            </a:br>
            <a:endParaRPr lang="en-US" sz="4400" b="1" dirty="0" smtClean="0">
              <a:solidFill>
                <a:srgbClr val="FFFF00"/>
              </a:solidFill>
              <a:latin typeface="Times New Roman" panose="02020603050405020304" pitchFamily="18" charset="0"/>
              <a:cs typeface="Times New Roman" panose="02020603050405020304" pitchFamily="18" charset="0"/>
            </a:endParaRPr>
          </a:p>
          <a:p>
            <a:pPr algn="ctr"/>
            <a:endParaRPr lang="en-US" sz="4400"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19878" y="955282"/>
            <a:ext cx="6520070" cy="709625"/>
          </a:xfrm>
          <a:prstGeom prst="rect">
            <a:avLst/>
          </a:prstGeom>
        </p:spPr>
        <p:txBody>
          <a:bodyPr vert="horz" lIns="91440" tIns="45720" rIns="91440" bIns="45720" rtlCol="0" anchor="ctr">
            <a:noAutofit/>
          </a:bodyPr>
          <a:lstStyle>
            <a:lvl1pPr algn="r" defTabSz="1339850" rtl="0" eaLnBrk="0" fontAlgn="base" hangingPunct="0">
              <a:lnSpc>
                <a:spcPct val="90000"/>
              </a:lnSpc>
              <a:spcBef>
                <a:spcPct val="0"/>
              </a:spcBef>
              <a:spcAft>
                <a:spcPct val="0"/>
              </a:spcAft>
              <a:defRPr sz="5800" kern="1200" cap="all">
                <a:solidFill>
                  <a:schemeClr val="tx1"/>
                </a:solidFill>
                <a:latin typeface="+mj-lt"/>
                <a:ea typeface="+mj-ea"/>
                <a:cs typeface="+mj-cs"/>
              </a:defRPr>
            </a:lvl1pPr>
            <a:lvl2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2pPr>
            <a:lvl3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3pPr>
            <a:lvl4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4pPr>
            <a:lvl5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5pPr>
            <a:lvl6pPr marL="457200" algn="r" defTabSz="1339850" rtl="0" fontAlgn="base">
              <a:lnSpc>
                <a:spcPct val="90000"/>
              </a:lnSpc>
              <a:spcBef>
                <a:spcPct val="0"/>
              </a:spcBef>
              <a:spcAft>
                <a:spcPct val="0"/>
              </a:spcAft>
              <a:defRPr sz="5800">
                <a:solidFill>
                  <a:schemeClr val="tx1"/>
                </a:solidFill>
                <a:latin typeface="Century Gothic" panose="020B0502020202020204" pitchFamily="34" charset="0"/>
              </a:defRPr>
            </a:lvl6pPr>
            <a:lvl7pPr marL="914400" algn="r" defTabSz="1339850" rtl="0" fontAlgn="base">
              <a:lnSpc>
                <a:spcPct val="90000"/>
              </a:lnSpc>
              <a:spcBef>
                <a:spcPct val="0"/>
              </a:spcBef>
              <a:spcAft>
                <a:spcPct val="0"/>
              </a:spcAft>
              <a:defRPr sz="5800">
                <a:solidFill>
                  <a:schemeClr val="tx1"/>
                </a:solidFill>
                <a:latin typeface="Century Gothic" panose="020B0502020202020204" pitchFamily="34" charset="0"/>
              </a:defRPr>
            </a:lvl7pPr>
            <a:lvl8pPr marL="1371600" algn="r" defTabSz="1339850" rtl="0" fontAlgn="base">
              <a:lnSpc>
                <a:spcPct val="90000"/>
              </a:lnSpc>
              <a:spcBef>
                <a:spcPct val="0"/>
              </a:spcBef>
              <a:spcAft>
                <a:spcPct val="0"/>
              </a:spcAft>
              <a:defRPr sz="5800">
                <a:solidFill>
                  <a:schemeClr val="tx1"/>
                </a:solidFill>
                <a:latin typeface="Century Gothic" panose="020B0502020202020204" pitchFamily="34" charset="0"/>
              </a:defRPr>
            </a:lvl8pPr>
            <a:lvl9pPr marL="1828800" algn="r" defTabSz="1339850" rtl="0" fontAlgn="base">
              <a:lnSpc>
                <a:spcPct val="90000"/>
              </a:lnSpc>
              <a:spcBef>
                <a:spcPct val="0"/>
              </a:spcBef>
              <a:spcAft>
                <a:spcPct val="0"/>
              </a:spcAft>
              <a:defRPr sz="5800">
                <a:solidFill>
                  <a:schemeClr val="tx1"/>
                </a:solidFill>
                <a:latin typeface="Century Gothic" panose="020B0502020202020204" pitchFamily="34" charset="0"/>
              </a:defRPr>
            </a:lvl9pPr>
          </a:lstStyle>
          <a:p>
            <a:pPr algn="ctr"/>
            <a:r>
              <a:rPr lang="en-US" sz="4800" dirty="0" smtClean="0">
                <a:solidFill>
                  <a:schemeClr val="accent2">
                    <a:lumMod val="60000"/>
                    <a:lumOff val="40000"/>
                  </a:schemeClr>
                </a:solidFill>
                <a:latin typeface="Times New Roman" panose="02020603050405020304" pitchFamily="18" charset="0"/>
                <a:cs typeface="Times New Roman" panose="02020603050405020304" pitchFamily="18" charset="0"/>
              </a:rPr>
              <a:t/>
            </a:r>
            <a:br>
              <a:rPr lang="en-US" sz="4800" dirty="0" smtClean="0">
                <a:solidFill>
                  <a:schemeClr val="accent2">
                    <a:lumMod val="60000"/>
                    <a:lumOff val="40000"/>
                  </a:schemeClr>
                </a:solidFill>
                <a:latin typeface="Times New Roman" panose="02020603050405020304" pitchFamily="18" charset="0"/>
                <a:cs typeface="Times New Roman" panose="02020603050405020304" pitchFamily="18" charset="0"/>
              </a:rPr>
            </a:br>
            <a:r>
              <a:rPr lang="en-US" sz="4000" b="1" u="sng" dirty="0">
                <a:solidFill>
                  <a:srgbClr val="FFFF00"/>
                </a:solidFill>
                <a:latin typeface="Times New Roman" panose="02020603050405020304" pitchFamily="18" charset="0"/>
                <a:cs typeface="Times New Roman" panose="02020603050405020304" pitchFamily="18" charset="0"/>
              </a:rPr>
              <a:t>DYNAMIC UNIT TESTING</a:t>
            </a:r>
            <a:r>
              <a:rPr lang="en-US" sz="4000" b="1" dirty="0">
                <a:solidFill>
                  <a:srgbClr val="FFFF00"/>
                </a:solidFill>
                <a:latin typeface="Times New Roman" panose="02020603050405020304" pitchFamily="18" charset="0"/>
                <a:cs typeface="Times New Roman" panose="02020603050405020304" pitchFamily="18" charset="0"/>
              </a:rPr>
              <a:t> </a:t>
            </a:r>
            <a:endParaRPr lang="en-US" sz="4400" b="1"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420871"/>
      </p:ext>
    </p:extLst>
  </p:cSld>
  <p:clrMapOvr>
    <a:masterClrMapping/>
  </p:clrMapOvr>
  <mc:AlternateContent xmlns:mc="http://schemas.openxmlformats.org/markup-compatibility/2006" xmlns:p14="http://schemas.microsoft.com/office/powerpoint/2010/main">
    <mc:Choice Requires="p14">
      <p:transition spd="slow" p14:dur="2000" advTm="130061"/>
    </mc:Choice>
    <mc:Fallback xmlns="">
      <p:transition spd="slow" advTm="130061"/>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noGrp="1"/>
          </p:cNvSpPr>
          <p:nvPr>
            <p:ph type="title"/>
          </p:nvPr>
        </p:nvSpPr>
        <p:spPr>
          <a:xfrm>
            <a:off x="1689651" y="1013791"/>
            <a:ext cx="8265561" cy="178422"/>
          </a:xfrm>
          <a:prstGeom prst="rect">
            <a:avLst/>
          </a:prstGeom>
        </p:spPr>
        <p:txBody>
          <a:bodyPr vert="horz" lIns="91440" tIns="45720" rIns="91440" bIns="45720" rtlCol="0" anchor="ctr">
            <a:noAutofit/>
          </a:bodyPr>
          <a:lstStyle>
            <a:lvl1pPr algn="r" defTabSz="1339850" rtl="0" eaLnBrk="0" fontAlgn="base" hangingPunct="0">
              <a:lnSpc>
                <a:spcPct val="90000"/>
              </a:lnSpc>
              <a:spcBef>
                <a:spcPct val="0"/>
              </a:spcBef>
              <a:spcAft>
                <a:spcPct val="0"/>
              </a:spcAft>
              <a:defRPr sz="5800" kern="1200" cap="all">
                <a:solidFill>
                  <a:schemeClr val="tx1"/>
                </a:solidFill>
                <a:latin typeface="+mj-lt"/>
                <a:ea typeface="+mj-ea"/>
                <a:cs typeface="+mj-cs"/>
              </a:defRPr>
            </a:lvl1pPr>
            <a:lvl2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2pPr>
            <a:lvl3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3pPr>
            <a:lvl4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4pPr>
            <a:lvl5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5pPr>
            <a:lvl6pPr marL="457200" algn="r" defTabSz="1339850" rtl="0" fontAlgn="base">
              <a:lnSpc>
                <a:spcPct val="90000"/>
              </a:lnSpc>
              <a:spcBef>
                <a:spcPct val="0"/>
              </a:spcBef>
              <a:spcAft>
                <a:spcPct val="0"/>
              </a:spcAft>
              <a:defRPr sz="5800">
                <a:solidFill>
                  <a:schemeClr val="tx1"/>
                </a:solidFill>
                <a:latin typeface="Century Gothic" panose="020B0502020202020204" pitchFamily="34" charset="0"/>
              </a:defRPr>
            </a:lvl6pPr>
            <a:lvl7pPr marL="914400" algn="r" defTabSz="1339850" rtl="0" fontAlgn="base">
              <a:lnSpc>
                <a:spcPct val="90000"/>
              </a:lnSpc>
              <a:spcBef>
                <a:spcPct val="0"/>
              </a:spcBef>
              <a:spcAft>
                <a:spcPct val="0"/>
              </a:spcAft>
              <a:defRPr sz="5800">
                <a:solidFill>
                  <a:schemeClr val="tx1"/>
                </a:solidFill>
                <a:latin typeface="Century Gothic" panose="020B0502020202020204" pitchFamily="34" charset="0"/>
              </a:defRPr>
            </a:lvl7pPr>
            <a:lvl8pPr marL="1371600" algn="r" defTabSz="1339850" rtl="0" fontAlgn="base">
              <a:lnSpc>
                <a:spcPct val="90000"/>
              </a:lnSpc>
              <a:spcBef>
                <a:spcPct val="0"/>
              </a:spcBef>
              <a:spcAft>
                <a:spcPct val="0"/>
              </a:spcAft>
              <a:defRPr sz="5800">
                <a:solidFill>
                  <a:schemeClr val="tx1"/>
                </a:solidFill>
                <a:latin typeface="Century Gothic" panose="020B0502020202020204" pitchFamily="34" charset="0"/>
              </a:defRPr>
            </a:lvl8pPr>
            <a:lvl9pPr marL="1828800" algn="r" defTabSz="1339850" rtl="0" fontAlgn="base">
              <a:lnSpc>
                <a:spcPct val="90000"/>
              </a:lnSpc>
              <a:spcBef>
                <a:spcPct val="0"/>
              </a:spcBef>
              <a:spcAft>
                <a:spcPct val="0"/>
              </a:spcAft>
              <a:defRPr sz="5800">
                <a:solidFill>
                  <a:schemeClr val="tx1"/>
                </a:solidFill>
                <a:latin typeface="Century Gothic" panose="020B0502020202020204" pitchFamily="34" charset="0"/>
              </a:defRPr>
            </a:lvl9pPr>
          </a:lstStyle>
          <a:p>
            <a:pPr algn="ctr"/>
            <a:r>
              <a:rPr lang="en-US" sz="4800" b="1" u="sng" dirty="0" smtClean="0">
                <a:solidFill>
                  <a:schemeClr val="accent2">
                    <a:lumMod val="60000"/>
                    <a:lumOff val="40000"/>
                  </a:schemeClr>
                </a:solidFill>
                <a:latin typeface="Times New Roman" panose="02020603050405020304" pitchFamily="18" charset="0"/>
                <a:cs typeface="Times New Roman" panose="02020603050405020304" pitchFamily="18" charset="0"/>
              </a:rPr>
              <a:t>Levels of testing</a:t>
            </a:r>
            <a:r>
              <a:rPr lang="en-US" sz="4800" dirty="0" smtClean="0">
                <a:solidFill>
                  <a:schemeClr val="accent2">
                    <a:lumMod val="60000"/>
                    <a:lumOff val="40000"/>
                  </a:schemeClr>
                </a:solidFill>
                <a:latin typeface="Times New Roman" panose="02020603050405020304" pitchFamily="18" charset="0"/>
                <a:cs typeface="Times New Roman" panose="02020603050405020304" pitchFamily="18" charset="0"/>
              </a:rPr>
              <a:t/>
            </a:r>
            <a:br>
              <a:rPr lang="en-US" sz="4800" dirty="0" smtClean="0">
                <a:solidFill>
                  <a:schemeClr val="accent2">
                    <a:lumMod val="60000"/>
                    <a:lumOff val="40000"/>
                  </a:schemeClr>
                </a:solidFill>
                <a:latin typeface="Times New Roman" panose="02020603050405020304" pitchFamily="18" charset="0"/>
                <a:cs typeface="Times New Roman" panose="02020603050405020304" pitchFamily="18" charset="0"/>
              </a:rPr>
            </a:br>
            <a:endParaRPr lang="en-US" sz="4400" b="1" dirty="0" smtClean="0">
              <a:solidFill>
                <a:srgbClr val="FFFF00"/>
              </a:solidFill>
              <a:latin typeface="Times New Roman" panose="02020603050405020304" pitchFamily="18" charset="0"/>
              <a:cs typeface="Times New Roman" panose="02020603050405020304" pitchFamily="18" charset="0"/>
            </a:endParaRPr>
          </a:p>
          <a:p>
            <a:pPr algn="ctr"/>
            <a:endParaRPr lang="en-US" sz="4400"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18052" y="1371601"/>
            <a:ext cx="13093148" cy="7397820"/>
          </a:xfrm>
        </p:spPr>
        <p:txBody>
          <a:bodyPr>
            <a:normAutofit fontScale="92500" lnSpcReduction="10000"/>
          </a:bodyPr>
          <a:lstStyle/>
          <a:p>
            <a:r>
              <a:rPr lang="en-US" sz="2800" b="1" u="sng" dirty="0">
                <a:solidFill>
                  <a:srgbClr val="FFFF00"/>
                </a:solidFill>
                <a:latin typeface="Times New Roman" panose="02020603050405020304" pitchFamily="18" charset="0"/>
                <a:cs typeface="Times New Roman" panose="02020603050405020304" pitchFamily="18" charset="0"/>
              </a:rPr>
              <a:t>Are Stubs and Drivers, Same?</a:t>
            </a:r>
          </a:p>
          <a:p>
            <a:r>
              <a:rPr lang="en-US" sz="2400" dirty="0">
                <a:latin typeface="Times New Roman" panose="02020603050405020304" pitchFamily="18" charset="0"/>
                <a:cs typeface="Times New Roman" panose="02020603050405020304" pitchFamily="18" charset="0"/>
              </a:rPr>
              <a:t>Yes, basically the features and purpose of stubs and drivers are same. Both of them work as a substitute for the missing or unavailable module. However, the difference between them can be visualized during the </a:t>
            </a:r>
            <a:r>
              <a:rPr lang="en-US" sz="2400" b="1" u="sng" dirty="0">
                <a:latin typeface="Times New Roman" panose="02020603050405020304" pitchFamily="18" charset="0"/>
                <a:cs typeface="Times New Roman" panose="02020603050405020304" pitchFamily="18" charset="0"/>
                <a:hlinkClick r:id="rId2"/>
              </a:rPr>
              <a:t>integration </a:t>
            </a:r>
            <a:r>
              <a:rPr lang="en-US" sz="2400" b="1" u="sng" dirty="0" smtClean="0">
                <a:latin typeface="Times New Roman" panose="02020603050405020304" pitchFamily="18" charset="0"/>
                <a:cs typeface="Times New Roman" panose="02020603050405020304" pitchFamily="18" charset="0"/>
                <a:hlinkClick r:id="rId2"/>
              </a:rPr>
              <a:t>testing</a:t>
            </a:r>
            <a:r>
              <a:rPr lang="en-US" sz="2400" b="1" u="sng" dirty="0" smtClean="0">
                <a:latin typeface="Times New Roman" panose="02020603050405020304" pitchFamily="18" charset="0"/>
                <a:cs typeface="Times New Roman" panose="02020603050405020304" pitchFamily="18" charset="0"/>
              </a:rPr>
              <a:t> and unit testing</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Stubs are commonly referred to as "called programs" and are being used in top bottom approach of the integration testing, whereas drivers are "calling program" and they are used in bottom-up integration testing.</a:t>
            </a:r>
          </a:p>
          <a:p>
            <a:r>
              <a:rPr lang="en-US" sz="2400" dirty="0">
                <a:latin typeface="Times New Roman" panose="02020603050405020304" pitchFamily="18" charset="0"/>
                <a:cs typeface="Times New Roman" panose="02020603050405020304" pitchFamily="18" charset="0"/>
              </a:rPr>
              <a:t>Stubs are similar to the components, which are under test, in a very simple and basic form, whereas driver is used to invoke the component that needs to be tested.</a:t>
            </a:r>
          </a:p>
          <a:p>
            <a:r>
              <a:rPr lang="en-US" sz="2400" dirty="0">
                <a:latin typeface="Times New Roman" panose="02020603050405020304" pitchFamily="18" charset="0"/>
                <a:cs typeface="Times New Roman" panose="02020603050405020304" pitchFamily="18" charset="0"/>
              </a:rPr>
              <a:t>Stubs, are usually, considered for low level modules, whereas drivers represents the high level modules.</a:t>
            </a:r>
          </a:p>
          <a:p>
            <a:r>
              <a:rPr lang="en-US" sz="2400" u="sng" dirty="0">
                <a:latin typeface="Times New Roman" panose="02020603050405020304" pitchFamily="18" charset="0"/>
                <a:cs typeface="Times New Roman" panose="02020603050405020304" pitchFamily="18" charset="0"/>
              </a:rPr>
              <a:t>Key Points: Stubs and Drivers</a:t>
            </a:r>
          </a:p>
          <a:p>
            <a:r>
              <a:rPr lang="en-US" sz="2400" dirty="0">
                <a:latin typeface="Times New Roman" panose="02020603050405020304" pitchFamily="18" charset="0"/>
                <a:cs typeface="Times New Roman" panose="02020603050405020304" pitchFamily="18" charset="0"/>
              </a:rPr>
              <a:t>Stubs and Drivers works as a substitute for the missing or unavailable module.</a:t>
            </a:r>
          </a:p>
          <a:p>
            <a:r>
              <a:rPr lang="en-US" sz="2400" dirty="0">
                <a:latin typeface="Times New Roman" panose="02020603050405020304" pitchFamily="18" charset="0"/>
                <a:cs typeface="Times New Roman" panose="02020603050405020304" pitchFamily="18" charset="0"/>
              </a:rPr>
              <a:t>They are specifically developed, for each module, having different functionalities.</a:t>
            </a:r>
          </a:p>
          <a:p>
            <a:r>
              <a:rPr lang="en-US" sz="2400" dirty="0">
                <a:latin typeface="Times New Roman" panose="02020603050405020304" pitchFamily="18" charset="0"/>
                <a:cs typeface="Times New Roman" panose="02020603050405020304" pitchFamily="18" charset="0"/>
              </a:rPr>
              <a:t>Generally, developers and unit testers are involved in the development of stubs and drivers.</a:t>
            </a:r>
          </a:p>
          <a:p>
            <a:r>
              <a:rPr lang="en-US" sz="2400" dirty="0">
                <a:latin typeface="Times New Roman" panose="02020603050405020304" pitchFamily="18" charset="0"/>
                <a:cs typeface="Times New Roman" panose="02020603050405020304" pitchFamily="18" charset="0"/>
              </a:rPr>
              <a:t>Although, it provides ease to carry out </a:t>
            </a:r>
            <a:r>
              <a:rPr lang="en-US" sz="2400" b="1" u="sng" dirty="0">
                <a:latin typeface="Times New Roman" panose="02020603050405020304" pitchFamily="18" charset="0"/>
                <a:cs typeface="Times New Roman" panose="02020603050405020304" pitchFamily="18" charset="0"/>
                <a:hlinkClick r:id="rId3"/>
              </a:rPr>
              <a:t>of individual components</a:t>
            </a:r>
            <a:r>
              <a:rPr lang="en-US" sz="2400" dirty="0">
                <a:latin typeface="Times New Roman" panose="02020603050405020304" pitchFamily="18" charset="0"/>
                <a:cs typeface="Times New Roman" panose="02020603050405020304" pitchFamily="18" charset="0"/>
              </a:rPr>
              <a:t>, without concerning the availability of other modules, but it is a time-consuming process, as it requires to develop dummy for each missing module.</a:t>
            </a:r>
          </a:p>
          <a:p>
            <a:r>
              <a:rPr lang="en-US" sz="2400" dirty="0">
                <a:latin typeface="Times New Roman" panose="02020603050405020304" pitchFamily="18" charset="0"/>
                <a:cs typeface="Times New Roman" panose="02020603050405020304" pitchFamily="18" charset="0"/>
              </a:rPr>
              <a:t>Their most common use may be seen in the integration </a:t>
            </a:r>
            <a:r>
              <a:rPr lang="en-US" sz="2400" b="1" u="sng" dirty="0">
                <a:latin typeface="Times New Roman" panose="02020603050405020304" pitchFamily="18" charset="0"/>
                <a:cs typeface="Times New Roman" panose="02020603050405020304" pitchFamily="18" charset="0"/>
                <a:hlinkClick r:id="rId4"/>
              </a:rPr>
              <a:t>incremental testing</a:t>
            </a:r>
            <a:r>
              <a:rPr lang="en-US" sz="2400" dirty="0">
                <a:latin typeface="Times New Roman" panose="02020603050405020304" pitchFamily="18" charset="0"/>
                <a:cs typeface="Times New Roman" panose="02020603050405020304" pitchFamily="18" charset="0"/>
              </a:rPr>
              <a:t>, where stubs are used in top bottom approach and drivers in a bottom up approach.</a:t>
            </a:r>
          </a:p>
          <a:p>
            <a:endParaRPr lang="en-US" sz="18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525000" y="-1028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6470440"/>
      </p:ext>
    </p:extLst>
  </p:cSld>
  <p:clrMapOvr>
    <a:masterClrMapping/>
  </p:clrMapOvr>
  <mc:AlternateContent xmlns:mc="http://schemas.openxmlformats.org/markup-compatibility/2006" xmlns:p14="http://schemas.microsoft.com/office/powerpoint/2010/main">
    <mc:Choice Requires="p14">
      <p:transition spd="slow" p14:dur="2000" advTm="216111"/>
    </mc:Choice>
    <mc:Fallback xmlns="">
      <p:transition spd="slow" advTm="216111"/>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u="sng" dirty="0" smtClean="0">
                <a:latin typeface="Times New Roman" panose="02020603050405020304" pitchFamily="18" charset="0"/>
                <a:cs typeface="Times New Roman" panose="02020603050405020304" pitchFamily="18" charset="0"/>
              </a:rPr>
              <a:t>Conclusion</a:t>
            </a:r>
            <a:r>
              <a:rPr lang="en-US" u="sng"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The process of software testing cannot be completed with incomplete components and </a:t>
            </a:r>
            <a:r>
              <a:rPr lang="en-US" dirty="0" smtClean="0">
                <a:latin typeface="Times New Roman" panose="02020603050405020304" pitchFamily="18" charset="0"/>
                <a:cs typeface="Times New Roman" panose="02020603050405020304" pitchFamily="18" charset="0"/>
              </a:rPr>
              <a:t>modules.</a:t>
            </a:r>
          </a:p>
          <a:p>
            <a:r>
              <a:rPr lang="en-US" dirty="0" smtClean="0">
                <a:latin typeface="Times New Roman" panose="02020603050405020304" pitchFamily="18" charset="0"/>
                <a:cs typeface="Times New Roman" panose="02020603050405020304" pitchFamily="18" charset="0"/>
              </a:rPr>
              <a:t> Therefore, to ensure the accuracy as well as effectiveness of testing it is vital to create </a:t>
            </a:r>
            <a:r>
              <a:rPr lang="en-US" b="1" dirty="0" smtClean="0">
                <a:latin typeface="Times New Roman" panose="02020603050405020304" pitchFamily="18" charset="0"/>
                <a:cs typeface="Times New Roman" panose="02020603050405020304" pitchFamily="18" charset="0"/>
              </a:rPr>
              <a:t>stubs and drivers</a:t>
            </a:r>
            <a:r>
              <a:rPr lang="en-US" dirty="0" smtClean="0">
                <a:latin typeface="Times New Roman" panose="02020603050405020304" pitchFamily="18" charset="0"/>
                <a:cs typeface="Times New Roman" panose="02020603050405020304" pitchFamily="18" charset="0"/>
              </a:rPr>
              <a:t> that fulfil the requirements of incomplete or undeveloped modules and act as pseudo modules or codes that are called in for testing the functionality of major modules.</a:t>
            </a:r>
          </a:p>
          <a:p>
            <a:r>
              <a:rPr lang="en-US" dirty="0" smtClean="0">
                <a:latin typeface="Times New Roman" panose="02020603050405020304" pitchFamily="18" charset="0"/>
                <a:cs typeface="Times New Roman" panose="02020603050405020304" pitchFamily="18" charset="0"/>
              </a:rPr>
              <a:t> In short, there is no doubt that stubs and drivers are an integral part of software testing process.</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1028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txBox="1">
            <a:spLocks/>
          </p:cNvSpPr>
          <p:nvPr/>
        </p:nvSpPr>
        <p:spPr>
          <a:xfrm>
            <a:off x="623957" y="1765836"/>
            <a:ext cx="7644158" cy="680692"/>
          </a:xfrm>
          <a:prstGeom prst="rect">
            <a:avLst/>
          </a:prstGeom>
        </p:spPr>
        <p:txBody>
          <a:bodyPr vert="horz" lIns="91440" tIns="45720" rIns="91440" bIns="45720" rtlCol="0" anchor="ctr">
            <a:noAutofit/>
          </a:bodyPr>
          <a:lstStyle>
            <a:lvl1pPr algn="r" defTabSz="1339850" rtl="0" eaLnBrk="0" fontAlgn="base" hangingPunct="0">
              <a:lnSpc>
                <a:spcPct val="90000"/>
              </a:lnSpc>
              <a:spcBef>
                <a:spcPct val="0"/>
              </a:spcBef>
              <a:spcAft>
                <a:spcPct val="0"/>
              </a:spcAft>
              <a:defRPr sz="5800" kern="1200" cap="all">
                <a:solidFill>
                  <a:schemeClr val="tx1"/>
                </a:solidFill>
                <a:latin typeface="+mj-lt"/>
                <a:ea typeface="+mj-ea"/>
                <a:cs typeface="+mj-cs"/>
              </a:defRPr>
            </a:lvl1pPr>
            <a:lvl2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2pPr>
            <a:lvl3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3pPr>
            <a:lvl4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4pPr>
            <a:lvl5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5pPr>
            <a:lvl6pPr marL="457200" algn="r" defTabSz="1339850" rtl="0" fontAlgn="base">
              <a:lnSpc>
                <a:spcPct val="90000"/>
              </a:lnSpc>
              <a:spcBef>
                <a:spcPct val="0"/>
              </a:spcBef>
              <a:spcAft>
                <a:spcPct val="0"/>
              </a:spcAft>
              <a:defRPr sz="5800">
                <a:solidFill>
                  <a:schemeClr val="tx1"/>
                </a:solidFill>
                <a:latin typeface="Century Gothic" panose="020B0502020202020204" pitchFamily="34" charset="0"/>
              </a:defRPr>
            </a:lvl6pPr>
            <a:lvl7pPr marL="914400" algn="r" defTabSz="1339850" rtl="0" fontAlgn="base">
              <a:lnSpc>
                <a:spcPct val="90000"/>
              </a:lnSpc>
              <a:spcBef>
                <a:spcPct val="0"/>
              </a:spcBef>
              <a:spcAft>
                <a:spcPct val="0"/>
              </a:spcAft>
              <a:defRPr sz="5800">
                <a:solidFill>
                  <a:schemeClr val="tx1"/>
                </a:solidFill>
                <a:latin typeface="Century Gothic" panose="020B0502020202020204" pitchFamily="34" charset="0"/>
              </a:defRPr>
            </a:lvl7pPr>
            <a:lvl8pPr marL="1371600" algn="r" defTabSz="1339850" rtl="0" fontAlgn="base">
              <a:lnSpc>
                <a:spcPct val="90000"/>
              </a:lnSpc>
              <a:spcBef>
                <a:spcPct val="0"/>
              </a:spcBef>
              <a:spcAft>
                <a:spcPct val="0"/>
              </a:spcAft>
              <a:defRPr sz="5800">
                <a:solidFill>
                  <a:schemeClr val="tx1"/>
                </a:solidFill>
                <a:latin typeface="Century Gothic" panose="020B0502020202020204" pitchFamily="34" charset="0"/>
              </a:defRPr>
            </a:lvl8pPr>
            <a:lvl9pPr marL="1828800" algn="r" defTabSz="1339850" rtl="0" fontAlgn="base">
              <a:lnSpc>
                <a:spcPct val="90000"/>
              </a:lnSpc>
              <a:spcBef>
                <a:spcPct val="0"/>
              </a:spcBef>
              <a:spcAft>
                <a:spcPct val="0"/>
              </a:spcAft>
              <a:defRPr sz="5800">
                <a:solidFill>
                  <a:schemeClr val="tx1"/>
                </a:solidFill>
                <a:latin typeface="Century Gothic" panose="020B0502020202020204" pitchFamily="34" charset="0"/>
              </a:defRPr>
            </a:lvl9pPr>
          </a:lstStyle>
          <a:p>
            <a:pPr algn="l"/>
            <a:r>
              <a:rPr lang="en-US" sz="4800" dirty="0" smtClean="0">
                <a:solidFill>
                  <a:schemeClr val="accent2">
                    <a:lumMod val="60000"/>
                    <a:lumOff val="40000"/>
                  </a:schemeClr>
                </a:solidFill>
                <a:latin typeface="Times New Roman" panose="02020603050405020304" pitchFamily="18" charset="0"/>
                <a:cs typeface="Times New Roman" panose="02020603050405020304" pitchFamily="18" charset="0"/>
              </a:rPr>
              <a:t/>
            </a:r>
            <a:br>
              <a:rPr lang="en-US" sz="4800" dirty="0" smtClean="0">
                <a:solidFill>
                  <a:schemeClr val="accent2">
                    <a:lumMod val="60000"/>
                    <a:lumOff val="40000"/>
                  </a:schemeClr>
                </a:solidFill>
                <a:latin typeface="Times New Roman" panose="02020603050405020304" pitchFamily="18" charset="0"/>
                <a:cs typeface="Times New Roman" panose="02020603050405020304" pitchFamily="18" charset="0"/>
              </a:rPr>
            </a:br>
            <a:r>
              <a:rPr lang="en-US" sz="3600" b="1" u="sng" dirty="0">
                <a:solidFill>
                  <a:srgbClr val="FFFF00"/>
                </a:solidFill>
                <a:latin typeface="Times New Roman" panose="02020603050405020304" pitchFamily="18" charset="0"/>
                <a:cs typeface="Times New Roman" panose="02020603050405020304" pitchFamily="18" charset="0"/>
              </a:rPr>
              <a:t>DYNAMIC UNIT TESTING</a:t>
            </a:r>
            <a:r>
              <a:rPr lang="en-US" sz="3600" b="1" dirty="0">
                <a:solidFill>
                  <a:srgbClr val="FFFF00"/>
                </a:solidFill>
                <a:latin typeface="Times New Roman" panose="02020603050405020304" pitchFamily="18" charset="0"/>
                <a:cs typeface="Times New Roman" panose="02020603050405020304" pitchFamily="18" charset="0"/>
              </a:rPr>
              <a:t> </a:t>
            </a:r>
            <a:endParaRPr lang="en-US" sz="4000" b="1" dirty="0">
              <a:solidFill>
                <a:srgbClr val="FFFF00"/>
              </a:solidFill>
              <a:latin typeface="Times New Roman" panose="02020603050405020304" pitchFamily="18" charset="0"/>
              <a:cs typeface="Times New Roman" panose="02020603050405020304" pitchFamily="18" charset="0"/>
            </a:endParaRPr>
          </a:p>
          <a:p>
            <a:pPr algn="ctr"/>
            <a:endParaRPr lang="en-US" sz="4400"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
        <p:nvSpPr>
          <p:cNvPr id="8" name="Title 1"/>
          <p:cNvSpPr txBox="1">
            <a:spLocks/>
          </p:cNvSpPr>
          <p:nvPr/>
        </p:nvSpPr>
        <p:spPr>
          <a:xfrm>
            <a:off x="1584083" y="1121183"/>
            <a:ext cx="9355137" cy="1046163"/>
          </a:xfrm>
          <a:prstGeom prst="rect">
            <a:avLst/>
          </a:prstGeom>
        </p:spPr>
        <p:txBody>
          <a:bodyPr vert="horz" lIns="91440" tIns="45720" rIns="91440" bIns="45720" rtlCol="0" anchor="ctr">
            <a:noAutofit/>
          </a:bodyPr>
          <a:lstStyle>
            <a:lvl1pPr algn="r" defTabSz="1339850" rtl="0" eaLnBrk="0" fontAlgn="base" hangingPunct="0">
              <a:lnSpc>
                <a:spcPct val="90000"/>
              </a:lnSpc>
              <a:spcBef>
                <a:spcPct val="0"/>
              </a:spcBef>
              <a:spcAft>
                <a:spcPct val="0"/>
              </a:spcAft>
              <a:defRPr sz="5800" kern="1200" cap="all">
                <a:solidFill>
                  <a:schemeClr val="tx1"/>
                </a:solidFill>
                <a:latin typeface="+mj-lt"/>
                <a:ea typeface="+mj-ea"/>
                <a:cs typeface="+mj-cs"/>
              </a:defRPr>
            </a:lvl1pPr>
            <a:lvl2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2pPr>
            <a:lvl3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3pPr>
            <a:lvl4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4pPr>
            <a:lvl5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5pPr>
            <a:lvl6pPr marL="457200" algn="r" defTabSz="1339850" rtl="0" fontAlgn="base">
              <a:lnSpc>
                <a:spcPct val="90000"/>
              </a:lnSpc>
              <a:spcBef>
                <a:spcPct val="0"/>
              </a:spcBef>
              <a:spcAft>
                <a:spcPct val="0"/>
              </a:spcAft>
              <a:defRPr sz="5800">
                <a:solidFill>
                  <a:schemeClr val="tx1"/>
                </a:solidFill>
                <a:latin typeface="Century Gothic" panose="020B0502020202020204" pitchFamily="34" charset="0"/>
              </a:defRPr>
            </a:lvl6pPr>
            <a:lvl7pPr marL="914400" algn="r" defTabSz="1339850" rtl="0" fontAlgn="base">
              <a:lnSpc>
                <a:spcPct val="90000"/>
              </a:lnSpc>
              <a:spcBef>
                <a:spcPct val="0"/>
              </a:spcBef>
              <a:spcAft>
                <a:spcPct val="0"/>
              </a:spcAft>
              <a:defRPr sz="5800">
                <a:solidFill>
                  <a:schemeClr val="tx1"/>
                </a:solidFill>
                <a:latin typeface="Century Gothic" panose="020B0502020202020204" pitchFamily="34" charset="0"/>
              </a:defRPr>
            </a:lvl7pPr>
            <a:lvl8pPr marL="1371600" algn="r" defTabSz="1339850" rtl="0" fontAlgn="base">
              <a:lnSpc>
                <a:spcPct val="90000"/>
              </a:lnSpc>
              <a:spcBef>
                <a:spcPct val="0"/>
              </a:spcBef>
              <a:spcAft>
                <a:spcPct val="0"/>
              </a:spcAft>
              <a:defRPr sz="5800">
                <a:solidFill>
                  <a:schemeClr val="tx1"/>
                </a:solidFill>
                <a:latin typeface="Century Gothic" panose="020B0502020202020204" pitchFamily="34" charset="0"/>
              </a:defRPr>
            </a:lvl8pPr>
            <a:lvl9pPr marL="1828800" algn="r" defTabSz="1339850" rtl="0" fontAlgn="base">
              <a:lnSpc>
                <a:spcPct val="90000"/>
              </a:lnSpc>
              <a:spcBef>
                <a:spcPct val="0"/>
              </a:spcBef>
              <a:spcAft>
                <a:spcPct val="0"/>
              </a:spcAft>
              <a:defRPr sz="5800">
                <a:solidFill>
                  <a:schemeClr val="tx1"/>
                </a:solidFill>
                <a:latin typeface="Century Gothic" panose="020B0502020202020204" pitchFamily="34" charset="0"/>
              </a:defRPr>
            </a:lvl9pPr>
          </a:lstStyle>
          <a:p>
            <a:pPr algn="ctr"/>
            <a:r>
              <a:rPr lang="en-US" sz="4800" b="1" u="sng" dirty="0" smtClean="0">
                <a:solidFill>
                  <a:schemeClr val="accent2">
                    <a:lumMod val="60000"/>
                    <a:lumOff val="40000"/>
                  </a:schemeClr>
                </a:solidFill>
                <a:latin typeface="Times New Roman" panose="02020603050405020304" pitchFamily="18" charset="0"/>
                <a:cs typeface="Times New Roman" panose="02020603050405020304" pitchFamily="18" charset="0"/>
              </a:rPr>
              <a:t>Levels of testing</a:t>
            </a:r>
            <a:r>
              <a:rPr lang="en-US" sz="4800" dirty="0" smtClean="0">
                <a:solidFill>
                  <a:schemeClr val="accent2">
                    <a:lumMod val="60000"/>
                    <a:lumOff val="40000"/>
                  </a:schemeClr>
                </a:solidFill>
                <a:latin typeface="Times New Roman" panose="02020603050405020304" pitchFamily="18" charset="0"/>
                <a:cs typeface="Times New Roman" panose="02020603050405020304" pitchFamily="18" charset="0"/>
              </a:rPr>
              <a:t/>
            </a:r>
            <a:br>
              <a:rPr lang="en-US" sz="4800" dirty="0" smtClean="0">
                <a:solidFill>
                  <a:schemeClr val="accent2">
                    <a:lumMod val="60000"/>
                    <a:lumOff val="40000"/>
                  </a:schemeClr>
                </a:solidFill>
                <a:latin typeface="Times New Roman" panose="02020603050405020304" pitchFamily="18" charset="0"/>
                <a:cs typeface="Times New Roman" panose="02020603050405020304" pitchFamily="18" charset="0"/>
              </a:rPr>
            </a:br>
            <a:endParaRPr lang="en-US" sz="4400" b="1" dirty="0" smtClean="0">
              <a:solidFill>
                <a:srgbClr val="FFFF00"/>
              </a:solidFill>
              <a:latin typeface="Times New Roman" panose="02020603050405020304" pitchFamily="18" charset="0"/>
              <a:cs typeface="Times New Roman" panose="02020603050405020304" pitchFamily="18" charset="0"/>
            </a:endParaRPr>
          </a:p>
          <a:p>
            <a:pPr algn="ctr"/>
            <a:endParaRPr lang="en-US" sz="4400"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7748171"/>
      </p:ext>
    </p:extLst>
  </p:cSld>
  <p:clrMapOvr>
    <a:masterClrMapping/>
  </p:clrMapOvr>
  <mc:AlternateContent xmlns:mc="http://schemas.openxmlformats.org/markup-compatibility/2006" xmlns:p14="http://schemas.microsoft.com/office/powerpoint/2010/main">
    <mc:Choice Requires="p14">
      <p:transition spd="slow" p14:dur="2000" advTm="44057"/>
    </mc:Choice>
    <mc:Fallback xmlns="">
      <p:transition spd="slow" advTm="44057"/>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3851" y="2625463"/>
            <a:ext cx="11668125" cy="5967413"/>
          </a:xfrm>
        </p:spPr>
        <p:txBody>
          <a:bodyPr>
            <a:normAutofit fontScale="85000" lnSpcReduction="20000"/>
          </a:bodyPr>
          <a:lstStyle/>
          <a:p>
            <a:r>
              <a:rPr lang="en-US" sz="2800" dirty="0">
                <a:latin typeface="Times New Roman" panose="02020603050405020304" pitchFamily="18" charset="0"/>
                <a:cs typeface="Times New Roman" panose="02020603050405020304" pitchFamily="18" charset="0"/>
              </a:rPr>
              <a:t>The </a:t>
            </a:r>
            <a:r>
              <a:rPr lang="en-US" sz="2800" b="1" dirty="0">
                <a:latin typeface="Times New Roman" panose="02020603050405020304" pitchFamily="18" charset="0"/>
                <a:cs typeface="Times New Roman" panose="02020603050405020304" pitchFamily="18" charset="0"/>
              </a:rPr>
              <a:t>driver</a:t>
            </a:r>
            <a:r>
              <a:rPr lang="en-US" sz="2800" dirty="0">
                <a:latin typeface="Times New Roman" panose="02020603050405020304" pitchFamily="18" charset="0"/>
                <a:cs typeface="Times New Roman" panose="02020603050405020304" pitchFamily="18" charset="0"/>
              </a:rPr>
              <a:t> and </a:t>
            </a:r>
            <a:r>
              <a:rPr lang="en-US" sz="2800" dirty="0" smtClean="0">
                <a:latin typeface="Times New Roman" panose="02020603050405020304" pitchFamily="18" charset="0"/>
                <a:cs typeface="Times New Roman" panose="02020603050405020304" pitchFamily="18" charset="0"/>
              </a:rPr>
              <a:t>the</a:t>
            </a:r>
            <a:r>
              <a:rPr lang="en-US" sz="2800" b="1" dirty="0" smtClean="0">
                <a:solidFill>
                  <a:srgbClr val="FFFF00"/>
                </a:solidFill>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stubs</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are never discarded after the unit test is completed.  </a:t>
            </a:r>
          </a:p>
          <a:p>
            <a:pPr lvl="0"/>
            <a:r>
              <a:rPr lang="en-US" sz="2800" dirty="0">
                <a:latin typeface="Times New Roman" panose="02020603050405020304" pitchFamily="18" charset="0"/>
                <a:cs typeface="Times New Roman" panose="02020603050405020304" pitchFamily="18" charset="0"/>
              </a:rPr>
              <a:t>Instead, those are reused in the future in </a:t>
            </a:r>
            <a:r>
              <a:rPr lang="en-US" sz="2800" b="1" dirty="0">
                <a:latin typeface="Times New Roman" panose="02020603050405020304" pitchFamily="18" charset="0"/>
                <a:cs typeface="Times New Roman" panose="02020603050405020304" pitchFamily="18" charset="0"/>
              </a:rPr>
              <a:t>Regression testing</a:t>
            </a:r>
            <a:r>
              <a:rPr lang="en-US" sz="2800" dirty="0">
                <a:latin typeface="Times New Roman" panose="02020603050405020304" pitchFamily="18" charset="0"/>
                <a:cs typeface="Times New Roman" panose="02020603050405020304" pitchFamily="18" charset="0"/>
              </a:rPr>
              <a:t> of the unit if there is such a need. </a:t>
            </a:r>
          </a:p>
          <a:p>
            <a:pPr lvl="0"/>
            <a:r>
              <a:rPr lang="en-US" sz="2800" dirty="0">
                <a:latin typeface="Times New Roman" panose="02020603050405020304" pitchFamily="18" charset="0"/>
                <a:cs typeface="Times New Roman" panose="02020603050405020304" pitchFamily="18" charset="0"/>
              </a:rPr>
              <a:t>For each unit, there should be one dedicated test driver and several stubs as required. </a:t>
            </a:r>
          </a:p>
          <a:p>
            <a:pPr lvl="0"/>
            <a:r>
              <a:rPr lang="en-US" sz="2800" dirty="0">
                <a:latin typeface="Times New Roman" panose="02020603050405020304" pitchFamily="18" charset="0"/>
                <a:cs typeface="Times New Roman" panose="02020603050405020304" pitchFamily="18" charset="0"/>
              </a:rPr>
              <a:t>If just one test driver is developed to test multiple units, the driver will be a complicated one </a:t>
            </a:r>
          </a:p>
          <a:p>
            <a:pPr lvl="0"/>
            <a:r>
              <a:rPr lang="en-US" sz="2800" dirty="0">
                <a:latin typeface="Times New Roman" panose="02020603050405020304" pitchFamily="18" charset="0"/>
                <a:cs typeface="Times New Roman" panose="02020603050405020304" pitchFamily="18" charset="0"/>
              </a:rPr>
              <a:t>Any modification to the driver to accommodate changes in one of the units under test may have side effects in testing the other units. Similarly, the test driver should not depend on the external input data files but, instead, should have its own segregated set of input data. The separate input data file approach becomes a very compelling choice for large amounts of test input data. For example, if hundreds of input test data elements are required to test more than one unit, then it is better to create a separate input test data file rather than to include the same set of input test data in each test driver designed to test the unit.  </a:t>
            </a:r>
          </a:p>
          <a:p>
            <a:pPr marL="0" indent="0">
              <a:buNone/>
            </a:pPr>
            <a:r>
              <a:rPr lang="en-US" sz="2800" dirty="0">
                <a:latin typeface="Times New Roman" panose="02020603050405020304" pitchFamily="18" charset="0"/>
                <a:cs typeface="Times New Roman" panose="02020603050405020304" pitchFamily="18" charset="0"/>
              </a:rPr>
              <a:t> </a:t>
            </a:r>
          </a:p>
          <a:p>
            <a:endParaRPr lang="en-US" dirty="0"/>
          </a:p>
        </p:txBody>
      </p:sp>
      <p:sp>
        <p:nvSpPr>
          <p:cNvPr id="4" name="Title 1"/>
          <p:cNvSpPr txBox="1">
            <a:spLocks/>
          </p:cNvSpPr>
          <p:nvPr/>
        </p:nvSpPr>
        <p:spPr>
          <a:xfrm>
            <a:off x="1392583" y="647908"/>
            <a:ext cx="7644158" cy="680692"/>
          </a:xfrm>
          <a:prstGeom prst="rect">
            <a:avLst/>
          </a:prstGeom>
        </p:spPr>
        <p:txBody>
          <a:bodyPr vert="horz" lIns="91440" tIns="45720" rIns="91440" bIns="45720" rtlCol="0" anchor="ctr">
            <a:noAutofit/>
          </a:bodyPr>
          <a:lstStyle>
            <a:lvl1pPr algn="r" defTabSz="1339850" rtl="0" eaLnBrk="0" fontAlgn="base" hangingPunct="0">
              <a:lnSpc>
                <a:spcPct val="90000"/>
              </a:lnSpc>
              <a:spcBef>
                <a:spcPct val="0"/>
              </a:spcBef>
              <a:spcAft>
                <a:spcPct val="0"/>
              </a:spcAft>
              <a:defRPr sz="5800" kern="1200" cap="all">
                <a:solidFill>
                  <a:schemeClr val="tx1"/>
                </a:solidFill>
                <a:latin typeface="+mj-lt"/>
                <a:ea typeface="+mj-ea"/>
                <a:cs typeface="+mj-cs"/>
              </a:defRPr>
            </a:lvl1pPr>
            <a:lvl2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2pPr>
            <a:lvl3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3pPr>
            <a:lvl4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4pPr>
            <a:lvl5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5pPr>
            <a:lvl6pPr marL="457200" algn="r" defTabSz="1339850" rtl="0" fontAlgn="base">
              <a:lnSpc>
                <a:spcPct val="90000"/>
              </a:lnSpc>
              <a:spcBef>
                <a:spcPct val="0"/>
              </a:spcBef>
              <a:spcAft>
                <a:spcPct val="0"/>
              </a:spcAft>
              <a:defRPr sz="5800">
                <a:solidFill>
                  <a:schemeClr val="tx1"/>
                </a:solidFill>
                <a:latin typeface="Century Gothic" panose="020B0502020202020204" pitchFamily="34" charset="0"/>
              </a:defRPr>
            </a:lvl6pPr>
            <a:lvl7pPr marL="914400" algn="r" defTabSz="1339850" rtl="0" fontAlgn="base">
              <a:lnSpc>
                <a:spcPct val="90000"/>
              </a:lnSpc>
              <a:spcBef>
                <a:spcPct val="0"/>
              </a:spcBef>
              <a:spcAft>
                <a:spcPct val="0"/>
              </a:spcAft>
              <a:defRPr sz="5800">
                <a:solidFill>
                  <a:schemeClr val="tx1"/>
                </a:solidFill>
                <a:latin typeface="Century Gothic" panose="020B0502020202020204" pitchFamily="34" charset="0"/>
              </a:defRPr>
            </a:lvl7pPr>
            <a:lvl8pPr marL="1371600" algn="r" defTabSz="1339850" rtl="0" fontAlgn="base">
              <a:lnSpc>
                <a:spcPct val="90000"/>
              </a:lnSpc>
              <a:spcBef>
                <a:spcPct val="0"/>
              </a:spcBef>
              <a:spcAft>
                <a:spcPct val="0"/>
              </a:spcAft>
              <a:defRPr sz="5800">
                <a:solidFill>
                  <a:schemeClr val="tx1"/>
                </a:solidFill>
                <a:latin typeface="Century Gothic" panose="020B0502020202020204" pitchFamily="34" charset="0"/>
              </a:defRPr>
            </a:lvl8pPr>
            <a:lvl9pPr marL="1828800" algn="r" defTabSz="1339850" rtl="0" fontAlgn="base">
              <a:lnSpc>
                <a:spcPct val="90000"/>
              </a:lnSpc>
              <a:spcBef>
                <a:spcPct val="0"/>
              </a:spcBef>
              <a:spcAft>
                <a:spcPct val="0"/>
              </a:spcAft>
              <a:defRPr sz="5800">
                <a:solidFill>
                  <a:schemeClr val="tx1"/>
                </a:solidFill>
                <a:latin typeface="Century Gothic" panose="020B0502020202020204" pitchFamily="34" charset="0"/>
              </a:defRPr>
            </a:lvl9pPr>
          </a:lstStyle>
          <a:p>
            <a:pPr algn="ctr"/>
            <a:r>
              <a:rPr lang="en-US" sz="4400" b="1" u="sng" dirty="0" smtClean="0">
                <a:solidFill>
                  <a:schemeClr val="accent2">
                    <a:lumMod val="60000"/>
                    <a:lumOff val="40000"/>
                  </a:schemeClr>
                </a:solidFill>
                <a:latin typeface="Times New Roman" panose="02020603050405020304" pitchFamily="18" charset="0"/>
                <a:cs typeface="Times New Roman" panose="02020603050405020304" pitchFamily="18" charset="0"/>
              </a:rPr>
              <a:t>Levels of testing</a:t>
            </a:r>
            <a:r>
              <a:rPr lang="en-US" sz="4400" dirty="0" smtClean="0">
                <a:solidFill>
                  <a:schemeClr val="accent2">
                    <a:lumMod val="60000"/>
                    <a:lumOff val="40000"/>
                  </a:schemeClr>
                </a:solidFill>
                <a:latin typeface="Times New Roman" panose="02020603050405020304" pitchFamily="18" charset="0"/>
                <a:cs typeface="Times New Roman" panose="02020603050405020304" pitchFamily="18" charset="0"/>
              </a:rPr>
              <a:t/>
            </a:r>
            <a:br>
              <a:rPr lang="en-US" sz="4400" dirty="0" smtClean="0">
                <a:solidFill>
                  <a:schemeClr val="accent2">
                    <a:lumMod val="60000"/>
                    <a:lumOff val="40000"/>
                  </a:schemeClr>
                </a:solidFill>
                <a:latin typeface="Times New Roman" panose="02020603050405020304" pitchFamily="18" charset="0"/>
                <a:cs typeface="Times New Roman" panose="02020603050405020304" pitchFamily="18" charset="0"/>
              </a:rPr>
            </a:br>
            <a:endParaRPr lang="en-US" sz="4400"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
        <p:nvSpPr>
          <p:cNvPr id="5" name="Rectangle 4"/>
          <p:cNvSpPr/>
          <p:nvPr/>
        </p:nvSpPr>
        <p:spPr>
          <a:xfrm>
            <a:off x="815302" y="1328600"/>
            <a:ext cx="5361917" cy="584775"/>
          </a:xfrm>
          <a:prstGeom prst="rect">
            <a:avLst/>
          </a:prstGeom>
        </p:spPr>
        <p:txBody>
          <a:bodyPr wrap="none">
            <a:spAutoFit/>
          </a:bodyPr>
          <a:lstStyle/>
          <a:p>
            <a:r>
              <a:rPr lang="en-US" sz="3200" b="1" u="sng" dirty="0">
                <a:solidFill>
                  <a:srgbClr val="FFFF00"/>
                </a:solidFill>
                <a:latin typeface="Times New Roman" panose="02020603050405020304" pitchFamily="18" charset="0"/>
                <a:cs typeface="Times New Roman" panose="02020603050405020304" pitchFamily="18" charset="0"/>
              </a:rPr>
              <a:t>DYNAMIC UNIT TESTING</a:t>
            </a:r>
            <a:r>
              <a:rPr lang="en-US" sz="3200" b="1" dirty="0">
                <a:solidFill>
                  <a:srgbClr val="FFFF00"/>
                </a:solidFill>
                <a:latin typeface="Times New Roman" panose="02020603050405020304" pitchFamily="18" charset="0"/>
                <a:cs typeface="Times New Roman" panose="02020603050405020304" pitchFamily="18" charset="0"/>
              </a:rPr>
              <a:t> </a:t>
            </a:r>
            <a:endParaRPr lang="en-US" sz="32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1028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2458365" y="1912388"/>
            <a:ext cx="6865726" cy="584775"/>
          </a:xfrm>
          <a:prstGeom prst="rect">
            <a:avLst/>
          </a:prstGeom>
        </p:spPr>
        <p:txBody>
          <a:bodyPr wrap="none">
            <a:spAutoFit/>
          </a:bodyPr>
          <a:lstStyle/>
          <a:p>
            <a:r>
              <a:rPr lang="en-US" sz="3200" b="1" u="sng" dirty="0" smtClean="0">
                <a:solidFill>
                  <a:srgbClr val="00B0F0"/>
                </a:solidFill>
                <a:latin typeface="Times New Roman" panose="02020603050405020304" pitchFamily="18" charset="0"/>
                <a:cs typeface="Times New Roman" panose="02020603050405020304" pitchFamily="18" charset="0"/>
              </a:rPr>
              <a:t>Importance of Stubs and Test Drivers</a:t>
            </a:r>
            <a:r>
              <a:rPr lang="en-US" sz="3200" b="1" dirty="0" smtClean="0">
                <a:solidFill>
                  <a:srgbClr val="00B0F0"/>
                </a:solidFill>
                <a:latin typeface="Times New Roman" panose="02020603050405020304" pitchFamily="18" charset="0"/>
                <a:cs typeface="Times New Roman" panose="02020603050405020304" pitchFamily="18" charset="0"/>
              </a:rPr>
              <a:t> </a:t>
            </a:r>
            <a:endParaRPr lang="en-US" sz="3200" dirty="0">
              <a:solidFill>
                <a:srgbClr val="00B0F0"/>
              </a:solidFill>
            </a:endParaRPr>
          </a:p>
        </p:txBody>
      </p:sp>
    </p:spTree>
    <p:extLst>
      <p:ext uri="{BB962C8B-B14F-4D97-AF65-F5344CB8AC3E}">
        <p14:creationId xmlns:p14="http://schemas.microsoft.com/office/powerpoint/2010/main" val="65312113"/>
      </p:ext>
    </p:extLst>
  </p:cSld>
  <p:clrMapOvr>
    <a:masterClrMapping/>
  </p:clrMapOvr>
  <mc:AlternateContent xmlns:mc="http://schemas.openxmlformats.org/markup-compatibility/2006" xmlns:p14="http://schemas.microsoft.com/office/powerpoint/2010/main">
    <mc:Choice Requires="p14">
      <p:transition spd="slow" p14:dur="2000" advTm="308597"/>
    </mc:Choice>
    <mc:Fallback xmlns="">
      <p:transition spd="slow" advTm="308597"/>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xfrm>
            <a:off x="521390" y="307498"/>
            <a:ext cx="9355138" cy="927100"/>
          </a:xfrm>
          <a:prstGeom prst="rect">
            <a:avLst/>
          </a:prstGeom>
        </p:spPr>
        <p:txBody>
          <a:bodyPr vert="horz" lIns="91440" tIns="45720" rIns="91440" bIns="45720" rtlCol="0" anchor="ctr">
            <a:noAutofit/>
          </a:bodyPr>
          <a:lstStyle>
            <a:lvl1pPr algn="r" defTabSz="1339850" rtl="0" eaLnBrk="0" fontAlgn="base" hangingPunct="0">
              <a:lnSpc>
                <a:spcPct val="90000"/>
              </a:lnSpc>
              <a:spcBef>
                <a:spcPct val="0"/>
              </a:spcBef>
              <a:spcAft>
                <a:spcPct val="0"/>
              </a:spcAft>
              <a:defRPr sz="5800" kern="1200" cap="all">
                <a:solidFill>
                  <a:schemeClr val="tx1"/>
                </a:solidFill>
                <a:latin typeface="+mj-lt"/>
                <a:ea typeface="+mj-ea"/>
                <a:cs typeface="+mj-cs"/>
              </a:defRPr>
            </a:lvl1pPr>
            <a:lvl2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2pPr>
            <a:lvl3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3pPr>
            <a:lvl4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4pPr>
            <a:lvl5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5pPr>
            <a:lvl6pPr marL="457200" algn="r" defTabSz="1339850" rtl="0" fontAlgn="base">
              <a:lnSpc>
                <a:spcPct val="90000"/>
              </a:lnSpc>
              <a:spcBef>
                <a:spcPct val="0"/>
              </a:spcBef>
              <a:spcAft>
                <a:spcPct val="0"/>
              </a:spcAft>
              <a:defRPr sz="5800">
                <a:solidFill>
                  <a:schemeClr val="tx1"/>
                </a:solidFill>
                <a:latin typeface="Century Gothic" panose="020B0502020202020204" pitchFamily="34" charset="0"/>
              </a:defRPr>
            </a:lvl6pPr>
            <a:lvl7pPr marL="914400" algn="r" defTabSz="1339850" rtl="0" fontAlgn="base">
              <a:lnSpc>
                <a:spcPct val="90000"/>
              </a:lnSpc>
              <a:spcBef>
                <a:spcPct val="0"/>
              </a:spcBef>
              <a:spcAft>
                <a:spcPct val="0"/>
              </a:spcAft>
              <a:defRPr sz="5800">
                <a:solidFill>
                  <a:schemeClr val="tx1"/>
                </a:solidFill>
                <a:latin typeface="Century Gothic" panose="020B0502020202020204" pitchFamily="34" charset="0"/>
              </a:defRPr>
            </a:lvl7pPr>
            <a:lvl8pPr marL="1371600" algn="r" defTabSz="1339850" rtl="0" fontAlgn="base">
              <a:lnSpc>
                <a:spcPct val="90000"/>
              </a:lnSpc>
              <a:spcBef>
                <a:spcPct val="0"/>
              </a:spcBef>
              <a:spcAft>
                <a:spcPct val="0"/>
              </a:spcAft>
              <a:defRPr sz="5800">
                <a:solidFill>
                  <a:schemeClr val="tx1"/>
                </a:solidFill>
                <a:latin typeface="Century Gothic" panose="020B0502020202020204" pitchFamily="34" charset="0"/>
              </a:defRPr>
            </a:lvl8pPr>
            <a:lvl9pPr marL="1828800" algn="r" defTabSz="1339850" rtl="0" fontAlgn="base">
              <a:lnSpc>
                <a:spcPct val="90000"/>
              </a:lnSpc>
              <a:spcBef>
                <a:spcPct val="0"/>
              </a:spcBef>
              <a:spcAft>
                <a:spcPct val="0"/>
              </a:spcAft>
              <a:defRPr sz="5800">
                <a:solidFill>
                  <a:schemeClr val="tx1"/>
                </a:solidFill>
                <a:latin typeface="Century Gothic" panose="020B0502020202020204" pitchFamily="34" charset="0"/>
              </a:defRPr>
            </a:lvl9pPr>
          </a:lstStyle>
          <a:p>
            <a:pPr algn="ctr"/>
            <a:r>
              <a:rPr lang="en-US" sz="4400" b="1" u="sng" dirty="0" smtClean="0">
                <a:solidFill>
                  <a:schemeClr val="accent2">
                    <a:lumMod val="60000"/>
                    <a:lumOff val="40000"/>
                  </a:schemeClr>
                </a:solidFill>
                <a:latin typeface="Times New Roman" panose="02020603050405020304" pitchFamily="18" charset="0"/>
                <a:cs typeface="Times New Roman" panose="02020603050405020304" pitchFamily="18" charset="0"/>
              </a:rPr>
              <a:t>Levels of testing</a:t>
            </a:r>
            <a:r>
              <a:rPr lang="en-US" sz="4400" dirty="0" smtClean="0">
                <a:solidFill>
                  <a:schemeClr val="accent2">
                    <a:lumMod val="60000"/>
                    <a:lumOff val="40000"/>
                  </a:schemeClr>
                </a:solidFill>
                <a:latin typeface="Times New Roman" panose="02020603050405020304" pitchFamily="18" charset="0"/>
                <a:cs typeface="Times New Roman" panose="02020603050405020304" pitchFamily="18" charset="0"/>
              </a:rPr>
              <a:t/>
            </a:r>
            <a:br>
              <a:rPr lang="en-US" sz="4400" dirty="0" smtClean="0">
                <a:solidFill>
                  <a:schemeClr val="accent2">
                    <a:lumMod val="60000"/>
                    <a:lumOff val="40000"/>
                  </a:schemeClr>
                </a:solidFill>
                <a:latin typeface="Times New Roman" panose="02020603050405020304" pitchFamily="18" charset="0"/>
                <a:cs typeface="Times New Roman" panose="02020603050405020304" pitchFamily="18" charset="0"/>
              </a:rPr>
            </a:br>
            <a:endParaRPr lang="en-US" sz="4400"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21390" y="2285017"/>
            <a:ext cx="11668125" cy="5967413"/>
          </a:xfrm>
        </p:spPr>
        <p:txBody>
          <a:bodyPr>
            <a:normAutofit fontScale="92500" lnSpcReduction="20000"/>
          </a:bodyPr>
          <a:lstStyle/>
          <a:p>
            <a:pPr lvl="0"/>
            <a:r>
              <a:rPr lang="en-US" sz="2400" dirty="0">
                <a:latin typeface="Times New Roman" panose="02020603050405020304" pitchFamily="18" charset="0"/>
                <a:cs typeface="Times New Roman" panose="02020603050405020304" pitchFamily="18" charset="0"/>
              </a:rPr>
              <a:t>The test driver should have the capability to automatically determine the success or failure of the unit under test for each input test data. If appropriate, the driver should also check for memory leaks and problems in allocation and deallocation of memory. If the module opens and closes files, the test driver should check that these files are left in the expected open or closed state after each test. The test driver can be designed to check the data values of the internal variable that  </a:t>
            </a:r>
          </a:p>
          <a:p>
            <a:pPr lvl="0"/>
            <a:r>
              <a:rPr lang="en-US" sz="2400" dirty="0">
                <a:latin typeface="Times New Roman" panose="02020603050405020304" pitchFamily="18" charset="0"/>
                <a:cs typeface="Times New Roman" panose="02020603050405020304" pitchFamily="18" charset="0"/>
              </a:rPr>
              <a:t>The test driver and stubs are tightly coupled with the unit under test and should accompany the unit throughout its life cycle.  </a:t>
            </a:r>
          </a:p>
          <a:p>
            <a:pPr lvl="0"/>
            <a:r>
              <a:rPr lang="en-US" sz="2400" dirty="0">
                <a:latin typeface="Times New Roman" panose="02020603050405020304" pitchFamily="18" charset="0"/>
                <a:cs typeface="Times New Roman" panose="02020603050405020304" pitchFamily="18" charset="0"/>
              </a:rPr>
              <a:t>A test driver and the stubs for a unit should be reusable and maintainable.  </a:t>
            </a:r>
          </a:p>
          <a:p>
            <a:pPr lvl="0"/>
            <a:r>
              <a:rPr lang="en-US" sz="2400" dirty="0">
                <a:latin typeface="Times New Roman" panose="02020603050405020304" pitchFamily="18" charset="0"/>
                <a:cs typeface="Times New Roman" panose="02020603050405020304" pitchFamily="18" charset="0"/>
              </a:rPr>
              <a:t>Every time a unit is modified, the programmer should check whether or not to modify the corresponding driver and stubs.  </a:t>
            </a:r>
          </a:p>
          <a:p>
            <a:pPr lvl="0"/>
            <a:r>
              <a:rPr lang="en-US" sz="2400" dirty="0">
                <a:latin typeface="Times New Roman" panose="02020603050405020304" pitchFamily="18" charset="0"/>
                <a:cs typeface="Times New Roman" panose="02020603050405020304" pitchFamily="18" charset="0"/>
              </a:rPr>
              <a:t>Whenever a new fault is detected in the unit, the corresponding test driver should be updated with a new set of input data to detect that fault and similar faults in the future.  </a:t>
            </a:r>
          </a:p>
          <a:p>
            <a:pPr lvl="0"/>
            <a:r>
              <a:rPr lang="en-US" sz="2400" dirty="0">
                <a:latin typeface="Times New Roman" panose="02020603050405020304" pitchFamily="18" charset="0"/>
                <a:cs typeface="Times New Roman" panose="02020603050405020304" pitchFamily="18" charset="0"/>
              </a:rPr>
              <a:t>If the unit is expected to run on different platforms, the test driver and stubs should also be built to test the unit on new platforms.  </a:t>
            </a:r>
          </a:p>
          <a:p>
            <a:pPr lvl="0"/>
            <a:r>
              <a:rPr lang="en-US" sz="2400" dirty="0">
                <a:latin typeface="Times New Roman" panose="02020603050405020304" pitchFamily="18" charset="0"/>
                <a:cs typeface="Times New Roman" panose="02020603050405020304" pitchFamily="18" charset="0"/>
              </a:rPr>
              <a:t>Finally, the test driver and stubs should be reviewed, cross referenced with the unit for which these are written, and checked in to the version control system as a product along with the unit.  </a:t>
            </a:r>
          </a:p>
          <a:p>
            <a:endParaRPr lang="en-US" dirty="0"/>
          </a:p>
        </p:txBody>
      </p:sp>
      <p:sp>
        <p:nvSpPr>
          <p:cNvPr id="5" name="Rectangle 4"/>
          <p:cNvSpPr/>
          <p:nvPr/>
        </p:nvSpPr>
        <p:spPr>
          <a:xfrm>
            <a:off x="934572" y="1049932"/>
            <a:ext cx="4709815" cy="523220"/>
          </a:xfrm>
          <a:prstGeom prst="rect">
            <a:avLst/>
          </a:prstGeom>
        </p:spPr>
        <p:txBody>
          <a:bodyPr wrap="none">
            <a:spAutoFit/>
          </a:bodyPr>
          <a:lstStyle/>
          <a:p>
            <a:r>
              <a:rPr lang="en-US" sz="2800" b="1" u="sng" dirty="0">
                <a:solidFill>
                  <a:srgbClr val="FFFF00"/>
                </a:solidFill>
                <a:latin typeface="Times New Roman" panose="02020603050405020304" pitchFamily="18" charset="0"/>
                <a:cs typeface="Times New Roman" panose="02020603050405020304" pitchFamily="18" charset="0"/>
              </a:rPr>
              <a:t>DYNAMIC UNIT TESTING</a:t>
            </a:r>
            <a:r>
              <a:rPr lang="en-US" sz="2800" b="1" dirty="0">
                <a:solidFill>
                  <a:srgbClr val="FFFF00"/>
                </a:solidFill>
                <a:latin typeface="Times New Roman" panose="02020603050405020304" pitchFamily="18" charset="0"/>
                <a:cs typeface="Times New Roman" panose="02020603050405020304" pitchFamily="18" charset="0"/>
              </a:rPr>
              <a:t> </a:t>
            </a:r>
            <a:endParaRPr lang="en-US" sz="28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1028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2518000" y="1684644"/>
            <a:ext cx="6865726" cy="584775"/>
          </a:xfrm>
          <a:prstGeom prst="rect">
            <a:avLst/>
          </a:prstGeom>
        </p:spPr>
        <p:txBody>
          <a:bodyPr wrap="none">
            <a:spAutoFit/>
          </a:bodyPr>
          <a:lstStyle/>
          <a:p>
            <a:r>
              <a:rPr lang="en-US" sz="3200" b="1" u="sng" dirty="0" smtClean="0">
                <a:solidFill>
                  <a:srgbClr val="00B0F0"/>
                </a:solidFill>
                <a:latin typeface="Times New Roman" panose="02020603050405020304" pitchFamily="18" charset="0"/>
                <a:cs typeface="Times New Roman" panose="02020603050405020304" pitchFamily="18" charset="0"/>
              </a:rPr>
              <a:t>Importance of Stubs and Test Drivers</a:t>
            </a:r>
            <a:r>
              <a:rPr lang="en-US" sz="3200" b="1" dirty="0" smtClean="0">
                <a:solidFill>
                  <a:srgbClr val="00B0F0"/>
                </a:solidFill>
                <a:latin typeface="Times New Roman" panose="02020603050405020304" pitchFamily="18" charset="0"/>
                <a:cs typeface="Times New Roman" panose="02020603050405020304" pitchFamily="18" charset="0"/>
              </a:rPr>
              <a:t> </a:t>
            </a:r>
            <a:endParaRPr lang="en-US" sz="3200" dirty="0">
              <a:solidFill>
                <a:srgbClr val="00B0F0"/>
              </a:solidFill>
            </a:endParaRPr>
          </a:p>
        </p:txBody>
      </p:sp>
    </p:spTree>
    <p:extLst>
      <p:ext uri="{BB962C8B-B14F-4D97-AF65-F5344CB8AC3E}">
        <p14:creationId xmlns:p14="http://schemas.microsoft.com/office/powerpoint/2010/main" val="704316785"/>
      </p:ext>
    </p:extLst>
  </p:cSld>
  <p:clrMapOvr>
    <a:masterClrMapping/>
  </p:clrMapOvr>
  <mc:AlternateContent xmlns:mc="http://schemas.openxmlformats.org/markup-compatibility/2006" xmlns:p14="http://schemas.microsoft.com/office/powerpoint/2010/main">
    <mc:Choice Requires="p14">
      <p:transition spd="slow" p14:dur="2000" advTm="147227"/>
    </mc:Choice>
    <mc:Fallback xmlns="">
      <p:transition spd="slow" advTm="147227"/>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3729" y="2324928"/>
            <a:ext cx="11668125" cy="5967413"/>
          </a:xfrm>
        </p:spPr>
        <p:txBody>
          <a:bodyPr>
            <a:normAutofit lnSpcReduction="10000"/>
          </a:bodyPr>
          <a:lstStyle/>
          <a:p>
            <a:r>
              <a:rPr lang="en-US" sz="2800" dirty="0">
                <a:latin typeface="Times New Roman" panose="02020603050405020304" pitchFamily="18" charset="0"/>
                <a:cs typeface="Times New Roman" panose="02020603050405020304" pitchFamily="18" charset="0"/>
              </a:rPr>
              <a:t>The low-level design document provides guidance for the selection of input test data that are likely to uncover faults. Selection of test data is broadly based on the following techniques:  </a:t>
            </a:r>
          </a:p>
          <a:p>
            <a:pPr marL="0" indent="0">
              <a:buNone/>
            </a:pPr>
            <a:r>
              <a:rPr lang="en-US" sz="2800" dirty="0">
                <a:latin typeface="Times New Roman" panose="02020603050405020304" pitchFamily="18" charset="0"/>
                <a:cs typeface="Times New Roman" panose="02020603050405020304" pitchFamily="18" charset="0"/>
              </a:rPr>
              <a:t> </a:t>
            </a:r>
          </a:p>
          <a:p>
            <a:r>
              <a:rPr lang="en-US" sz="2800" dirty="0">
                <a:solidFill>
                  <a:srgbClr val="00B0F0"/>
                </a:solidFill>
                <a:latin typeface="Times New Roman" panose="02020603050405020304" pitchFamily="18" charset="0"/>
                <a:cs typeface="Times New Roman" panose="02020603050405020304" pitchFamily="18" charset="0"/>
              </a:rPr>
              <a:t> </a:t>
            </a:r>
            <a:r>
              <a:rPr lang="en-US" sz="2800" b="1" dirty="0">
                <a:solidFill>
                  <a:srgbClr val="00B0F0"/>
                </a:solidFill>
                <a:latin typeface="Times New Roman" panose="02020603050405020304" pitchFamily="18" charset="0"/>
                <a:cs typeface="Times New Roman" panose="02020603050405020304" pitchFamily="18" charset="0"/>
              </a:rPr>
              <a:t>Control Flow Testing</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The aim of this technique is to determine the execution order of statements or instructions of the program through a control structure. The control structure of a program is used to develop a test case for the program. In this technique, a particular part of a large program is selected by the tester to set the testing path. It is mostly used in unit testing. Test cases represented by the control graph of the program.  </a:t>
            </a:r>
          </a:p>
          <a:p>
            <a:r>
              <a:rPr lang="en-US" sz="2800" b="1" dirty="0">
                <a:solidFill>
                  <a:srgbClr val="00B0F0"/>
                </a:solidFill>
                <a:latin typeface="Times New Roman" panose="02020603050405020304" pitchFamily="18" charset="0"/>
                <a:cs typeface="Times New Roman" panose="02020603050405020304" pitchFamily="18" charset="0"/>
              </a:rPr>
              <a:t>Control Flow Graph</a:t>
            </a:r>
            <a:r>
              <a:rPr lang="en-US" sz="2800" dirty="0">
                <a:solidFill>
                  <a:srgbClr val="00B0F0"/>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is formed from the node, edge, decision node, junction node to specify all possible execution path </a:t>
            </a:r>
          </a:p>
          <a:p>
            <a:pPr marL="0" indent="0">
              <a:buNone/>
            </a:pP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p>
          <a:p>
            <a:endParaRPr lang="en-US" sz="2400" dirty="0">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1392583" y="647908"/>
            <a:ext cx="7644158" cy="680692"/>
          </a:xfrm>
          <a:prstGeom prst="rect">
            <a:avLst/>
          </a:prstGeom>
        </p:spPr>
        <p:txBody>
          <a:bodyPr vert="horz" lIns="91440" tIns="45720" rIns="91440" bIns="45720" rtlCol="0" anchor="ctr">
            <a:noAutofit/>
          </a:bodyPr>
          <a:lstStyle>
            <a:lvl1pPr algn="r" defTabSz="1339850" rtl="0" eaLnBrk="0" fontAlgn="base" hangingPunct="0">
              <a:lnSpc>
                <a:spcPct val="90000"/>
              </a:lnSpc>
              <a:spcBef>
                <a:spcPct val="0"/>
              </a:spcBef>
              <a:spcAft>
                <a:spcPct val="0"/>
              </a:spcAft>
              <a:defRPr sz="5800" kern="1200" cap="all">
                <a:solidFill>
                  <a:schemeClr val="tx1"/>
                </a:solidFill>
                <a:latin typeface="+mj-lt"/>
                <a:ea typeface="+mj-ea"/>
                <a:cs typeface="+mj-cs"/>
              </a:defRPr>
            </a:lvl1pPr>
            <a:lvl2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2pPr>
            <a:lvl3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3pPr>
            <a:lvl4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4pPr>
            <a:lvl5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5pPr>
            <a:lvl6pPr marL="457200" algn="r" defTabSz="1339850" rtl="0" fontAlgn="base">
              <a:lnSpc>
                <a:spcPct val="90000"/>
              </a:lnSpc>
              <a:spcBef>
                <a:spcPct val="0"/>
              </a:spcBef>
              <a:spcAft>
                <a:spcPct val="0"/>
              </a:spcAft>
              <a:defRPr sz="5800">
                <a:solidFill>
                  <a:schemeClr val="tx1"/>
                </a:solidFill>
                <a:latin typeface="Century Gothic" panose="020B0502020202020204" pitchFamily="34" charset="0"/>
              </a:defRPr>
            </a:lvl6pPr>
            <a:lvl7pPr marL="914400" algn="r" defTabSz="1339850" rtl="0" fontAlgn="base">
              <a:lnSpc>
                <a:spcPct val="90000"/>
              </a:lnSpc>
              <a:spcBef>
                <a:spcPct val="0"/>
              </a:spcBef>
              <a:spcAft>
                <a:spcPct val="0"/>
              </a:spcAft>
              <a:defRPr sz="5800">
                <a:solidFill>
                  <a:schemeClr val="tx1"/>
                </a:solidFill>
                <a:latin typeface="Century Gothic" panose="020B0502020202020204" pitchFamily="34" charset="0"/>
              </a:defRPr>
            </a:lvl7pPr>
            <a:lvl8pPr marL="1371600" algn="r" defTabSz="1339850" rtl="0" fontAlgn="base">
              <a:lnSpc>
                <a:spcPct val="90000"/>
              </a:lnSpc>
              <a:spcBef>
                <a:spcPct val="0"/>
              </a:spcBef>
              <a:spcAft>
                <a:spcPct val="0"/>
              </a:spcAft>
              <a:defRPr sz="5800">
                <a:solidFill>
                  <a:schemeClr val="tx1"/>
                </a:solidFill>
                <a:latin typeface="Century Gothic" panose="020B0502020202020204" pitchFamily="34" charset="0"/>
              </a:defRPr>
            </a:lvl8pPr>
            <a:lvl9pPr marL="1828800" algn="r" defTabSz="1339850" rtl="0" fontAlgn="base">
              <a:lnSpc>
                <a:spcPct val="90000"/>
              </a:lnSpc>
              <a:spcBef>
                <a:spcPct val="0"/>
              </a:spcBef>
              <a:spcAft>
                <a:spcPct val="0"/>
              </a:spcAft>
              <a:defRPr sz="5800">
                <a:solidFill>
                  <a:schemeClr val="tx1"/>
                </a:solidFill>
                <a:latin typeface="Century Gothic" panose="020B0502020202020204" pitchFamily="34" charset="0"/>
              </a:defRPr>
            </a:lvl9pPr>
          </a:lstStyle>
          <a:p>
            <a:pPr algn="ctr"/>
            <a:r>
              <a:rPr lang="en-US" sz="4400" b="1" u="sng" dirty="0" smtClean="0">
                <a:solidFill>
                  <a:schemeClr val="accent2">
                    <a:lumMod val="60000"/>
                    <a:lumOff val="40000"/>
                  </a:schemeClr>
                </a:solidFill>
                <a:latin typeface="Times New Roman" panose="02020603050405020304" pitchFamily="18" charset="0"/>
                <a:cs typeface="Times New Roman" panose="02020603050405020304" pitchFamily="18" charset="0"/>
              </a:rPr>
              <a:t>Levels of testing</a:t>
            </a:r>
            <a:r>
              <a:rPr lang="en-US" sz="4400" dirty="0" smtClean="0">
                <a:solidFill>
                  <a:schemeClr val="accent2">
                    <a:lumMod val="60000"/>
                    <a:lumOff val="40000"/>
                  </a:schemeClr>
                </a:solidFill>
                <a:latin typeface="Times New Roman" panose="02020603050405020304" pitchFamily="18" charset="0"/>
                <a:cs typeface="Times New Roman" panose="02020603050405020304" pitchFamily="18" charset="0"/>
              </a:rPr>
              <a:t/>
            </a:r>
            <a:br>
              <a:rPr lang="en-US" sz="4400" dirty="0" smtClean="0">
                <a:solidFill>
                  <a:schemeClr val="accent2">
                    <a:lumMod val="60000"/>
                    <a:lumOff val="40000"/>
                  </a:schemeClr>
                </a:solidFill>
                <a:latin typeface="Times New Roman" panose="02020603050405020304" pitchFamily="18" charset="0"/>
                <a:cs typeface="Times New Roman" panose="02020603050405020304" pitchFamily="18" charset="0"/>
              </a:rPr>
            </a:br>
            <a:endParaRPr lang="en-US" sz="4400"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
        <p:nvSpPr>
          <p:cNvPr id="5" name="Rectangle 4"/>
          <p:cNvSpPr/>
          <p:nvPr/>
        </p:nvSpPr>
        <p:spPr>
          <a:xfrm>
            <a:off x="829617" y="1328600"/>
            <a:ext cx="5361917" cy="584775"/>
          </a:xfrm>
          <a:prstGeom prst="rect">
            <a:avLst/>
          </a:prstGeom>
        </p:spPr>
        <p:txBody>
          <a:bodyPr wrap="none">
            <a:spAutoFit/>
          </a:bodyPr>
          <a:lstStyle/>
          <a:p>
            <a:r>
              <a:rPr lang="en-US" sz="3200" b="1" u="sng" dirty="0">
                <a:solidFill>
                  <a:srgbClr val="FFFF00"/>
                </a:solidFill>
                <a:latin typeface="Times New Roman" panose="02020603050405020304" pitchFamily="18" charset="0"/>
                <a:cs typeface="Times New Roman" panose="02020603050405020304" pitchFamily="18" charset="0"/>
              </a:rPr>
              <a:t>DYNAMIC UNIT TESTING</a:t>
            </a:r>
            <a:r>
              <a:rPr lang="en-US" sz="3200" b="1" dirty="0">
                <a:solidFill>
                  <a:srgbClr val="FFFF00"/>
                </a:solidFill>
                <a:latin typeface="Times New Roman" panose="02020603050405020304" pitchFamily="18" charset="0"/>
                <a:cs typeface="Times New Roman" panose="02020603050405020304" pitchFamily="18" charset="0"/>
              </a:rPr>
              <a:t> </a:t>
            </a:r>
            <a:endParaRPr lang="en-US" sz="32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1028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4153779"/>
      </p:ext>
    </p:extLst>
  </p:cSld>
  <p:clrMapOvr>
    <a:masterClrMapping/>
  </p:clrMapOvr>
  <mc:AlternateContent xmlns:mc="http://schemas.openxmlformats.org/markup-compatibility/2006" xmlns:p14="http://schemas.microsoft.com/office/powerpoint/2010/main">
    <mc:Choice Requires="p14">
      <p:transition spd="slow" p14:dur="2000" advTm="69043"/>
    </mc:Choice>
    <mc:Fallback xmlns="">
      <p:transition spd="slow" advTm="69043"/>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xfrm>
            <a:off x="1863725" y="96976"/>
            <a:ext cx="8883650" cy="1518203"/>
          </a:xfrm>
          <a:prstGeom prst="rect">
            <a:avLst/>
          </a:prstGeom>
        </p:spPr>
        <p:txBody>
          <a:bodyPr vert="horz" lIns="91440" tIns="45720" rIns="91440" bIns="45720" rtlCol="0" anchor="ctr">
            <a:noAutofit/>
          </a:bodyPr>
          <a:lstStyle>
            <a:lvl1pPr algn="r" defTabSz="1339850" rtl="0" eaLnBrk="0" fontAlgn="base" hangingPunct="0">
              <a:lnSpc>
                <a:spcPct val="90000"/>
              </a:lnSpc>
              <a:spcBef>
                <a:spcPct val="0"/>
              </a:spcBef>
              <a:spcAft>
                <a:spcPct val="0"/>
              </a:spcAft>
              <a:defRPr sz="5800" kern="1200" cap="all">
                <a:solidFill>
                  <a:schemeClr val="tx1"/>
                </a:solidFill>
                <a:latin typeface="+mj-lt"/>
                <a:ea typeface="+mj-ea"/>
                <a:cs typeface="+mj-cs"/>
              </a:defRPr>
            </a:lvl1pPr>
            <a:lvl2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2pPr>
            <a:lvl3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3pPr>
            <a:lvl4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4pPr>
            <a:lvl5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5pPr>
            <a:lvl6pPr marL="457200" algn="r" defTabSz="1339850" rtl="0" fontAlgn="base">
              <a:lnSpc>
                <a:spcPct val="90000"/>
              </a:lnSpc>
              <a:spcBef>
                <a:spcPct val="0"/>
              </a:spcBef>
              <a:spcAft>
                <a:spcPct val="0"/>
              </a:spcAft>
              <a:defRPr sz="5800">
                <a:solidFill>
                  <a:schemeClr val="tx1"/>
                </a:solidFill>
                <a:latin typeface="Century Gothic" panose="020B0502020202020204" pitchFamily="34" charset="0"/>
              </a:defRPr>
            </a:lvl6pPr>
            <a:lvl7pPr marL="914400" algn="r" defTabSz="1339850" rtl="0" fontAlgn="base">
              <a:lnSpc>
                <a:spcPct val="90000"/>
              </a:lnSpc>
              <a:spcBef>
                <a:spcPct val="0"/>
              </a:spcBef>
              <a:spcAft>
                <a:spcPct val="0"/>
              </a:spcAft>
              <a:defRPr sz="5800">
                <a:solidFill>
                  <a:schemeClr val="tx1"/>
                </a:solidFill>
                <a:latin typeface="Century Gothic" panose="020B0502020202020204" pitchFamily="34" charset="0"/>
              </a:defRPr>
            </a:lvl7pPr>
            <a:lvl8pPr marL="1371600" algn="r" defTabSz="1339850" rtl="0" fontAlgn="base">
              <a:lnSpc>
                <a:spcPct val="90000"/>
              </a:lnSpc>
              <a:spcBef>
                <a:spcPct val="0"/>
              </a:spcBef>
              <a:spcAft>
                <a:spcPct val="0"/>
              </a:spcAft>
              <a:defRPr sz="5800">
                <a:solidFill>
                  <a:schemeClr val="tx1"/>
                </a:solidFill>
                <a:latin typeface="Century Gothic" panose="020B0502020202020204" pitchFamily="34" charset="0"/>
              </a:defRPr>
            </a:lvl8pPr>
            <a:lvl9pPr marL="1828800" algn="r" defTabSz="1339850" rtl="0" fontAlgn="base">
              <a:lnSpc>
                <a:spcPct val="90000"/>
              </a:lnSpc>
              <a:spcBef>
                <a:spcPct val="0"/>
              </a:spcBef>
              <a:spcAft>
                <a:spcPct val="0"/>
              </a:spcAft>
              <a:defRPr sz="5800">
                <a:solidFill>
                  <a:schemeClr val="tx1"/>
                </a:solidFill>
                <a:latin typeface="Century Gothic" panose="020B0502020202020204" pitchFamily="34" charset="0"/>
              </a:defRPr>
            </a:lvl9pPr>
          </a:lstStyle>
          <a:p>
            <a:pPr algn="ctr"/>
            <a:r>
              <a:rPr lang="en-US" sz="4400" b="1" u="sng" dirty="0" smtClean="0">
                <a:solidFill>
                  <a:schemeClr val="accent2">
                    <a:lumMod val="60000"/>
                    <a:lumOff val="40000"/>
                  </a:schemeClr>
                </a:solidFill>
                <a:latin typeface="Times New Roman" panose="02020603050405020304" pitchFamily="18" charset="0"/>
                <a:cs typeface="Times New Roman" panose="02020603050405020304" pitchFamily="18" charset="0"/>
              </a:rPr>
              <a:t>Levels of testing</a:t>
            </a:r>
            <a:r>
              <a:rPr lang="en-US" sz="4400" dirty="0" smtClean="0">
                <a:solidFill>
                  <a:schemeClr val="accent2">
                    <a:lumMod val="60000"/>
                    <a:lumOff val="40000"/>
                  </a:schemeClr>
                </a:solidFill>
                <a:latin typeface="Times New Roman" panose="02020603050405020304" pitchFamily="18" charset="0"/>
                <a:cs typeface="Times New Roman" panose="02020603050405020304" pitchFamily="18" charset="0"/>
              </a:rPr>
              <a:t/>
            </a:r>
            <a:br>
              <a:rPr lang="en-US" sz="4400" dirty="0" smtClean="0">
                <a:solidFill>
                  <a:schemeClr val="accent2">
                    <a:lumMod val="60000"/>
                    <a:lumOff val="40000"/>
                  </a:schemeClr>
                </a:solidFill>
                <a:latin typeface="Times New Roman" panose="02020603050405020304" pitchFamily="18" charset="0"/>
                <a:cs typeface="Times New Roman" panose="02020603050405020304" pitchFamily="18" charset="0"/>
              </a:rPr>
            </a:br>
            <a:endParaRPr lang="en-US" sz="4400"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71487" y="1758256"/>
            <a:ext cx="11668125" cy="5967413"/>
          </a:xfrm>
        </p:spPr>
        <p:txBody>
          <a:bodyPr>
            <a:normAutofit/>
          </a:bodyPr>
          <a:lstStyle/>
          <a:p>
            <a:pPr>
              <a:buFont typeface="Wingdings" panose="05000000000000000000" pitchFamily="2" charset="2"/>
              <a:buChar char="ü"/>
            </a:pPr>
            <a:r>
              <a:rPr lang="en-US" sz="2800" dirty="0" smtClean="0">
                <a:latin typeface="Times New Roman" panose="02020603050405020304" pitchFamily="18" charset="0"/>
                <a:cs typeface="Times New Roman" panose="02020603050405020304" pitchFamily="18" charset="0"/>
              </a:rPr>
              <a:t> </a:t>
            </a:r>
            <a:r>
              <a:rPr lang="en-US" sz="2800" b="1" dirty="0">
                <a:solidFill>
                  <a:srgbClr val="00B0F0"/>
                </a:solidFill>
                <a:latin typeface="Times New Roman" panose="02020603050405020304" pitchFamily="18" charset="0"/>
                <a:cs typeface="Times New Roman" panose="02020603050405020304" pitchFamily="18" charset="0"/>
              </a:rPr>
              <a:t>Data Flow Testing: </a:t>
            </a:r>
            <a:r>
              <a:rPr lang="en-US" sz="2800" dirty="0">
                <a:latin typeface="Times New Roman" panose="02020603050405020304" pitchFamily="18" charset="0"/>
                <a:cs typeface="Times New Roman" panose="02020603050405020304" pitchFamily="18" charset="0"/>
              </a:rPr>
              <a:t>Data flow testing is a family of test strategies based on              selecting paths through the program's </a:t>
            </a:r>
            <a:r>
              <a:rPr lang="en-US" sz="2800" b="1" dirty="0">
                <a:latin typeface="Times New Roman" panose="02020603050405020304" pitchFamily="18" charset="0"/>
                <a:cs typeface="Times New Roman" panose="02020603050405020304" pitchFamily="18" charset="0"/>
              </a:rPr>
              <a:t>control flow</a:t>
            </a:r>
            <a:r>
              <a:rPr lang="en-US" sz="2800" dirty="0">
                <a:latin typeface="Times New Roman" panose="02020603050405020304" pitchFamily="18" charset="0"/>
                <a:cs typeface="Times New Roman" panose="02020603050405020304" pitchFamily="18" charset="0"/>
              </a:rPr>
              <a:t> in order to explore sequences              of events  related to the status of variables or data objects. Dataflow Testing               focuses on the  points at which variables receive values and the points at which               these values are used. </a:t>
            </a:r>
          </a:p>
          <a:p>
            <a:r>
              <a:rPr lang="en-US" sz="2800" b="1" dirty="0">
                <a:latin typeface="Times New Roman" panose="02020603050405020304" pitchFamily="18" charset="0"/>
                <a:cs typeface="Times New Roman" panose="02020603050405020304" pitchFamily="18" charset="0"/>
              </a:rPr>
              <a:t>Data Flow testing helps us to pinpoint any of the following issues: </a:t>
            </a:r>
            <a:endParaRPr lang="en-US" sz="2800" dirty="0">
              <a:latin typeface="Times New Roman" panose="02020603050405020304" pitchFamily="18" charset="0"/>
              <a:cs typeface="Times New Roman" panose="02020603050405020304" pitchFamily="18" charset="0"/>
            </a:endParaRPr>
          </a:p>
          <a:p>
            <a:pPr lvl="0"/>
            <a:r>
              <a:rPr lang="en-US" sz="2800" dirty="0">
                <a:latin typeface="Times New Roman" panose="02020603050405020304" pitchFamily="18" charset="0"/>
                <a:cs typeface="Times New Roman" panose="02020603050405020304" pitchFamily="18" charset="0"/>
              </a:rPr>
              <a:t>A variable that is declared but never used within the program. </a:t>
            </a:r>
          </a:p>
          <a:p>
            <a:pPr lvl="0"/>
            <a:r>
              <a:rPr lang="en-US" sz="2800" dirty="0">
                <a:latin typeface="Times New Roman" panose="02020603050405020304" pitchFamily="18" charset="0"/>
                <a:cs typeface="Times New Roman" panose="02020603050405020304" pitchFamily="18" charset="0"/>
              </a:rPr>
              <a:t>A variable that is used but never declared. </a:t>
            </a:r>
          </a:p>
          <a:p>
            <a:pPr lvl="0"/>
            <a:r>
              <a:rPr lang="en-US" sz="2800" dirty="0">
                <a:latin typeface="Times New Roman" panose="02020603050405020304" pitchFamily="18" charset="0"/>
                <a:cs typeface="Times New Roman" panose="02020603050405020304" pitchFamily="18" charset="0"/>
              </a:rPr>
              <a:t>A variable that is defined multiple times before it is used. </a:t>
            </a:r>
          </a:p>
          <a:p>
            <a:pPr lvl="0"/>
            <a:r>
              <a:rPr lang="en-US" sz="2800" dirty="0">
                <a:latin typeface="Times New Roman" panose="02020603050405020304" pitchFamily="18" charset="0"/>
                <a:cs typeface="Times New Roman" panose="02020603050405020304" pitchFamily="18" charset="0"/>
              </a:rPr>
              <a:t>Deallocating a variable before it is used. </a:t>
            </a:r>
          </a:p>
          <a:p>
            <a:pPr>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
        <p:nvSpPr>
          <p:cNvPr id="5" name="Rectangle 4"/>
          <p:cNvSpPr/>
          <p:nvPr/>
        </p:nvSpPr>
        <p:spPr>
          <a:xfrm>
            <a:off x="796252" y="1228066"/>
            <a:ext cx="5361917" cy="584775"/>
          </a:xfrm>
          <a:prstGeom prst="rect">
            <a:avLst/>
          </a:prstGeom>
        </p:spPr>
        <p:txBody>
          <a:bodyPr wrap="none">
            <a:spAutoFit/>
          </a:bodyPr>
          <a:lstStyle/>
          <a:p>
            <a:r>
              <a:rPr lang="en-US" sz="3200" b="1" u="sng" dirty="0">
                <a:solidFill>
                  <a:srgbClr val="FFFF00"/>
                </a:solidFill>
                <a:latin typeface="Times New Roman" panose="02020603050405020304" pitchFamily="18" charset="0"/>
                <a:cs typeface="Times New Roman" panose="02020603050405020304" pitchFamily="18" charset="0"/>
              </a:rPr>
              <a:t>DYNAMIC UNIT TESTING</a:t>
            </a:r>
            <a:r>
              <a:rPr lang="en-US" sz="3200" b="1" dirty="0">
                <a:solidFill>
                  <a:srgbClr val="FFFF00"/>
                </a:solidFill>
                <a:latin typeface="Times New Roman" panose="02020603050405020304" pitchFamily="18" charset="0"/>
                <a:cs typeface="Times New Roman" panose="02020603050405020304" pitchFamily="18" charset="0"/>
              </a:rPr>
              <a:t> </a:t>
            </a:r>
            <a:endParaRPr lang="en-US" sz="32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14428"/>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51012714"/>
      </p:ext>
    </p:extLst>
  </p:cSld>
  <p:clrMapOvr>
    <a:masterClrMapping/>
  </p:clrMapOvr>
  <mc:AlternateContent xmlns:mc="http://schemas.openxmlformats.org/markup-compatibility/2006" xmlns:p14="http://schemas.microsoft.com/office/powerpoint/2010/main">
    <mc:Choice Requires="p14">
      <p:transition spd="slow" p14:dur="2000" advTm="174577"/>
    </mc:Choice>
    <mc:Fallback xmlns="">
      <p:transition spd="slow" advTm="174577"/>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6979" y="521603"/>
            <a:ext cx="8691908" cy="1192695"/>
          </a:xfrm>
        </p:spPr>
        <p:txBody>
          <a:bodyPr>
            <a:normAutofit/>
          </a:bodyPr>
          <a:lstStyle/>
          <a:p>
            <a:pPr algn="ctr"/>
            <a:r>
              <a:rPr lang="en-US" sz="4800" b="1" dirty="0" smtClean="0">
                <a:solidFill>
                  <a:schemeClr val="accent2">
                    <a:lumMod val="60000"/>
                    <a:lumOff val="40000"/>
                  </a:schemeClr>
                </a:solidFill>
                <a:latin typeface="Times New Roman" panose="02020603050405020304" pitchFamily="18" charset="0"/>
                <a:cs typeface="Times New Roman" panose="02020603050405020304" pitchFamily="18" charset="0"/>
              </a:rPr>
              <a:t>INTRODUCTION</a:t>
            </a:r>
            <a:endParaRPr lang="en-US" sz="4800" b="1"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1028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descr="Software Testing Levels. What are they? - Fintegro Company Inc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714298"/>
            <a:ext cx="11946833" cy="7429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5351942"/>
      </p:ext>
    </p:extLst>
  </p:cSld>
  <p:clrMapOvr>
    <a:masterClrMapping/>
  </p:clrMapOvr>
  <mc:AlternateContent xmlns:mc="http://schemas.openxmlformats.org/markup-compatibility/2006" xmlns:p14="http://schemas.microsoft.com/office/powerpoint/2010/main">
    <mc:Choice Requires="p14">
      <p:transition spd="slow" p14:dur="2000" advTm="293595"/>
    </mc:Choice>
    <mc:Fallback xmlns="">
      <p:transition spd="slow" advTm="293595"/>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noGrp="1"/>
          </p:cNvSpPr>
          <p:nvPr>
            <p:ph type="title"/>
          </p:nvPr>
        </p:nvSpPr>
        <p:spPr>
          <a:xfrm>
            <a:off x="1863725" y="96976"/>
            <a:ext cx="8883650" cy="1518203"/>
          </a:xfrm>
          <a:prstGeom prst="rect">
            <a:avLst/>
          </a:prstGeom>
        </p:spPr>
        <p:txBody>
          <a:bodyPr vert="horz" lIns="91440" tIns="45720" rIns="91440" bIns="45720" rtlCol="0" anchor="ctr">
            <a:noAutofit/>
          </a:bodyPr>
          <a:lstStyle>
            <a:lvl1pPr algn="r" defTabSz="1339850" rtl="0" eaLnBrk="0" fontAlgn="base" hangingPunct="0">
              <a:lnSpc>
                <a:spcPct val="90000"/>
              </a:lnSpc>
              <a:spcBef>
                <a:spcPct val="0"/>
              </a:spcBef>
              <a:spcAft>
                <a:spcPct val="0"/>
              </a:spcAft>
              <a:defRPr sz="5800" kern="1200" cap="all">
                <a:solidFill>
                  <a:schemeClr val="tx1"/>
                </a:solidFill>
                <a:latin typeface="+mj-lt"/>
                <a:ea typeface="+mj-ea"/>
                <a:cs typeface="+mj-cs"/>
              </a:defRPr>
            </a:lvl1pPr>
            <a:lvl2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2pPr>
            <a:lvl3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3pPr>
            <a:lvl4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4pPr>
            <a:lvl5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5pPr>
            <a:lvl6pPr marL="457200" algn="r" defTabSz="1339850" rtl="0" fontAlgn="base">
              <a:lnSpc>
                <a:spcPct val="90000"/>
              </a:lnSpc>
              <a:spcBef>
                <a:spcPct val="0"/>
              </a:spcBef>
              <a:spcAft>
                <a:spcPct val="0"/>
              </a:spcAft>
              <a:defRPr sz="5800">
                <a:solidFill>
                  <a:schemeClr val="tx1"/>
                </a:solidFill>
                <a:latin typeface="Century Gothic" panose="020B0502020202020204" pitchFamily="34" charset="0"/>
              </a:defRPr>
            </a:lvl6pPr>
            <a:lvl7pPr marL="914400" algn="r" defTabSz="1339850" rtl="0" fontAlgn="base">
              <a:lnSpc>
                <a:spcPct val="90000"/>
              </a:lnSpc>
              <a:spcBef>
                <a:spcPct val="0"/>
              </a:spcBef>
              <a:spcAft>
                <a:spcPct val="0"/>
              </a:spcAft>
              <a:defRPr sz="5800">
                <a:solidFill>
                  <a:schemeClr val="tx1"/>
                </a:solidFill>
                <a:latin typeface="Century Gothic" panose="020B0502020202020204" pitchFamily="34" charset="0"/>
              </a:defRPr>
            </a:lvl7pPr>
            <a:lvl8pPr marL="1371600" algn="r" defTabSz="1339850" rtl="0" fontAlgn="base">
              <a:lnSpc>
                <a:spcPct val="90000"/>
              </a:lnSpc>
              <a:spcBef>
                <a:spcPct val="0"/>
              </a:spcBef>
              <a:spcAft>
                <a:spcPct val="0"/>
              </a:spcAft>
              <a:defRPr sz="5800">
                <a:solidFill>
                  <a:schemeClr val="tx1"/>
                </a:solidFill>
                <a:latin typeface="Century Gothic" panose="020B0502020202020204" pitchFamily="34" charset="0"/>
              </a:defRPr>
            </a:lvl8pPr>
            <a:lvl9pPr marL="1828800" algn="r" defTabSz="1339850" rtl="0" fontAlgn="base">
              <a:lnSpc>
                <a:spcPct val="90000"/>
              </a:lnSpc>
              <a:spcBef>
                <a:spcPct val="0"/>
              </a:spcBef>
              <a:spcAft>
                <a:spcPct val="0"/>
              </a:spcAft>
              <a:defRPr sz="5800">
                <a:solidFill>
                  <a:schemeClr val="tx1"/>
                </a:solidFill>
                <a:latin typeface="Century Gothic" panose="020B0502020202020204" pitchFamily="34" charset="0"/>
              </a:defRPr>
            </a:lvl9pPr>
          </a:lstStyle>
          <a:p>
            <a:pPr algn="ctr"/>
            <a:r>
              <a:rPr lang="en-US" sz="4400" b="1" u="sng" dirty="0" smtClean="0">
                <a:solidFill>
                  <a:schemeClr val="accent2">
                    <a:lumMod val="60000"/>
                    <a:lumOff val="40000"/>
                  </a:schemeClr>
                </a:solidFill>
                <a:latin typeface="Times New Roman" panose="02020603050405020304" pitchFamily="18" charset="0"/>
                <a:cs typeface="Times New Roman" panose="02020603050405020304" pitchFamily="18" charset="0"/>
              </a:rPr>
              <a:t>Levels of testing</a:t>
            </a:r>
            <a:r>
              <a:rPr lang="en-US" sz="4400" dirty="0" smtClean="0">
                <a:solidFill>
                  <a:schemeClr val="accent2">
                    <a:lumMod val="60000"/>
                    <a:lumOff val="40000"/>
                  </a:schemeClr>
                </a:solidFill>
                <a:latin typeface="Times New Roman" panose="02020603050405020304" pitchFamily="18" charset="0"/>
                <a:cs typeface="Times New Roman" panose="02020603050405020304" pitchFamily="18" charset="0"/>
              </a:rPr>
              <a:t/>
            </a:r>
            <a:br>
              <a:rPr lang="en-US" sz="4400" dirty="0" smtClean="0">
                <a:solidFill>
                  <a:schemeClr val="accent2">
                    <a:lumMod val="60000"/>
                    <a:lumOff val="40000"/>
                  </a:schemeClr>
                </a:solidFill>
                <a:latin typeface="Times New Roman" panose="02020603050405020304" pitchFamily="18" charset="0"/>
                <a:cs typeface="Times New Roman" panose="02020603050405020304" pitchFamily="18" charset="0"/>
              </a:rPr>
            </a:br>
            <a:endParaRPr lang="en-US" sz="4400"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5921" y="1975685"/>
            <a:ext cx="12798079" cy="5967413"/>
          </a:xfrm>
        </p:spPr>
        <p:txBody>
          <a:bodyPr>
            <a:normAutofit fontScale="85000" lnSpcReduction="20000"/>
          </a:bodyPr>
          <a:lstStyle/>
          <a:p>
            <a:r>
              <a:rPr lang="en-US" sz="2800" dirty="0" smtClean="0">
                <a:latin typeface="Times New Roman" panose="02020603050405020304" pitchFamily="18" charset="0"/>
                <a:cs typeface="Times New Roman" panose="02020603050405020304" pitchFamily="18" charset="0"/>
              </a:rPr>
              <a:t>Domain </a:t>
            </a:r>
            <a:r>
              <a:rPr lang="en-US" sz="2800" dirty="0">
                <a:latin typeface="Times New Roman" panose="02020603050405020304" pitchFamily="18" charset="0"/>
                <a:cs typeface="Times New Roman" panose="02020603050405020304" pitchFamily="18" charset="0"/>
              </a:rPr>
              <a:t>testing is a </a:t>
            </a:r>
            <a:r>
              <a:rPr lang="en-US" sz="2800" dirty="0">
                <a:latin typeface="Times New Roman" panose="02020603050405020304" pitchFamily="18" charset="0"/>
                <a:cs typeface="Times New Roman" panose="02020603050405020304" pitchFamily="18" charset="0"/>
                <a:hlinkClick r:id="rId2"/>
              </a:rPr>
              <a:t>software testing</a:t>
            </a:r>
            <a:r>
              <a:rPr lang="en-US" sz="2800" dirty="0">
                <a:latin typeface="Times New Roman" panose="02020603050405020304" pitchFamily="18" charset="0"/>
                <a:cs typeface="Times New Roman" panose="02020603050405020304" pitchFamily="18" charset="0"/>
              </a:rPr>
              <a:t> technique. The output has to be tested with a minimum number of inputs, to make sure that the system does not accept invalid values or values which are out of range.</a:t>
            </a:r>
          </a:p>
          <a:p>
            <a:r>
              <a:rPr lang="en-US" sz="2800" dirty="0">
                <a:latin typeface="Times New Roman" panose="02020603050405020304" pitchFamily="18" charset="0"/>
                <a:cs typeface="Times New Roman" panose="02020603050405020304" pitchFamily="18" charset="0"/>
              </a:rPr>
              <a:t>Have you heard about White Box Testing? Well, it is a fine example of domain testing. The prime goal of domain testing is to validate whether the system is </a:t>
            </a:r>
            <a:r>
              <a:rPr lang="en-US" sz="2800" dirty="0" smtClean="0">
                <a:latin typeface="Times New Roman" panose="02020603050405020304" pitchFamily="18" charset="0"/>
                <a:cs typeface="Times New Roman" panose="02020603050405020304" pitchFamily="18" charset="0"/>
              </a:rPr>
              <a:t>in taking </a:t>
            </a:r>
            <a:r>
              <a:rPr lang="en-US" sz="2800" dirty="0">
                <a:latin typeface="Times New Roman" panose="02020603050405020304" pitchFamily="18" charset="0"/>
                <a:cs typeface="Times New Roman" panose="02020603050405020304" pitchFamily="18" charset="0"/>
              </a:rPr>
              <a:t>the input within the specified range or not. It also checks the delivery of the required output.</a:t>
            </a:r>
          </a:p>
          <a:p>
            <a:pPr marL="0" indent="0" algn="ctr">
              <a:buNone/>
            </a:pPr>
            <a:r>
              <a:rPr lang="en-US" b="1" dirty="0" smtClean="0">
                <a:solidFill>
                  <a:srgbClr val="00B0F0"/>
                </a:solidFill>
                <a:latin typeface="Times New Roman" panose="02020603050405020304" pitchFamily="18" charset="0"/>
                <a:cs typeface="Times New Roman" panose="02020603050405020304" pitchFamily="18" charset="0"/>
              </a:rPr>
              <a:t>Domain Testing Strategy</a:t>
            </a:r>
          </a:p>
          <a:p>
            <a:r>
              <a:rPr lang="en-US" sz="2400" dirty="0" smtClean="0">
                <a:latin typeface="Times New Roman" panose="02020603050405020304" pitchFamily="18" charset="0"/>
                <a:cs typeface="Times New Roman" panose="02020603050405020304" pitchFamily="18" charset="0"/>
              </a:rPr>
              <a:t>In </a:t>
            </a:r>
            <a:r>
              <a:rPr lang="en-US" sz="2400" dirty="0">
                <a:latin typeface="Times New Roman" panose="02020603050405020304" pitchFamily="18" charset="0"/>
                <a:cs typeface="Times New Roman" panose="02020603050405020304" pitchFamily="18" charset="0"/>
              </a:rPr>
              <a:t>domain testing strategy, there are few points that have to be kept in mind:</a:t>
            </a:r>
          </a:p>
          <a:p>
            <a:r>
              <a:rPr lang="en-US" sz="2400" dirty="0">
                <a:latin typeface="Times New Roman" panose="02020603050405020304" pitchFamily="18" charset="0"/>
                <a:cs typeface="Times New Roman" panose="02020603050405020304" pitchFamily="18" charset="0"/>
              </a:rPr>
              <a:t>What domain are we testing?</a:t>
            </a:r>
          </a:p>
          <a:p>
            <a:r>
              <a:rPr lang="en-US" sz="2400" dirty="0">
                <a:latin typeface="Times New Roman" panose="02020603050405020304" pitchFamily="18" charset="0"/>
                <a:cs typeface="Times New Roman" panose="02020603050405020304" pitchFamily="18" charset="0"/>
              </a:rPr>
              <a:t>How to group the values into classes?</a:t>
            </a:r>
          </a:p>
          <a:p>
            <a:r>
              <a:rPr lang="en-US" sz="2400" dirty="0">
                <a:latin typeface="Times New Roman" panose="02020603050405020304" pitchFamily="18" charset="0"/>
                <a:cs typeface="Times New Roman" panose="02020603050405020304" pitchFamily="18" charset="0"/>
              </a:rPr>
              <a:t>Which values of the classes are to be tested?</a:t>
            </a:r>
          </a:p>
          <a:p>
            <a:r>
              <a:rPr lang="en-US" sz="2400" dirty="0">
                <a:latin typeface="Times New Roman" panose="02020603050405020304" pitchFamily="18" charset="0"/>
                <a:cs typeface="Times New Roman" panose="02020603050405020304" pitchFamily="18" charset="0"/>
              </a:rPr>
              <a:t>How to determine the result?</a:t>
            </a:r>
          </a:p>
          <a:p>
            <a:r>
              <a:rPr lang="en-US" sz="2400" b="1" dirty="0">
                <a:latin typeface="Times New Roman" panose="02020603050405020304" pitchFamily="18" charset="0"/>
                <a:cs typeface="Times New Roman" panose="02020603050405020304" pitchFamily="18" charset="0"/>
              </a:rPr>
              <a:t>What domain are we testing?</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Whichever domain you test, comprises of an input and output functionality. After entering the input values, the output is verified.</a:t>
            </a:r>
          </a:p>
          <a:p>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525000" y="19878"/>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527067" y="908711"/>
            <a:ext cx="6002925" cy="646331"/>
          </a:xfrm>
          <a:prstGeom prst="rect">
            <a:avLst/>
          </a:prstGeom>
        </p:spPr>
        <p:txBody>
          <a:bodyPr wrap="none">
            <a:spAutoFit/>
          </a:bodyPr>
          <a:lstStyle/>
          <a:p>
            <a:r>
              <a:rPr lang="en-US" sz="3600" b="1" u="sng" dirty="0">
                <a:solidFill>
                  <a:srgbClr val="FFFF00"/>
                </a:solidFill>
                <a:latin typeface="Times New Roman" panose="02020603050405020304" pitchFamily="18" charset="0"/>
                <a:cs typeface="Times New Roman" panose="02020603050405020304" pitchFamily="18" charset="0"/>
              </a:rPr>
              <a:t>DYNAMIC UNIT TESTING</a:t>
            </a:r>
            <a:r>
              <a:rPr lang="en-US" sz="3600" b="1" dirty="0">
                <a:solidFill>
                  <a:srgbClr val="FFFF00"/>
                </a:solidFill>
                <a:latin typeface="Times New Roman" panose="02020603050405020304" pitchFamily="18" charset="0"/>
                <a:cs typeface="Times New Roman" panose="02020603050405020304" pitchFamily="18" charset="0"/>
              </a:rPr>
              <a:t> </a:t>
            </a:r>
            <a:endParaRPr lang="en-US" sz="3600" dirty="0"/>
          </a:p>
        </p:txBody>
      </p:sp>
      <p:sp>
        <p:nvSpPr>
          <p:cNvPr id="6" name="Rectangle 5"/>
          <p:cNvSpPr/>
          <p:nvPr/>
        </p:nvSpPr>
        <p:spPr>
          <a:xfrm>
            <a:off x="155921" y="1494770"/>
            <a:ext cx="4186114" cy="646331"/>
          </a:xfrm>
          <a:prstGeom prst="rect">
            <a:avLst/>
          </a:prstGeom>
        </p:spPr>
        <p:txBody>
          <a:bodyPr wrap="square">
            <a:spAutoFit/>
          </a:bodyPr>
          <a:lstStyle/>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a:t>
            </a:r>
            <a:r>
              <a:rPr lang="en-US" sz="3600" b="1" dirty="0">
                <a:solidFill>
                  <a:srgbClr val="00B0F0"/>
                </a:solidFill>
                <a:latin typeface="Times New Roman" panose="02020603050405020304" pitchFamily="18" charset="0"/>
                <a:cs typeface="Times New Roman" panose="02020603050405020304" pitchFamily="18" charset="0"/>
              </a:rPr>
              <a:t>Domain testing</a:t>
            </a:r>
            <a:r>
              <a:rPr lang="en-US" sz="3600" dirty="0">
                <a:solidFill>
                  <a:srgbClr val="00B0F0"/>
                </a:solidFill>
                <a:latin typeface="Times New Roman" panose="02020603050405020304" pitchFamily="18" charset="0"/>
                <a:cs typeface="Times New Roman" panose="02020603050405020304" pitchFamily="18" charset="0"/>
              </a:rPr>
              <a:t>  </a:t>
            </a:r>
            <a:endParaRPr lang="en-US" b="1"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8742510"/>
      </p:ext>
    </p:extLst>
  </p:cSld>
  <p:clrMapOvr>
    <a:masterClrMapping/>
  </p:clrMapOvr>
  <mc:AlternateContent xmlns:mc="http://schemas.openxmlformats.org/markup-compatibility/2006" xmlns:p14="http://schemas.microsoft.com/office/powerpoint/2010/main">
    <mc:Choice Requires="p14">
      <p:transition spd="slow" p14:dur="2000" advTm="160384"/>
    </mc:Choice>
    <mc:Fallback xmlns="">
      <p:transition spd="slow" advTm="160384"/>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noGrp="1"/>
          </p:cNvSpPr>
          <p:nvPr>
            <p:ph type="title"/>
          </p:nvPr>
        </p:nvSpPr>
        <p:spPr>
          <a:xfrm>
            <a:off x="1863725" y="96976"/>
            <a:ext cx="8883650" cy="1518203"/>
          </a:xfrm>
          <a:prstGeom prst="rect">
            <a:avLst/>
          </a:prstGeom>
        </p:spPr>
        <p:txBody>
          <a:bodyPr vert="horz" lIns="91440" tIns="45720" rIns="91440" bIns="45720" rtlCol="0" anchor="ctr">
            <a:noAutofit/>
          </a:bodyPr>
          <a:lstStyle>
            <a:lvl1pPr algn="r" defTabSz="1339850" rtl="0" eaLnBrk="0" fontAlgn="base" hangingPunct="0">
              <a:lnSpc>
                <a:spcPct val="90000"/>
              </a:lnSpc>
              <a:spcBef>
                <a:spcPct val="0"/>
              </a:spcBef>
              <a:spcAft>
                <a:spcPct val="0"/>
              </a:spcAft>
              <a:defRPr sz="5800" kern="1200" cap="all">
                <a:solidFill>
                  <a:schemeClr val="tx1"/>
                </a:solidFill>
                <a:latin typeface="+mj-lt"/>
                <a:ea typeface="+mj-ea"/>
                <a:cs typeface="+mj-cs"/>
              </a:defRPr>
            </a:lvl1pPr>
            <a:lvl2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2pPr>
            <a:lvl3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3pPr>
            <a:lvl4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4pPr>
            <a:lvl5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5pPr>
            <a:lvl6pPr marL="457200" algn="r" defTabSz="1339850" rtl="0" fontAlgn="base">
              <a:lnSpc>
                <a:spcPct val="90000"/>
              </a:lnSpc>
              <a:spcBef>
                <a:spcPct val="0"/>
              </a:spcBef>
              <a:spcAft>
                <a:spcPct val="0"/>
              </a:spcAft>
              <a:defRPr sz="5800">
                <a:solidFill>
                  <a:schemeClr val="tx1"/>
                </a:solidFill>
                <a:latin typeface="Century Gothic" panose="020B0502020202020204" pitchFamily="34" charset="0"/>
              </a:defRPr>
            </a:lvl6pPr>
            <a:lvl7pPr marL="914400" algn="r" defTabSz="1339850" rtl="0" fontAlgn="base">
              <a:lnSpc>
                <a:spcPct val="90000"/>
              </a:lnSpc>
              <a:spcBef>
                <a:spcPct val="0"/>
              </a:spcBef>
              <a:spcAft>
                <a:spcPct val="0"/>
              </a:spcAft>
              <a:defRPr sz="5800">
                <a:solidFill>
                  <a:schemeClr val="tx1"/>
                </a:solidFill>
                <a:latin typeface="Century Gothic" panose="020B0502020202020204" pitchFamily="34" charset="0"/>
              </a:defRPr>
            </a:lvl7pPr>
            <a:lvl8pPr marL="1371600" algn="r" defTabSz="1339850" rtl="0" fontAlgn="base">
              <a:lnSpc>
                <a:spcPct val="90000"/>
              </a:lnSpc>
              <a:spcBef>
                <a:spcPct val="0"/>
              </a:spcBef>
              <a:spcAft>
                <a:spcPct val="0"/>
              </a:spcAft>
              <a:defRPr sz="5800">
                <a:solidFill>
                  <a:schemeClr val="tx1"/>
                </a:solidFill>
                <a:latin typeface="Century Gothic" panose="020B0502020202020204" pitchFamily="34" charset="0"/>
              </a:defRPr>
            </a:lvl8pPr>
            <a:lvl9pPr marL="1828800" algn="r" defTabSz="1339850" rtl="0" fontAlgn="base">
              <a:lnSpc>
                <a:spcPct val="90000"/>
              </a:lnSpc>
              <a:spcBef>
                <a:spcPct val="0"/>
              </a:spcBef>
              <a:spcAft>
                <a:spcPct val="0"/>
              </a:spcAft>
              <a:defRPr sz="5800">
                <a:solidFill>
                  <a:schemeClr val="tx1"/>
                </a:solidFill>
                <a:latin typeface="Century Gothic" panose="020B0502020202020204" pitchFamily="34" charset="0"/>
              </a:defRPr>
            </a:lvl9pPr>
          </a:lstStyle>
          <a:p>
            <a:pPr algn="ctr"/>
            <a:r>
              <a:rPr lang="en-US" sz="4400" b="1" u="sng" dirty="0" smtClean="0">
                <a:solidFill>
                  <a:schemeClr val="accent2">
                    <a:lumMod val="60000"/>
                    <a:lumOff val="40000"/>
                  </a:schemeClr>
                </a:solidFill>
                <a:latin typeface="Times New Roman" panose="02020603050405020304" pitchFamily="18" charset="0"/>
                <a:cs typeface="Times New Roman" panose="02020603050405020304" pitchFamily="18" charset="0"/>
              </a:rPr>
              <a:t>Levels of testing</a:t>
            </a:r>
            <a:r>
              <a:rPr lang="en-US" sz="4400" dirty="0" smtClean="0">
                <a:solidFill>
                  <a:schemeClr val="accent2">
                    <a:lumMod val="60000"/>
                    <a:lumOff val="40000"/>
                  </a:schemeClr>
                </a:solidFill>
                <a:latin typeface="Times New Roman" panose="02020603050405020304" pitchFamily="18" charset="0"/>
                <a:cs typeface="Times New Roman" panose="02020603050405020304" pitchFamily="18" charset="0"/>
              </a:rPr>
              <a:t/>
            </a:r>
            <a:br>
              <a:rPr lang="en-US" sz="4400" dirty="0" smtClean="0">
                <a:solidFill>
                  <a:schemeClr val="accent2">
                    <a:lumMod val="60000"/>
                    <a:lumOff val="40000"/>
                  </a:schemeClr>
                </a:solidFill>
                <a:latin typeface="Times New Roman" panose="02020603050405020304" pitchFamily="18" charset="0"/>
                <a:cs typeface="Times New Roman" panose="02020603050405020304" pitchFamily="18" charset="0"/>
              </a:rPr>
            </a:br>
            <a:endParaRPr lang="en-US" sz="4400"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5311" y="2069306"/>
            <a:ext cx="12506532" cy="5967413"/>
          </a:xfrm>
        </p:spPr>
        <p:txBody>
          <a:bodyPr>
            <a:normAutofit fontScale="85000" lnSpcReduction="20000"/>
          </a:bodyPr>
          <a:lstStyle/>
          <a:p>
            <a:r>
              <a:rPr lang="en-US" sz="2400" b="1" dirty="0" smtClean="0">
                <a:latin typeface="Times New Roman" panose="02020603050405020304" pitchFamily="18" charset="0"/>
                <a:cs typeface="Times New Roman" panose="02020603050405020304" pitchFamily="18" charset="0"/>
              </a:rPr>
              <a:t>How </a:t>
            </a:r>
            <a:r>
              <a:rPr lang="en-US" sz="2400" b="1" dirty="0">
                <a:latin typeface="Times New Roman" panose="02020603050405020304" pitchFamily="18" charset="0"/>
                <a:cs typeface="Times New Roman" panose="02020603050405020304" pitchFamily="18" charset="0"/>
              </a:rPr>
              <a:t>to group the values into classes?</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To group the values into classes we need to bifurcate the values into some subsets. We call the process, partitioning the values. Now, to clarify the concept, there are two types of partitioning:</a:t>
            </a:r>
          </a:p>
          <a:p>
            <a:r>
              <a:rPr lang="en-US" sz="2400" dirty="0">
                <a:latin typeface="Times New Roman" panose="02020603050405020304" pitchFamily="18" charset="0"/>
                <a:cs typeface="Times New Roman" panose="02020603050405020304" pitchFamily="18" charset="0"/>
              </a:rPr>
              <a:t>Equivalence Partitioning :</a:t>
            </a:r>
          </a:p>
          <a:p>
            <a:r>
              <a:rPr lang="en-US" sz="2400" dirty="0">
                <a:latin typeface="Times New Roman" panose="02020603050405020304" pitchFamily="18" charset="0"/>
                <a:cs typeface="Times New Roman" panose="02020603050405020304" pitchFamily="18" charset="0"/>
              </a:rPr>
              <a:t>It divides the input data of a software unit into partitions of equivalent data from which test cases can be derived.</a:t>
            </a:r>
          </a:p>
          <a:p>
            <a:r>
              <a:rPr lang="en-US" sz="2400" dirty="0">
                <a:latin typeface="Times New Roman" panose="02020603050405020304" pitchFamily="18" charset="0"/>
                <a:cs typeface="Times New Roman" panose="02020603050405020304" pitchFamily="18" charset="0"/>
              </a:rPr>
              <a:t>Boundary-value Analysis: </a:t>
            </a:r>
          </a:p>
          <a:p>
            <a:r>
              <a:rPr lang="en-US" sz="2400" dirty="0">
                <a:latin typeface="Times New Roman" panose="02020603050405020304" pitchFamily="18" charset="0"/>
                <a:cs typeface="Times New Roman" panose="02020603050405020304" pitchFamily="18" charset="0"/>
              </a:rPr>
              <a:t>The tests are designed to include representatives of boundary values in a range. </a:t>
            </a:r>
          </a:p>
          <a:p>
            <a:pPr marL="0" indent="0">
              <a:buNone/>
            </a:pPr>
            <a:r>
              <a:rPr lang="en-US" sz="2400" dirty="0">
                <a:latin typeface="Times New Roman" panose="02020603050405020304" pitchFamily="18" charset="0"/>
                <a:cs typeface="Times New Roman" panose="02020603050405020304" pitchFamily="18" charset="0"/>
              </a:rPr>
              <a:t>W</a:t>
            </a:r>
            <a:r>
              <a:rPr lang="en-US" sz="2400" dirty="0" smtClean="0">
                <a:latin typeface="Times New Roman" panose="02020603050405020304" pitchFamily="18" charset="0"/>
                <a:cs typeface="Times New Roman" panose="02020603050405020304" pitchFamily="18" charset="0"/>
              </a:rPr>
              <a:t>e </a:t>
            </a:r>
            <a:r>
              <a:rPr lang="en-US" sz="2400" dirty="0">
                <a:latin typeface="Times New Roman" panose="02020603050405020304" pitchFamily="18" charset="0"/>
                <a:cs typeface="Times New Roman" panose="02020603050405020304" pitchFamily="18" charset="0"/>
              </a:rPr>
              <a:t>are partitioning the values into a subset </a:t>
            </a:r>
            <a:r>
              <a:rPr lang="en-US" sz="2400" dirty="0" smtClean="0">
                <a:latin typeface="Times New Roman" panose="02020603050405020304" pitchFamily="18" charset="0"/>
                <a:cs typeface="Times New Roman" panose="02020603050405020304" pitchFamily="18" charset="0"/>
              </a:rPr>
              <a:t>. </a:t>
            </a:r>
          </a:p>
          <a:p>
            <a:r>
              <a:rPr lang="en-US" sz="2400" dirty="0" smtClean="0">
                <a:latin typeface="Times New Roman" panose="02020603050405020304" pitchFamily="18" charset="0"/>
                <a:cs typeface="Times New Roman" panose="02020603050405020304" pitchFamily="18" charset="0"/>
              </a:rPr>
              <a:t>Group </a:t>
            </a:r>
            <a:r>
              <a:rPr lang="en-US" sz="2400" dirty="0">
                <a:latin typeface="Times New Roman" panose="02020603050405020304" pitchFamily="18" charset="0"/>
                <a:cs typeface="Times New Roman" panose="02020603050405020304" pitchFamily="18" charset="0"/>
              </a:rPr>
              <a:t>1 : Employees with salary from 5 to 10 lacs</a:t>
            </a:r>
          </a:p>
          <a:p>
            <a:r>
              <a:rPr lang="en-US" sz="2400" dirty="0">
                <a:latin typeface="Times New Roman" panose="02020603050405020304" pitchFamily="18" charset="0"/>
                <a:cs typeface="Times New Roman" panose="02020603050405020304" pitchFamily="18" charset="0"/>
              </a:rPr>
              <a:t>Group 2 : Employees with salary from 10 to 15 lacs</a:t>
            </a:r>
          </a:p>
          <a:p>
            <a:r>
              <a:rPr lang="en-US" sz="2400" dirty="0">
                <a:latin typeface="Times New Roman" panose="02020603050405020304" pitchFamily="18" charset="0"/>
                <a:cs typeface="Times New Roman" panose="02020603050405020304" pitchFamily="18" charset="0"/>
              </a:rPr>
              <a:t>Group 3 : Employees with salary from 15 to 20 lacs</a:t>
            </a:r>
          </a:p>
          <a:p>
            <a:r>
              <a:rPr lang="en-US" sz="2400" dirty="0">
                <a:latin typeface="Times New Roman" panose="02020603050405020304" pitchFamily="18" charset="0"/>
                <a:cs typeface="Times New Roman" panose="02020603050405020304" pitchFamily="18" charset="0"/>
              </a:rPr>
              <a:t>Group 4 : Employees with salary more than 20 lacs</a:t>
            </a:r>
          </a:p>
          <a:p>
            <a:r>
              <a:rPr lang="en-US" sz="2400" b="1" dirty="0">
                <a:latin typeface="Times New Roman" panose="02020603050405020304" pitchFamily="18" charset="0"/>
                <a:cs typeface="Times New Roman" panose="02020603050405020304" pitchFamily="18" charset="0"/>
              </a:rPr>
              <a:t>Which values of the classes are to be tested?</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For the values of the class to be tested we need the boundary values. By boundary values I mean,</a:t>
            </a:r>
          </a:p>
          <a:p>
            <a:endParaRPr lang="en-US" sz="2400" dirty="0">
              <a:latin typeface="Times New Roman" panose="02020603050405020304" pitchFamily="18" charset="0"/>
              <a:cs typeface="Times New Roman" panose="02020603050405020304" pitchFamily="18" charset="0"/>
            </a:endParaRPr>
          </a:p>
          <a:p>
            <a:endParaRPr lang="en-US"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0"/>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943633" y="879856"/>
            <a:ext cx="5361917" cy="584775"/>
          </a:xfrm>
          <a:prstGeom prst="rect">
            <a:avLst/>
          </a:prstGeom>
        </p:spPr>
        <p:txBody>
          <a:bodyPr wrap="none">
            <a:spAutoFit/>
          </a:bodyPr>
          <a:lstStyle/>
          <a:p>
            <a:r>
              <a:rPr lang="en-US" sz="3200" b="1" u="sng" dirty="0">
                <a:solidFill>
                  <a:srgbClr val="FFFF00"/>
                </a:solidFill>
                <a:latin typeface="Times New Roman" panose="02020603050405020304" pitchFamily="18" charset="0"/>
                <a:cs typeface="Times New Roman" panose="02020603050405020304" pitchFamily="18" charset="0"/>
              </a:rPr>
              <a:t>DYNAMIC UNIT TESTING</a:t>
            </a:r>
            <a:r>
              <a:rPr lang="en-US" sz="3200" b="1" dirty="0">
                <a:solidFill>
                  <a:srgbClr val="FFFF00"/>
                </a:solidFill>
                <a:latin typeface="Times New Roman" panose="02020603050405020304" pitchFamily="18" charset="0"/>
                <a:cs typeface="Times New Roman" panose="02020603050405020304" pitchFamily="18" charset="0"/>
              </a:rPr>
              <a:t> </a:t>
            </a:r>
            <a:endParaRPr lang="en-US" sz="3200" dirty="0"/>
          </a:p>
        </p:txBody>
      </p:sp>
      <p:sp>
        <p:nvSpPr>
          <p:cNvPr id="8" name="Rectangle 7"/>
          <p:cNvSpPr/>
          <p:nvPr/>
        </p:nvSpPr>
        <p:spPr>
          <a:xfrm>
            <a:off x="155921" y="1494770"/>
            <a:ext cx="4186114" cy="523220"/>
          </a:xfrm>
          <a:prstGeom prst="rect">
            <a:avLst/>
          </a:prstGeom>
        </p:spPr>
        <p:txBody>
          <a:bodyPr wrap="square">
            <a:spAutoFit/>
          </a:bodyPr>
          <a:lstStyle/>
          <a:p>
            <a:pPr marL="0" indent="0" algn="ctr">
              <a:buNone/>
            </a:pPr>
            <a:r>
              <a:rPr lang="en-US" sz="2800" b="1" dirty="0">
                <a:solidFill>
                  <a:srgbClr val="00B0F0"/>
                </a:solidFill>
                <a:latin typeface="Times New Roman" panose="02020603050405020304" pitchFamily="18" charset="0"/>
                <a:cs typeface="Times New Roman" panose="02020603050405020304" pitchFamily="18" charset="0"/>
              </a:rPr>
              <a:t>Domain Testing Strategy</a:t>
            </a:r>
          </a:p>
        </p:txBody>
      </p:sp>
    </p:spTree>
    <p:extLst>
      <p:ext uri="{BB962C8B-B14F-4D97-AF65-F5344CB8AC3E}">
        <p14:creationId xmlns:p14="http://schemas.microsoft.com/office/powerpoint/2010/main" val="489984898"/>
      </p:ext>
    </p:extLst>
  </p:cSld>
  <p:clrMapOvr>
    <a:masterClrMapping/>
  </p:clrMapOvr>
  <mc:AlternateContent xmlns:mc="http://schemas.openxmlformats.org/markup-compatibility/2006" xmlns:p14="http://schemas.microsoft.com/office/powerpoint/2010/main">
    <mc:Choice Requires="p14">
      <p:transition spd="slow" p14:dur="2000" advTm="155550"/>
    </mc:Choice>
    <mc:Fallback xmlns="">
      <p:transition spd="slow" advTm="15555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808" y="2113250"/>
            <a:ext cx="12256499" cy="5506025"/>
          </a:xfrm>
        </p:spPr>
        <p:txBody>
          <a:bodyPr/>
          <a:lstStyle/>
          <a:p>
            <a:pPr marL="0" indent="0">
              <a:buNone/>
            </a:pPr>
            <a:r>
              <a:rPr lang="en-US" b="1" dirty="0">
                <a:solidFill>
                  <a:srgbClr val="00B0F0"/>
                </a:solidFill>
                <a:latin typeface="Times New Roman" panose="02020603050405020304" pitchFamily="18" charset="0"/>
                <a:cs typeface="Times New Roman" panose="02020603050405020304" pitchFamily="18" charset="0"/>
              </a:rPr>
              <a:t>Domain Testing </a:t>
            </a:r>
            <a:r>
              <a:rPr lang="en-US" b="1" dirty="0" smtClean="0">
                <a:solidFill>
                  <a:srgbClr val="00B0F0"/>
                </a:solidFill>
                <a:latin typeface="Times New Roman" panose="02020603050405020304" pitchFamily="18" charset="0"/>
                <a:cs typeface="Times New Roman" panose="02020603050405020304" pitchFamily="18" charset="0"/>
              </a:rPr>
              <a:t>Strategy</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Group </a:t>
            </a:r>
            <a:r>
              <a:rPr lang="en-US" sz="2400" dirty="0">
                <a:latin typeface="Times New Roman" panose="02020603050405020304" pitchFamily="18" charset="0"/>
                <a:cs typeface="Times New Roman" panose="02020603050405020304" pitchFamily="18" charset="0"/>
              </a:rPr>
              <a:t>1 : Employees with salary from 5 to 10 lacs</a:t>
            </a:r>
          </a:p>
          <a:p>
            <a:pPr>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Here, the values that should be considered are:</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 Equal to </a:t>
            </a:r>
            <a:r>
              <a:rPr lang="en-US" sz="2400" dirty="0" smtClean="0">
                <a:latin typeface="Times New Roman" panose="02020603050405020304" pitchFamily="18" charset="0"/>
                <a:cs typeface="Times New Roman" panose="02020603050405020304" pitchFamily="18" charset="0"/>
              </a:rPr>
              <a:t>5 and 10 lacs and between 5 to 10 lacs </a:t>
            </a:r>
          </a:p>
          <a:p>
            <a:pPr>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lesser </a:t>
            </a:r>
            <a:r>
              <a:rPr lang="en-US" sz="2400" dirty="0">
                <a:latin typeface="Times New Roman" panose="02020603050405020304" pitchFamily="18" charset="0"/>
                <a:cs typeface="Times New Roman" panose="02020603050405020304" pitchFamily="18" charset="0"/>
              </a:rPr>
              <a:t>than 5 </a:t>
            </a:r>
            <a:r>
              <a:rPr lang="en-US" sz="2400" dirty="0" smtClean="0">
                <a:latin typeface="Times New Roman" panose="02020603050405020304" pitchFamily="18" charset="0"/>
                <a:cs typeface="Times New Roman" panose="02020603050405020304" pitchFamily="18" charset="0"/>
              </a:rPr>
              <a:t>lacs AND greater than 10 lacs. (should not accept)</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How to determine the result?</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input is given and the expected output will give us the results and this is accomplished through domain knowledge</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11113"/>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txBox="1">
            <a:spLocks/>
          </p:cNvSpPr>
          <p:nvPr/>
        </p:nvSpPr>
        <p:spPr>
          <a:xfrm>
            <a:off x="1663596" y="829055"/>
            <a:ext cx="9355137" cy="1046163"/>
          </a:xfrm>
          <a:prstGeom prst="rect">
            <a:avLst/>
          </a:prstGeom>
        </p:spPr>
        <p:txBody>
          <a:bodyPr vert="horz" lIns="91440" tIns="45720" rIns="91440" bIns="45720" rtlCol="0" anchor="ctr">
            <a:noAutofit/>
          </a:bodyPr>
          <a:lstStyle>
            <a:lvl1pPr algn="r" defTabSz="1339850" rtl="0" eaLnBrk="0" fontAlgn="base" hangingPunct="0">
              <a:lnSpc>
                <a:spcPct val="90000"/>
              </a:lnSpc>
              <a:spcBef>
                <a:spcPct val="0"/>
              </a:spcBef>
              <a:spcAft>
                <a:spcPct val="0"/>
              </a:spcAft>
              <a:defRPr sz="5800" kern="1200" cap="all">
                <a:solidFill>
                  <a:schemeClr val="tx1"/>
                </a:solidFill>
                <a:latin typeface="+mj-lt"/>
                <a:ea typeface="+mj-ea"/>
                <a:cs typeface="+mj-cs"/>
              </a:defRPr>
            </a:lvl1pPr>
            <a:lvl2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2pPr>
            <a:lvl3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3pPr>
            <a:lvl4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4pPr>
            <a:lvl5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5pPr>
            <a:lvl6pPr marL="457200" algn="r" defTabSz="1339850" rtl="0" fontAlgn="base">
              <a:lnSpc>
                <a:spcPct val="90000"/>
              </a:lnSpc>
              <a:spcBef>
                <a:spcPct val="0"/>
              </a:spcBef>
              <a:spcAft>
                <a:spcPct val="0"/>
              </a:spcAft>
              <a:defRPr sz="5800">
                <a:solidFill>
                  <a:schemeClr val="tx1"/>
                </a:solidFill>
                <a:latin typeface="Century Gothic" panose="020B0502020202020204" pitchFamily="34" charset="0"/>
              </a:defRPr>
            </a:lvl6pPr>
            <a:lvl7pPr marL="914400" algn="r" defTabSz="1339850" rtl="0" fontAlgn="base">
              <a:lnSpc>
                <a:spcPct val="90000"/>
              </a:lnSpc>
              <a:spcBef>
                <a:spcPct val="0"/>
              </a:spcBef>
              <a:spcAft>
                <a:spcPct val="0"/>
              </a:spcAft>
              <a:defRPr sz="5800">
                <a:solidFill>
                  <a:schemeClr val="tx1"/>
                </a:solidFill>
                <a:latin typeface="Century Gothic" panose="020B0502020202020204" pitchFamily="34" charset="0"/>
              </a:defRPr>
            </a:lvl7pPr>
            <a:lvl8pPr marL="1371600" algn="r" defTabSz="1339850" rtl="0" fontAlgn="base">
              <a:lnSpc>
                <a:spcPct val="90000"/>
              </a:lnSpc>
              <a:spcBef>
                <a:spcPct val="0"/>
              </a:spcBef>
              <a:spcAft>
                <a:spcPct val="0"/>
              </a:spcAft>
              <a:defRPr sz="5800">
                <a:solidFill>
                  <a:schemeClr val="tx1"/>
                </a:solidFill>
                <a:latin typeface="Century Gothic" panose="020B0502020202020204" pitchFamily="34" charset="0"/>
              </a:defRPr>
            </a:lvl8pPr>
            <a:lvl9pPr marL="1828800" algn="r" defTabSz="1339850" rtl="0" fontAlgn="base">
              <a:lnSpc>
                <a:spcPct val="90000"/>
              </a:lnSpc>
              <a:spcBef>
                <a:spcPct val="0"/>
              </a:spcBef>
              <a:spcAft>
                <a:spcPct val="0"/>
              </a:spcAft>
              <a:defRPr sz="5800">
                <a:solidFill>
                  <a:schemeClr val="tx1"/>
                </a:solidFill>
                <a:latin typeface="Century Gothic" panose="020B0502020202020204" pitchFamily="34" charset="0"/>
              </a:defRPr>
            </a:lvl9pPr>
          </a:lstStyle>
          <a:p>
            <a:pPr algn="ctr"/>
            <a:r>
              <a:rPr lang="en-US" sz="4800" b="1" u="sng" dirty="0" smtClean="0">
                <a:solidFill>
                  <a:schemeClr val="accent2">
                    <a:lumMod val="60000"/>
                    <a:lumOff val="40000"/>
                  </a:schemeClr>
                </a:solidFill>
                <a:latin typeface="Times New Roman" panose="02020603050405020304" pitchFamily="18" charset="0"/>
                <a:cs typeface="Times New Roman" panose="02020603050405020304" pitchFamily="18" charset="0"/>
              </a:rPr>
              <a:t>Levels of testing</a:t>
            </a:r>
            <a:r>
              <a:rPr lang="en-US" sz="4800" dirty="0" smtClean="0">
                <a:solidFill>
                  <a:schemeClr val="accent2">
                    <a:lumMod val="60000"/>
                    <a:lumOff val="40000"/>
                  </a:schemeClr>
                </a:solidFill>
                <a:latin typeface="Times New Roman" panose="02020603050405020304" pitchFamily="18" charset="0"/>
                <a:cs typeface="Times New Roman" panose="02020603050405020304" pitchFamily="18" charset="0"/>
              </a:rPr>
              <a:t/>
            </a:r>
            <a:br>
              <a:rPr lang="en-US" sz="4800" dirty="0" smtClean="0">
                <a:solidFill>
                  <a:schemeClr val="accent2">
                    <a:lumMod val="60000"/>
                    <a:lumOff val="40000"/>
                  </a:schemeClr>
                </a:solidFill>
                <a:latin typeface="Times New Roman" panose="02020603050405020304" pitchFamily="18" charset="0"/>
                <a:cs typeface="Times New Roman" panose="02020603050405020304" pitchFamily="18" charset="0"/>
              </a:rPr>
            </a:br>
            <a:endParaRPr lang="en-US" sz="4400" b="1" dirty="0" smtClean="0">
              <a:solidFill>
                <a:srgbClr val="FFFF00"/>
              </a:solidFill>
              <a:latin typeface="Times New Roman" panose="02020603050405020304" pitchFamily="18" charset="0"/>
              <a:cs typeface="Times New Roman" panose="02020603050405020304" pitchFamily="18" charset="0"/>
            </a:endParaRPr>
          </a:p>
          <a:p>
            <a:pPr algn="ctr"/>
            <a:endParaRPr lang="en-US" sz="4400"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
        <p:nvSpPr>
          <p:cNvPr id="7" name="Rectangle 6"/>
          <p:cNvSpPr/>
          <p:nvPr/>
        </p:nvSpPr>
        <p:spPr>
          <a:xfrm>
            <a:off x="0" y="1067087"/>
            <a:ext cx="5361917" cy="584775"/>
          </a:xfrm>
          <a:prstGeom prst="rect">
            <a:avLst/>
          </a:prstGeom>
        </p:spPr>
        <p:txBody>
          <a:bodyPr wrap="none">
            <a:spAutoFit/>
          </a:bodyPr>
          <a:lstStyle/>
          <a:p>
            <a:r>
              <a:rPr lang="en-US" sz="3200" b="1" u="sng" dirty="0">
                <a:solidFill>
                  <a:srgbClr val="FFFF00"/>
                </a:solidFill>
                <a:latin typeface="Times New Roman" panose="02020603050405020304" pitchFamily="18" charset="0"/>
                <a:cs typeface="Times New Roman" panose="02020603050405020304" pitchFamily="18" charset="0"/>
              </a:rPr>
              <a:t>DYNAMIC UNIT TESTING</a:t>
            </a:r>
            <a:r>
              <a:rPr lang="en-US" sz="3200" b="1" dirty="0">
                <a:solidFill>
                  <a:srgbClr val="FFFF00"/>
                </a:solidFill>
                <a:latin typeface="Times New Roman" panose="02020603050405020304" pitchFamily="18" charset="0"/>
                <a:cs typeface="Times New Roman" panose="02020603050405020304" pitchFamily="18" charset="0"/>
              </a:rPr>
              <a:t> </a:t>
            </a:r>
            <a:endParaRPr lang="en-US" sz="3200" dirty="0"/>
          </a:p>
        </p:txBody>
      </p:sp>
    </p:spTree>
    <p:extLst>
      <p:ext uri="{BB962C8B-B14F-4D97-AF65-F5344CB8AC3E}">
        <p14:creationId xmlns:p14="http://schemas.microsoft.com/office/powerpoint/2010/main" val="1535681762"/>
      </p:ext>
    </p:extLst>
  </p:cSld>
  <p:clrMapOvr>
    <a:masterClrMapping/>
  </p:clrMapOvr>
  <mc:AlternateContent xmlns:mc="http://schemas.openxmlformats.org/markup-compatibility/2006" xmlns:p14="http://schemas.microsoft.com/office/powerpoint/2010/main">
    <mc:Choice Requires="p14">
      <p:transition spd="slow" p14:dur="2000" advTm="152748"/>
    </mc:Choice>
    <mc:Fallback xmlns="">
      <p:transition spd="slow" advTm="152748"/>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noGrp="1"/>
          </p:cNvSpPr>
          <p:nvPr>
            <p:ph type="title"/>
          </p:nvPr>
        </p:nvSpPr>
        <p:spPr>
          <a:xfrm>
            <a:off x="1825625" y="826904"/>
            <a:ext cx="9355138" cy="1323630"/>
          </a:xfrm>
          <a:prstGeom prst="rect">
            <a:avLst/>
          </a:prstGeom>
        </p:spPr>
        <p:txBody>
          <a:bodyPr vert="horz" lIns="91440" tIns="45720" rIns="91440" bIns="45720" rtlCol="0" anchor="ctr">
            <a:noAutofit/>
          </a:bodyPr>
          <a:lstStyle>
            <a:lvl1pPr algn="r" defTabSz="1339850" rtl="0" eaLnBrk="0" fontAlgn="base" hangingPunct="0">
              <a:lnSpc>
                <a:spcPct val="90000"/>
              </a:lnSpc>
              <a:spcBef>
                <a:spcPct val="0"/>
              </a:spcBef>
              <a:spcAft>
                <a:spcPct val="0"/>
              </a:spcAft>
              <a:defRPr sz="5800" kern="1200" cap="all">
                <a:solidFill>
                  <a:schemeClr val="tx1"/>
                </a:solidFill>
                <a:latin typeface="+mj-lt"/>
                <a:ea typeface="+mj-ea"/>
                <a:cs typeface="+mj-cs"/>
              </a:defRPr>
            </a:lvl1pPr>
            <a:lvl2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2pPr>
            <a:lvl3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3pPr>
            <a:lvl4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4pPr>
            <a:lvl5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5pPr>
            <a:lvl6pPr marL="457200" algn="r" defTabSz="1339850" rtl="0" fontAlgn="base">
              <a:lnSpc>
                <a:spcPct val="90000"/>
              </a:lnSpc>
              <a:spcBef>
                <a:spcPct val="0"/>
              </a:spcBef>
              <a:spcAft>
                <a:spcPct val="0"/>
              </a:spcAft>
              <a:defRPr sz="5800">
                <a:solidFill>
                  <a:schemeClr val="tx1"/>
                </a:solidFill>
                <a:latin typeface="Century Gothic" panose="020B0502020202020204" pitchFamily="34" charset="0"/>
              </a:defRPr>
            </a:lvl6pPr>
            <a:lvl7pPr marL="914400" algn="r" defTabSz="1339850" rtl="0" fontAlgn="base">
              <a:lnSpc>
                <a:spcPct val="90000"/>
              </a:lnSpc>
              <a:spcBef>
                <a:spcPct val="0"/>
              </a:spcBef>
              <a:spcAft>
                <a:spcPct val="0"/>
              </a:spcAft>
              <a:defRPr sz="5800">
                <a:solidFill>
                  <a:schemeClr val="tx1"/>
                </a:solidFill>
                <a:latin typeface="Century Gothic" panose="020B0502020202020204" pitchFamily="34" charset="0"/>
              </a:defRPr>
            </a:lvl7pPr>
            <a:lvl8pPr marL="1371600" algn="r" defTabSz="1339850" rtl="0" fontAlgn="base">
              <a:lnSpc>
                <a:spcPct val="90000"/>
              </a:lnSpc>
              <a:spcBef>
                <a:spcPct val="0"/>
              </a:spcBef>
              <a:spcAft>
                <a:spcPct val="0"/>
              </a:spcAft>
              <a:defRPr sz="5800">
                <a:solidFill>
                  <a:schemeClr val="tx1"/>
                </a:solidFill>
                <a:latin typeface="Century Gothic" panose="020B0502020202020204" pitchFamily="34" charset="0"/>
              </a:defRPr>
            </a:lvl8pPr>
            <a:lvl9pPr marL="1828800" algn="r" defTabSz="1339850" rtl="0" fontAlgn="base">
              <a:lnSpc>
                <a:spcPct val="90000"/>
              </a:lnSpc>
              <a:spcBef>
                <a:spcPct val="0"/>
              </a:spcBef>
              <a:spcAft>
                <a:spcPct val="0"/>
              </a:spcAft>
              <a:defRPr sz="5800">
                <a:solidFill>
                  <a:schemeClr val="tx1"/>
                </a:solidFill>
                <a:latin typeface="Century Gothic" panose="020B0502020202020204" pitchFamily="34" charset="0"/>
              </a:defRPr>
            </a:lvl9pPr>
          </a:lstStyle>
          <a:p>
            <a:pPr algn="ctr"/>
            <a:r>
              <a:rPr lang="en-US" sz="4800" b="1" u="sng" dirty="0" smtClean="0">
                <a:solidFill>
                  <a:schemeClr val="accent2">
                    <a:lumMod val="60000"/>
                    <a:lumOff val="40000"/>
                  </a:schemeClr>
                </a:solidFill>
                <a:latin typeface="Times New Roman" panose="02020603050405020304" pitchFamily="18" charset="0"/>
                <a:cs typeface="Times New Roman" panose="02020603050405020304" pitchFamily="18" charset="0"/>
              </a:rPr>
              <a:t>Levels of testing</a:t>
            </a:r>
            <a:r>
              <a:rPr lang="en-US" sz="4800" dirty="0" smtClean="0">
                <a:solidFill>
                  <a:schemeClr val="accent2">
                    <a:lumMod val="60000"/>
                    <a:lumOff val="40000"/>
                  </a:schemeClr>
                </a:solidFill>
                <a:latin typeface="Times New Roman" panose="02020603050405020304" pitchFamily="18" charset="0"/>
                <a:cs typeface="Times New Roman" panose="02020603050405020304" pitchFamily="18" charset="0"/>
              </a:rPr>
              <a:t/>
            </a:r>
            <a:br>
              <a:rPr lang="en-US" sz="4800" dirty="0" smtClean="0">
                <a:solidFill>
                  <a:schemeClr val="accent2">
                    <a:lumMod val="60000"/>
                    <a:lumOff val="40000"/>
                  </a:schemeClr>
                </a:solidFill>
                <a:latin typeface="Times New Roman" panose="02020603050405020304" pitchFamily="18" charset="0"/>
                <a:cs typeface="Times New Roman" panose="02020603050405020304" pitchFamily="18" charset="0"/>
              </a:rPr>
            </a:br>
            <a:endParaRPr lang="en-US" sz="4400" b="1" dirty="0" smtClean="0">
              <a:solidFill>
                <a:srgbClr val="FFFF00"/>
              </a:solidFill>
              <a:latin typeface="Times New Roman" panose="02020603050405020304" pitchFamily="18" charset="0"/>
              <a:cs typeface="Times New Roman" panose="02020603050405020304" pitchFamily="18" charset="0"/>
            </a:endParaRPr>
          </a:p>
          <a:p>
            <a:pPr algn="ctr"/>
            <a:endParaRPr lang="en-US" sz="4400"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4095" y="2045770"/>
            <a:ext cx="12526409" cy="5967413"/>
          </a:xfrm>
        </p:spPr>
        <p:txBody>
          <a:bodyPr>
            <a:normAutofit fontScale="70000" lnSpcReduction="20000"/>
          </a:bodyPr>
          <a:lstStyle/>
          <a:p>
            <a:r>
              <a:rPr lang="en-US" sz="2400" dirty="0">
                <a:latin typeface="Times New Roman" panose="02020603050405020304" pitchFamily="18" charset="0"/>
                <a:cs typeface="Times New Roman" panose="02020603050405020304" pitchFamily="18" charset="0"/>
              </a:rPr>
              <a:t>Now, what is domain knowledge? </a:t>
            </a:r>
          </a:p>
          <a:p>
            <a:pPr marL="0" indent="0">
              <a:buNone/>
            </a:pPr>
            <a:r>
              <a:rPr lang="en-US" sz="2400" b="1" dirty="0" smtClean="0">
                <a:latin typeface="Times New Roman" panose="02020603050405020304" pitchFamily="18" charset="0"/>
                <a:cs typeface="Times New Roman" panose="02020603050405020304" pitchFamily="18" charset="0"/>
              </a:rPr>
              <a:t>Domain </a:t>
            </a:r>
            <a:r>
              <a:rPr lang="en-US" sz="2400" b="1" dirty="0">
                <a:latin typeface="Times New Roman" panose="02020603050405020304" pitchFamily="18" charset="0"/>
                <a:cs typeface="Times New Roman" panose="02020603050405020304" pitchFamily="18" charset="0"/>
              </a:rPr>
              <a:t>Knowledge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Domain knowledge is a fine understanding of a particular sphere. It means that a person is familiar with specific terms of the discipline. It helps to reduce the delivery cycle and shorten development time. It also improves customer service and enhances flexibility. </a:t>
            </a:r>
          </a:p>
          <a:p>
            <a:r>
              <a:rPr lang="en-US" sz="2400" dirty="0">
                <a:latin typeface="Times New Roman" panose="02020603050405020304" pitchFamily="18" charset="0"/>
                <a:cs typeface="Times New Roman" panose="02020603050405020304" pitchFamily="18" charset="0"/>
              </a:rPr>
              <a:t>Moving further, let us understand the structure of domain testing</a:t>
            </a:r>
          </a:p>
          <a:p>
            <a:r>
              <a:rPr lang="en-US" sz="2400" b="1" dirty="0">
                <a:latin typeface="Times New Roman" panose="02020603050405020304" pitchFamily="18" charset="0"/>
                <a:cs typeface="Times New Roman" panose="02020603050405020304" pitchFamily="18" charset="0"/>
              </a:rPr>
              <a:t>Domain Testing Structure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There are certain key points that formulate the structure of domain testing:</a:t>
            </a:r>
          </a:p>
          <a:p>
            <a:r>
              <a:rPr lang="en-US" sz="2400" dirty="0">
                <a:latin typeface="Times New Roman" panose="02020603050405020304" pitchFamily="18" charset="0"/>
                <a:cs typeface="Times New Roman" panose="02020603050405020304" pitchFamily="18" charset="0"/>
              </a:rPr>
              <a:t>Decide what can go wrong with the boundaries set.</a:t>
            </a:r>
          </a:p>
          <a:p>
            <a:r>
              <a:rPr lang="en-US" sz="2400" dirty="0">
                <a:latin typeface="Times New Roman" panose="02020603050405020304" pitchFamily="18" charset="0"/>
                <a:cs typeface="Times New Roman" panose="02020603050405020304" pitchFamily="18" charset="0"/>
              </a:rPr>
              <a:t>Find strategies to handle each case.</a:t>
            </a:r>
          </a:p>
          <a:p>
            <a:r>
              <a:rPr lang="en-US" sz="2400" dirty="0">
                <a:latin typeface="Times New Roman" panose="02020603050405020304" pitchFamily="18" charset="0"/>
                <a:cs typeface="Times New Roman" panose="02020603050405020304" pitchFamily="18" charset="0"/>
              </a:rPr>
              <a:t>Pick several points to test for each error.</a:t>
            </a:r>
          </a:p>
          <a:p>
            <a:r>
              <a:rPr lang="en-US" sz="2400" dirty="0">
                <a:latin typeface="Times New Roman" panose="02020603050405020304" pitchFamily="18" charset="0"/>
                <a:cs typeface="Times New Roman" panose="02020603050405020304" pitchFamily="18" charset="0"/>
              </a:rPr>
              <a:t>Use one test point to check the adjacent domains.</a:t>
            </a:r>
          </a:p>
          <a:p>
            <a:r>
              <a:rPr lang="en-US" sz="2400" dirty="0">
                <a:latin typeface="Times New Roman" panose="02020603050405020304" pitchFamily="18" charset="0"/>
                <a:cs typeface="Times New Roman" panose="02020603050405020304" pitchFamily="18" charset="0"/>
              </a:rPr>
              <a:t>Check off redundant test points.</a:t>
            </a:r>
          </a:p>
          <a:p>
            <a:r>
              <a:rPr lang="en-US" sz="2400" dirty="0">
                <a:latin typeface="Times New Roman" panose="02020603050405020304" pitchFamily="18" charset="0"/>
                <a:cs typeface="Times New Roman" panose="02020603050405020304" pitchFamily="18" charset="0"/>
              </a:rPr>
              <a:t>Start running the tests.</a:t>
            </a:r>
          </a:p>
          <a:p>
            <a:r>
              <a:rPr lang="en-US" sz="2400" dirty="0">
                <a:latin typeface="Times New Roman" panose="02020603050405020304" pitchFamily="18" charset="0"/>
                <a:cs typeface="Times New Roman" panose="02020603050405020304" pitchFamily="18" charset="0"/>
              </a:rPr>
              <a:t>Determine if any boundaries contain error/fault.</a:t>
            </a:r>
          </a:p>
          <a:p>
            <a:r>
              <a:rPr lang="en-US" sz="2400" dirty="0">
                <a:latin typeface="Times New Roman" panose="02020603050405020304" pitchFamily="18" charset="0"/>
                <a:cs typeface="Times New Roman" panose="02020603050405020304" pitchFamily="18" charset="0"/>
              </a:rPr>
              <a:t>Verify each boundary of all the domains.</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1028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815302" y="1328600"/>
            <a:ext cx="5361917" cy="584775"/>
          </a:xfrm>
          <a:prstGeom prst="rect">
            <a:avLst/>
          </a:prstGeom>
        </p:spPr>
        <p:txBody>
          <a:bodyPr wrap="none">
            <a:spAutoFit/>
          </a:bodyPr>
          <a:lstStyle/>
          <a:p>
            <a:r>
              <a:rPr lang="en-US" sz="3200" b="1" u="sng" dirty="0">
                <a:solidFill>
                  <a:srgbClr val="FFFF00"/>
                </a:solidFill>
                <a:latin typeface="Times New Roman" panose="02020603050405020304" pitchFamily="18" charset="0"/>
                <a:cs typeface="Times New Roman" panose="02020603050405020304" pitchFamily="18" charset="0"/>
              </a:rPr>
              <a:t>DYNAMIC UNIT TESTING</a:t>
            </a:r>
            <a:r>
              <a:rPr lang="en-US" sz="3200" b="1" dirty="0">
                <a:solidFill>
                  <a:srgbClr val="FFFF00"/>
                </a:solidFill>
                <a:latin typeface="Times New Roman" panose="02020603050405020304" pitchFamily="18" charset="0"/>
                <a:cs typeface="Times New Roman" panose="02020603050405020304" pitchFamily="18" charset="0"/>
              </a:rPr>
              <a:t> </a:t>
            </a:r>
            <a:endParaRPr lang="en-US" sz="3200" dirty="0"/>
          </a:p>
        </p:txBody>
      </p:sp>
    </p:spTree>
    <p:extLst>
      <p:ext uri="{BB962C8B-B14F-4D97-AF65-F5344CB8AC3E}">
        <p14:creationId xmlns:p14="http://schemas.microsoft.com/office/powerpoint/2010/main" val="1099127694"/>
      </p:ext>
    </p:extLst>
  </p:cSld>
  <p:clrMapOvr>
    <a:masterClrMapping/>
  </p:clrMapOvr>
  <mc:AlternateContent xmlns:mc="http://schemas.openxmlformats.org/markup-compatibility/2006" xmlns:p14="http://schemas.microsoft.com/office/powerpoint/2010/main">
    <mc:Choice Requires="p14">
      <p:transition spd="slow" p14:dur="2000" advTm="163108"/>
    </mc:Choice>
    <mc:Fallback xmlns="">
      <p:transition spd="slow" advTm="163108"/>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noGrp="1"/>
          </p:cNvSpPr>
          <p:nvPr>
            <p:ph type="title"/>
          </p:nvPr>
        </p:nvSpPr>
        <p:spPr>
          <a:xfrm>
            <a:off x="767954" y="485118"/>
            <a:ext cx="9355138" cy="974725"/>
          </a:xfrm>
          <a:prstGeom prst="rect">
            <a:avLst/>
          </a:prstGeom>
        </p:spPr>
        <p:txBody>
          <a:bodyPr vert="horz" lIns="91440" tIns="45720" rIns="91440" bIns="45720" rtlCol="0" anchor="ctr">
            <a:noAutofit/>
          </a:bodyPr>
          <a:lstStyle>
            <a:lvl1pPr algn="r" defTabSz="1339850" rtl="0" eaLnBrk="0" fontAlgn="base" hangingPunct="0">
              <a:lnSpc>
                <a:spcPct val="90000"/>
              </a:lnSpc>
              <a:spcBef>
                <a:spcPct val="0"/>
              </a:spcBef>
              <a:spcAft>
                <a:spcPct val="0"/>
              </a:spcAft>
              <a:defRPr sz="5800" kern="1200" cap="all">
                <a:solidFill>
                  <a:schemeClr val="tx1"/>
                </a:solidFill>
                <a:latin typeface="+mj-lt"/>
                <a:ea typeface="+mj-ea"/>
                <a:cs typeface="+mj-cs"/>
              </a:defRPr>
            </a:lvl1pPr>
            <a:lvl2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2pPr>
            <a:lvl3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3pPr>
            <a:lvl4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4pPr>
            <a:lvl5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5pPr>
            <a:lvl6pPr marL="457200" algn="r" defTabSz="1339850" rtl="0" fontAlgn="base">
              <a:lnSpc>
                <a:spcPct val="90000"/>
              </a:lnSpc>
              <a:spcBef>
                <a:spcPct val="0"/>
              </a:spcBef>
              <a:spcAft>
                <a:spcPct val="0"/>
              </a:spcAft>
              <a:defRPr sz="5800">
                <a:solidFill>
                  <a:schemeClr val="tx1"/>
                </a:solidFill>
                <a:latin typeface="Century Gothic" panose="020B0502020202020204" pitchFamily="34" charset="0"/>
              </a:defRPr>
            </a:lvl6pPr>
            <a:lvl7pPr marL="914400" algn="r" defTabSz="1339850" rtl="0" fontAlgn="base">
              <a:lnSpc>
                <a:spcPct val="90000"/>
              </a:lnSpc>
              <a:spcBef>
                <a:spcPct val="0"/>
              </a:spcBef>
              <a:spcAft>
                <a:spcPct val="0"/>
              </a:spcAft>
              <a:defRPr sz="5800">
                <a:solidFill>
                  <a:schemeClr val="tx1"/>
                </a:solidFill>
                <a:latin typeface="Century Gothic" panose="020B0502020202020204" pitchFamily="34" charset="0"/>
              </a:defRPr>
            </a:lvl7pPr>
            <a:lvl8pPr marL="1371600" algn="r" defTabSz="1339850" rtl="0" fontAlgn="base">
              <a:lnSpc>
                <a:spcPct val="90000"/>
              </a:lnSpc>
              <a:spcBef>
                <a:spcPct val="0"/>
              </a:spcBef>
              <a:spcAft>
                <a:spcPct val="0"/>
              </a:spcAft>
              <a:defRPr sz="5800">
                <a:solidFill>
                  <a:schemeClr val="tx1"/>
                </a:solidFill>
                <a:latin typeface="Century Gothic" panose="020B0502020202020204" pitchFamily="34" charset="0"/>
              </a:defRPr>
            </a:lvl8pPr>
            <a:lvl9pPr marL="1828800" algn="r" defTabSz="1339850" rtl="0" fontAlgn="base">
              <a:lnSpc>
                <a:spcPct val="90000"/>
              </a:lnSpc>
              <a:spcBef>
                <a:spcPct val="0"/>
              </a:spcBef>
              <a:spcAft>
                <a:spcPct val="0"/>
              </a:spcAft>
              <a:defRPr sz="5800">
                <a:solidFill>
                  <a:schemeClr val="tx1"/>
                </a:solidFill>
                <a:latin typeface="Century Gothic" panose="020B0502020202020204" pitchFamily="34" charset="0"/>
              </a:defRPr>
            </a:lvl9pPr>
          </a:lstStyle>
          <a:p>
            <a:pPr algn="ctr"/>
            <a:r>
              <a:rPr lang="en-US" sz="4400" b="1" u="sng" dirty="0" smtClean="0">
                <a:solidFill>
                  <a:schemeClr val="accent2">
                    <a:lumMod val="60000"/>
                    <a:lumOff val="40000"/>
                  </a:schemeClr>
                </a:solidFill>
                <a:latin typeface="Times New Roman" panose="02020603050405020304" pitchFamily="18" charset="0"/>
                <a:cs typeface="Times New Roman" panose="02020603050405020304" pitchFamily="18" charset="0"/>
              </a:rPr>
              <a:t>Levels of testing</a:t>
            </a:r>
            <a:r>
              <a:rPr lang="en-US" sz="4400" dirty="0" smtClean="0">
                <a:solidFill>
                  <a:schemeClr val="accent2">
                    <a:lumMod val="60000"/>
                    <a:lumOff val="40000"/>
                  </a:schemeClr>
                </a:solidFill>
                <a:latin typeface="Times New Roman" panose="02020603050405020304" pitchFamily="18" charset="0"/>
                <a:cs typeface="Times New Roman" panose="02020603050405020304" pitchFamily="18" charset="0"/>
              </a:rPr>
              <a:t/>
            </a:r>
            <a:br>
              <a:rPr lang="en-US" sz="4400" dirty="0" smtClean="0">
                <a:solidFill>
                  <a:schemeClr val="accent2">
                    <a:lumMod val="60000"/>
                    <a:lumOff val="40000"/>
                  </a:schemeClr>
                </a:solidFill>
                <a:latin typeface="Times New Roman" panose="02020603050405020304" pitchFamily="18" charset="0"/>
                <a:cs typeface="Times New Roman" panose="02020603050405020304" pitchFamily="18" charset="0"/>
              </a:rPr>
            </a:br>
            <a:endParaRPr lang="en-US" sz="4400"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23903" y="2226365"/>
            <a:ext cx="10243240" cy="6539948"/>
          </a:xfrm>
        </p:spPr>
        <p:txBody>
          <a:bodyPr>
            <a:normAutofit fontScale="92500" lnSpcReduction="10000"/>
          </a:bodyPr>
          <a:lstStyle/>
          <a:p>
            <a:pPr marL="0" indent="0">
              <a:buNone/>
            </a:pPr>
            <a:r>
              <a:rPr lang="en-US" dirty="0"/>
              <a:t>• </a:t>
            </a:r>
            <a:r>
              <a:rPr lang="en-US" sz="2400" dirty="0">
                <a:latin typeface="Times New Roman" panose="02020603050405020304" pitchFamily="18" charset="0"/>
                <a:cs typeface="Times New Roman" panose="02020603050405020304" pitchFamily="18" charset="0"/>
              </a:rPr>
              <a:t>Functional Program Testing:  </a:t>
            </a:r>
          </a:p>
          <a:p>
            <a:pPr marL="0" indent="0">
              <a:buNone/>
            </a:pPr>
            <a:r>
              <a:rPr lang="en-US" sz="2400" dirty="0">
                <a:latin typeface="Times New Roman" panose="02020603050405020304" pitchFamily="18" charset="0"/>
                <a:cs typeface="Times New Roman" panose="02020603050405020304" pitchFamily="18" charset="0"/>
              </a:rPr>
              <a:t>In functional program testing one performs the following steps: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Identify the input and output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domains </a:t>
            </a:r>
            <a:r>
              <a:rPr lang="en-US" sz="2400" dirty="0">
                <a:latin typeface="Times New Roman" panose="02020603050405020304" pitchFamily="18" charset="0"/>
                <a:cs typeface="Times New Roman" panose="02020603050405020304" pitchFamily="18" charset="0"/>
              </a:rPr>
              <a:t>of a program;  </a:t>
            </a: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(ii)</a:t>
            </a:r>
            <a:r>
              <a:rPr lang="en-US" sz="2400" dirty="0">
                <a:latin typeface="Times New Roman" panose="02020603050405020304" pitchFamily="18" charset="0"/>
                <a:cs typeface="Times New Roman" panose="02020603050405020304" pitchFamily="18" charset="0"/>
              </a:rPr>
              <a:t>	for a given input domain, select </a:t>
            </a:r>
            <a:r>
              <a:rPr lang="en-US" sz="2400" dirty="0" smtClean="0">
                <a:latin typeface="Times New Roman" panose="02020603050405020304" pitchFamily="18" charset="0"/>
                <a:cs typeface="Times New Roman" panose="02020603050405020304" pitchFamily="18" charset="0"/>
              </a:rPr>
              <a:t>some</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special </a:t>
            </a:r>
            <a:r>
              <a:rPr lang="en-US" sz="2400" dirty="0">
                <a:latin typeface="Times New Roman" panose="02020603050405020304" pitchFamily="18" charset="0"/>
                <a:cs typeface="Times New Roman" panose="02020603050405020304" pitchFamily="18" charset="0"/>
              </a:rPr>
              <a:t>values and compute the </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expected  outcome</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(iii)</a:t>
            </a:r>
            <a:r>
              <a:rPr lang="en-US" sz="2400" dirty="0">
                <a:latin typeface="Times New Roman" panose="02020603050405020304" pitchFamily="18" charset="0"/>
                <a:cs typeface="Times New Roman" panose="02020603050405020304" pitchFamily="18" charset="0"/>
              </a:rPr>
              <a:t>	for a given output domain, select some </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special </a:t>
            </a:r>
            <a:r>
              <a:rPr lang="en-US" sz="2400" dirty="0">
                <a:latin typeface="Times New Roman" panose="02020603050405020304" pitchFamily="18" charset="0"/>
                <a:cs typeface="Times New Roman" panose="02020603050405020304" pitchFamily="18" charset="0"/>
              </a:rPr>
              <a:t>values and compute the input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value  that </a:t>
            </a:r>
            <a:r>
              <a:rPr lang="en-US" sz="2400" dirty="0">
                <a:latin typeface="Times New Roman" panose="02020603050405020304" pitchFamily="18" charset="0"/>
                <a:cs typeface="Times New Roman" panose="02020603050405020304" pitchFamily="18" charset="0"/>
              </a:rPr>
              <a:t>will cause the unit to </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produce </a:t>
            </a:r>
            <a:r>
              <a:rPr lang="en-US" sz="2400" dirty="0">
                <a:latin typeface="Times New Roman" panose="02020603050405020304" pitchFamily="18" charset="0"/>
                <a:cs typeface="Times New Roman" panose="02020603050405020304" pitchFamily="18" charset="0"/>
              </a:rPr>
              <a:t>those output values; and </a:t>
            </a:r>
            <a:r>
              <a:rPr lang="en-US" sz="2400" dirty="0" smtClean="0">
                <a:latin typeface="Times New Roman" panose="02020603050405020304" pitchFamily="18" charset="0"/>
                <a:cs typeface="Times New Roman" panose="02020603050405020304" pitchFamily="18" charset="0"/>
              </a:rPr>
              <a:t>Unit</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8" name="Rectangle 7"/>
          <p:cNvSpPr/>
          <p:nvPr/>
        </p:nvSpPr>
        <p:spPr>
          <a:xfrm>
            <a:off x="767954" y="1459843"/>
            <a:ext cx="4709815" cy="523220"/>
          </a:xfrm>
          <a:prstGeom prst="rect">
            <a:avLst/>
          </a:prstGeom>
        </p:spPr>
        <p:txBody>
          <a:bodyPr wrap="none">
            <a:spAutoFit/>
          </a:bodyPr>
          <a:lstStyle/>
          <a:p>
            <a:r>
              <a:rPr lang="en-US" sz="2800" b="1" u="sng" dirty="0">
                <a:solidFill>
                  <a:srgbClr val="FFFF00"/>
                </a:solidFill>
                <a:latin typeface="Times New Roman" panose="02020603050405020304" pitchFamily="18" charset="0"/>
                <a:cs typeface="Times New Roman" panose="02020603050405020304" pitchFamily="18" charset="0"/>
              </a:rPr>
              <a:t>DYNAMIC UNIT TESTING</a:t>
            </a:r>
            <a:r>
              <a:rPr lang="en-US" sz="2800" b="1" dirty="0">
                <a:solidFill>
                  <a:srgbClr val="FFFF00"/>
                </a:solidFill>
                <a:latin typeface="Times New Roman" panose="02020603050405020304" pitchFamily="18" charset="0"/>
                <a:cs typeface="Times New Roman" panose="02020603050405020304" pitchFamily="18" charset="0"/>
              </a:rPr>
              <a:t> </a:t>
            </a:r>
            <a:endParaRPr lang="en-US" sz="2800" b="1"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67863" y="-2382"/>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59340443"/>
      </p:ext>
    </p:extLst>
  </p:cSld>
  <p:clrMapOvr>
    <a:masterClrMapping/>
  </p:clrMapOvr>
  <mc:AlternateContent xmlns:mc="http://schemas.openxmlformats.org/markup-compatibility/2006" xmlns:p14="http://schemas.microsoft.com/office/powerpoint/2010/main">
    <mc:Choice Requires="p14">
      <p:transition spd="slow" p14:dur="2000" advTm="68024"/>
    </mc:Choice>
    <mc:Fallback xmlns="">
      <p:transition spd="slow" advTm="68024"/>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7079" y="1714050"/>
            <a:ext cx="7027697" cy="7540526"/>
          </a:xfrm>
          <a:prstGeom prst="rect">
            <a:avLst/>
          </a:prstGeom>
        </p:spPr>
        <p:txBody>
          <a:bodyPr wrap="square">
            <a:spAutoFit/>
          </a:bodyPr>
          <a:lstStyle/>
          <a:p>
            <a:r>
              <a:rPr lang="en-US" sz="3600" b="1" dirty="0">
                <a:solidFill>
                  <a:srgbClr val="FFFF00"/>
                </a:solidFill>
                <a:latin typeface="Times New Roman" panose="02020603050405020304" pitchFamily="18" charset="0"/>
                <a:cs typeface="Times New Roman" panose="02020603050405020304" pitchFamily="18" charset="0"/>
              </a:rPr>
              <a:t>Testing</a:t>
            </a:r>
            <a:r>
              <a:rPr lang="en-US" sz="3600" dirty="0">
                <a:latin typeface="Times New Roman" panose="02020603050405020304" pitchFamily="18" charset="0"/>
                <a:cs typeface="Times New Roman" panose="02020603050405020304" pitchFamily="18" charset="0"/>
              </a:rPr>
              <a:t> </a:t>
            </a:r>
            <a:r>
              <a:rPr lang="en-US" sz="3600" b="1" dirty="0" smtClean="0">
                <a:solidFill>
                  <a:srgbClr val="FFFF00"/>
                </a:solidFill>
                <a:latin typeface="Times New Roman" panose="02020603050405020304" pitchFamily="18" charset="0"/>
                <a:cs typeface="Times New Roman" panose="02020603050405020304" pitchFamily="18" charset="0"/>
              </a:rPr>
              <a:t>Myth about Unit Testing: </a:t>
            </a:r>
          </a:p>
          <a:p>
            <a:pPr marL="457200" indent="-457200" algn="ctr">
              <a:buFont typeface="Wingdings" panose="05000000000000000000" pitchFamily="2" charset="2"/>
              <a:buChar char="ü"/>
            </a:pPr>
            <a:r>
              <a:rPr lang="en-US" sz="2800" dirty="0" smtClean="0">
                <a:latin typeface="Times New Roman" panose="02020603050405020304" pitchFamily="18" charset="0"/>
                <a:cs typeface="Times New Roman" panose="02020603050405020304" pitchFamily="18" charset="0"/>
              </a:rPr>
              <a:t>It </a:t>
            </a:r>
            <a:r>
              <a:rPr lang="en-US" sz="2800" dirty="0">
                <a:latin typeface="Times New Roman" panose="02020603050405020304" pitchFamily="18" charset="0"/>
                <a:cs typeface="Times New Roman" panose="02020603050405020304" pitchFamily="18" charset="0"/>
              </a:rPr>
              <a:t>requires time, </a:t>
            </a:r>
            <a:r>
              <a:rPr lang="en-US" sz="2800" dirty="0" smtClean="0">
                <a:latin typeface="Times New Roman" panose="02020603050405020304" pitchFamily="18" charset="0"/>
                <a:cs typeface="Times New Roman" panose="02020603050405020304" pitchFamily="18" charset="0"/>
              </a:rPr>
              <a:t>and</a:t>
            </a:r>
          </a:p>
          <a:p>
            <a:pPr marL="457200" indent="-457200" algn="ctr">
              <a:buFont typeface="Wingdings" panose="05000000000000000000" pitchFamily="2" charset="2"/>
              <a:buChar char="ü"/>
            </a:pP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 am always overscheduled </a:t>
            </a:r>
            <a:endParaRPr lang="en-US" sz="2800" dirty="0" smtClean="0">
              <a:latin typeface="Times New Roman" panose="02020603050405020304" pitchFamily="18" charset="0"/>
              <a:cs typeface="Times New Roman" panose="02020603050405020304" pitchFamily="18" charset="0"/>
            </a:endParaRPr>
          </a:p>
          <a:p>
            <a:pPr marL="457200" indent="-457200" algn="ctr">
              <a:buFont typeface="Wingdings" panose="05000000000000000000" pitchFamily="2" charset="2"/>
              <a:buChar char="ü"/>
            </a:pP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My code is rock solid</a:t>
            </a:r>
            <a:r>
              <a:rPr lang="en-US" sz="2800" dirty="0" smtClean="0">
                <a:latin typeface="Times New Roman" panose="02020603050405020304" pitchFamily="18" charset="0"/>
                <a:cs typeface="Times New Roman" panose="02020603050405020304" pitchFamily="18" charset="0"/>
              </a:rPr>
              <a:t>!</a:t>
            </a:r>
          </a:p>
          <a:p>
            <a:pPr marL="457200" indent="-457200" algn="ctr">
              <a:buFont typeface="Wingdings" panose="05000000000000000000" pitchFamily="2" charset="2"/>
              <a:buChar char="ü"/>
            </a:pP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 do not need unit tests.  </a:t>
            </a:r>
          </a:p>
          <a:p>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Myths </a:t>
            </a:r>
            <a:r>
              <a:rPr lang="en-US" sz="2800" dirty="0">
                <a:latin typeface="Times New Roman" panose="02020603050405020304" pitchFamily="18" charset="0"/>
                <a:cs typeface="Times New Roman" panose="02020603050405020304" pitchFamily="18" charset="0"/>
              </a:rPr>
              <a:t>by their very nature are false assumptions. </a:t>
            </a:r>
            <a:endParaRPr lang="en-US" sz="2800" dirty="0" smtClean="0">
              <a:latin typeface="Times New Roman" panose="02020603050405020304" pitchFamily="18" charset="0"/>
              <a:cs typeface="Times New Roman" panose="02020603050405020304" pitchFamily="18" charset="0"/>
            </a:endParaRPr>
          </a:p>
          <a:p>
            <a:endParaRPr lang="en-US" sz="2800" dirty="0" smtClean="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ü"/>
            </a:pP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Truth is Unit testing increase the speed of development.  </a:t>
            </a:r>
            <a:r>
              <a:rPr lang="en-US" sz="2800" dirty="0" smtClean="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Programmers think that Integration Testing will catch all errors and do not execute the unit test. Once units are integrated, very simple errors which could have very easily found and fixed in unit tested take very long time to be traced and fixed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3480"/>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txBox="1">
            <a:spLocks/>
          </p:cNvSpPr>
          <p:nvPr/>
        </p:nvSpPr>
        <p:spPr>
          <a:xfrm>
            <a:off x="1212574" y="484910"/>
            <a:ext cx="9374809" cy="1368288"/>
          </a:xfrm>
          <a:prstGeom prst="rect">
            <a:avLst/>
          </a:prstGeom>
        </p:spPr>
        <p:txBody>
          <a:bodyPr vert="horz" lIns="91440" tIns="45720" rIns="91440" bIns="45720" rtlCol="0" anchor="ctr">
            <a:noAutofit/>
          </a:bodyPr>
          <a:lstStyle>
            <a:lvl1pPr algn="r" defTabSz="1339850" rtl="0" eaLnBrk="0" fontAlgn="base" hangingPunct="0">
              <a:lnSpc>
                <a:spcPct val="90000"/>
              </a:lnSpc>
              <a:spcBef>
                <a:spcPct val="0"/>
              </a:spcBef>
              <a:spcAft>
                <a:spcPct val="0"/>
              </a:spcAft>
              <a:defRPr sz="5800" kern="1200" cap="all">
                <a:solidFill>
                  <a:schemeClr val="tx1"/>
                </a:solidFill>
                <a:latin typeface="+mj-lt"/>
                <a:ea typeface="+mj-ea"/>
                <a:cs typeface="+mj-cs"/>
              </a:defRPr>
            </a:lvl1pPr>
            <a:lvl2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2pPr>
            <a:lvl3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3pPr>
            <a:lvl4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4pPr>
            <a:lvl5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5pPr>
            <a:lvl6pPr marL="457200" algn="r" defTabSz="1339850" rtl="0" fontAlgn="base">
              <a:lnSpc>
                <a:spcPct val="90000"/>
              </a:lnSpc>
              <a:spcBef>
                <a:spcPct val="0"/>
              </a:spcBef>
              <a:spcAft>
                <a:spcPct val="0"/>
              </a:spcAft>
              <a:defRPr sz="5800">
                <a:solidFill>
                  <a:schemeClr val="tx1"/>
                </a:solidFill>
                <a:latin typeface="Century Gothic" panose="020B0502020202020204" pitchFamily="34" charset="0"/>
              </a:defRPr>
            </a:lvl6pPr>
            <a:lvl7pPr marL="914400" algn="r" defTabSz="1339850" rtl="0" fontAlgn="base">
              <a:lnSpc>
                <a:spcPct val="90000"/>
              </a:lnSpc>
              <a:spcBef>
                <a:spcPct val="0"/>
              </a:spcBef>
              <a:spcAft>
                <a:spcPct val="0"/>
              </a:spcAft>
              <a:defRPr sz="5800">
                <a:solidFill>
                  <a:schemeClr val="tx1"/>
                </a:solidFill>
                <a:latin typeface="Century Gothic" panose="020B0502020202020204" pitchFamily="34" charset="0"/>
              </a:defRPr>
            </a:lvl7pPr>
            <a:lvl8pPr marL="1371600" algn="r" defTabSz="1339850" rtl="0" fontAlgn="base">
              <a:lnSpc>
                <a:spcPct val="90000"/>
              </a:lnSpc>
              <a:spcBef>
                <a:spcPct val="0"/>
              </a:spcBef>
              <a:spcAft>
                <a:spcPct val="0"/>
              </a:spcAft>
              <a:defRPr sz="5800">
                <a:solidFill>
                  <a:schemeClr val="tx1"/>
                </a:solidFill>
                <a:latin typeface="Century Gothic" panose="020B0502020202020204" pitchFamily="34" charset="0"/>
              </a:defRPr>
            </a:lvl8pPr>
            <a:lvl9pPr marL="1828800" algn="r" defTabSz="1339850" rtl="0" fontAlgn="base">
              <a:lnSpc>
                <a:spcPct val="90000"/>
              </a:lnSpc>
              <a:spcBef>
                <a:spcPct val="0"/>
              </a:spcBef>
              <a:spcAft>
                <a:spcPct val="0"/>
              </a:spcAft>
              <a:defRPr sz="5800">
                <a:solidFill>
                  <a:schemeClr val="tx1"/>
                </a:solidFill>
                <a:latin typeface="Century Gothic" panose="020B0502020202020204" pitchFamily="34" charset="0"/>
              </a:defRPr>
            </a:lvl9pPr>
          </a:lstStyle>
          <a:p>
            <a:pPr algn="ctr"/>
            <a:r>
              <a:rPr lang="en-US" sz="4400" b="1" u="sng" smtClean="0">
                <a:solidFill>
                  <a:schemeClr val="accent2">
                    <a:lumMod val="60000"/>
                    <a:lumOff val="40000"/>
                  </a:schemeClr>
                </a:solidFill>
                <a:latin typeface="Times New Roman" panose="02020603050405020304" pitchFamily="18" charset="0"/>
                <a:cs typeface="Times New Roman" panose="02020603050405020304" pitchFamily="18" charset="0"/>
              </a:rPr>
              <a:t>Levels of testing</a:t>
            </a:r>
            <a:r>
              <a:rPr lang="en-US" sz="4400" smtClean="0">
                <a:solidFill>
                  <a:schemeClr val="accent2">
                    <a:lumMod val="60000"/>
                    <a:lumOff val="40000"/>
                  </a:schemeClr>
                </a:solidFill>
                <a:latin typeface="Times New Roman" panose="02020603050405020304" pitchFamily="18" charset="0"/>
                <a:cs typeface="Times New Roman" panose="02020603050405020304" pitchFamily="18" charset="0"/>
              </a:rPr>
              <a:t/>
            </a:r>
            <a:br>
              <a:rPr lang="en-US" sz="4400" smtClean="0">
                <a:solidFill>
                  <a:schemeClr val="accent2">
                    <a:lumMod val="60000"/>
                    <a:lumOff val="40000"/>
                  </a:schemeClr>
                </a:solidFill>
                <a:latin typeface="Times New Roman" panose="02020603050405020304" pitchFamily="18" charset="0"/>
                <a:cs typeface="Times New Roman" panose="02020603050405020304" pitchFamily="18" charset="0"/>
              </a:rPr>
            </a:br>
            <a:endParaRPr lang="en-US" sz="4400"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pic>
        <p:nvPicPr>
          <p:cNvPr id="7" name="Picture 6"/>
          <p:cNvPicPr/>
          <p:nvPr/>
        </p:nvPicPr>
        <p:blipFill>
          <a:blip r:embed="rId3"/>
          <a:stretch>
            <a:fillRect/>
          </a:stretch>
        </p:blipFill>
        <p:spPr>
          <a:xfrm>
            <a:off x="7504776" y="1829175"/>
            <a:ext cx="5754024" cy="4935195"/>
          </a:xfrm>
          <a:prstGeom prst="rect">
            <a:avLst/>
          </a:prstGeom>
        </p:spPr>
      </p:pic>
    </p:spTree>
    <p:extLst>
      <p:ext uri="{BB962C8B-B14F-4D97-AF65-F5344CB8AC3E}">
        <p14:creationId xmlns:p14="http://schemas.microsoft.com/office/powerpoint/2010/main" val="2528226784"/>
      </p:ext>
    </p:extLst>
  </p:cSld>
  <p:clrMapOvr>
    <a:masterClrMapping/>
  </p:clrMapOvr>
  <mc:AlternateContent xmlns:mc="http://schemas.openxmlformats.org/markup-compatibility/2006" xmlns:p14="http://schemas.microsoft.com/office/powerpoint/2010/main">
    <mc:Choice Requires="p14">
      <p:transition spd="slow" p14:dur="2000" advTm="168988"/>
    </mc:Choice>
    <mc:Fallback xmlns="">
      <p:transition spd="slow" advTm="168988"/>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xfrm>
            <a:off x="1212574" y="484910"/>
            <a:ext cx="9374809" cy="1368288"/>
          </a:xfrm>
          <a:prstGeom prst="rect">
            <a:avLst/>
          </a:prstGeom>
        </p:spPr>
        <p:txBody>
          <a:bodyPr vert="horz" lIns="91440" tIns="45720" rIns="91440" bIns="45720" rtlCol="0" anchor="ctr">
            <a:noAutofit/>
          </a:bodyPr>
          <a:lstStyle>
            <a:lvl1pPr algn="r" defTabSz="1339850" rtl="0" eaLnBrk="0" fontAlgn="base" hangingPunct="0">
              <a:lnSpc>
                <a:spcPct val="90000"/>
              </a:lnSpc>
              <a:spcBef>
                <a:spcPct val="0"/>
              </a:spcBef>
              <a:spcAft>
                <a:spcPct val="0"/>
              </a:spcAft>
              <a:defRPr sz="5800" kern="1200" cap="all">
                <a:solidFill>
                  <a:schemeClr val="tx1"/>
                </a:solidFill>
                <a:latin typeface="+mj-lt"/>
                <a:ea typeface="+mj-ea"/>
                <a:cs typeface="+mj-cs"/>
              </a:defRPr>
            </a:lvl1pPr>
            <a:lvl2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2pPr>
            <a:lvl3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3pPr>
            <a:lvl4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4pPr>
            <a:lvl5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5pPr>
            <a:lvl6pPr marL="457200" algn="r" defTabSz="1339850" rtl="0" fontAlgn="base">
              <a:lnSpc>
                <a:spcPct val="90000"/>
              </a:lnSpc>
              <a:spcBef>
                <a:spcPct val="0"/>
              </a:spcBef>
              <a:spcAft>
                <a:spcPct val="0"/>
              </a:spcAft>
              <a:defRPr sz="5800">
                <a:solidFill>
                  <a:schemeClr val="tx1"/>
                </a:solidFill>
                <a:latin typeface="Century Gothic" panose="020B0502020202020204" pitchFamily="34" charset="0"/>
              </a:defRPr>
            </a:lvl6pPr>
            <a:lvl7pPr marL="914400" algn="r" defTabSz="1339850" rtl="0" fontAlgn="base">
              <a:lnSpc>
                <a:spcPct val="90000"/>
              </a:lnSpc>
              <a:spcBef>
                <a:spcPct val="0"/>
              </a:spcBef>
              <a:spcAft>
                <a:spcPct val="0"/>
              </a:spcAft>
              <a:defRPr sz="5800">
                <a:solidFill>
                  <a:schemeClr val="tx1"/>
                </a:solidFill>
                <a:latin typeface="Century Gothic" panose="020B0502020202020204" pitchFamily="34" charset="0"/>
              </a:defRPr>
            </a:lvl7pPr>
            <a:lvl8pPr marL="1371600" algn="r" defTabSz="1339850" rtl="0" fontAlgn="base">
              <a:lnSpc>
                <a:spcPct val="90000"/>
              </a:lnSpc>
              <a:spcBef>
                <a:spcPct val="0"/>
              </a:spcBef>
              <a:spcAft>
                <a:spcPct val="0"/>
              </a:spcAft>
              <a:defRPr sz="5800">
                <a:solidFill>
                  <a:schemeClr val="tx1"/>
                </a:solidFill>
                <a:latin typeface="Century Gothic" panose="020B0502020202020204" pitchFamily="34" charset="0"/>
              </a:defRPr>
            </a:lvl8pPr>
            <a:lvl9pPr marL="1828800" algn="r" defTabSz="1339850" rtl="0" fontAlgn="base">
              <a:lnSpc>
                <a:spcPct val="90000"/>
              </a:lnSpc>
              <a:spcBef>
                <a:spcPct val="0"/>
              </a:spcBef>
              <a:spcAft>
                <a:spcPct val="0"/>
              </a:spcAft>
              <a:defRPr sz="5800">
                <a:solidFill>
                  <a:schemeClr val="tx1"/>
                </a:solidFill>
                <a:latin typeface="Century Gothic" panose="020B0502020202020204" pitchFamily="34" charset="0"/>
              </a:defRPr>
            </a:lvl9pPr>
          </a:lstStyle>
          <a:p>
            <a:pPr algn="ctr"/>
            <a:r>
              <a:rPr lang="en-US" sz="4400" b="1" u="sng" dirty="0" smtClean="0">
                <a:solidFill>
                  <a:schemeClr val="accent2">
                    <a:lumMod val="60000"/>
                    <a:lumOff val="40000"/>
                  </a:schemeClr>
                </a:solidFill>
                <a:latin typeface="Times New Roman" panose="02020603050405020304" pitchFamily="18" charset="0"/>
                <a:cs typeface="Times New Roman" panose="02020603050405020304" pitchFamily="18" charset="0"/>
              </a:rPr>
              <a:t>Levels of testing</a:t>
            </a:r>
            <a:r>
              <a:rPr lang="en-US" sz="4400" dirty="0" smtClean="0">
                <a:solidFill>
                  <a:schemeClr val="accent2">
                    <a:lumMod val="60000"/>
                    <a:lumOff val="40000"/>
                  </a:schemeClr>
                </a:solidFill>
                <a:latin typeface="Times New Roman" panose="02020603050405020304" pitchFamily="18" charset="0"/>
                <a:cs typeface="Times New Roman" panose="02020603050405020304" pitchFamily="18" charset="0"/>
              </a:rPr>
              <a:t/>
            </a:r>
            <a:br>
              <a:rPr lang="en-US" sz="4400" dirty="0" smtClean="0">
                <a:solidFill>
                  <a:schemeClr val="accent2">
                    <a:lumMod val="60000"/>
                    <a:lumOff val="40000"/>
                  </a:schemeClr>
                </a:solidFill>
                <a:latin typeface="Times New Roman" panose="02020603050405020304" pitchFamily="18" charset="0"/>
                <a:cs typeface="Times New Roman" panose="02020603050405020304" pitchFamily="18" charset="0"/>
              </a:rPr>
            </a:br>
            <a:endParaRPr lang="en-US" sz="4400"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80988" y="1504950"/>
            <a:ext cx="11668125" cy="5967413"/>
          </a:xfrm>
        </p:spPr>
        <p:txBody>
          <a:bodyPr>
            <a:normAutofit fontScale="77500" lnSpcReduction="20000"/>
          </a:bodyPr>
          <a:lstStyle/>
          <a:p>
            <a:pPr marL="0" indent="0">
              <a:buNone/>
            </a:pPr>
            <a:r>
              <a:rPr lang="en-US" b="1" dirty="0" smtClean="0">
                <a:solidFill>
                  <a:srgbClr val="FFFF00"/>
                </a:solidFill>
                <a:latin typeface="Times New Roman" panose="02020603050405020304" pitchFamily="18" charset="0"/>
                <a:cs typeface="Times New Roman" panose="02020603050405020304" pitchFamily="18" charset="0"/>
              </a:rPr>
              <a:t>Unit </a:t>
            </a:r>
            <a:r>
              <a:rPr lang="en-US" b="1" dirty="0">
                <a:solidFill>
                  <a:srgbClr val="FFFF00"/>
                </a:solidFill>
                <a:latin typeface="Times New Roman" panose="02020603050405020304" pitchFamily="18" charset="0"/>
                <a:cs typeface="Times New Roman" panose="02020603050405020304" pitchFamily="18" charset="0"/>
              </a:rPr>
              <a:t>testing </a:t>
            </a:r>
            <a:r>
              <a:rPr lang="en-US" b="1" u="sng" dirty="0" err="1" smtClean="0">
                <a:solidFill>
                  <a:srgbClr val="FFFF00"/>
                </a:solidFill>
                <a:latin typeface="Times New Roman" panose="02020603050405020304" pitchFamily="18" charset="0"/>
                <a:cs typeface="Times New Roman" panose="02020603050405020304" pitchFamily="18" charset="0"/>
              </a:rPr>
              <a:t>Testing</a:t>
            </a:r>
            <a:r>
              <a:rPr lang="en-US" b="1" u="sng" dirty="0" smtClean="0">
                <a:solidFill>
                  <a:srgbClr val="FFFF00"/>
                </a:solidFill>
                <a:latin typeface="Times New Roman" panose="02020603050405020304" pitchFamily="18" charset="0"/>
                <a:cs typeface="Times New Roman" panose="02020603050405020304" pitchFamily="18" charset="0"/>
              </a:rPr>
              <a:t> </a:t>
            </a:r>
            <a:r>
              <a:rPr lang="en-US" b="1" u="sng" dirty="0">
                <a:solidFill>
                  <a:srgbClr val="FFFF00"/>
                </a:solidFill>
                <a:latin typeface="Times New Roman" panose="02020603050405020304" pitchFamily="18" charset="0"/>
                <a:cs typeface="Times New Roman" panose="02020603050405020304" pitchFamily="18" charset="0"/>
              </a:rPr>
              <a:t>Benefits and Advantage</a:t>
            </a:r>
            <a:r>
              <a:rPr lang="en-US" b="1" dirty="0">
                <a:solidFill>
                  <a:srgbClr val="FFFF00"/>
                </a:solidFill>
                <a:latin typeface="Times New Roman" panose="02020603050405020304" pitchFamily="18" charset="0"/>
                <a:cs typeface="Times New Roman" panose="02020603050405020304" pitchFamily="18" charset="0"/>
              </a:rPr>
              <a:t>  </a:t>
            </a:r>
            <a:endParaRPr lang="en-US" b="1" i="1" u="sng" dirty="0">
              <a:solidFill>
                <a:srgbClr val="FFFF00"/>
              </a:solidFill>
              <a:latin typeface="Times New Roman" panose="02020603050405020304" pitchFamily="18" charset="0"/>
              <a:cs typeface="Times New Roman" panose="02020603050405020304" pitchFamily="18" charset="0"/>
            </a:endParaRPr>
          </a:p>
          <a:p>
            <a:pPr lvl="0"/>
            <a:r>
              <a:rPr lang="en-US" sz="2800" b="1" u="sng" dirty="0">
                <a:latin typeface="Times New Roman" panose="02020603050405020304" pitchFamily="18" charset="0"/>
                <a:cs typeface="Times New Roman" panose="02020603050405020304" pitchFamily="18" charset="0"/>
              </a:rPr>
              <a:t>Unit </a:t>
            </a:r>
            <a:r>
              <a:rPr lang="en-US" sz="2800" dirty="0" smtClean="0">
                <a:latin typeface="Times New Roman" panose="02020603050405020304" pitchFamily="18" charset="0"/>
                <a:cs typeface="Times New Roman" panose="02020603050405020304" pitchFamily="18" charset="0"/>
              </a:rPr>
              <a:t>allows </a:t>
            </a:r>
            <a:r>
              <a:rPr lang="en-US" sz="2800" dirty="0">
                <a:latin typeface="Times New Roman" panose="02020603050405020304" pitchFamily="18" charset="0"/>
                <a:cs typeface="Times New Roman" panose="02020603050405020304" pitchFamily="18" charset="0"/>
              </a:rPr>
              <a:t>the programmer to refactor code at a later date, and make sure the module still works correctly (i.e. Regression testing). The procedure is to write test cases for all functions and methods so that whenever a change causes a fault, it can be quickly identified and fixed.  </a:t>
            </a:r>
          </a:p>
          <a:p>
            <a:pPr lvl="0"/>
            <a:r>
              <a:rPr lang="en-US" sz="2800" dirty="0">
                <a:latin typeface="Times New Roman" panose="02020603050405020304" pitchFamily="18" charset="0"/>
                <a:cs typeface="Times New Roman" panose="02020603050405020304" pitchFamily="18" charset="0"/>
              </a:rPr>
              <a:t>Due to the modular nature of the unit testing, we can test parts of the project without waiting for others to be completed.  </a:t>
            </a:r>
          </a:p>
          <a:p>
            <a:r>
              <a:rPr lang="en-US" sz="3600" b="1" u="sng" dirty="0">
                <a:solidFill>
                  <a:srgbClr val="FFFF00"/>
                </a:solidFill>
                <a:latin typeface="Times New Roman" panose="02020603050405020304" pitchFamily="18" charset="0"/>
                <a:cs typeface="Times New Roman" panose="02020603050405020304" pitchFamily="18" charset="0"/>
              </a:rPr>
              <a:t>Unit Testing Limitations</a:t>
            </a:r>
            <a:r>
              <a:rPr lang="en-US" sz="3600" b="1" dirty="0">
                <a:solidFill>
                  <a:srgbClr val="FFFF00"/>
                </a:solidFill>
                <a:latin typeface="Times New Roman" panose="02020603050405020304" pitchFamily="18" charset="0"/>
                <a:cs typeface="Times New Roman" panose="02020603050405020304" pitchFamily="18" charset="0"/>
              </a:rPr>
              <a:t>  </a:t>
            </a:r>
            <a:endParaRPr lang="en-US" sz="3600" b="1" i="1" u="sng" dirty="0">
              <a:solidFill>
                <a:srgbClr val="FFFF00"/>
              </a:solidFill>
              <a:latin typeface="Times New Roman" panose="02020603050405020304" pitchFamily="18" charset="0"/>
              <a:cs typeface="Times New Roman" panose="02020603050405020304" pitchFamily="18" charset="0"/>
            </a:endParaRPr>
          </a:p>
          <a:p>
            <a:pPr lvl="0"/>
            <a:r>
              <a:rPr lang="en-US" sz="2800" dirty="0">
                <a:latin typeface="Times New Roman" panose="02020603050405020304" pitchFamily="18" charset="0"/>
                <a:cs typeface="Times New Roman" panose="02020603050405020304" pitchFamily="18" charset="0"/>
              </a:rPr>
              <a:t>Sometime it is difficult to test the function or module due to dependency</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a:t>
            </a:r>
          </a:p>
          <a:p>
            <a:pPr lvl="0"/>
            <a:r>
              <a:rPr lang="en-US" sz="2800" dirty="0">
                <a:latin typeface="Times New Roman" panose="02020603050405020304" pitchFamily="18" charset="0"/>
                <a:cs typeface="Times New Roman" panose="02020603050405020304" pitchFamily="18" charset="0"/>
              </a:rPr>
              <a:t>Unit testing can't be expected to catch every error in a program. It is not possible to evaluate all execution paths even in the most trivial programs  </a:t>
            </a:r>
          </a:p>
          <a:p>
            <a:pPr lvl="0"/>
            <a:r>
              <a:rPr lang="en-US" sz="2800" dirty="0">
                <a:latin typeface="Times New Roman" panose="02020603050405020304" pitchFamily="18" charset="0"/>
                <a:cs typeface="Times New Roman" panose="02020603050405020304" pitchFamily="18" charset="0"/>
              </a:rPr>
              <a:t>Unit testing by its very nature focuses on a unit of code. Hence it can't catch integration errors or broad system level errors. </a:t>
            </a:r>
          </a:p>
          <a:p>
            <a:r>
              <a:rPr lang="en-US" sz="2800" dirty="0">
                <a:latin typeface="Times New Roman" panose="02020603050405020304" pitchFamily="18" charset="0"/>
                <a:cs typeface="Times New Roman" panose="02020603050405020304" pitchFamily="18" charset="0"/>
              </a:rPr>
              <a:t>It's recommended unit testing be used in conjunction with other testing activities.  </a:t>
            </a:r>
          </a:p>
          <a:p>
            <a:r>
              <a:rPr lang="en-US" sz="2800" b="1" dirty="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630894" y="0"/>
            <a:ext cx="3780306" cy="798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460743"/>
      </p:ext>
    </p:extLst>
  </p:cSld>
  <p:clrMapOvr>
    <a:masterClrMapping/>
  </p:clrMapOvr>
  <mc:AlternateContent xmlns:mc="http://schemas.openxmlformats.org/markup-compatibility/2006" xmlns:p14="http://schemas.microsoft.com/office/powerpoint/2010/main">
    <mc:Choice Requires="p14">
      <p:transition spd="slow" p14:dur="2000" advTm="148070"/>
    </mc:Choice>
    <mc:Fallback xmlns="">
      <p:transition spd="slow" advTm="148070"/>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xfrm>
            <a:off x="1501982" y="972378"/>
            <a:ext cx="9226136" cy="570672"/>
          </a:xfrm>
          <a:prstGeom prst="rect">
            <a:avLst/>
          </a:prstGeom>
        </p:spPr>
        <p:txBody>
          <a:bodyPr vert="horz" lIns="91440" tIns="45720" rIns="91440" bIns="45720" rtlCol="0" anchor="ctr">
            <a:noAutofit/>
          </a:bodyPr>
          <a:lstStyle>
            <a:lvl1pPr algn="r" defTabSz="1339850" rtl="0" eaLnBrk="0" fontAlgn="base" hangingPunct="0">
              <a:lnSpc>
                <a:spcPct val="90000"/>
              </a:lnSpc>
              <a:spcBef>
                <a:spcPct val="0"/>
              </a:spcBef>
              <a:spcAft>
                <a:spcPct val="0"/>
              </a:spcAft>
              <a:defRPr sz="5800" kern="1200" cap="all">
                <a:solidFill>
                  <a:schemeClr val="tx1"/>
                </a:solidFill>
                <a:latin typeface="+mj-lt"/>
                <a:ea typeface="+mj-ea"/>
                <a:cs typeface="+mj-cs"/>
              </a:defRPr>
            </a:lvl1pPr>
            <a:lvl2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2pPr>
            <a:lvl3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3pPr>
            <a:lvl4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4pPr>
            <a:lvl5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5pPr>
            <a:lvl6pPr marL="457200" algn="r" defTabSz="1339850" rtl="0" fontAlgn="base">
              <a:lnSpc>
                <a:spcPct val="90000"/>
              </a:lnSpc>
              <a:spcBef>
                <a:spcPct val="0"/>
              </a:spcBef>
              <a:spcAft>
                <a:spcPct val="0"/>
              </a:spcAft>
              <a:defRPr sz="5800">
                <a:solidFill>
                  <a:schemeClr val="tx1"/>
                </a:solidFill>
                <a:latin typeface="Century Gothic" panose="020B0502020202020204" pitchFamily="34" charset="0"/>
              </a:defRPr>
            </a:lvl6pPr>
            <a:lvl7pPr marL="914400" algn="r" defTabSz="1339850" rtl="0" fontAlgn="base">
              <a:lnSpc>
                <a:spcPct val="90000"/>
              </a:lnSpc>
              <a:spcBef>
                <a:spcPct val="0"/>
              </a:spcBef>
              <a:spcAft>
                <a:spcPct val="0"/>
              </a:spcAft>
              <a:defRPr sz="5800">
                <a:solidFill>
                  <a:schemeClr val="tx1"/>
                </a:solidFill>
                <a:latin typeface="Century Gothic" panose="020B0502020202020204" pitchFamily="34" charset="0"/>
              </a:defRPr>
            </a:lvl7pPr>
            <a:lvl8pPr marL="1371600" algn="r" defTabSz="1339850" rtl="0" fontAlgn="base">
              <a:lnSpc>
                <a:spcPct val="90000"/>
              </a:lnSpc>
              <a:spcBef>
                <a:spcPct val="0"/>
              </a:spcBef>
              <a:spcAft>
                <a:spcPct val="0"/>
              </a:spcAft>
              <a:defRPr sz="5800">
                <a:solidFill>
                  <a:schemeClr val="tx1"/>
                </a:solidFill>
                <a:latin typeface="Century Gothic" panose="020B0502020202020204" pitchFamily="34" charset="0"/>
              </a:defRPr>
            </a:lvl8pPr>
            <a:lvl9pPr marL="1828800" algn="r" defTabSz="1339850" rtl="0" fontAlgn="base">
              <a:lnSpc>
                <a:spcPct val="90000"/>
              </a:lnSpc>
              <a:spcBef>
                <a:spcPct val="0"/>
              </a:spcBef>
              <a:spcAft>
                <a:spcPct val="0"/>
              </a:spcAft>
              <a:defRPr sz="5800">
                <a:solidFill>
                  <a:schemeClr val="tx1"/>
                </a:solidFill>
                <a:latin typeface="Century Gothic" panose="020B0502020202020204" pitchFamily="34" charset="0"/>
              </a:defRPr>
            </a:lvl9pPr>
          </a:lstStyle>
          <a:p>
            <a:pPr algn="ctr"/>
            <a:r>
              <a:rPr lang="en-US" sz="4800" b="1" u="sng" dirty="0" smtClean="0">
                <a:solidFill>
                  <a:schemeClr val="accent2">
                    <a:lumMod val="60000"/>
                    <a:lumOff val="40000"/>
                  </a:schemeClr>
                </a:solidFill>
                <a:latin typeface="Times New Roman" panose="02020603050405020304" pitchFamily="18" charset="0"/>
                <a:cs typeface="Times New Roman" panose="02020603050405020304" pitchFamily="18" charset="0"/>
              </a:rPr>
              <a:t>Levels of testing</a:t>
            </a:r>
            <a:r>
              <a:rPr lang="en-US" sz="4800" dirty="0" smtClean="0">
                <a:solidFill>
                  <a:schemeClr val="accent2">
                    <a:lumMod val="60000"/>
                    <a:lumOff val="40000"/>
                  </a:schemeClr>
                </a:solidFill>
                <a:latin typeface="Times New Roman" panose="02020603050405020304" pitchFamily="18" charset="0"/>
                <a:cs typeface="Times New Roman" panose="02020603050405020304" pitchFamily="18" charset="0"/>
              </a:rPr>
              <a:t/>
            </a:r>
            <a:br>
              <a:rPr lang="en-US" sz="4800" dirty="0" smtClean="0">
                <a:solidFill>
                  <a:schemeClr val="accent2">
                    <a:lumMod val="60000"/>
                    <a:lumOff val="40000"/>
                  </a:schemeClr>
                </a:solidFill>
                <a:latin typeface="Times New Roman" panose="02020603050405020304" pitchFamily="18" charset="0"/>
                <a:cs typeface="Times New Roman" panose="02020603050405020304" pitchFamily="18" charset="0"/>
              </a:rPr>
            </a:br>
            <a:endParaRPr lang="en-US" sz="4800"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80988" y="1543050"/>
            <a:ext cx="11668125" cy="5967413"/>
          </a:xfrm>
        </p:spPr>
        <p:txBody>
          <a:bodyPr>
            <a:normAutofit fontScale="92500" lnSpcReduction="20000"/>
          </a:bodyPr>
          <a:lstStyle/>
          <a:p>
            <a:pPr marL="0" indent="0">
              <a:buNone/>
            </a:pPr>
            <a:r>
              <a:rPr lang="en-US" b="1" u="sng" dirty="0">
                <a:solidFill>
                  <a:srgbClr val="FFFF00"/>
                </a:solidFill>
                <a:latin typeface="Times New Roman" panose="02020603050405020304" pitchFamily="18" charset="0"/>
                <a:cs typeface="Times New Roman" panose="02020603050405020304" pitchFamily="18" charset="0"/>
              </a:rPr>
              <a:t>Unit Testing Techniques</a:t>
            </a:r>
            <a:r>
              <a:rPr lang="en-US" b="1" dirty="0">
                <a:solidFill>
                  <a:srgbClr val="FFFF00"/>
                </a:solidFill>
                <a:latin typeface="Times New Roman" panose="02020603050405020304" pitchFamily="18" charset="0"/>
                <a:cs typeface="Times New Roman" panose="02020603050405020304" pitchFamily="18" charset="0"/>
              </a:rPr>
              <a:t>  </a:t>
            </a:r>
            <a:endParaRPr lang="en-US" dirty="0" smtClean="0">
              <a:solidFill>
                <a:srgbClr val="FFFF00"/>
              </a:solidFill>
              <a:latin typeface="Times New Roman" panose="02020603050405020304" pitchFamily="18" charset="0"/>
              <a:cs typeface="Times New Roman" panose="02020603050405020304" pitchFamily="18" charset="0"/>
            </a:endParaRPr>
          </a:p>
          <a:p>
            <a:pPr lvl="0" algn="ctr">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Structural </a:t>
            </a:r>
            <a:r>
              <a:rPr lang="en-US" dirty="0">
                <a:latin typeface="Times New Roman" panose="02020603050405020304" pitchFamily="18" charset="0"/>
                <a:cs typeface="Times New Roman" panose="02020603050405020304" pitchFamily="18" charset="0"/>
              </a:rPr>
              <a:t>Techniques  </a:t>
            </a:r>
          </a:p>
          <a:p>
            <a:pPr lvl="0" algn="ct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Functional Testing Techniques  </a:t>
            </a:r>
          </a:p>
          <a:p>
            <a:pPr lvl="0" algn="ct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Error Based Techniques  </a:t>
            </a:r>
          </a:p>
          <a:p>
            <a:pPr marL="0" indent="0">
              <a:buNone/>
            </a:pPr>
            <a:r>
              <a:rPr lang="en-US" sz="2800" b="1" u="sng" dirty="0">
                <a:solidFill>
                  <a:srgbClr val="FFFF00"/>
                </a:solidFill>
                <a:latin typeface="Times New Roman" panose="02020603050405020304" pitchFamily="18" charset="0"/>
                <a:cs typeface="Times New Roman" panose="02020603050405020304" pitchFamily="18" charset="0"/>
              </a:rPr>
              <a:t>Unit Testing Best Practices</a:t>
            </a:r>
            <a:r>
              <a:rPr lang="en-US" sz="2800" b="1" dirty="0">
                <a:solidFill>
                  <a:srgbClr val="FFFF00"/>
                </a:solidFill>
                <a:latin typeface="Times New Roman" panose="02020603050405020304" pitchFamily="18" charset="0"/>
                <a:cs typeface="Times New Roman" panose="02020603050405020304" pitchFamily="18" charset="0"/>
              </a:rPr>
              <a:t>  </a:t>
            </a:r>
            <a:endParaRPr lang="en-US" sz="2800" b="1" i="1" u="sng" dirty="0">
              <a:solidFill>
                <a:srgbClr val="FFFF00"/>
              </a:solidFill>
              <a:latin typeface="Times New Roman" panose="02020603050405020304" pitchFamily="18" charset="0"/>
              <a:cs typeface="Times New Roman" panose="02020603050405020304" pitchFamily="18" charset="0"/>
            </a:endParaRPr>
          </a:p>
          <a:p>
            <a:pPr lvl="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Unit Test cases should be independent. In case of any enhancements or change in requirements, unit test cases should not be affected.  </a:t>
            </a:r>
          </a:p>
          <a:p>
            <a:pPr lvl="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Test only one code at a time.  </a:t>
            </a:r>
          </a:p>
          <a:p>
            <a:pPr lvl="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Follow clear and consistent naming conventions for your unit tests  </a:t>
            </a:r>
          </a:p>
          <a:p>
            <a:pPr lvl="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In case of a change in code in any module, ensure there is a corresponding unit</a:t>
            </a:r>
            <a:r>
              <a:rPr lang="en-US" sz="2400" dirty="0">
                <a:latin typeface="Times New Roman" panose="02020603050405020304" pitchFamily="18" charset="0"/>
                <a:cs typeface="Times New Roman" panose="02020603050405020304" pitchFamily="18" charset="0"/>
                <a:hlinkClick r:id="rId2"/>
              </a:rPr>
              <a:t> Test Case fo</a:t>
            </a:r>
            <a:r>
              <a:rPr lang="en-US" sz="2400" dirty="0">
                <a:latin typeface="Times New Roman" panose="02020603050405020304" pitchFamily="18" charset="0"/>
                <a:cs typeface="Times New Roman" panose="02020603050405020304" pitchFamily="18" charset="0"/>
              </a:rPr>
              <a:t>r the module, and the module passes the tests before changing the implementation  </a:t>
            </a:r>
          </a:p>
          <a:p>
            <a:pPr lvl="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Bugs identified during unit testing must be fixed before proceeding to the next phase in SDLC  </a:t>
            </a:r>
          </a:p>
          <a:p>
            <a:pPr lvl="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Adopt a "test as your code" approach. The more code you write without testing, the more paths you have to check for errors.  </a:t>
            </a:r>
          </a:p>
          <a:p>
            <a:endParaRPr lang="en-US" sz="1600" dirty="0">
              <a:latin typeface="Times New Roman" panose="02020603050405020304" pitchFamily="18" charset="0"/>
              <a:cs typeface="Times New Roman" panose="02020603050405020304" pitchFamily="18" charset="0"/>
            </a:endParaRPr>
          </a:p>
          <a:p>
            <a:endParaRPr lang="en-US" sz="66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525000" y="0"/>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0031030"/>
      </p:ext>
    </p:extLst>
  </p:cSld>
  <p:clrMapOvr>
    <a:masterClrMapping/>
  </p:clrMapOvr>
  <mc:AlternateContent xmlns:mc="http://schemas.openxmlformats.org/markup-compatibility/2006" xmlns:p14="http://schemas.microsoft.com/office/powerpoint/2010/main">
    <mc:Choice Requires="p14">
      <p:transition spd="slow" p14:dur="2000" advTm="156564"/>
    </mc:Choice>
    <mc:Fallback xmlns="">
      <p:transition spd="slow" advTm="156564"/>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en-US" sz="6600" b="1" i="1" dirty="0" smtClean="0">
                <a:solidFill>
                  <a:srgbClr val="FFFF00"/>
                </a:solidFill>
                <a:latin typeface="Times New Roman" panose="02020603050405020304" pitchFamily="18" charset="0"/>
                <a:cs typeface="Times New Roman" panose="02020603050405020304" pitchFamily="18" charset="0"/>
              </a:rPr>
              <a:t>THANKYOU</a:t>
            </a:r>
            <a:endParaRPr lang="en-US" sz="6600" b="1" i="1" dirty="0">
              <a:solidFill>
                <a:srgbClr val="FFFF00"/>
              </a:solidFill>
              <a:latin typeface="Times New Roman" panose="02020603050405020304" pitchFamily="18" charset="0"/>
              <a:cs typeface="Times New Roman" panose="02020603050405020304" pitchFamily="18" charset="0"/>
            </a:endParaRPr>
          </a:p>
          <a:p>
            <a:pPr marL="0" indent="0" algn="ctr">
              <a:buNone/>
            </a:pPr>
            <a:r>
              <a:rPr lang="en-US" sz="6600" b="1" i="1" dirty="0" smtClean="0">
                <a:solidFill>
                  <a:srgbClr val="FFFF00"/>
                </a:solidFill>
                <a:latin typeface="Times New Roman" panose="02020603050405020304" pitchFamily="18" charset="0"/>
                <a:cs typeface="Times New Roman" panose="02020603050405020304" pitchFamily="18" charset="0"/>
                <a:sym typeface="Wingdings" panose="05000000000000000000" pitchFamily="2" charset="2"/>
              </a:rPr>
              <a:t></a:t>
            </a:r>
            <a:endParaRPr lang="en-US" sz="6600" b="1" i="1" dirty="0">
              <a:solidFill>
                <a:srgbClr val="FFFF0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38790"/>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28340630"/>
      </p:ext>
    </p:extLst>
  </p:cSld>
  <p:clrMapOvr>
    <a:masterClrMapping/>
  </p:clrMapOvr>
  <mc:AlternateContent xmlns:mc="http://schemas.openxmlformats.org/markup-compatibility/2006" xmlns:p14="http://schemas.microsoft.com/office/powerpoint/2010/main">
    <mc:Choice Requires="p14">
      <p:transition spd="slow" p14:dur="2000" advTm="33536"/>
    </mc:Choice>
    <mc:Fallback xmlns="">
      <p:transition spd="slow" advTm="33536"/>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887" y="1460467"/>
            <a:ext cx="13258800" cy="3876262"/>
          </a:xfrm>
        </p:spPr>
        <p:txBody>
          <a:bodyPr>
            <a:normAutofit fontScale="92500" lnSpcReduction="10000"/>
          </a:bodyPr>
          <a:lstStyle/>
          <a:p>
            <a:r>
              <a:rPr lang="en-US" sz="2400" dirty="0">
                <a:latin typeface="Times New Roman" panose="02020603050405020304" pitchFamily="18" charset="0"/>
                <a:cs typeface="Times New Roman" panose="02020603050405020304" pitchFamily="18" charset="0"/>
              </a:rPr>
              <a:t>These four testing types cannot be applied haphazardly during development. There is a logical sequence that should be adhered to in order to </a:t>
            </a:r>
            <a:r>
              <a:rPr lang="en-US" sz="2400" dirty="0" smtClean="0">
                <a:latin typeface="Times New Roman" panose="02020603050405020304" pitchFamily="18" charset="0"/>
                <a:cs typeface="Times New Roman" panose="02020603050405020304" pitchFamily="18" charset="0"/>
              </a:rPr>
              <a:t>minimize </a:t>
            </a:r>
            <a:r>
              <a:rPr lang="en-US" sz="2400" dirty="0">
                <a:latin typeface="Times New Roman" panose="02020603050405020304" pitchFamily="18" charset="0"/>
                <a:cs typeface="Times New Roman" panose="02020603050405020304" pitchFamily="18" charset="0"/>
              </a:rPr>
              <a:t>the risk of bugs cropping up just before the launch date.</a:t>
            </a:r>
          </a:p>
          <a:p>
            <a:r>
              <a:rPr lang="en-US" sz="2400" dirty="0">
                <a:latin typeface="Times New Roman" panose="02020603050405020304" pitchFamily="18" charset="0"/>
                <a:cs typeface="Times New Roman" panose="02020603050405020304" pitchFamily="18" charset="0"/>
              </a:rPr>
              <a:t>Any testing team should know that testing is important at every phase of the development cycle.</a:t>
            </a:r>
          </a:p>
          <a:p>
            <a:r>
              <a:rPr lang="en-US" sz="2400" dirty="0">
                <a:latin typeface="Times New Roman" panose="02020603050405020304" pitchFamily="18" charset="0"/>
                <a:cs typeface="Times New Roman" panose="02020603050405020304" pitchFamily="18" charset="0"/>
              </a:rPr>
              <a:t>By progressively testing the simpler components of the system and moving on the bigger, more complex groupings, the testers can rest assured they are thoroughly examining the software in the most efficient way possible.</a:t>
            </a:r>
          </a:p>
          <a:p>
            <a:r>
              <a:rPr lang="en-US" sz="2400" dirty="0">
                <a:latin typeface="Times New Roman" panose="02020603050405020304" pitchFamily="18" charset="0"/>
                <a:cs typeface="Times New Roman" panose="02020603050405020304" pitchFamily="18" charset="0"/>
              </a:rPr>
              <a:t>The four  levels of testing shouldn’t only be seen as a hierarchy that extends from simple to complex, but also as a sequence that spans the whole development process from the early to the later stages.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Note </a:t>
            </a:r>
            <a:r>
              <a:rPr lang="en-US" sz="2400" dirty="0">
                <a:latin typeface="Times New Roman" panose="02020603050405020304" pitchFamily="18" charset="0"/>
                <a:cs typeface="Times New Roman" panose="02020603050405020304" pitchFamily="18" charset="0"/>
              </a:rPr>
              <a:t>however that later does not imply that acceptance testing is done only after say 6 months of development </a:t>
            </a:r>
            <a:r>
              <a:rPr lang="en-US" sz="2400" dirty="0" smtClean="0">
                <a:latin typeface="Times New Roman" panose="02020603050405020304" pitchFamily="18" charset="0"/>
                <a:cs typeface="Times New Roman" panose="02020603050405020304" pitchFamily="18" charset="0"/>
              </a:rPr>
              <a:t>work., acceptance </a:t>
            </a:r>
            <a:r>
              <a:rPr lang="en-US" sz="2400" dirty="0">
                <a:latin typeface="Times New Roman" panose="02020603050405020304" pitchFamily="18" charset="0"/>
                <a:cs typeface="Times New Roman" panose="02020603050405020304" pitchFamily="18" charset="0"/>
              </a:rPr>
              <a:t>testing can be carried out as often as every 2-3 weeks, as a part of the sprint </a:t>
            </a:r>
            <a:r>
              <a:rPr lang="en-US" sz="2400" dirty="0" smtClean="0">
                <a:latin typeface="Times New Roman" panose="02020603050405020304" pitchFamily="18" charset="0"/>
                <a:cs typeface="Times New Roman" panose="02020603050405020304" pitchFamily="18" charset="0"/>
              </a:rPr>
              <a:t>demo.</a:t>
            </a:r>
            <a:endParaRPr lang="en-US" sz="2400" dirty="0">
              <a:latin typeface="Times New Roman" panose="02020603050405020304" pitchFamily="18" charset="0"/>
              <a:cs typeface="Times New Roman" panose="02020603050405020304" pitchFamily="18" charset="0"/>
            </a:endParaRPr>
          </a:p>
        </p:txBody>
      </p:sp>
      <p:pic>
        <p:nvPicPr>
          <p:cNvPr id="11" name="Content Placeholder 3"/>
          <p:cNvPicPr>
            <a:picLocks noGrp="1" noChangeAspect="1"/>
          </p:cNvPicPr>
          <p:nvPr>
            <p:ph idx="4294967295"/>
          </p:nvPr>
        </p:nvPicPr>
        <p:blipFill rotWithShape="1">
          <a:blip r:embed="rId2"/>
          <a:srcRect l="12401" t="22985" r="32646" b="2633"/>
          <a:stretch/>
        </p:blipFill>
        <p:spPr>
          <a:xfrm>
            <a:off x="1311137" y="5605669"/>
            <a:ext cx="10782300" cy="404971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525000" y="28299"/>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4009255" y="122832"/>
            <a:ext cx="4197496" cy="769441"/>
          </a:xfrm>
          <a:prstGeom prst="rect">
            <a:avLst/>
          </a:prstGeom>
        </p:spPr>
        <p:txBody>
          <a:bodyPr wrap="none">
            <a:spAutoFit/>
          </a:bodyPr>
          <a:lstStyle/>
          <a:p>
            <a:r>
              <a:rPr lang="en-US" sz="4400" b="1" u="sng" dirty="0">
                <a:solidFill>
                  <a:schemeClr val="accent2">
                    <a:lumMod val="60000"/>
                    <a:lumOff val="40000"/>
                  </a:schemeClr>
                </a:solidFill>
                <a:latin typeface="Times New Roman" panose="02020603050405020304" pitchFamily="18" charset="0"/>
                <a:cs typeface="Times New Roman" panose="02020603050405020304" pitchFamily="18" charset="0"/>
              </a:rPr>
              <a:t>Levels of </a:t>
            </a:r>
            <a:r>
              <a:rPr lang="en-US" sz="4400" b="1" u="sng" dirty="0" smtClean="0">
                <a:solidFill>
                  <a:schemeClr val="accent2">
                    <a:lumMod val="60000"/>
                    <a:lumOff val="40000"/>
                  </a:schemeClr>
                </a:solidFill>
                <a:latin typeface="Times New Roman" panose="02020603050405020304" pitchFamily="18" charset="0"/>
                <a:cs typeface="Times New Roman" panose="02020603050405020304" pitchFamily="18" charset="0"/>
              </a:rPr>
              <a:t>Testing</a:t>
            </a:r>
            <a:endParaRPr lang="en-US" sz="4400" dirty="0"/>
          </a:p>
        </p:txBody>
      </p:sp>
      <p:sp>
        <p:nvSpPr>
          <p:cNvPr id="5" name="Rectangle 4"/>
          <p:cNvSpPr/>
          <p:nvPr/>
        </p:nvSpPr>
        <p:spPr>
          <a:xfrm>
            <a:off x="854765" y="914760"/>
            <a:ext cx="3154490" cy="523220"/>
          </a:xfrm>
          <a:prstGeom prst="rect">
            <a:avLst/>
          </a:prstGeom>
        </p:spPr>
        <p:txBody>
          <a:bodyPr wrap="square">
            <a:spAutoFit/>
          </a:bodyPr>
          <a:lstStyle/>
          <a:p>
            <a:r>
              <a:rPr lang="en-US" sz="2800" b="1" dirty="0" smtClean="0">
                <a:solidFill>
                  <a:srgbClr val="FFFF00"/>
                </a:solidFill>
                <a:latin typeface="Times New Roman" panose="02020603050405020304" pitchFamily="18" charset="0"/>
                <a:cs typeface="Times New Roman" panose="02020603050405020304" pitchFamily="18" charset="0"/>
              </a:rPr>
              <a:t>INTRODUCTION:</a:t>
            </a:r>
            <a:endParaRPr lang="en-US" sz="2800" dirty="0">
              <a:solidFill>
                <a:srgbClr val="FFFF00"/>
              </a:solidFill>
            </a:endParaRPr>
          </a:p>
        </p:txBody>
      </p:sp>
    </p:spTree>
    <p:extLst>
      <p:ext uri="{BB962C8B-B14F-4D97-AF65-F5344CB8AC3E}">
        <p14:creationId xmlns:p14="http://schemas.microsoft.com/office/powerpoint/2010/main" val="4170616320"/>
      </p:ext>
    </p:extLst>
  </p:cSld>
  <p:clrMapOvr>
    <a:masterClrMapping/>
  </p:clrMapOvr>
  <mc:AlternateContent xmlns:mc="http://schemas.openxmlformats.org/markup-compatibility/2006" xmlns:p14="http://schemas.microsoft.com/office/powerpoint/2010/main">
    <mc:Choice Requires="p14">
      <p:transition spd="slow" p14:dur="2000" advTm="109050"/>
    </mc:Choice>
    <mc:Fallback xmlns="">
      <p:transition spd="slow" advTm="10905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12401" t="22985" r="32646" b="2633"/>
          <a:stretch/>
        </p:blipFill>
        <p:spPr>
          <a:xfrm>
            <a:off x="2399472" y="1528654"/>
            <a:ext cx="9068628" cy="6631760"/>
          </a:xfrm>
          <a:prstGeom prst="rect">
            <a:avLst/>
          </a:prstGeom>
        </p:spPr>
      </p:pic>
      <p:sp>
        <p:nvSpPr>
          <p:cNvPr id="5" name="Rectangle 4"/>
          <p:cNvSpPr/>
          <p:nvPr/>
        </p:nvSpPr>
        <p:spPr>
          <a:xfrm>
            <a:off x="0" y="7873446"/>
            <a:ext cx="12706350" cy="1908215"/>
          </a:xfrm>
          <a:prstGeom prst="rect">
            <a:avLst/>
          </a:prstGeom>
        </p:spPr>
        <p:txBody>
          <a:bodyPr wrap="square">
            <a:spAutoFit/>
          </a:bodyPr>
          <a:lstStyle/>
          <a:p>
            <a:r>
              <a:rPr lang="en-US" sz="2000" b="1" dirty="0">
                <a:solidFill>
                  <a:srgbClr val="FFFF00"/>
                </a:solidFill>
                <a:latin typeface="Times New Roman" panose="02020603050405020304" pitchFamily="18" charset="0"/>
                <a:cs typeface="Times New Roman" panose="02020603050405020304" pitchFamily="18" charset="0"/>
              </a:rPr>
              <a:t>Conclusion</a:t>
            </a:r>
          </a:p>
          <a:p>
            <a:r>
              <a:rPr lang="en-US" sz="1600" dirty="0">
                <a:latin typeface="Roboto"/>
              </a:rPr>
              <a:t>Testing early and testing frequently is well worth the effort.</a:t>
            </a:r>
          </a:p>
          <a:p>
            <a:r>
              <a:rPr lang="en-US" sz="1600" dirty="0">
                <a:latin typeface="Roboto"/>
              </a:rPr>
              <a:t>By adopting an attitude of constant alertness and scrutiny in all your projects, as well as a systematic approach to testing, the tester can pinpoint any faults in the system sooner, which translates in less time and money wasted later on.</a:t>
            </a:r>
          </a:p>
          <a:p>
            <a:r>
              <a:rPr lang="en-US" sz="1600" dirty="0">
                <a:latin typeface="Roboto"/>
              </a:rPr>
              <a:t>Detecting software errors early is important since it more effort is needed to fix bugs when the system is nearing launch, and — due to the interactive nature of components in the system — one small bug in a particular component hidden deep within layers of code can result in an effect that is magnified several times over on a system-level</a:t>
            </a:r>
            <a:r>
              <a:rPr lang="en-US" dirty="0">
                <a:latin typeface="Roboto"/>
              </a:rPr>
              <a:t>.</a:t>
            </a:r>
            <a:endParaRPr lang="en-US" b="0" i="0" dirty="0">
              <a:effectLst/>
              <a:latin typeface="Roboto"/>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525000" y="-19878"/>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5107324" y="533201"/>
            <a:ext cx="3468194" cy="646331"/>
          </a:xfrm>
          <a:prstGeom prst="rect">
            <a:avLst/>
          </a:prstGeom>
        </p:spPr>
        <p:txBody>
          <a:bodyPr wrap="none">
            <a:spAutoFit/>
          </a:bodyPr>
          <a:lstStyle/>
          <a:p>
            <a:r>
              <a:rPr lang="en-US" sz="3600" b="1" u="sng" dirty="0">
                <a:solidFill>
                  <a:schemeClr val="accent2">
                    <a:lumMod val="60000"/>
                    <a:lumOff val="40000"/>
                  </a:schemeClr>
                </a:solidFill>
                <a:latin typeface="Times New Roman" panose="02020603050405020304" pitchFamily="18" charset="0"/>
                <a:cs typeface="Times New Roman" panose="02020603050405020304" pitchFamily="18" charset="0"/>
              </a:rPr>
              <a:t>Levels of Testing</a:t>
            </a:r>
            <a:endParaRPr lang="en-US" sz="3600" dirty="0"/>
          </a:p>
        </p:txBody>
      </p:sp>
    </p:spTree>
    <p:extLst>
      <p:ext uri="{BB962C8B-B14F-4D97-AF65-F5344CB8AC3E}">
        <p14:creationId xmlns:p14="http://schemas.microsoft.com/office/powerpoint/2010/main" val="386809657"/>
      </p:ext>
    </p:extLst>
  </p:cSld>
  <p:clrMapOvr>
    <a:masterClrMapping/>
  </p:clrMapOvr>
  <mc:AlternateContent xmlns:mc="http://schemas.openxmlformats.org/markup-compatibility/2006" xmlns:p14="http://schemas.microsoft.com/office/powerpoint/2010/main">
    <mc:Choice Requires="p14">
      <p:transition spd="slow" p14:dur="2000" advTm="60540"/>
    </mc:Choice>
    <mc:Fallback xmlns="">
      <p:transition spd="slow" advTm="6054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16835" y="139148"/>
            <a:ext cx="10793964" cy="1569693"/>
          </a:xfrm>
        </p:spPr>
        <p:txBody>
          <a:bodyPr>
            <a:normAutofit fontScale="90000"/>
          </a:bodyPr>
          <a:lstStyle/>
          <a:p>
            <a:pPr algn="ctr"/>
            <a:r>
              <a:rPr lang="en-US" b="1" u="sng" dirty="0">
                <a:solidFill>
                  <a:schemeClr val="accent2">
                    <a:lumMod val="60000"/>
                    <a:lumOff val="40000"/>
                  </a:schemeClr>
                </a:solidFill>
                <a:latin typeface="Times New Roman" panose="02020603050405020304" pitchFamily="18" charset="0"/>
                <a:cs typeface="Times New Roman" panose="02020603050405020304" pitchFamily="18" charset="0"/>
              </a:rPr>
              <a:t>Levels of testing</a:t>
            </a:r>
            <a:r>
              <a:rPr lang="en-US" dirty="0">
                <a:solidFill>
                  <a:schemeClr val="accent2">
                    <a:lumMod val="60000"/>
                    <a:lumOff val="40000"/>
                  </a:schemeClr>
                </a:solidFill>
                <a:latin typeface="Times New Roman" panose="02020603050405020304" pitchFamily="18" charset="0"/>
                <a:cs typeface="Times New Roman" panose="02020603050405020304" pitchFamily="18" charset="0"/>
              </a:rPr>
              <a:t/>
            </a:r>
            <a:br>
              <a:rPr lang="en-US" dirty="0">
                <a:solidFill>
                  <a:schemeClr val="accent2">
                    <a:lumMod val="60000"/>
                    <a:lumOff val="40000"/>
                  </a:schemeClr>
                </a:solidFill>
                <a:latin typeface="Times New Roman" panose="02020603050405020304" pitchFamily="18" charset="0"/>
                <a:cs typeface="Times New Roman" panose="02020603050405020304" pitchFamily="18" charset="0"/>
              </a:rPr>
            </a:br>
            <a:endParaRPr lang="en-US"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48686" y="953328"/>
            <a:ext cx="12705314" cy="9105072"/>
          </a:xfrm>
        </p:spPr>
        <p:txBody>
          <a:bodyPr>
            <a:normAutofit lnSpcReduction="10000"/>
          </a:bodyPr>
          <a:lstStyle/>
          <a:p>
            <a:pPr marL="0" indent="0">
              <a:buNone/>
            </a:pPr>
            <a:r>
              <a:rPr lang="en-US" sz="4400" b="1" dirty="0">
                <a:solidFill>
                  <a:srgbClr val="FFFF00"/>
                </a:solidFill>
                <a:latin typeface="Times New Roman" panose="02020603050405020304" pitchFamily="18" charset="0"/>
                <a:cs typeface="Times New Roman" panose="02020603050405020304" pitchFamily="18" charset="0"/>
              </a:rPr>
              <a:t>What is Unit Testing</a:t>
            </a:r>
            <a:endParaRPr lang="en-US" sz="4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smallest independent and testable part of the source code is referred to as a unit. It is the first step in software testing environment and is generally conducted by the developers or their team mates. </a:t>
            </a:r>
            <a:endParaRPr lang="en-US" sz="2400" dirty="0" smtClean="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During this first round of testing, the program is submitted to assessments that focus on specific units or components of the software to determine whether each one is fully </a:t>
            </a:r>
            <a:r>
              <a:rPr lang="en-US" sz="2400" dirty="0" smtClean="0">
                <a:latin typeface="Times New Roman" panose="02020603050405020304" pitchFamily="18" charset="0"/>
                <a:cs typeface="Times New Roman" panose="02020603050405020304" pitchFamily="18" charset="0"/>
              </a:rPr>
              <a:t>functional</a:t>
            </a:r>
          </a:p>
          <a:p>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main aim of this endeavor is to determine whether the application functions as designed. In this phase, </a:t>
            </a:r>
            <a:r>
              <a:rPr lang="en-US" sz="2400" b="1" dirty="0">
                <a:latin typeface="Times New Roman" panose="02020603050405020304" pitchFamily="18" charset="0"/>
                <a:cs typeface="Times New Roman" panose="02020603050405020304" pitchFamily="18" charset="0"/>
              </a:rPr>
              <a:t>a unit can refer to a function, individual program or even a procedure</a:t>
            </a:r>
            <a:r>
              <a:rPr lang="en-US" sz="2400" dirty="0">
                <a:latin typeface="Times New Roman" panose="02020603050405020304" pitchFamily="18" charset="0"/>
                <a:cs typeface="Times New Roman" panose="02020603050405020304" pitchFamily="18" charset="0"/>
              </a:rPr>
              <a:t>, and a </a:t>
            </a:r>
            <a:r>
              <a:rPr lang="en-US" sz="2400" dirty="0">
                <a:latin typeface="Times New Roman" panose="02020603050405020304" pitchFamily="18" charset="0"/>
                <a:cs typeface="Times New Roman" panose="02020603050405020304" pitchFamily="18" charset="0"/>
                <a:hlinkClick r:id="rId2"/>
              </a:rPr>
              <a:t>White-box Testing</a:t>
            </a:r>
            <a:r>
              <a:rPr lang="en-US" sz="2400" dirty="0">
                <a:latin typeface="Times New Roman" panose="02020603050405020304" pitchFamily="18" charset="0"/>
                <a:cs typeface="Times New Roman" panose="02020603050405020304" pitchFamily="18" charset="0"/>
              </a:rPr>
              <a:t> method is usually used to get the job done. One of the biggest benefits of this testing phase is that it can be run every time a piece of code is changed, allowing issues to be resolved as quickly as possible. It’s quite common for software developers to perform unit tests before delivering software to testers for formal testing</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form of testing is rarely performed by software testers.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In </a:t>
            </a:r>
            <a:r>
              <a:rPr lang="en-US" sz="2400" dirty="0">
                <a:latin typeface="Times New Roman" panose="02020603050405020304" pitchFamily="18" charset="0"/>
                <a:cs typeface="Times New Roman" panose="02020603050405020304" pitchFamily="18" charset="0"/>
              </a:rPr>
              <a:t>order to perform integration testing it is important to first complete the unit testing for all the units. In order to perform unit testing it is important to have well defined unit test plan and unit test cases</a:t>
            </a:r>
            <a:r>
              <a:rPr lang="en-US" sz="2400" dirty="0" smtClean="0">
                <a:latin typeface="Times New Roman" panose="02020603050405020304" pitchFamily="18" charset="0"/>
                <a:cs typeface="Times New Roman" panose="02020603050405020304" pitchFamily="18" charset="0"/>
              </a:rPr>
              <a:t>.</a:t>
            </a:r>
          </a:p>
          <a:p>
            <a:pPr marL="0" indent="0">
              <a:buNone/>
            </a:pPr>
            <a:r>
              <a:rPr lang="en-US" sz="2400" dirty="0" smtClean="0">
                <a:latin typeface="Times New Roman" panose="02020603050405020304" pitchFamily="18" charset="0"/>
                <a:cs typeface="Times New Roman" panose="02020603050405020304" pitchFamily="18" charset="0"/>
              </a:rPr>
              <a:t>. When you start unit testing in parallel to development it may look like a slow process as many defects are uncovered during this stage and several changes are made to the code. However, with time the code is refined and number of defects begins to reduce. So, the foundation of the software is strong and in the later stages the software development is carried out at a much faster pace thereby saving a lot of time.</a:t>
            </a:r>
          </a:p>
          <a:p>
            <a:endParaRPr lang="en-US"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525000" y="-19810"/>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305658"/>
      </p:ext>
    </p:extLst>
  </p:cSld>
  <p:clrMapOvr>
    <a:masterClrMapping/>
  </p:clrMapOvr>
  <mc:AlternateContent xmlns:mc="http://schemas.openxmlformats.org/markup-compatibility/2006" xmlns:p14="http://schemas.microsoft.com/office/powerpoint/2010/main">
    <mc:Choice Requires="p14">
      <p:transition spd="slow" p14:dur="2000" advTm="301193"/>
    </mc:Choice>
    <mc:Fallback xmlns="">
      <p:transition spd="slow" advTm="301193"/>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99892" y="444397"/>
            <a:ext cx="10471150" cy="854075"/>
          </a:xfrm>
        </p:spPr>
        <p:txBody>
          <a:bodyPr>
            <a:normAutofit fontScale="90000"/>
          </a:bodyPr>
          <a:lstStyle/>
          <a:p>
            <a:pPr algn="ctr"/>
            <a:r>
              <a:rPr lang="en-US" b="1" u="sng" dirty="0">
                <a:solidFill>
                  <a:schemeClr val="accent2">
                    <a:lumMod val="60000"/>
                    <a:lumOff val="40000"/>
                  </a:schemeClr>
                </a:solidFill>
                <a:latin typeface="Times New Roman" panose="02020603050405020304" pitchFamily="18" charset="0"/>
                <a:cs typeface="Times New Roman" panose="02020603050405020304" pitchFamily="18" charset="0"/>
              </a:rPr>
              <a:t>Levels of testing</a:t>
            </a:r>
            <a:r>
              <a:rPr lang="en-US" dirty="0">
                <a:solidFill>
                  <a:schemeClr val="accent2">
                    <a:lumMod val="60000"/>
                    <a:lumOff val="40000"/>
                  </a:schemeClr>
                </a:solidFill>
                <a:latin typeface="Times New Roman" panose="02020603050405020304" pitchFamily="18" charset="0"/>
                <a:cs typeface="Times New Roman" panose="02020603050405020304" pitchFamily="18" charset="0"/>
              </a:rPr>
              <a:t/>
            </a:r>
            <a:br>
              <a:rPr lang="en-US" dirty="0">
                <a:solidFill>
                  <a:schemeClr val="accent2">
                    <a:lumMod val="60000"/>
                    <a:lumOff val="40000"/>
                  </a:schemeClr>
                </a:solidFill>
                <a:latin typeface="Times New Roman" panose="02020603050405020304" pitchFamily="18" charset="0"/>
                <a:cs typeface="Times New Roman" panose="02020603050405020304" pitchFamily="18" charset="0"/>
              </a:rPr>
            </a:br>
            <a:endParaRPr lang="en-US"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01568" y="1529799"/>
            <a:ext cx="11668125" cy="5967413"/>
          </a:xfrm>
        </p:spPr>
        <p:txBody>
          <a:bodyPr>
            <a:normAutofit fontScale="92500" lnSpcReduction="20000"/>
          </a:bodyPr>
          <a:lstStyle/>
          <a:p>
            <a:pPr marL="0" indent="0">
              <a:buNone/>
            </a:pPr>
            <a:r>
              <a:rPr lang="en-US" sz="3600" b="1" dirty="0" smtClean="0">
                <a:solidFill>
                  <a:srgbClr val="FFFF00"/>
                </a:solidFill>
                <a:latin typeface="Times New Roman" panose="02020603050405020304" pitchFamily="18" charset="0"/>
                <a:cs typeface="Times New Roman" panose="02020603050405020304" pitchFamily="18" charset="0"/>
              </a:rPr>
              <a:t>What is Unit Testing? </a:t>
            </a:r>
            <a:endParaRPr lang="en-US" sz="3600" b="1" dirty="0">
              <a:solidFill>
                <a:srgbClr val="FFFF00"/>
              </a:solidFill>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Unit Testing of software applications is done during the development (coding) of an application. </a:t>
            </a:r>
            <a:endParaRPr lang="en-US" sz="2800" dirty="0" smtClean="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The goal of Unit Testing is to isolate each part of the program and show that the individual parts are </a:t>
            </a:r>
            <a:r>
              <a:rPr lang="en-US" sz="2800" dirty="0" smtClean="0">
                <a:latin typeface="Times New Roman" panose="02020603050405020304" pitchFamily="18" charset="0"/>
                <a:cs typeface="Times New Roman" panose="02020603050405020304" pitchFamily="18" charset="0"/>
              </a:rPr>
              <a:t>correct.</a:t>
            </a:r>
            <a:endParaRPr lang="en-US" sz="2800" dirty="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In </a:t>
            </a:r>
            <a:r>
              <a:rPr lang="en-US" sz="2800" dirty="0">
                <a:latin typeface="Times New Roman" panose="02020603050405020304" pitchFamily="18" charset="0"/>
                <a:cs typeface="Times New Roman" panose="02020603050405020304" pitchFamily="18" charset="0"/>
              </a:rPr>
              <a:t>procedural programming a unit may be an individual function or procedure </a:t>
            </a:r>
            <a:endParaRPr lang="en-US" sz="2800" dirty="0" smtClean="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Unit Testing is usually performed by the </a:t>
            </a:r>
            <a:r>
              <a:rPr lang="en-US" sz="2800" dirty="0" smtClean="0">
                <a:latin typeface="Times New Roman" panose="02020603050405020304" pitchFamily="18" charset="0"/>
                <a:cs typeface="Times New Roman" panose="02020603050405020304" pitchFamily="18" charset="0"/>
              </a:rPr>
              <a:t>developer</a:t>
            </a: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r>
              <a:rPr lang="en-US" b="1" dirty="0">
                <a:solidFill>
                  <a:srgbClr val="FFFF00"/>
                </a:solidFill>
                <a:latin typeface="Times New Roman" panose="02020603050405020304" pitchFamily="18" charset="0"/>
                <a:cs typeface="Times New Roman" panose="02020603050405020304" pitchFamily="18" charset="0"/>
              </a:rPr>
              <a:t>Why do Unit Testing? Why is it important? </a:t>
            </a:r>
          </a:p>
          <a:p>
            <a:r>
              <a:rPr lang="en-US" sz="2800" dirty="0">
                <a:latin typeface="Times New Roman" panose="02020603050405020304" pitchFamily="18" charset="0"/>
                <a:cs typeface="Times New Roman" panose="02020603050405020304" pitchFamily="18" charset="0"/>
              </a:rPr>
              <a:t>Sometimes software developers attempt to save time by doing minimal unit testing. This is a myth because skimping on unit testing leads to higher</a:t>
            </a:r>
            <a:r>
              <a:rPr lang="en-US" sz="2800" u="sng" dirty="0">
                <a:latin typeface="Times New Roman" panose="02020603050405020304" pitchFamily="18" charset="0"/>
                <a:cs typeface="Times New Roman" panose="02020603050405020304" pitchFamily="18" charset="0"/>
                <a:hlinkClick r:id="rId2"/>
              </a:rPr>
              <a:t> Defect </a:t>
            </a:r>
            <a:r>
              <a:rPr lang="en-US" sz="2800" dirty="0">
                <a:latin typeface="Times New Roman" panose="02020603050405020304" pitchFamily="18" charset="0"/>
                <a:cs typeface="Times New Roman" panose="02020603050405020304" pitchFamily="18" charset="0"/>
                <a:hlinkClick r:id="rId2"/>
              </a:rPr>
              <a:t>f</a:t>
            </a:r>
            <a:r>
              <a:rPr lang="en-US" sz="2800" dirty="0">
                <a:latin typeface="Times New Roman" panose="02020603050405020304" pitchFamily="18" charset="0"/>
                <a:cs typeface="Times New Roman" panose="02020603050405020304" pitchFamily="18" charset="0"/>
              </a:rPr>
              <a:t>ixing costs during</a:t>
            </a:r>
            <a:r>
              <a:rPr lang="en-US" sz="2800" dirty="0">
                <a:latin typeface="Times New Roman" panose="02020603050405020304" pitchFamily="18" charset="0"/>
                <a:cs typeface="Times New Roman" panose="02020603050405020304" pitchFamily="18" charset="0"/>
                <a:hlinkClick r:id="rId3"/>
              </a:rPr>
              <a:t> </a:t>
            </a:r>
            <a:r>
              <a:rPr lang="en-US" sz="2800" u="sng" dirty="0">
                <a:latin typeface="Times New Roman" panose="02020603050405020304" pitchFamily="18" charset="0"/>
                <a:cs typeface="Times New Roman" panose="02020603050405020304" pitchFamily="18" charset="0"/>
                <a:hlinkClick r:id="rId3"/>
              </a:rPr>
              <a:t>System Testing</a:t>
            </a:r>
            <a:r>
              <a:rPr lang="en-US" sz="2800" dirty="0">
                <a:latin typeface="Times New Roman" panose="02020603050405020304" pitchFamily="18" charset="0"/>
                <a:cs typeface="Times New Roman" panose="02020603050405020304" pitchFamily="18" charset="0"/>
                <a:hlinkClick r:id="rId3"/>
              </a:rPr>
              <a:t>,</a:t>
            </a:r>
            <a:r>
              <a:rPr lang="en-US" sz="2800" dirty="0">
                <a:latin typeface="Times New Roman" panose="02020603050405020304" pitchFamily="18" charset="0"/>
                <a:cs typeface="Times New Roman" panose="02020603050405020304" pitchFamily="18" charset="0"/>
                <a:hlinkClick r:id="rId4"/>
              </a:rPr>
              <a:t> </a:t>
            </a:r>
            <a:r>
              <a:rPr lang="en-US" sz="2800" u="sng" dirty="0">
                <a:latin typeface="Times New Roman" panose="02020603050405020304" pitchFamily="18" charset="0"/>
                <a:cs typeface="Times New Roman" panose="02020603050405020304" pitchFamily="18" charset="0"/>
                <a:hlinkClick r:id="rId4"/>
              </a:rPr>
              <a:t>Integration Testing</a:t>
            </a:r>
            <a:r>
              <a:rPr lang="en-US" sz="2800" dirty="0">
                <a:latin typeface="Times New Roman" panose="02020603050405020304" pitchFamily="18" charset="0"/>
                <a:cs typeface="Times New Roman" panose="02020603050405020304" pitchFamily="18" charset="0"/>
                <a:hlinkClick r:id="rId4"/>
              </a:rPr>
              <a:t> </a:t>
            </a:r>
            <a:r>
              <a:rPr lang="en-US" sz="2800" dirty="0">
                <a:latin typeface="Times New Roman" panose="02020603050405020304" pitchFamily="18" charset="0"/>
                <a:cs typeface="Times New Roman" panose="02020603050405020304" pitchFamily="18" charset="0"/>
              </a:rPr>
              <a:t>and even</a:t>
            </a:r>
            <a:r>
              <a:rPr lang="en-US" sz="2800" dirty="0">
                <a:latin typeface="Times New Roman" panose="02020603050405020304" pitchFamily="18" charset="0"/>
                <a:cs typeface="Times New Roman" panose="02020603050405020304" pitchFamily="18" charset="0"/>
                <a:hlinkClick r:id="rId5"/>
              </a:rPr>
              <a:t> </a:t>
            </a:r>
            <a:r>
              <a:rPr lang="en-US" sz="2800" u="sng" dirty="0">
                <a:latin typeface="Times New Roman" panose="02020603050405020304" pitchFamily="18" charset="0"/>
                <a:cs typeface="Times New Roman" panose="02020603050405020304" pitchFamily="18" charset="0"/>
                <a:hlinkClick r:id="rId5"/>
              </a:rPr>
              <a:t>Beta Testing</a:t>
            </a:r>
            <a:r>
              <a:rPr lang="en-US" sz="2800" dirty="0">
                <a:latin typeface="Times New Roman" panose="02020603050405020304" pitchFamily="18" charset="0"/>
                <a:cs typeface="Times New Roman" panose="02020603050405020304" pitchFamily="18" charset="0"/>
                <a:hlinkClick r:id="rId5"/>
              </a:rPr>
              <a:t> </a:t>
            </a:r>
            <a:r>
              <a:rPr lang="en-US" sz="2800" dirty="0">
                <a:latin typeface="Times New Roman" panose="02020603050405020304" pitchFamily="18" charset="0"/>
                <a:cs typeface="Times New Roman" panose="02020603050405020304" pitchFamily="18" charset="0"/>
              </a:rPr>
              <a:t>after the application is completed. Proper unit testing done during the development stage saves both time and money in the end </a:t>
            </a:r>
          </a:p>
          <a:p>
            <a:endParaRPr lang="en-US" sz="28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9525000" y="34028"/>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87535380"/>
      </p:ext>
    </p:extLst>
  </p:cSld>
  <p:clrMapOvr>
    <a:masterClrMapping/>
  </p:clrMapOvr>
  <mc:AlternateContent xmlns:mc="http://schemas.openxmlformats.org/markup-compatibility/2006" xmlns:p14="http://schemas.microsoft.com/office/powerpoint/2010/main">
    <mc:Choice Requires="p14">
      <p:transition spd="slow" p14:dur="2000" advTm="78535"/>
    </mc:Choice>
    <mc:Fallback xmlns="">
      <p:transition spd="slow" advTm="78535"/>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862" y="1320978"/>
            <a:ext cx="9355138" cy="489364"/>
          </a:xfrm>
        </p:spPr>
        <p:txBody>
          <a:bodyPr>
            <a:noAutofit/>
          </a:bodyPr>
          <a:lstStyle/>
          <a:p>
            <a:pPr algn="l"/>
            <a:r>
              <a:rPr lang="en-US" sz="4400" b="1" dirty="0">
                <a:solidFill>
                  <a:srgbClr val="FFFF00"/>
                </a:solidFill>
                <a:latin typeface="Times New Roman" panose="02020603050405020304" pitchFamily="18" charset="0"/>
                <a:cs typeface="Times New Roman" panose="02020603050405020304" pitchFamily="18" charset="0"/>
              </a:rPr>
              <a:t>STATIC UNIT TESTING</a:t>
            </a:r>
            <a:r>
              <a:rPr lang="en-US" sz="4400" b="1" baseline="-25000" dirty="0">
                <a:solidFill>
                  <a:srgbClr val="FFFF00"/>
                </a:solidFill>
                <a:latin typeface="Times New Roman" panose="02020603050405020304" pitchFamily="18" charset="0"/>
                <a:cs typeface="Times New Roman" panose="02020603050405020304" pitchFamily="18" charset="0"/>
              </a:rPr>
              <a:t> </a:t>
            </a:r>
            <a:endParaRPr lang="en-US" sz="4400" b="1"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3743" y="1974711"/>
            <a:ext cx="12916866" cy="5967413"/>
          </a:xfrm>
        </p:spPr>
        <p:txBody>
          <a:bodyPr>
            <a:normAutofit fontScale="85000" lnSpcReduction="10000"/>
          </a:bodyPr>
          <a:lstStyle/>
          <a:p>
            <a:r>
              <a:rPr lang="en-US" sz="2800" dirty="0">
                <a:latin typeface="Times New Roman" panose="02020603050405020304" pitchFamily="18" charset="0"/>
                <a:cs typeface="Times New Roman" panose="02020603050405020304" pitchFamily="18" charset="0"/>
              </a:rPr>
              <a:t>Static unit testing is conducted as a part of a larger philosophical belief that a software product should undergo a phase of inspection and correction at each milestone in its life cycle. At a certain milestone, the product need not be in its final form. For example, completion of coding is a milestone, even though coding of all the units may not make the desired product. After coding, the next milestone is testing all or a substantial number of units forming the major components of the product. Thus, before units are individually tested by actually executing them, those are subject to usual review and correction as it is commonly understood. The idea behind review is to find the defects as close to their points of origin as possible so that those defects are eliminated with less effort, and the interim product contains fewer defects before the next task is undertaken. 	</a:t>
            </a:r>
            <a:endParaRPr lang="en-US" sz="2800" dirty="0" smtClean="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In static unit testing, code is reviewed by applying techniques commonly known as inspection and walkthrough. The original definition of inspection was coined by Michael Fagan [1] and that of walkthrough by Edward Yourdon [2]: </a:t>
            </a:r>
          </a:p>
          <a:p>
            <a:pPr lvl="0"/>
            <a:r>
              <a:rPr lang="en-US" sz="2800" b="1" dirty="0">
                <a:latin typeface="Times New Roman" panose="02020603050405020304" pitchFamily="18" charset="0"/>
                <a:cs typeface="Times New Roman" panose="02020603050405020304" pitchFamily="18" charset="0"/>
              </a:rPr>
              <a:t>Inspection: </a:t>
            </a:r>
            <a:r>
              <a:rPr lang="en-US" sz="2800" dirty="0">
                <a:latin typeface="Times New Roman" panose="02020603050405020304" pitchFamily="18" charset="0"/>
                <a:cs typeface="Times New Roman" panose="02020603050405020304" pitchFamily="18" charset="0"/>
              </a:rPr>
              <a:t>It is a step-by-step peer group review of a work product, with</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each step checked against predetermined criteria. </a:t>
            </a:r>
          </a:p>
          <a:p>
            <a:pPr lvl="0"/>
            <a:r>
              <a:rPr lang="en-US" sz="2800" b="1" dirty="0">
                <a:latin typeface="Times New Roman" panose="02020603050405020304" pitchFamily="18" charset="0"/>
                <a:cs typeface="Times New Roman" panose="02020603050405020304" pitchFamily="18" charset="0"/>
              </a:rPr>
              <a:t>Walkthrough: </a:t>
            </a:r>
            <a:r>
              <a:rPr lang="en-US" sz="2800" dirty="0">
                <a:latin typeface="Times New Roman" panose="02020603050405020304" pitchFamily="18" charset="0"/>
                <a:cs typeface="Times New Roman" panose="02020603050405020304" pitchFamily="18" charset="0"/>
              </a:rPr>
              <a:t>It is a review where the author leads the team through a</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manual or simulated execution of the product using predefined scenarios. </a:t>
            </a:r>
          </a:p>
          <a:p>
            <a:endParaRPr lang="en-US" sz="2800" dirty="0">
              <a:latin typeface="Times New Roman" panose="02020603050405020304" pitchFamily="18" charset="0"/>
              <a:cs typeface="Times New Roman" panose="02020603050405020304" pitchFamily="18" charset="0"/>
            </a:endParaRPr>
          </a:p>
        </p:txBody>
      </p:sp>
      <p:sp>
        <p:nvSpPr>
          <p:cNvPr id="8" name="Title 1"/>
          <p:cNvSpPr txBox="1">
            <a:spLocks/>
          </p:cNvSpPr>
          <p:nvPr/>
        </p:nvSpPr>
        <p:spPr>
          <a:xfrm>
            <a:off x="242542" y="405158"/>
            <a:ext cx="10253180" cy="966442"/>
          </a:xfrm>
          <a:prstGeom prst="rect">
            <a:avLst/>
          </a:prstGeom>
        </p:spPr>
        <p:txBody>
          <a:bodyPr vert="horz" lIns="91440" tIns="45720" rIns="91440" bIns="45720" rtlCol="0" anchor="ctr">
            <a:noAutofit/>
          </a:bodyPr>
          <a:lstStyle>
            <a:lvl1pPr algn="r" defTabSz="1339850" rtl="0" eaLnBrk="0" fontAlgn="base" hangingPunct="0">
              <a:lnSpc>
                <a:spcPct val="90000"/>
              </a:lnSpc>
              <a:spcBef>
                <a:spcPct val="0"/>
              </a:spcBef>
              <a:spcAft>
                <a:spcPct val="0"/>
              </a:spcAft>
              <a:defRPr sz="5800" kern="1200" cap="all">
                <a:solidFill>
                  <a:schemeClr val="tx1"/>
                </a:solidFill>
                <a:latin typeface="+mj-lt"/>
                <a:ea typeface="+mj-ea"/>
                <a:cs typeface="+mj-cs"/>
              </a:defRPr>
            </a:lvl1pPr>
            <a:lvl2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2pPr>
            <a:lvl3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3pPr>
            <a:lvl4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4pPr>
            <a:lvl5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5pPr>
            <a:lvl6pPr marL="457200" algn="r" defTabSz="1339850" rtl="0" fontAlgn="base">
              <a:lnSpc>
                <a:spcPct val="90000"/>
              </a:lnSpc>
              <a:spcBef>
                <a:spcPct val="0"/>
              </a:spcBef>
              <a:spcAft>
                <a:spcPct val="0"/>
              </a:spcAft>
              <a:defRPr sz="5800">
                <a:solidFill>
                  <a:schemeClr val="tx1"/>
                </a:solidFill>
                <a:latin typeface="Century Gothic" panose="020B0502020202020204" pitchFamily="34" charset="0"/>
              </a:defRPr>
            </a:lvl6pPr>
            <a:lvl7pPr marL="914400" algn="r" defTabSz="1339850" rtl="0" fontAlgn="base">
              <a:lnSpc>
                <a:spcPct val="90000"/>
              </a:lnSpc>
              <a:spcBef>
                <a:spcPct val="0"/>
              </a:spcBef>
              <a:spcAft>
                <a:spcPct val="0"/>
              </a:spcAft>
              <a:defRPr sz="5800">
                <a:solidFill>
                  <a:schemeClr val="tx1"/>
                </a:solidFill>
                <a:latin typeface="Century Gothic" panose="020B0502020202020204" pitchFamily="34" charset="0"/>
              </a:defRPr>
            </a:lvl7pPr>
            <a:lvl8pPr marL="1371600" algn="r" defTabSz="1339850" rtl="0" fontAlgn="base">
              <a:lnSpc>
                <a:spcPct val="90000"/>
              </a:lnSpc>
              <a:spcBef>
                <a:spcPct val="0"/>
              </a:spcBef>
              <a:spcAft>
                <a:spcPct val="0"/>
              </a:spcAft>
              <a:defRPr sz="5800">
                <a:solidFill>
                  <a:schemeClr val="tx1"/>
                </a:solidFill>
                <a:latin typeface="Century Gothic" panose="020B0502020202020204" pitchFamily="34" charset="0"/>
              </a:defRPr>
            </a:lvl8pPr>
            <a:lvl9pPr marL="1828800" algn="r" defTabSz="1339850" rtl="0" fontAlgn="base">
              <a:lnSpc>
                <a:spcPct val="90000"/>
              </a:lnSpc>
              <a:spcBef>
                <a:spcPct val="0"/>
              </a:spcBef>
              <a:spcAft>
                <a:spcPct val="0"/>
              </a:spcAft>
              <a:defRPr sz="5800">
                <a:solidFill>
                  <a:schemeClr val="tx1"/>
                </a:solidFill>
                <a:latin typeface="Century Gothic" panose="020B0502020202020204" pitchFamily="34" charset="0"/>
              </a:defRPr>
            </a:lvl9pPr>
          </a:lstStyle>
          <a:p>
            <a:pPr algn="ctr"/>
            <a:r>
              <a:rPr lang="en-US" sz="4800" b="1" u="sng" dirty="0" smtClean="0">
                <a:solidFill>
                  <a:schemeClr val="accent2">
                    <a:lumMod val="60000"/>
                    <a:lumOff val="40000"/>
                  </a:schemeClr>
                </a:solidFill>
                <a:latin typeface="Times New Roman" panose="02020603050405020304" pitchFamily="18" charset="0"/>
                <a:cs typeface="Times New Roman" panose="02020603050405020304" pitchFamily="18" charset="0"/>
              </a:rPr>
              <a:t>Levels of testing</a:t>
            </a:r>
            <a:r>
              <a:rPr lang="en-US" sz="4800" b="1" dirty="0" smtClean="0">
                <a:solidFill>
                  <a:schemeClr val="accent2">
                    <a:lumMod val="60000"/>
                    <a:lumOff val="40000"/>
                  </a:schemeClr>
                </a:solidFill>
                <a:latin typeface="Times New Roman" panose="02020603050405020304" pitchFamily="18" charset="0"/>
                <a:cs typeface="Times New Roman" panose="02020603050405020304" pitchFamily="18" charset="0"/>
              </a:rPr>
              <a:t/>
            </a:r>
            <a:br>
              <a:rPr lang="en-US" sz="4800" b="1" dirty="0" smtClean="0">
                <a:solidFill>
                  <a:schemeClr val="accent2">
                    <a:lumMod val="60000"/>
                    <a:lumOff val="40000"/>
                  </a:schemeClr>
                </a:solidFill>
                <a:latin typeface="Times New Roman" panose="02020603050405020304" pitchFamily="18" charset="0"/>
                <a:cs typeface="Times New Roman" panose="02020603050405020304" pitchFamily="18" charset="0"/>
              </a:rPr>
            </a:br>
            <a:endParaRPr lang="en-US" sz="4800" b="1"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7687"/>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3616327"/>
      </p:ext>
    </p:extLst>
  </p:cSld>
  <p:clrMapOvr>
    <a:masterClrMapping/>
  </p:clrMapOvr>
  <mc:AlternateContent xmlns:mc="http://schemas.openxmlformats.org/markup-compatibility/2006" xmlns:p14="http://schemas.microsoft.com/office/powerpoint/2010/main">
    <mc:Choice Requires="p14">
      <p:transition spd="slow" p14:dur="2000" advTm="239538"/>
    </mc:Choice>
    <mc:Fallback xmlns="">
      <p:transition spd="slow" advTm="239538"/>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9757" y="837137"/>
            <a:ext cx="9355138" cy="1304925"/>
          </a:xfrm>
        </p:spPr>
        <p:txBody>
          <a:bodyPr>
            <a:normAutofit/>
          </a:bodyPr>
          <a:lstStyle/>
          <a:p>
            <a:pPr algn="l"/>
            <a:r>
              <a:rPr lang="en-US" sz="4400" b="1" dirty="0">
                <a:solidFill>
                  <a:srgbClr val="FFFF00"/>
                </a:solidFill>
                <a:latin typeface="Times New Roman" panose="02020603050405020304" pitchFamily="18" charset="0"/>
                <a:cs typeface="Times New Roman" panose="02020603050405020304" pitchFamily="18" charset="0"/>
              </a:rPr>
              <a:t>STATIC UNIT TESTING</a:t>
            </a:r>
            <a:r>
              <a:rPr lang="en-US" sz="4400" b="1" baseline="-25000" dirty="0">
                <a:solidFill>
                  <a:srgbClr val="FFFF00"/>
                </a:solidFill>
                <a:latin typeface="Times New Roman" panose="02020603050405020304" pitchFamily="18" charset="0"/>
                <a:cs typeface="Times New Roman" panose="02020603050405020304" pitchFamily="18" charset="0"/>
              </a:rPr>
              <a:t> </a:t>
            </a:r>
            <a:endParaRPr lang="en-US" sz="4400" b="1" dirty="0">
              <a:solidFill>
                <a:srgbClr val="FFFF00"/>
              </a:solidFill>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rotWithShape="1">
          <a:blip r:embed="rId2"/>
          <a:srcRect l="27404" t="35991" r="45513" b="14932"/>
          <a:stretch/>
        </p:blipFill>
        <p:spPr bwMode="auto">
          <a:xfrm>
            <a:off x="10072286" y="1616835"/>
            <a:ext cx="3523810" cy="7679565"/>
          </a:xfrm>
          <a:prstGeom prst="rect">
            <a:avLst/>
          </a:prstGeom>
          <a:ln>
            <a:noFill/>
          </a:ln>
          <a:extLst>
            <a:ext uri="{53640926-AAD7-44D8-BBD7-CCE9431645EC}">
              <a14:shadowObscured xmlns:a14="http://schemas.microsoft.com/office/drawing/2010/main"/>
            </a:ext>
          </a:extLst>
        </p:spPr>
      </p:pic>
      <p:sp>
        <p:nvSpPr>
          <p:cNvPr id="5" name="Rectangle 4"/>
          <p:cNvSpPr/>
          <p:nvPr/>
        </p:nvSpPr>
        <p:spPr>
          <a:xfrm>
            <a:off x="0" y="1429889"/>
            <a:ext cx="10336696" cy="8713476"/>
          </a:xfrm>
          <a:prstGeom prst="rect">
            <a:avLst/>
          </a:prstGeom>
        </p:spPr>
        <p:txBody>
          <a:bodyPr wrap="square">
            <a:spAutoFit/>
          </a:bodyPr>
          <a:lstStyle/>
          <a:p>
            <a:pPr marL="0" marR="297815" algn="just">
              <a:lnSpc>
                <a:spcPct val="103000"/>
              </a:lnSpc>
              <a:spcBef>
                <a:spcPts val="0"/>
              </a:spcBef>
              <a:spcAft>
                <a:spcPts val="145"/>
              </a:spcAft>
            </a:pPr>
            <a:r>
              <a:rPr lang="en-US" sz="2400" b="1" dirty="0">
                <a:solidFill>
                  <a:srgbClr val="0070C0"/>
                </a:solidFill>
                <a:latin typeface="Times New Roman" panose="02020603050405020304" pitchFamily="18" charset="0"/>
                <a:ea typeface="Verdana" panose="020B0604030504040204" pitchFamily="34" charset="0"/>
                <a:cs typeface="Times New Roman" panose="02020603050405020304" pitchFamily="18" charset="0"/>
              </a:rPr>
              <a:t>Step 1: Readiness </a:t>
            </a:r>
            <a:r>
              <a:rPr lang="en-US" sz="2200" dirty="0">
                <a:latin typeface="Times New Roman" panose="02020603050405020304" pitchFamily="18" charset="0"/>
                <a:ea typeface="Verdana" panose="020B0604030504040204" pitchFamily="34" charset="0"/>
                <a:cs typeface="Times New Roman" panose="02020603050405020304" pitchFamily="18" charset="0"/>
              </a:rPr>
              <a:t>The author of the unit ensures that the unit under test is</a:t>
            </a:r>
            <a:r>
              <a:rPr lang="en-US" sz="2200" b="1" dirty="0">
                <a:latin typeface="Times New Roman" panose="02020603050405020304" pitchFamily="18" charset="0"/>
                <a:ea typeface="Verdana" panose="020B0604030504040204" pitchFamily="34" charset="0"/>
                <a:cs typeface="Times New Roman" panose="02020603050405020304" pitchFamily="18" charset="0"/>
              </a:rPr>
              <a:t> </a:t>
            </a:r>
            <a:r>
              <a:rPr lang="en-US" sz="2200" dirty="0">
                <a:latin typeface="Times New Roman" panose="02020603050405020304" pitchFamily="18" charset="0"/>
                <a:ea typeface="Verdana" panose="020B0604030504040204" pitchFamily="34" charset="0"/>
                <a:cs typeface="Times New Roman" panose="02020603050405020304" pitchFamily="18" charset="0"/>
              </a:rPr>
              <a:t>ready for review. A unit is said to be ready if it satisfies the following criteria: </a:t>
            </a:r>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pPr marL="342900" marR="260985" lvl="0" indent="-342900" algn="just">
              <a:lnSpc>
                <a:spcPct val="103000"/>
              </a:lnSpc>
              <a:spcBef>
                <a:spcPts val="0"/>
              </a:spcBef>
              <a:spcAft>
                <a:spcPts val="25"/>
              </a:spcAft>
              <a:buClr>
                <a:srgbClr val="292526"/>
              </a:buClr>
              <a:buSzPts val="1000"/>
              <a:buFont typeface="Arial" panose="020B0604020202020204" pitchFamily="34" charset="0"/>
              <a:buChar char="•"/>
            </a:pPr>
            <a:r>
              <a:rPr lang="en-US" sz="2400" b="1" dirty="0">
                <a:solidFill>
                  <a:schemeClr val="accent2">
                    <a:lumMod val="75000"/>
                  </a:schemeClr>
                </a:solidFill>
                <a:uFill>
                  <a:solidFill>
                    <a:srgbClr val="000000"/>
                  </a:solidFill>
                </a:uFill>
                <a:latin typeface="Times New Roman" panose="02020603050405020304" pitchFamily="18" charset="0"/>
                <a:ea typeface="Verdana" panose="020B0604030504040204" pitchFamily="34" charset="0"/>
                <a:cs typeface="Times New Roman" panose="02020603050405020304" pitchFamily="18" charset="0"/>
              </a:rPr>
              <a:t>Completeness:</a:t>
            </a:r>
            <a:r>
              <a:rPr lang="en-US" sz="2200" b="1" dirty="0">
                <a:uFill>
                  <a:solidFill>
                    <a:srgbClr val="000000"/>
                  </a:solidFill>
                </a:uFill>
                <a:latin typeface="Times New Roman" panose="02020603050405020304" pitchFamily="18" charset="0"/>
                <a:ea typeface="Verdana" panose="020B0604030504040204" pitchFamily="34" charset="0"/>
                <a:cs typeface="Times New Roman" panose="02020603050405020304" pitchFamily="18" charset="0"/>
              </a:rPr>
              <a:t> </a:t>
            </a:r>
            <a:r>
              <a:rPr lang="en-US" sz="2200" dirty="0">
                <a:uFill>
                  <a:solidFill>
                    <a:srgbClr val="000000"/>
                  </a:solidFill>
                </a:uFill>
                <a:latin typeface="Times New Roman" panose="02020603050405020304" pitchFamily="18" charset="0"/>
                <a:ea typeface="Verdana" panose="020B0604030504040204" pitchFamily="34" charset="0"/>
                <a:cs typeface="Times New Roman" panose="02020603050405020304" pitchFamily="18" charset="0"/>
              </a:rPr>
              <a:t>All the code relating to the unit to be reviewed must be</a:t>
            </a:r>
            <a:r>
              <a:rPr lang="en-US" sz="2200" b="1" dirty="0">
                <a:uFill>
                  <a:solidFill>
                    <a:srgbClr val="000000"/>
                  </a:solidFill>
                </a:uFill>
                <a:latin typeface="Times New Roman" panose="02020603050405020304" pitchFamily="18" charset="0"/>
                <a:ea typeface="Verdana" panose="020B0604030504040204" pitchFamily="34" charset="0"/>
                <a:cs typeface="Times New Roman" panose="02020603050405020304" pitchFamily="18" charset="0"/>
              </a:rPr>
              <a:t> </a:t>
            </a:r>
            <a:r>
              <a:rPr lang="en-US" sz="2200" dirty="0">
                <a:uFill>
                  <a:solidFill>
                    <a:srgbClr val="000000"/>
                  </a:solidFill>
                </a:uFill>
                <a:latin typeface="Times New Roman" panose="02020603050405020304" pitchFamily="18" charset="0"/>
                <a:ea typeface="Verdana" panose="020B0604030504040204" pitchFamily="34" charset="0"/>
                <a:cs typeface="Times New Roman" panose="02020603050405020304" pitchFamily="18" charset="0"/>
              </a:rPr>
              <a:t>available. This is because the reviewers are going to read the code and try to understand it. It is unproductive to review partially written code or code that is going to be significantly modified by the programmer. </a:t>
            </a:r>
          </a:p>
          <a:p>
            <a:pPr marL="342900" marR="260985" lvl="0" indent="-342900" algn="just">
              <a:lnSpc>
                <a:spcPct val="103000"/>
              </a:lnSpc>
              <a:spcBef>
                <a:spcPts val="0"/>
              </a:spcBef>
              <a:spcAft>
                <a:spcPts val="25"/>
              </a:spcAft>
              <a:buClr>
                <a:srgbClr val="292526"/>
              </a:buClr>
              <a:buSzPts val="1000"/>
              <a:buFont typeface="Arial" panose="020B0604020202020204" pitchFamily="34" charset="0"/>
              <a:buChar char="•"/>
            </a:pPr>
            <a:r>
              <a:rPr lang="en-US" sz="2400" b="1" dirty="0">
                <a:solidFill>
                  <a:schemeClr val="accent2">
                    <a:lumMod val="75000"/>
                  </a:schemeClr>
                </a:solidFill>
                <a:uFill>
                  <a:solidFill>
                    <a:srgbClr val="000000"/>
                  </a:solidFill>
                </a:uFill>
                <a:latin typeface="Times New Roman" panose="02020603050405020304" pitchFamily="18" charset="0"/>
                <a:ea typeface="Verdana" panose="020B0604030504040204" pitchFamily="34" charset="0"/>
                <a:cs typeface="Times New Roman" panose="02020603050405020304" pitchFamily="18" charset="0"/>
              </a:rPr>
              <a:t>Minimal Functionality</a:t>
            </a:r>
            <a:r>
              <a:rPr lang="en-US" sz="2200" b="1" dirty="0">
                <a:uFill>
                  <a:solidFill>
                    <a:srgbClr val="000000"/>
                  </a:solidFill>
                </a:uFill>
                <a:latin typeface="Times New Roman" panose="02020603050405020304" pitchFamily="18" charset="0"/>
                <a:ea typeface="Verdana" panose="020B0604030504040204" pitchFamily="34" charset="0"/>
                <a:cs typeface="Times New Roman" panose="02020603050405020304" pitchFamily="18" charset="0"/>
              </a:rPr>
              <a:t>: </a:t>
            </a:r>
            <a:r>
              <a:rPr lang="en-US" sz="2200" dirty="0">
                <a:uFill>
                  <a:solidFill>
                    <a:srgbClr val="000000"/>
                  </a:solidFill>
                </a:uFill>
                <a:latin typeface="Times New Roman" panose="02020603050405020304" pitchFamily="18" charset="0"/>
                <a:ea typeface="Verdana" panose="020B0604030504040204" pitchFamily="34" charset="0"/>
                <a:cs typeface="Times New Roman" panose="02020603050405020304" pitchFamily="18" charset="0"/>
              </a:rPr>
              <a:t>The code must compile and link. </a:t>
            </a:r>
          </a:p>
          <a:p>
            <a:pPr marL="342900" marR="260985" lvl="0" indent="-342900" algn="just">
              <a:lnSpc>
                <a:spcPct val="103000"/>
              </a:lnSpc>
              <a:spcBef>
                <a:spcPts val="0"/>
              </a:spcBef>
              <a:spcAft>
                <a:spcPts val="25"/>
              </a:spcAft>
              <a:buClr>
                <a:srgbClr val="292526"/>
              </a:buClr>
              <a:buSzPts val="1000"/>
              <a:buFont typeface="Arial" panose="020B0604020202020204" pitchFamily="34" charset="0"/>
              <a:buChar char="•"/>
            </a:pPr>
            <a:r>
              <a:rPr lang="en-US" sz="2400" b="1" dirty="0">
                <a:solidFill>
                  <a:schemeClr val="accent2">
                    <a:lumMod val="75000"/>
                  </a:schemeClr>
                </a:solidFill>
                <a:uFill>
                  <a:solidFill>
                    <a:srgbClr val="000000"/>
                  </a:solidFill>
                </a:uFill>
                <a:latin typeface="Times New Roman" panose="02020603050405020304" pitchFamily="18" charset="0"/>
                <a:ea typeface="Verdana" panose="020B0604030504040204" pitchFamily="34" charset="0"/>
                <a:cs typeface="Times New Roman" panose="02020603050405020304" pitchFamily="18" charset="0"/>
              </a:rPr>
              <a:t>Readability</a:t>
            </a:r>
            <a:r>
              <a:rPr lang="en-US" sz="2400" b="1" dirty="0">
                <a:solidFill>
                  <a:srgbClr val="0070C0"/>
                </a:solidFill>
                <a:uFill>
                  <a:solidFill>
                    <a:srgbClr val="000000"/>
                  </a:solidFill>
                </a:uFill>
                <a:latin typeface="Times New Roman" panose="02020603050405020304" pitchFamily="18" charset="0"/>
                <a:ea typeface="Verdana" panose="020B0604030504040204" pitchFamily="34" charset="0"/>
                <a:cs typeface="Times New Roman" panose="02020603050405020304" pitchFamily="18" charset="0"/>
              </a:rPr>
              <a:t>:</a:t>
            </a:r>
            <a:r>
              <a:rPr lang="en-US" sz="2200" b="1" dirty="0">
                <a:uFill>
                  <a:solidFill>
                    <a:srgbClr val="000000"/>
                  </a:solidFill>
                </a:uFill>
                <a:latin typeface="Times New Roman" panose="02020603050405020304" pitchFamily="18" charset="0"/>
                <a:ea typeface="Verdana" panose="020B0604030504040204" pitchFamily="34" charset="0"/>
                <a:cs typeface="Times New Roman" panose="02020603050405020304" pitchFamily="18" charset="0"/>
              </a:rPr>
              <a:t> </a:t>
            </a:r>
            <a:r>
              <a:rPr lang="en-US" sz="2200" dirty="0">
                <a:uFill>
                  <a:solidFill>
                    <a:srgbClr val="000000"/>
                  </a:solidFill>
                </a:uFill>
                <a:latin typeface="Times New Roman" panose="02020603050405020304" pitchFamily="18" charset="0"/>
                <a:ea typeface="Verdana" panose="020B0604030504040204" pitchFamily="34" charset="0"/>
                <a:cs typeface="Times New Roman" panose="02020603050405020304" pitchFamily="18" charset="0"/>
              </a:rPr>
              <a:t>Since code review involves actual reading of code by</a:t>
            </a:r>
            <a:r>
              <a:rPr lang="en-US" sz="2200" b="1" dirty="0">
                <a:uFill>
                  <a:solidFill>
                    <a:srgbClr val="000000"/>
                  </a:solidFill>
                </a:uFill>
                <a:latin typeface="Times New Roman" panose="02020603050405020304" pitchFamily="18" charset="0"/>
                <a:ea typeface="Verdana" panose="020B0604030504040204" pitchFamily="34" charset="0"/>
                <a:cs typeface="Times New Roman" panose="02020603050405020304" pitchFamily="18" charset="0"/>
              </a:rPr>
              <a:t> </a:t>
            </a:r>
            <a:r>
              <a:rPr lang="en-US" sz="2200" dirty="0">
                <a:uFill>
                  <a:solidFill>
                    <a:srgbClr val="000000"/>
                  </a:solidFill>
                </a:uFill>
                <a:latin typeface="Times New Roman" panose="02020603050405020304" pitchFamily="18" charset="0"/>
                <a:ea typeface="Verdana" panose="020B0604030504040204" pitchFamily="34" charset="0"/>
                <a:cs typeface="Times New Roman" panose="02020603050405020304" pitchFamily="18" charset="0"/>
              </a:rPr>
              <a:t>other programmers, it is essential that the code is highly readable. Some code characteristics that enhance readability are proper format-ting, using meaningful identifier names, straightforward use of programming language constructs, and an appropriate level of abstraction using function calls. In the absence of readability, the reviewers are likely to be discouraged from performing the task effectively. </a:t>
            </a:r>
          </a:p>
          <a:p>
            <a:pPr marL="342900" marR="260985" lvl="0" indent="-342900">
              <a:lnSpc>
                <a:spcPct val="103000"/>
              </a:lnSpc>
              <a:spcBef>
                <a:spcPts val="0"/>
              </a:spcBef>
              <a:spcAft>
                <a:spcPts val="230"/>
              </a:spcAft>
              <a:buClr>
                <a:srgbClr val="292526"/>
              </a:buClr>
              <a:buSzPts val="1000"/>
              <a:buFont typeface="Arial" panose="020B0604020202020204" pitchFamily="34" charset="0"/>
              <a:buChar char="•"/>
            </a:pPr>
            <a:r>
              <a:rPr lang="en-US" sz="2200" b="1" dirty="0">
                <a:solidFill>
                  <a:schemeClr val="accent2">
                    <a:lumMod val="75000"/>
                  </a:schemeClr>
                </a:solidFill>
                <a:uFill>
                  <a:solidFill>
                    <a:srgbClr val="000000"/>
                  </a:solidFill>
                </a:uFill>
                <a:latin typeface="Times New Roman" panose="02020603050405020304" pitchFamily="18" charset="0"/>
                <a:ea typeface="Verdana" panose="020B0604030504040204" pitchFamily="34" charset="0"/>
                <a:cs typeface="Times New Roman" panose="02020603050405020304" pitchFamily="18" charset="0"/>
              </a:rPr>
              <a:t>Complexity</a:t>
            </a:r>
            <a:r>
              <a:rPr lang="en-US" sz="2200" b="1" dirty="0">
                <a:uFill>
                  <a:solidFill>
                    <a:srgbClr val="000000"/>
                  </a:solidFill>
                </a:uFill>
                <a:latin typeface="Times New Roman" panose="02020603050405020304" pitchFamily="18" charset="0"/>
                <a:ea typeface="Verdana" panose="020B0604030504040204" pitchFamily="34" charset="0"/>
                <a:cs typeface="Times New Roman" panose="02020603050405020304" pitchFamily="18" charset="0"/>
              </a:rPr>
              <a:t>: </a:t>
            </a:r>
            <a:r>
              <a:rPr lang="en-US" sz="2200" dirty="0">
                <a:uFill>
                  <a:solidFill>
                    <a:srgbClr val="000000"/>
                  </a:solidFill>
                </a:uFill>
                <a:latin typeface="Times New Roman" panose="02020603050405020304" pitchFamily="18" charset="0"/>
                <a:ea typeface="Verdana" panose="020B0604030504040204" pitchFamily="34" charset="0"/>
                <a:cs typeface="Times New Roman" panose="02020603050405020304" pitchFamily="18" charset="0"/>
              </a:rPr>
              <a:t>There is no need to schedule a group meeting to review</a:t>
            </a:r>
            <a:r>
              <a:rPr lang="en-US" sz="2200" b="1" dirty="0">
                <a:uFill>
                  <a:solidFill>
                    <a:srgbClr val="000000"/>
                  </a:solidFill>
                </a:uFill>
                <a:latin typeface="Times New Roman" panose="02020603050405020304" pitchFamily="18" charset="0"/>
                <a:ea typeface="Verdana" panose="020B0604030504040204" pitchFamily="34" charset="0"/>
                <a:cs typeface="Times New Roman" panose="02020603050405020304" pitchFamily="18" charset="0"/>
              </a:rPr>
              <a:t> </a:t>
            </a:r>
            <a:r>
              <a:rPr lang="en-US" sz="2200" dirty="0">
                <a:uFill>
                  <a:solidFill>
                    <a:srgbClr val="000000"/>
                  </a:solidFill>
                </a:uFill>
                <a:latin typeface="Times New Roman" panose="02020603050405020304" pitchFamily="18" charset="0"/>
                <a:ea typeface="Verdana" panose="020B0604030504040204" pitchFamily="34" charset="0"/>
                <a:cs typeface="Times New Roman" panose="02020603050405020304" pitchFamily="18" charset="0"/>
              </a:rPr>
              <a:t>straightforward code which can be easily reviewed by the programmer. The code to be reviewed must be of sufficient complexity to warrant group review. Here, complexity is a composite term referring to the number of conditional statements in the code, the number of input data elements of the unit, the number of output data elements produced by the unit, real-time processing of the code, and the number of other units with which the code communicates. </a:t>
            </a:r>
          </a:p>
          <a:p>
            <a:pPr marL="342900" marR="0" lvl="0" indent="-342900">
              <a:lnSpc>
                <a:spcPct val="107000"/>
              </a:lnSpc>
              <a:spcBef>
                <a:spcPts val="0"/>
              </a:spcBef>
              <a:spcAft>
                <a:spcPts val="0"/>
              </a:spcAft>
              <a:buFont typeface="Symbol" panose="05050102010706020507" pitchFamily="18" charset="2"/>
              <a:buChar char=""/>
            </a:pPr>
            <a:r>
              <a:rPr lang="en-US" sz="2400" b="1" dirty="0">
                <a:solidFill>
                  <a:schemeClr val="accent2">
                    <a:lumMod val="75000"/>
                  </a:schemeClr>
                </a:solidFill>
                <a:latin typeface="Times New Roman" panose="02020603050405020304" pitchFamily="18" charset="0"/>
                <a:ea typeface="Verdana" panose="020B0604030504040204" pitchFamily="34" charset="0"/>
                <a:cs typeface="Times New Roman" panose="02020603050405020304" pitchFamily="18" charset="0"/>
              </a:rPr>
              <a:t>Requirements and Design Documents</a:t>
            </a:r>
            <a:r>
              <a:rPr lang="en-US" sz="2200" b="1" dirty="0">
                <a:latin typeface="Times New Roman" panose="02020603050405020304" pitchFamily="18" charset="0"/>
                <a:ea typeface="Verdana" panose="020B0604030504040204" pitchFamily="34" charset="0"/>
                <a:cs typeface="Times New Roman" panose="02020603050405020304" pitchFamily="18" charset="0"/>
              </a:rPr>
              <a:t>: </a:t>
            </a:r>
            <a:r>
              <a:rPr lang="en-US" sz="2200" dirty="0">
                <a:latin typeface="Times New Roman" panose="02020603050405020304" pitchFamily="18" charset="0"/>
                <a:ea typeface="Verdana" panose="020B0604030504040204" pitchFamily="34" charset="0"/>
                <a:cs typeface="Times New Roman" panose="02020603050405020304" pitchFamily="18" charset="0"/>
              </a:rPr>
              <a:t>The latest approved version</a:t>
            </a:r>
            <a:r>
              <a:rPr lang="en-US" sz="2200" b="1" dirty="0">
                <a:latin typeface="Times New Roman" panose="02020603050405020304" pitchFamily="18" charset="0"/>
                <a:ea typeface="Verdana" panose="020B0604030504040204" pitchFamily="34" charset="0"/>
                <a:cs typeface="Times New Roman" panose="02020603050405020304" pitchFamily="18" charset="0"/>
              </a:rPr>
              <a:t> </a:t>
            </a:r>
            <a:r>
              <a:rPr lang="en-US" sz="2200" dirty="0">
                <a:latin typeface="Times New Roman" panose="02020603050405020304" pitchFamily="18" charset="0"/>
                <a:ea typeface="Verdana" panose="020B0604030504040204" pitchFamily="34" charset="0"/>
                <a:cs typeface="Times New Roman" panose="02020603050405020304" pitchFamily="18" charset="0"/>
              </a:rPr>
              <a:t>of the</a:t>
            </a:r>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2200" b="1" dirty="0">
                <a:latin typeface="Times New Roman" panose="02020603050405020304" pitchFamily="18" charset="0"/>
                <a:ea typeface="Verdana" panose="020B0604030504040204" pitchFamily="34" charset="0"/>
                <a:cs typeface="Times New Roman" panose="02020603050405020304" pitchFamily="18" charset="0"/>
              </a:rPr>
              <a:t>      </a:t>
            </a:r>
            <a:r>
              <a:rPr lang="en-US" sz="2200" dirty="0">
                <a:latin typeface="Times New Roman" panose="02020603050405020304" pitchFamily="18" charset="0"/>
                <a:ea typeface="Verdana" panose="020B0604030504040204" pitchFamily="34" charset="0"/>
                <a:cs typeface="Times New Roman" panose="02020603050405020304" pitchFamily="18" charset="0"/>
              </a:rPr>
              <a:t>   low-level design specification or other appropriate descriptions The </a:t>
            </a:r>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2200" dirty="0">
                <a:latin typeface="Times New Roman" panose="02020603050405020304" pitchFamily="18" charset="0"/>
                <a:ea typeface="Verdana" panose="020B0604030504040204" pitchFamily="34" charset="0"/>
                <a:cs typeface="Times New Roman" panose="02020603050405020304" pitchFamily="18" charset="0"/>
              </a:rPr>
              <a:t>         composition of the review group involves a number of people with different</a:t>
            </a:r>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2200" dirty="0">
                <a:latin typeface="Times New Roman" panose="02020603050405020304" pitchFamily="18" charset="0"/>
                <a:ea typeface="Verdana" panose="020B0604030504040204" pitchFamily="34" charset="0"/>
                <a:cs typeface="Times New Roman" panose="02020603050405020304" pitchFamily="18" charset="0"/>
              </a:rPr>
              <a:t>         roles. These roles are explained as follows: </a:t>
            </a:r>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Title 1"/>
          <p:cNvSpPr txBox="1">
            <a:spLocks/>
          </p:cNvSpPr>
          <p:nvPr/>
        </p:nvSpPr>
        <p:spPr>
          <a:xfrm>
            <a:off x="242542" y="405158"/>
            <a:ext cx="10253180" cy="966442"/>
          </a:xfrm>
          <a:prstGeom prst="rect">
            <a:avLst/>
          </a:prstGeom>
        </p:spPr>
        <p:txBody>
          <a:bodyPr vert="horz" lIns="91440" tIns="45720" rIns="91440" bIns="45720" rtlCol="0" anchor="ctr">
            <a:normAutofit fontScale="52500" lnSpcReduction="20000"/>
          </a:bodyPr>
          <a:lstStyle>
            <a:lvl1pPr algn="r" defTabSz="1339850" rtl="0" eaLnBrk="0" fontAlgn="base" hangingPunct="0">
              <a:lnSpc>
                <a:spcPct val="90000"/>
              </a:lnSpc>
              <a:spcBef>
                <a:spcPct val="0"/>
              </a:spcBef>
              <a:spcAft>
                <a:spcPct val="0"/>
              </a:spcAft>
              <a:defRPr sz="5800" kern="1200" cap="all">
                <a:solidFill>
                  <a:schemeClr val="tx1"/>
                </a:solidFill>
                <a:latin typeface="+mj-lt"/>
                <a:ea typeface="+mj-ea"/>
                <a:cs typeface="+mj-cs"/>
              </a:defRPr>
            </a:lvl1pPr>
            <a:lvl2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2pPr>
            <a:lvl3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3pPr>
            <a:lvl4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4pPr>
            <a:lvl5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5pPr>
            <a:lvl6pPr marL="457200" algn="r" defTabSz="1339850" rtl="0" fontAlgn="base">
              <a:lnSpc>
                <a:spcPct val="90000"/>
              </a:lnSpc>
              <a:spcBef>
                <a:spcPct val="0"/>
              </a:spcBef>
              <a:spcAft>
                <a:spcPct val="0"/>
              </a:spcAft>
              <a:defRPr sz="5800">
                <a:solidFill>
                  <a:schemeClr val="tx1"/>
                </a:solidFill>
                <a:latin typeface="Century Gothic" panose="020B0502020202020204" pitchFamily="34" charset="0"/>
              </a:defRPr>
            </a:lvl6pPr>
            <a:lvl7pPr marL="914400" algn="r" defTabSz="1339850" rtl="0" fontAlgn="base">
              <a:lnSpc>
                <a:spcPct val="90000"/>
              </a:lnSpc>
              <a:spcBef>
                <a:spcPct val="0"/>
              </a:spcBef>
              <a:spcAft>
                <a:spcPct val="0"/>
              </a:spcAft>
              <a:defRPr sz="5800">
                <a:solidFill>
                  <a:schemeClr val="tx1"/>
                </a:solidFill>
                <a:latin typeface="Century Gothic" panose="020B0502020202020204" pitchFamily="34" charset="0"/>
              </a:defRPr>
            </a:lvl7pPr>
            <a:lvl8pPr marL="1371600" algn="r" defTabSz="1339850" rtl="0" fontAlgn="base">
              <a:lnSpc>
                <a:spcPct val="90000"/>
              </a:lnSpc>
              <a:spcBef>
                <a:spcPct val="0"/>
              </a:spcBef>
              <a:spcAft>
                <a:spcPct val="0"/>
              </a:spcAft>
              <a:defRPr sz="5800">
                <a:solidFill>
                  <a:schemeClr val="tx1"/>
                </a:solidFill>
                <a:latin typeface="Century Gothic" panose="020B0502020202020204" pitchFamily="34" charset="0"/>
              </a:defRPr>
            </a:lvl8pPr>
            <a:lvl9pPr marL="1828800" algn="r" defTabSz="1339850" rtl="0" fontAlgn="base">
              <a:lnSpc>
                <a:spcPct val="90000"/>
              </a:lnSpc>
              <a:spcBef>
                <a:spcPct val="0"/>
              </a:spcBef>
              <a:spcAft>
                <a:spcPct val="0"/>
              </a:spcAft>
              <a:defRPr sz="5800">
                <a:solidFill>
                  <a:schemeClr val="tx1"/>
                </a:solidFill>
                <a:latin typeface="Century Gothic" panose="020B0502020202020204" pitchFamily="34" charset="0"/>
              </a:defRPr>
            </a:lvl9pPr>
          </a:lstStyle>
          <a:p>
            <a:pPr algn="ctr"/>
            <a:r>
              <a:rPr lang="en-US" sz="9100" b="1" u="sng" dirty="0" smtClean="0">
                <a:solidFill>
                  <a:schemeClr val="accent2">
                    <a:lumMod val="60000"/>
                    <a:lumOff val="40000"/>
                  </a:schemeClr>
                </a:solidFill>
                <a:latin typeface="Times New Roman" panose="02020603050405020304" pitchFamily="18" charset="0"/>
                <a:cs typeface="Times New Roman" panose="02020603050405020304" pitchFamily="18" charset="0"/>
              </a:rPr>
              <a:t>Levels of testing</a:t>
            </a:r>
            <a:r>
              <a:rPr lang="en-US" dirty="0" smtClean="0">
                <a:solidFill>
                  <a:schemeClr val="accent2">
                    <a:lumMod val="60000"/>
                    <a:lumOff val="40000"/>
                  </a:schemeClr>
                </a:solidFill>
                <a:latin typeface="Times New Roman" panose="02020603050405020304" pitchFamily="18" charset="0"/>
                <a:cs typeface="Times New Roman" panose="02020603050405020304" pitchFamily="18" charset="0"/>
              </a:rPr>
              <a:t/>
            </a:r>
            <a:br>
              <a:rPr lang="en-US" dirty="0" smtClean="0">
                <a:solidFill>
                  <a:schemeClr val="accent2">
                    <a:lumMod val="60000"/>
                    <a:lumOff val="40000"/>
                  </a:schemeClr>
                </a:solidFill>
                <a:latin typeface="Times New Roman" panose="02020603050405020304" pitchFamily="18" charset="0"/>
                <a:cs typeface="Times New Roman" panose="02020603050405020304" pitchFamily="18" charset="0"/>
              </a:rPr>
            </a:br>
            <a:endParaRPr lang="en-US"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593939" y="16399"/>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0673223"/>
      </p:ext>
    </p:extLst>
  </p:cSld>
  <p:clrMapOvr>
    <a:masterClrMapping/>
  </p:clrMapOvr>
  <mc:AlternateContent xmlns:mc="http://schemas.openxmlformats.org/markup-compatibility/2006" xmlns:p14="http://schemas.microsoft.com/office/powerpoint/2010/main">
    <mc:Choice Requires="p14">
      <p:transition spd="slow" p14:dur="2000" advTm="254098"/>
    </mc:Choice>
    <mc:Fallback xmlns="">
      <p:transition spd="slow" advTm="254098"/>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8967</TotalTime>
  <Words>4691</Words>
  <Application>Microsoft Office PowerPoint</Application>
  <PresentationFormat>Custom</PresentationFormat>
  <Paragraphs>369</Paragraphs>
  <Slides>38</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38</vt:i4>
      </vt:variant>
    </vt:vector>
  </HeadingPairs>
  <TitlesOfParts>
    <vt:vector size="48" baseType="lpstr">
      <vt:lpstr>Arial</vt:lpstr>
      <vt:lpstr>Calibri</vt:lpstr>
      <vt:lpstr>Century Gothic</vt:lpstr>
      <vt:lpstr>Roboto</vt:lpstr>
      <vt:lpstr>Symbol</vt:lpstr>
      <vt:lpstr>Times New Roman</vt:lpstr>
      <vt:lpstr>Verdana</vt:lpstr>
      <vt:lpstr>Wingdings</vt:lpstr>
      <vt:lpstr>Wingdings 3</vt:lpstr>
      <vt:lpstr>Ion</vt:lpstr>
      <vt:lpstr>WELCOME  TO  SEVENTH  LECTURE  OF</vt:lpstr>
      <vt:lpstr>Levels of testing </vt:lpstr>
      <vt:lpstr>INTRODUCTION</vt:lpstr>
      <vt:lpstr>PowerPoint Presentation</vt:lpstr>
      <vt:lpstr>PowerPoint Presentation</vt:lpstr>
      <vt:lpstr>Levels of testing </vt:lpstr>
      <vt:lpstr>Levels of testing </vt:lpstr>
      <vt:lpstr>STATIC UNIT TESTING </vt:lpstr>
      <vt:lpstr>STATIC UNIT TESTING </vt:lpstr>
      <vt:lpstr>STATIC UNIT TESTING </vt:lpstr>
      <vt:lpstr>STATIC UNIT TESTING </vt:lpstr>
      <vt:lpstr>STATIC UNIT TESTING </vt:lpstr>
      <vt:lpstr>STATIC UNIT TESTING </vt:lpstr>
      <vt:lpstr>STATIC UNIT TESTING </vt:lpstr>
      <vt:lpstr>STATIC UNIT TESTING </vt:lpstr>
      <vt:lpstr>STATIC UNIT TESTING </vt:lpstr>
      <vt:lpstr>Levels of testing</vt:lpstr>
      <vt:lpstr>PowerPoint Presentation</vt:lpstr>
      <vt:lpstr>PowerPoint Presentation</vt:lpstr>
      <vt:lpstr>Levels of testing  </vt:lpstr>
      <vt:lpstr>  </vt:lpstr>
      <vt:lpstr>PowerPoint Presentation</vt:lpstr>
      <vt:lpstr>PowerPoint Presentation</vt:lpstr>
      <vt:lpstr>Levels of testing  </vt:lpstr>
      <vt:lpstr>PowerPoint Presentation</vt:lpstr>
      <vt:lpstr>PowerPoint Presentation</vt:lpstr>
      <vt:lpstr>Levels of testing </vt:lpstr>
      <vt:lpstr>PowerPoint Presentation</vt:lpstr>
      <vt:lpstr>Levels of testing </vt:lpstr>
      <vt:lpstr>Levels of testing </vt:lpstr>
      <vt:lpstr>Levels of testing </vt:lpstr>
      <vt:lpstr>PowerPoint Presentation</vt:lpstr>
      <vt:lpstr>Levels of testing  </vt:lpstr>
      <vt:lpstr>Levels of testing </vt:lpstr>
      <vt:lpstr>PowerPoint Presentation</vt:lpstr>
      <vt:lpstr>Levels of testing </vt:lpstr>
      <vt:lpstr>Levels of testing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Simra Najm</dc:creator>
  <cp:keywords/>
  <cp:lastModifiedBy>Simra Najm</cp:lastModifiedBy>
  <cp:revision>524</cp:revision>
  <dcterms:modified xsi:type="dcterms:W3CDTF">2023-05-19T07:38:12Z</dcterms:modified>
</cp:coreProperties>
</file>