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26" r:id="rId1"/>
  </p:sldMasterIdLst>
  <p:notesMasterIdLst>
    <p:notesMasterId r:id="rId43"/>
  </p:notesMasterIdLst>
  <p:sldIdLst>
    <p:sldId id="280" r:id="rId2"/>
    <p:sldId id="304" r:id="rId3"/>
    <p:sldId id="311" r:id="rId4"/>
    <p:sldId id="310" r:id="rId5"/>
    <p:sldId id="342" r:id="rId6"/>
    <p:sldId id="343" r:id="rId7"/>
    <p:sldId id="344" r:id="rId8"/>
    <p:sldId id="345" r:id="rId9"/>
    <p:sldId id="314" r:id="rId10"/>
    <p:sldId id="312" r:id="rId11"/>
    <p:sldId id="313" r:id="rId12"/>
    <p:sldId id="305" r:id="rId13"/>
    <p:sldId id="307" r:id="rId14"/>
    <p:sldId id="308" r:id="rId15"/>
    <p:sldId id="306" r:id="rId16"/>
    <p:sldId id="340" r:id="rId17"/>
    <p:sldId id="337" r:id="rId18"/>
    <p:sldId id="338" r:id="rId19"/>
    <p:sldId id="309" r:id="rId20"/>
    <p:sldId id="315" r:id="rId21"/>
    <p:sldId id="316" r:id="rId22"/>
    <p:sldId id="317" r:id="rId23"/>
    <p:sldId id="318" r:id="rId24"/>
    <p:sldId id="319" r:id="rId25"/>
    <p:sldId id="320" r:id="rId26"/>
    <p:sldId id="321" r:id="rId27"/>
    <p:sldId id="322" r:id="rId28"/>
    <p:sldId id="325" r:id="rId29"/>
    <p:sldId id="334" r:id="rId30"/>
    <p:sldId id="335" r:id="rId31"/>
    <p:sldId id="326" r:id="rId32"/>
    <p:sldId id="323" r:id="rId33"/>
    <p:sldId id="333" r:id="rId34"/>
    <p:sldId id="348" r:id="rId35"/>
    <p:sldId id="346" r:id="rId36"/>
    <p:sldId id="327" r:id="rId37"/>
    <p:sldId id="328" r:id="rId38"/>
    <p:sldId id="329" r:id="rId39"/>
    <p:sldId id="350" r:id="rId40"/>
    <p:sldId id="351" r:id="rId41"/>
    <p:sldId id="341" r:id="rId42"/>
  </p:sldIdLst>
  <p:sldSz cx="13411200" cy="100584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62" autoAdjust="0"/>
    <p:restoredTop sz="94660"/>
  </p:normalViewPr>
  <p:slideViewPr>
    <p:cSldViewPr snapToGrid="0">
      <p:cViewPr>
        <p:scale>
          <a:sx n="50" d="100"/>
          <a:sy n="50" d="100"/>
        </p:scale>
        <p:origin x="117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07190817-D39E-40E8-927B-FE522A70D6F8}" type="datetimeFigureOut">
              <a:rPr lang="en-US"/>
              <a:pPr>
                <a:defRPr/>
              </a:pPr>
              <a:t>5/30/2023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662F380F-7476-4E35-9B1B-3B95EE98BDCE}" type="slidenum">
              <a:rPr lang="en-US"/>
              <a:pPr>
                <a:defRPr/>
              </a:pPr>
              <a:t>‹#›</a:t>
            </a:fld>
            <a:endParaRPr lang="en-US"/>
          </a:p>
        </p:txBody>
      </p:sp>
    </p:spTree>
    <p:extLst>
      <p:ext uri="{BB962C8B-B14F-4D97-AF65-F5344CB8AC3E}">
        <p14:creationId xmlns:p14="http://schemas.microsoft.com/office/powerpoint/2010/main" val="41891938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62F380F-7476-4E35-9B1B-3B95EE98BDCE}" type="slidenum">
              <a:rPr lang="en-US" smtClean="0"/>
              <a:pPr>
                <a:defRPr/>
              </a:pPr>
              <a:t>9</a:t>
            </a:fld>
            <a:endParaRPr lang="en-US"/>
          </a:p>
        </p:txBody>
      </p:sp>
    </p:spTree>
    <p:extLst>
      <p:ext uri="{BB962C8B-B14F-4D97-AF65-F5344CB8AC3E}">
        <p14:creationId xmlns:p14="http://schemas.microsoft.com/office/powerpoint/2010/main" val="2707683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70782" y="2123442"/>
            <a:ext cx="9710753" cy="4883385"/>
          </a:xfrm>
        </p:spPr>
        <p:txBody>
          <a:bodyPr anchor="b"/>
          <a:lstStyle>
            <a:lvl1pPr>
              <a:defRPr sz="10560"/>
            </a:lvl1pPr>
          </a:lstStyle>
          <a:p>
            <a:r>
              <a:rPr lang="en-US" smtClean="0"/>
              <a:t>Click to edit Master title style</a:t>
            </a:r>
            <a:endParaRPr lang="en-US" dirty="0"/>
          </a:p>
        </p:txBody>
      </p:sp>
      <p:sp>
        <p:nvSpPr>
          <p:cNvPr id="3" name="Subtitle 2"/>
          <p:cNvSpPr>
            <a:spLocks noGrp="1"/>
          </p:cNvSpPr>
          <p:nvPr>
            <p:ph type="subTitle" idx="1"/>
          </p:nvPr>
        </p:nvSpPr>
        <p:spPr>
          <a:xfrm>
            <a:off x="1270782" y="7006824"/>
            <a:ext cx="9710753" cy="1263416"/>
          </a:xfrm>
        </p:spPr>
        <p:txBody>
          <a:bodyPr anchor="t"/>
          <a:lstStyle>
            <a:lvl1pPr marL="0" indent="0" algn="l">
              <a:buNone/>
              <a:defRPr cap="all">
                <a:solidFill>
                  <a:schemeClr val="bg2">
                    <a:lumMod val="40000"/>
                    <a:lumOff val="60000"/>
                  </a:schemeClr>
                </a:solidFill>
              </a:defRPr>
            </a:lvl1pPr>
            <a:lvl2pPr marL="670575" indent="0" algn="ctr">
              <a:buNone/>
              <a:defRPr>
                <a:solidFill>
                  <a:schemeClr val="tx1">
                    <a:tint val="75000"/>
                  </a:schemeClr>
                </a:solidFill>
              </a:defRPr>
            </a:lvl2pPr>
            <a:lvl3pPr marL="1341150" indent="0" algn="ctr">
              <a:buNone/>
              <a:defRPr>
                <a:solidFill>
                  <a:schemeClr val="tx1">
                    <a:tint val="75000"/>
                  </a:schemeClr>
                </a:solidFill>
              </a:defRPr>
            </a:lvl3pPr>
            <a:lvl4pPr marL="2011726" indent="0" algn="ctr">
              <a:buNone/>
              <a:defRPr>
                <a:solidFill>
                  <a:schemeClr val="tx1">
                    <a:tint val="75000"/>
                  </a:schemeClr>
                </a:solidFill>
              </a:defRPr>
            </a:lvl4pPr>
            <a:lvl5pPr marL="2682301" indent="0" algn="ctr">
              <a:buNone/>
              <a:defRPr>
                <a:solidFill>
                  <a:schemeClr val="tx1">
                    <a:tint val="75000"/>
                  </a:schemeClr>
                </a:solidFill>
              </a:defRPr>
            </a:lvl5pPr>
            <a:lvl6pPr marL="3352876" indent="0" algn="ctr">
              <a:buNone/>
              <a:defRPr>
                <a:solidFill>
                  <a:schemeClr val="tx1">
                    <a:tint val="75000"/>
                  </a:schemeClr>
                </a:solidFill>
              </a:defRPr>
            </a:lvl6pPr>
            <a:lvl7pPr marL="4023451" indent="0" algn="ctr">
              <a:buNone/>
              <a:defRPr>
                <a:solidFill>
                  <a:schemeClr val="tx1">
                    <a:tint val="75000"/>
                  </a:schemeClr>
                </a:solidFill>
              </a:defRPr>
            </a:lvl7pPr>
            <a:lvl8pPr marL="4694027" indent="0" algn="ctr">
              <a:buNone/>
              <a:defRPr>
                <a:solidFill>
                  <a:schemeClr val="tx1">
                    <a:tint val="75000"/>
                  </a:schemeClr>
                </a:solidFill>
              </a:defRPr>
            </a:lvl8pPr>
            <a:lvl9pPr marL="5364602"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53E68BEA-8658-4C60-90E8-4672BEC24039}" type="datetimeFigureOut">
              <a:rPr lang="en-US" smtClean="0"/>
              <a:pPr>
                <a:defRPr/>
              </a:pPr>
              <a:t>5/30/2023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45DE1F8-162F-4A00-AA89-AC5B2A29736C}" type="slidenum">
              <a:rPr lang="en-US" smtClean="0"/>
              <a:pPr>
                <a:defRPr/>
              </a:pPr>
              <a:t>‹#›</a:t>
            </a:fld>
            <a:endParaRPr lang="en-US" dirty="0"/>
          </a:p>
        </p:txBody>
      </p:sp>
    </p:spTree>
    <p:extLst>
      <p:ext uri="{BB962C8B-B14F-4D97-AF65-F5344CB8AC3E}">
        <p14:creationId xmlns:p14="http://schemas.microsoft.com/office/powerpoint/2010/main" val="3379601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4" y="7040861"/>
            <a:ext cx="9710752" cy="831216"/>
          </a:xfrm>
        </p:spPr>
        <p:txBody>
          <a:bodyPr anchor="b">
            <a:normAutofit/>
          </a:bodyPr>
          <a:lstStyle>
            <a:lvl1pPr algn="l">
              <a:defRPr sz="352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70782" y="1005840"/>
            <a:ext cx="9710753" cy="533964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4" name="Text Placeholder 3"/>
          <p:cNvSpPr>
            <a:spLocks noGrp="1"/>
          </p:cNvSpPr>
          <p:nvPr>
            <p:ph type="body" sz="half" idx="2"/>
          </p:nvPr>
        </p:nvSpPr>
        <p:spPr>
          <a:xfrm>
            <a:off x="1270783" y="7872077"/>
            <a:ext cx="9710750" cy="724111"/>
          </a:xfrm>
        </p:spPr>
        <p:txBody>
          <a:bodyPr>
            <a:normAutofit/>
          </a:bodyPr>
          <a:lstStyle>
            <a:lvl1pPr marL="0" indent="0">
              <a:buNone/>
              <a:defRPr sz="176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14D77703-A8CB-47F3-86A1-01ACC4DB489E}" type="datetimeFigureOut">
              <a:rPr lang="en-US" smtClean="0"/>
              <a:pPr>
                <a:defRPr/>
              </a:pPr>
              <a:t>5/30/2023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E6E5F07-3DA3-4FA7-9266-ED493C64BD36}" type="slidenum">
              <a:rPr lang="en-US" smtClean="0"/>
              <a:pPr>
                <a:defRPr/>
              </a:pPr>
              <a:t>‹#›</a:t>
            </a:fld>
            <a:endParaRPr lang="en-US" dirty="0"/>
          </a:p>
        </p:txBody>
      </p:sp>
    </p:spTree>
    <p:extLst>
      <p:ext uri="{BB962C8B-B14F-4D97-AF65-F5344CB8AC3E}">
        <p14:creationId xmlns:p14="http://schemas.microsoft.com/office/powerpoint/2010/main" val="3048300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2" y="2123440"/>
            <a:ext cx="9710753" cy="2905760"/>
          </a:xfrm>
        </p:spPr>
        <p:txBody>
          <a:bodyPr/>
          <a:lstStyle>
            <a:lvl1pPr>
              <a:defRPr sz="7040"/>
            </a:lvl1pPr>
          </a:lstStyle>
          <a:p>
            <a:r>
              <a:rPr lang="en-US" smtClean="0"/>
              <a:t>Click to edit Master title style</a:t>
            </a:r>
            <a:endParaRPr lang="en-US" dirty="0"/>
          </a:p>
        </p:txBody>
      </p:sp>
      <p:sp>
        <p:nvSpPr>
          <p:cNvPr id="8" name="Text Placeholder 3"/>
          <p:cNvSpPr>
            <a:spLocks noGrp="1"/>
          </p:cNvSpPr>
          <p:nvPr>
            <p:ph type="body" sz="half" idx="2"/>
          </p:nvPr>
        </p:nvSpPr>
        <p:spPr>
          <a:xfrm>
            <a:off x="1270782" y="5364480"/>
            <a:ext cx="9710753" cy="3464560"/>
          </a:xfrm>
        </p:spPr>
        <p:txBody>
          <a:bodyPr anchor="ctr">
            <a:normAutofit/>
          </a:bodyPr>
          <a:lstStyle>
            <a:lvl1pPr marL="0" indent="0">
              <a:buNone/>
              <a:defRPr sz="264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5D0E9F7-06C2-4BEE-AB43-81F75ADE88D5}" type="datetimeFigureOut">
              <a:rPr lang="en-US" smtClean="0"/>
              <a:pPr>
                <a:defRPr/>
              </a:pPr>
              <a:t>5/30/2023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1ABC4E6-6E8B-4476-B821-B5FBD74B0660}" type="slidenum">
              <a:rPr lang="en-US" smtClean="0"/>
              <a:pPr>
                <a:defRPr/>
              </a:pPr>
              <a:t>‹#›</a:t>
            </a:fld>
            <a:endParaRPr lang="en-US" dirty="0"/>
          </a:p>
        </p:txBody>
      </p:sp>
    </p:spTree>
    <p:extLst>
      <p:ext uri="{BB962C8B-B14F-4D97-AF65-F5344CB8AC3E}">
        <p14:creationId xmlns:p14="http://schemas.microsoft.com/office/powerpoint/2010/main" val="3532854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734" y="2123440"/>
            <a:ext cx="8801539" cy="3407615"/>
          </a:xfrm>
        </p:spPr>
        <p:txBody>
          <a:bodyPr/>
          <a:lstStyle>
            <a:lvl1pPr>
              <a:defRPr sz="7040"/>
            </a:lvl1pPr>
          </a:lstStyle>
          <a:p>
            <a:r>
              <a:rPr lang="en-US" smtClean="0"/>
              <a:t>Click to edit Master title style</a:t>
            </a:r>
            <a:endParaRPr lang="en-US" dirty="0"/>
          </a:p>
        </p:txBody>
      </p:sp>
      <p:sp>
        <p:nvSpPr>
          <p:cNvPr id="11" name="Text Placeholder 3"/>
          <p:cNvSpPr>
            <a:spLocks noGrp="1"/>
          </p:cNvSpPr>
          <p:nvPr>
            <p:ph type="body" sz="half" idx="14"/>
          </p:nvPr>
        </p:nvSpPr>
        <p:spPr>
          <a:xfrm>
            <a:off x="2123994" y="5531055"/>
            <a:ext cx="8009700" cy="501855"/>
          </a:xfrm>
        </p:spPr>
        <p:txBody>
          <a:bodyPr vert="horz" lIns="91440" tIns="45720" rIns="91440" bIns="45720" rtlCol="0" anchor="t">
            <a:normAutofit/>
          </a:bodyPr>
          <a:lstStyle>
            <a:lvl1pPr marL="0" indent="0">
              <a:buNone/>
              <a:defRPr lang="en-US" sz="2053" b="0" i="0" kern="1200" cap="small" dirty="0">
                <a:solidFill>
                  <a:schemeClr val="bg2">
                    <a:lumMod val="40000"/>
                    <a:lumOff val="60000"/>
                  </a:schemeClr>
                </a:solidFill>
                <a:latin typeface="+mj-lt"/>
                <a:ea typeface="+mj-ea"/>
                <a:cs typeface="+mj-cs"/>
              </a:defRPr>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270782" y="6380964"/>
            <a:ext cx="9710753" cy="2458720"/>
          </a:xfrm>
        </p:spPr>
        <p:txBody>
          <a:bodyPr anchor="ctr">
            <a:normAutofit/>
          </a:bodyPr>
          <a:lstStyle>
            <a:lvl1pPr marL="0" indent="0">
              <a:buNone/>
              <a:defRPr sz="2640"/>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D7B3AFC9-3E06-4CE9-96EB-8BDCA8D1DD0E}" type="datetimeFigureOut">
              <a:rPr lang="en-US" smtClean="0"/>
              <a:pPr>
                <a:defRPr/>
              </a:pPr>
              <a:t>5/30/2023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E917BF0-02D0-4FC4-BE37-A42839E7EE11}" type="slidenum">
              <a:rPr lang="en-US" smtClean="0"/>
              <a:pPr>
                <a:defRPr/>
              </a:pPr>
              <a:t>‹#›</a:t>
            </a:fld>
            <a:endParaRPr lang="en-US" dirty="0"/>
          </a:p>
        </p:txBody>
      </p:sp>
      <p:sp>
        <p:nvSpPr>
          <p:cNvPr id="12" name="TextBox 11"/>
          <p:cNvSpPr txBox="1"/>
          <p:nvPr/>
        </p:nvSpPr>
        <p:spPr>
          <a:xfrm>
            <a:off x="988383" y="1424504"/>
            <a:ext cx="882333" cy="2846036"/>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894" dirty="0"/>
              <a:t>“</a:t>
            </a:r>
          </a:p>
        </p:txBody>
      </p:sp>
      <p:sp>
        <p:nvSpPr>
          <p:cNvPr id="15" name="TextBox 14"/>
          <p:cNvSpPr txBox="1"/>
          <p:nvPr/>
        </p:nvSpPr>
        <p:spPr>
          <a:xfrm>
            <a:off x="10266213" y="3833554"/>
            <a:ext cx="882333" cy="2846036"/>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7894" dirty="0"/>
              <a:t>”</a:t>
            </a:r>
          </a:p>
        </p:txBody>
      </p:sp>
    </p:spTree>
    <p:extLst>
      <p:ext uri="{BB962C8B-B14F-4D97-AF65-F5344CB8AC3E}">
        <p14:creationId xmlns:p14="http://schemas.microsoft.com/office/powerpoint/2010/main" val="2975902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70781" y="4582161"/>
            <a:ext cx="9710755" cy="2424664"/>
          </a:xfrm>
        </p:spPr>
        <p:txBody>
          <a:bodyPr anchor="b"/>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0782" y="7006825"/>
            <a:ext cx="9710753" cy="1261920"/>
          </a:xfrm>
        </p:spPr>
        <p:txBody>
          <a:bodyPr anchor="t"/>
          <a:lstStyle>
            <a:lvl1pPr marL="0" indent="0" algn="l">
              <a:buNone/>
              <a:defRPr sz="2933" cap="none">
                <a:solidFill>
                  <a:schemeClr val="bg2">
                    <a:lumMod val="40000"/>
                    <a:lumOff val="60000"/>
                  </a:schemeClr>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C956223-6A0B-4152-8BF8-32B200CC0DE1}" type="datetimeFigureOut">
              <a:rPr lang="en-US" smtClean="0"/>
              <a:pPr>
                <a:defRPr/>
              </a:pPr>
              <a:t>5/30/2023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F46A124-6F3F-45B0-908E-917BD7BB9D92}" type="slidenum">
              <a:rPr lang="en-US" smtClean="0"/>
              <a:pPr>
                <a:defRPr/>
              </a:pPr>
              <a:t>‹#›</a:t>
            </a:fld>
            <a:endParaRPr lang="en-US" dirty="0"/>
          </a:p>
        </p:txBody>
      </p:sp>
    </p:spTree>
    <p:extLst>
      <p:ext uri="{BB962C8B-B14F-4D97-AF65-F5344CB8AC3E}">
        <p14:creationId xmlns:p14="http://schemas.microsoft.com/office/powerpoint/2010/main" val="3350706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160"/>
            </a:lvl1pPr>
          </a:lstStyle>
          <a:p>
            <a:r>
              <a:rPr lang="en-US" smtClean="0"/>
              <a:t>Click to edit Master title style</a:t>
            </a:r>
            <a:endParaRPr lang="en-US" dirty="0"/>
          </a:p>
        </p:txBody>
      </p:sp>
      <p:sp>
        <p:nvSpPr>
          <p:cNvPr id="3" name="Text Placeholder 2"/>
          <p:cNvSpPr>
            <a:spLocks noGrp="1"/>
          </p:cNvSpPr>
          <p:nvPr>
            <p:ph type="body" idx="1"/>
          </p:nvPr>
        </p:nvSpPr>
        <p:spPr>
          <a:xfrm>
            <a:off x="696424" y="2905760"/>
            <a:ext cx="3242397"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16" name="Text Placeholder 3"/>
          <p:cNvSpPr>
            <a:spLocks noGrp="1"/>
          </p:cNvSpPr>
          <p:nvPr>
            <p:ph type="body" sz="half" idx="15"/>
          </p:nvPr>
        </p:nvSpPr>
        <p:spPr>
          <a:xfrm>
            <a:off x="717897" y="3911600"/>
            <a:ext cx="3220923"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Text Placeholder 4"/>
          <p:cNvSpPr>
            <a:spLocks noGrp="1"/>
          </p:cNvSpPr>
          <p:nvPr>
            <p:ph type="body" sz="quarter" idx="3"/>
          </p:nvPr>
        </p:nvSpPr>
        <p:spPr>
          <a:xfrm>
            <a:off x="4273139" y="2905760"/>
            <a:ext cx="3230706"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19" name="Text Placeholder 3"/>
          <p:cNvSpPr>
            <a:spLocks noGrp="1"/>
          </p:cNvSpPr>
          <p:nvPr>
            <p:ph type="body" sz="half" idx="16"/>
          </p:nvPr>
        </p:nvSpPr>
        <p:spPr>
          <a:xfrm>
            <a:off x="4261527" y="3911600"/>
            <a:ext cx="3242317"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14" name="Text Placeholder 4"/>
          <p:cNvSpPr>
            <a:spLocks noGrp="1"/>
          </p:cNvSpPr>
          <p:nvPr>
            <p:ph type="body" sz="quarter" idx="13"/>
          </p:nvPr>
        </p:nvSpPr>
        <p:spPr>
          <a:xfrm>
            <a:off x="7839212" y="2905760"/>
            <a:ext cx="3226165"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20" name="Text Placeholder 3"/>
          <p:cNvSpPr>
            <a:spLocks noGrp="1"/>
          </p:cNvSpPr>
          <p:nvPr>
            <p:ph type="body" sz="half" idx="17"/>
          </p:nvPr>
        </p:nvSpPr>
        <p:spPr>
          <a:xfrm>
            <a:off x="7839212" y="3911600"/>
            <a:ext cx="3226165" cy="5264362"/>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cxnSp>
        <p:nvCxnSpPr>
          <p:cNvPr id="17" name="Straight Connector 16"/>
          <p:cNvCxnSpPr/>
          <p:nvPr/>
        </p:nvCxnSpPr>
        <p:spPr>
          <a:xfrm>
            <a:off x="4099823" y="3129280"/>
            <a:ext cx="0" cy="58115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660444" y="3129280"/>
            <a:ext cx="0" cy="581809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45D2E9C7-8ABD-44E6-B926-EA509C8BEF3B}" type="datetimeFigureOut">
              <a:rPr lang="en-US" smtClean="0"/>
              <a:pPr>
                <a:defRPr/>
              </a:pPr>
              <a:t>5/30/2023</a:t>
            </a:fld>
            <a:endParaRPr lang="en-US" dirty="0"/>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AFD2948-FEE1-4859-A35C-05E2D2A81EA7}" type="slidenum">
              <a:rPr lang="en-US" smtClean="0"/>
              <a:pPr>
                <a:defRPr/>
              </a:pPr>
              <a:t>‹#›</a:t>
            </a:fld>
            <a:endParaRPr lang="en-US" dirty="0"/>
          </a:p>
        </p:txBody>
      </p:sp>
    </p:spTree>
    <p:extLst>
      <p:ext uri="{BB962C8B-B14F-4D97-AF65-F5344CB8AC3E}">
        <p14:creationId xmlns:p14="http://schemas.microsoft.com/office/powerpoint/2010/main" val="342457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160"/>
            </a:lvl1pPr>
          </a:lstStyle>
          <a:p>
            <a:r>
              <a:rPr lang="en-US" smtClean="0"/>
              <a:t>Click to edit Master title style</a:t>
            </a:r>
            <a:endParaRPr lang="en-US" dirty="0"/>
          </a:p>
        </p:txBody>
      </p:sp>
      <p:sp>
        <p:nvSpPr>
          <p:cNvPr id="3" name="Text Placeholder 2"/>
          <p:cNvSpPr>
            <a:spLocks noGrp="1"/>
          </p:cNvSpPr>
          <p:nvPr>
            <p:ph type="body" idx="1"/>
          </p:nvPr>
        </p:nvSpPr>
        <p:spPr>
          <a:xfrm>
            <a:off x="717896" y="6234725"/>
            <a:ext cx="3234898"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29" name="Picture Placeholder 2"/>
          <p:cNvSpPr>
            <a:spLocks noGrp="1" noChangeAspect="1"/>
          </p:cNvSpPr>
          <p:nvPr>
            <p:ph type="pic" idx="15"/>
          </p:nvPr>
        </p:nvSpPr>
        <p:spPr>
          <a:xfrm>
            <a:off x="717896" y="3241040"/>
            <a:ext cx="3234898"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2" name="Text Placeholder 3"/>
          <p:cNvSpPr>
            <a:spLocks noGrp="1"/>
          </p:cNvSpPr>
          <p:nvPr>
            <p:ph type="body" sz="half" idx="18"/>
          </p:nvPr>
        </p:nvSpPr>
        <p:spPr>
          <a:xfrm>
            <a:off x="717896" y="7079911"/>
            <a:ext cx="3234898"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Text Placeholder 4"/>
          <p:cNvSpPr>
            <a:spLocks noGrp="1"/>
          </p:cNvSpPr>
          <p:nvPr>
            <p:ph type="body" sz="quarter" idx="3"/>
          </p:nvPr>
        </p:nvSpPr>
        <p:spPr>
          <a:xfrm>
            <a:off x="4279428" y="6234725"/>
            <a:ext cx="3224417"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30" name="Picture Placeholder 2"/>
          <p:cNvSpPr>
            <a:spLocks noGrp="1" noChangeAspect="1"/>
          </p:cNvSpPr>
          <p:nvPr>
            <p:ph type="pic" idx="21"/>
          </p:nvPr>
        </p:nvSpPr>
        <p:spPr>
          <a:xfrm>
            <a:off x="4279427" y="3241040"/>
            <a:ext cx="3224417"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3" name="Text Placeholder 3"/>
          <p:cNvSpPr>
            <a:spLocks noGrp="1"/>
          </p:cNvSpPr>
          <p:nvPr>
            <p:ph type="body" sz="half" idx="19"/>
          </p:nvPr>
        </p:nvSpPr>
        <p:spPr>
          <a:xfrm>
            <a:off x="4277938" y="7079910"/>
            <a:ext cx="3228688"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14" name="Text Placeholder 4"/>
          <p:cNvSpPr>
            <a:spLocks noGrp="1"/>
          </p:cNvSpPr>
          <p:nvPr>
            <p:ph type="body" sz="quarter" idx="13"/>
          </p:nvPr>
        </p:nvSpPr>
        <p:spPr>
          <a:xfrm>
            <a:off x="7839212" y="6234725"/>
            <a:ext cx="3226165"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31" name="Picture Placeholder 2"/>
          <p:cNvSpPr>
            <a:spLocks noGrp="1" noChangeAspect="1"/>
          </p:cNvSpPr>
          <p:nvPr>
            <p:ph type="pic" idx="22"/>
          </p:nvPr>
        </p:nvSpPr>
        <p:spPr>
          <a:xfrm>
            <a:off x="7839210" y="3241040"/>
            <a:ext cx="3226165"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24" name="Text Placeholder 3"/>
          <p:cNvSpPr>
            <a:spLocks noGrp="1"/>
          </p:cNvSpPr>
          <p:nvPr>
            <p:ph type="body" sz="half" idx="20"/>
          </p:nvPr>
        </p:nvSpPr>
        <p:spPr>
          <a:xfrm>
            <a:off x="7839076" y="7079907"/>
            <a:ext cx="3230437" cy="966811"/>
          </a:xfrm>
        </p:spPr>
        <p:txBody>
          <a:bodyPr anchor="t">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cxnSp>
        <p:nvCxnSpPr>
          <p:cNvPr id="19" name="Straight Connector 18"/>
          <p:cNvCxnSpPr/>
          <p:nvPr/>
        </p:nvCxnSpPr>
        <p:spPr>
          <a:xfrm>
            <a:off x="4099823" y="3129280"/>
            <a:ext cx="0" cy="58115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660444" y="3129280"/>
            <a:ext cx="0" cy="581809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defRPr/>
            </a:pPr>
            <a:fld id="{C0A5BDA5-8D93-47CE-9C55-527813ACEAA1}" type="datetimeFigureOut">
              <a:rPr lang="en-US" smtClean="0"/>
              <a:pPr>
                <a:defRPr/>
              </a:pPr>
              <a:t>5/30/2023</a:t>
            </a:fld>
            <a:endParaRPr lang="en-US" dirty="0"/>
          </a:p>
        </p:txBody>
      </p:sp>
      <p:sp>
        <p:nvSpPr>
          <p:cNvPr id="4"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0D1A3EE-26CF-4420-B3CB-1925E05194E9}" type="slidenum">
              <a:rPr lang="en-US" smtClean="0"/>
              <a:pPr>
                <a:defRPr/>
              </a:pPr>
              <a:t>‹#›</a:t>
            </a:fld>
            <a:endParaRPr lang="en-US" dirty="0"/>
          </a:p>
        </p:txBody>
      </p:sp>
    </p:spTree>
    <p:extLst>
      <p:ext uri="{BB962C8B-B14F-4D97-AF65-F5344CB8AC3E}">
        <p14:creationId xmlns:p14="http://schemas.microsoft.com/office/powerpoint/2010/main" val="1677856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607232F5-AC9C-4EDB-AE21-F8E12F4B0312}" type="datetimeFigureOut">
              <a:rPr lang="en-US" smtClean="0"/>
              <a:pPr>
                <a:defRPr/>
              </a:pPr>
              <a:t>5/30/2023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FFB810A-4A5E-44C8-8400-0FF7BCB36D2A}" type="slidenum">
              <a:rPr lang="en-US" smtClean="0"/>
              <a:pPr>
                <a:defRPr/>
              </a:pPr>
              <a:t>‹#›</a:t>
            </a:fld>
            <a:endParaRPr lang="en-US" dirty="0"/>
          </a:p>
        </p:txBody>
      </p:sp>
    </p:spTree>
    <p:extLst>
      <p:ext uri="{BB962C8B-B14F-4D97-AF65-F5344CB8AC3E}">
        <p14:creationId xmlns:p14="http://schemas.microsoft.com/office/powerpoint/2010/main" val="3181076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37014" y="630981"/>
            <a:ext cx="1928363" cy="8544983"/>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17897" y="1134034"/>
            <a:ext cx="8167591" cy="80419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5B30ED2E-596C-447A-A6FD-ED53FE333D4A}" type="datetimeFigureOut">
              <a:rPr lang="en-US" smtClean="0"/>
              <a:pPr>
                <a:defRPr/>
              </a:pPr>
              <a:t>5/30/2023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6CA87CD-2EBC-4906-A895-F9569ACD88FE}" type="slidenum">
              <a:rPr lang="en-US" smtClean="0"/>
              <a:pPr>
                <a:defRPr/>
              </a:pPr>
              <a:t>‹#›</a:t>
            </a:fld>
            <a:endParaRPr lang="en-US" dirty="0"/>
          </a:p>
        </p:txBody>
      </p:sp>
    </p:spTree>
    <p:extLst>
      <p:ext uri="{BB962C8B-B14F-4D97-AF65-F5344CB8AC3E}">
        <p14:creationId xmlns:p14="http://schemas.microsoft.com/office/powerpoint/2010/main" val="3137120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pPr>
              <a:defRPr/>
            </a:pPr>
            <a:fld id="{EF7EB69A-8D21-4E55-9435-3A7AE4190249}" type="datetimeFigureOut">
              <a:rPr lang="en-US" smtClean="0"/>
              <a:pPr>
                <a:defRPr/>
              </a:pPr>
              <a:t>5/30/2023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69B07FB-BB7D-4F17-BB65-51CB0DC3D7CA}" type="slidenum">
              <a:rPr lang="en-US" smtClean="0"/>
              <a:pPr>
                <a:defRPr/>
              </a:pPr>
              <a:t>‹#›</a:t>
            </a:fld>
            <a:endParaRPr lang="en-US" dirty="0"/>
          </a:p>
        </p:txBody>
      </p:sp>
    </p:spTree>
    <p:extLst>
      <p:ext uri="{BB962C8B-B14F-4D97-AF65-F5344CB8AC3E}">
        <p14:creationId xmlns:p14="http://schemas.microsoft.com/office/powerpoint/2010/main" val="328322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0784" y="4197210"/>
            <a:ext cx="9710752" cy="2809616"/>
          </a:xfrm>
        </p:spPr>
        <p:txBody>
          <a:bodyPr anchor="b"/>
          <a:lstStyle>
            <a:lvl1pPr algn="l">
              <a:defRPr sz="5867"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0782" y="7006825"/>
            <a:ext cx="9710753" cy="1261920"/>
          </a:xfrm>
        </p:spPr>
        <p:txBody>
          <a:bodyPr anchor="t"/>
          <a:lstStyle>
            <a:lvl1pPr marL="0" indent="0" algn="l">
              <a:buNone/>
              <a:defRPr sz="2933" cap="all">
                <a:solidFill>
                  <a:schemeClr val="bg2">
                    <a:lumMod val="40000"/>
                    <a:lumOff val="60000"/>
                  </a:schemeClr>
                </a:solidFill>
              </a:defRPr>
            </a:lvl1pPr>
            <a:lvl2pPr marL="670575" indent="0">
              <a:buNone/>
              <a:defRPr sz="2640">
                <a:solidFill>
                  <a:schemeClr val="tx1">
                    <a:tint val="75000"/>
                  </a:schemeClr>
                </a:solidFill>
              </a:defRPr>
            </a:lvl2pPr>
            <a:lvl3pPr marL="1341150" indent="0">
              <a:buNone/>
              <a:defRPr sz="2347">
                <a:solidFill>
                  <a:schemeClr val="tx1">
                    <a:tint val="75000"/>
                  </a:schemeClr>
                </a:solidFill>
              </a:defRPr>
            </a:lvl3pPr>
            <a:lvl4pPr marL="2011726" indent="0">
              <a:buNone/>
              <a:defRPr sz="2053">
                <a:solidFill>
                  <a:schemeClr val="tx1">
                    <a:tint val="75000"/>
                  </a:schemeClr>
                </a:solidFill>
              </a:defRPr>
            </a:lvl4pPr>
            <a:lvl5pPr marL="2682301" indent="0">
              <a:buNone/>
              <a:defRPr sz="2053">
                <a:solidFill>
                  <a:schemeClr val="tx1">
                    <a:tint val="75000"/>
                  </a:schemeClr>
                </a:solidFill>
              </a:defRPr>
            </a:lvl5pPr>
            <a:lvl6pPr marL="3352876" indent="0">
              <a:buNone/>
              <a:defRPr sz="2053">
                <a:solidFill>
                  <a:schemeClr val="tx1">
                    <a:tint val="75000"/>
                  </a:schemeClr>
                </a:solidFill>
              </a:defRPr>
            </a:lvl6pPr>
            <a:lvl7pPr marL="4023451" indent="0">
              <a:buNone/>
              <a:defRPr sz="2053">
                <a:solidFill>
                  <a:schemeClr val="tx1">
                    <a:tint val="75000"/>
                  </a:schemeClr>
                </a:solidFill>
              </a:defRPr>
            </a:lvl7pPr>
            <a:lvl8pPr marL="4694027" indent="0">
              <a:buNone/>
              <a:defRPr sz="2053">
                <a:solidFill>
                  <a:schemeClr val="tx1">
                    <a:tint val="75000"/>
                  </a:schemeClr>
                </a:solidFill>
              </a:defRPr>
            </a:lvl8pPr>
            <a:lvl9pPr marL="5364602" indent="0">
              <a:buNone/>
              <a:defRPr sz="205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C668E2A-CEAD-4A5D-909C-B9636209BD8B}" type="datetimeFigureOut">
              <a:rPr lang="en-US" smtClean="0"/>
              <a:pPr>
                <a:defRPr/>
              </a:pPr>
              <a:t>5/30/2023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7361599-9BCD-4CE1-903F-DDDF74568799}" type="slidenum">
              <a:rPr lang="en-US" smtClean="0"/>
              <a:pPr>
                <a:defRPr/>
              </a:pPr>
              <a:t>‹#›</a:t>
            </a:fld>
            <a:endParaRPr lang="en-US" dirty="0"/>
          </a:p>
        </p:txBody>
      </p:sp>
    </p:spTree>
    <p:extLst>
      <p:ext uri="{BB962C8B-B14F-4D97-AF65-F5344CB8AC3E}">
        <p14:creationId xmlns:p14="http://schemas.microsoft.com/office/powerpoint/2010/main" val="12049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13961" y="3022179"/>
            <a:ext cx="4837232" cy="6153786"/>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21564" y="3015604"/>
            <a:ext cx="4837235" cy="6160359"/>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A8794DD2-73FF-4107-B5E9-32CE6F2F31D1}" type="datetimeFigureOut">
              <a:rPr lang="en-US" smtClean="0"/>
              <a:pPr>
                <a:defRPr/>
              </a:pPr>
              <a:t>5/30/2023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0B820F5-ADBF-4EB7-BF04-F28A03A4F468}" type="slidenum">
              <a:rPr lang="en-US" smtClean="0"/>
              <a:pPr>
                <a:defRPr/>
              </a:pPr>
              <a:t>‹#›</a:t>
            </a:fld>
            <a:endParaRPr lang="en-US" dirty="0"/>
          </a:p>
        </p:txBody>
      </p:sp>
    </p:spTree>
    <p:extLst>
      <p:ext uri="{BB962C8B-B14F-4D97-AF65-F5344CB8AC3E}">
        <p14:creationId xmlns:p14="http://schemas.microsoft.com/office/powerpoint/2010/main" val="241622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13960" y="2794000"/>
            <a:ext cx="4837231"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4" name="Content Placeholder 3"/>
          <p:cNvSpPr>
            <a:spLocks noGrp="1"/>
          </p:cNvSpPr>
          <p:nvPr>
            <p:ph sz="half" idx="2"/>
          </p:nvPr>
        </p:nvSpPr>
        <p:spPr>
          <a:xfrm>
            <a:off x="1213961" y="3688080"/>
            <a:ext cx="4837232" cy="5487882"/>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21566" y="2794000"/>
            <a:ext cx="4837232" cy="845184"/>
          </a:xfrm>
        </p:spPr>
        <p:txBody>
          <a:bodyPr anchor="b">
            <a:noAutofit/>
          </a:bodyPr>
          <a:lstStyle>
            <a:lvl1pPr marL="0" indent="0">
              <a:buNone/>
              <a:defRPr sz="3520" b="0">
                <a:solidFill>
                  <a:schemeClr val="bg2">
                    <a:lumMod val="40000"/>
                    <a:lumOff val="60000"/>
                  </a:schemeClr>
                </a:solidFill>
              </a:defRPr>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6" name="Content Placeholder 5"/>
          <p:cNvSpPr>
            <a:spLocks noGrp="1"/>
          </p:cNvSpPr>
          <p:nvPr>
            <p:ph sz="quarter" idx="4"/>
          </p:nvPr>
        </p:nvSpPr>
        <p:spPr>
          <a:xfrm>
            <a:off x="6221566" y="3688080"/>
            <a:ext cx="4837232" cy="5487882"/>
          </a:xfrm>
        </p:spPr>
        <p:txBody>
          <a:bodyPr>
            <a:normAutofit/>
          </a:bodyPr>
          <a:lstStyle>
            <a:lvl1pPr>
              <a:defRPr sz="2640"/>
            </a:lvl1pPr>
            <a:lvl2pPr>
              <a:defRPr sz="2347"/>
            </a:lvl2pPr>
            <a:lvl3pPr>
              <a:defRPr sz="2053"/>
            </a:lvl3pPr>
            <a:lvl4pPr>
              <a:defRPr sz="1760"/>
            </a:lvl4pPr>
            <a:lvl5pPr>
              <a:defRPr sz="1760"/>
            </a:lvl5pPr>
            <a:lvl6pPr>
              <a:defRPr sz="1760"/>
            </a:lvl6pPr>
            <a:lvl7pPr>
              <a:defRPr sz="1760"/>
            </a:lvl7pPr>
            <a:lvl8pPr>
              <a:defRPr sz="1760"/>
            </a:lvl8pPr>
            <a:lvl9pPr>
              <a:defRPr sz="176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A9A87F4E-B361-40A2-845F-092AE0979530}" type="datetimeFigureOut">
              <a:rPr lang="en-US" smtClean="0"/>
              <a:pPr>
                <a:defRPr/>
              </a:pPr>
              <a:t>5/30/2023</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1258031C-D803-4D15-B091-08BF34880BA7}" type="slidenum">
              <a:rPr lang="en-US" smtClean="0"/>
              <a:pPr>
                <a:defRPr/>
              </a:pPr>
              <a:t>‹#›</a:t>
            </a:fld>
            <a:endParaRPr lang="en-US" dirty="0"/>
          </a:p>
        </p:txBody>
      </p:sp>
    </p:spTree>
    <p:extLst>
      <p:ext uri="{BB962C8B-B14F-4D97-AF65-F5344CB8AC3E}">
        <p14:creationId xmlns:p14="http://schemas.microsoft.com/office/powerpoint/2010/main" val="48719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pPr>
              <a:defRPr/>
            </a:pPr>
            <a:fld id="{B4D63E60-53DD-4045-8CD8-0BAE74FC1B6F}" type="datetimeFigureOut">
              <a:rPr lang="en-US" smtClean="0"/>
              <a:pPr>
                <a:defRPr/>
              </a:pPr>
              <a:t>5/30/2023</a:t>
            </a:fld>
            <a:endParaRPr lang="en-US" dirty="0"/>
          </a:p>
        </p:txBody>
      </p:sp>
      <p:sp>
        <p:nvSpPr>
          <p:cNvPr id="5" name="Footer Placeholder 3"/>
          <p:cNvSpPr>
            <a:spLocks noGrp="1"/>
          </p:cNvSpPr>
          <p:nvPr>
            <p:ph type="ftr" sz="quarter" idx="11"/>
          </p:nvPr>
        </p:nvSpPr>
        <p:spPr/>
        <p:txBody>
          <a:bodyPr/>
          <a:lstStyle/>
          <a:p>
            <a:pPr>
              <a:defRPr/>
            </a:pPr>
            <a:endParaRPr lang="en-US"/>
          </a:p>
        </p:txBody>
      </p:sp>
      <p:sp>
        <p:nvSpPr>
          <p:cNvPr id="6" name="Slide Number Placeholder 4"/>
          <p:cNvSpPr>
            <a:spLocks noGrp="1"/>
          </p:cNvSpPr>
          <p:nvPr>
            <p:ph type="sldNum" sz="quarter" idx="12"/>
          </p:nvPr>
        </p:nvSpPr>
        <p:spPr/>
        <p:txBody>
          <a:bodyPr/>
          <a:lstStyle/>
          <a:p>
            <a:pPr>
              <a:defRPr/>
            </a:pPr>
            <a:fld id="{2C62EAEF-28E7-43F4-AE07-329A7D7655D0}" type="slidenum">
              <a:rPr lang="en-US" smtClean="0"/>
              <a:pPr>
                <a:defRPr/>
              </a:pPr>
              <a:t>‹#›</a:t>
            </a:fld>
            <a:endParaRPr lang="en-US" dirty="0"/>
          </a:p>
        </p:txBody>
      </p:sp>
    </p:spTree>
    <p:extLst>
      <p:ext uri="{BB962C8B-B14F-4D97-AF65-F5344CB8AC3E}">
        <p14:creationId xmlns:p14="http://schemas.microsoft.com/office/powerpoint/2010/main" val="2073971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defRPr/>
            </a:pPr>
            <a:fld id="{36D9E0B9-65D9-4A0C-ADFF-656DE7ED5CBC}" type="datetimeFigureOut">
              <a:rPr lang="en-US" smtClean="0"/>
              <a:pPr>
                <a:defRPr/>
              </a:pPr>
              <a:t>5/30/2023</a:t>
            </a:fld>
            <a:endParaRPr lang="en-US" dirty="0"/>
          </a:p>
        </p:txBody>
      </p:sp>
      <p:sp>
        <p:nvSpPr>
          <p:cNvPr id="5" name="Footer Placeholder 2"/>
          <p:cNvSpPr>
            <a:spLocks noGrp="1"/>
          </p:cNvSpPr>
          <p:nvPr>
            <p:ph type="ftr" sz="quarter" idx="11"/>
          </p:nvPr>
        </p:nvSpPr>
        <p:spPr/>
        <p:txBody>
          <a:bodyPr/>
          <a:lstStyle/>
          <a:p>
            <a:pPr>
              <a:defRPr/>
            </a:pPr>
            <a:endParaRPr lang="en-US"/>
          </a:p>
        </p:txBody>
      </p:sp>
      <p:sp>
        <p:nvSpPr>
          <p:cNvPr id="6" name="Slide Number Placeholder 3"/>
          <p:cNvSpPr>
            <a:spLocks noGrp="1"/>
          </p:cNvSpPr>
          <p:nvPr>
            <p:ph type="sldNum" sz="quarter" idx="12"/>
          </p:nvPr>
        </p:nvSpPr>
        <p:spPr/>
        <p:txBody>
          <a:bodyPr/>
          <a:lstStyle/>
          <a:p>
            <a:pPr>
              <a:defRPr/>
            </a:pPr>
            <a:fld id="{CD983438-8F9C-445E-B892-C543FFB84ADC}" type="slidenum">
              <a:rPr lang="en-US" smtClean="0"/>
              <a:pPr>
                <a:defRPr/>
              </a:pPr>
              <a:t>‹#›</a:t>
            </a:fld>
            <a:endParaRPr lang="en-US" dirty="0"/>
          </a:p>
        </p:txBody>
      </p:sp>
    </p:spTree>
    <p:extLst>
      <p:ext uri="{BB962C8B-B14F-4D97-AF65-F5344CB8AC3E}">
        <p14:creationId xmlns:p14="http://schemas.microsoft.com/office/powerpoint/2010/main" val="26199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0780" y="2123440"/>
            <a:ext cx="3742144" cy="2123440"/>
          </a:xfrm>
        </p:spPr>
        <p:txBody>
          <a:bodyPr anchor="b"/>
          <a:lstStyle>
            <a:lvl1pPr algn="l">
              <a:defRPr sz="3520" b="0"/>
            </a:lvl1pPr>
          </a:lstStyle>
          <a:p>
            <a:r>
              <a:rPr lang="en-US" smtClean="0"/>
              <a:t>Click to edit Master title style</a:t>
            </a:r>
            <a:endParaRPr lang="en-US" dirty="0"/>
          </a:p>
        </p:txBody>
      </p:sp>
      <p:sp>
        <p:nvSpPr>
          <p:cNvPr id="3" name="Content Placeholder 2"/>
          <p:cNvSpPr>
            <a:spLocks noGrp="1"/>
          </p:cNvSpPr>
          <p:nvPr>
            <p:ph idx="1"/>
          </p:nvPr>
        </p:nvSpPr>
        <p:spPr>
          <a:xfrm>
            <a:off x="5264450" y="2123440"/>
            <a:ext cx="5717086" cy="6705600"/>
          </a:xfrm>
        </p:spPr>
        <p:txBody>
          <a:bodyPr anchor="ctr">
            <a:normAutofit/>
          </a:bodyPr>
          <a:lstStyle>
            <a:lvl1pPr>
              <a:defRPr sz="2933"/>
            </a:lvl1pPr>
            <a:lvl2pPr>
              <a:defRPr sz="2640"/>
            </a:lvl2pPr>
            <a:lvl3pPr>
              <a:defRPr sz="2347"/>
            </a:lvl3pPr>
            <a:lvl4pPr>
              <a:defRPr sz="2053"/>
            </a:lvl4pPr>
            <a:lvl5pPr>
              <a:defRPr sz="2053"/>
            </a:lvl5pPr>
            <a:lvl6pPr>
              <a:defRPr sz="2053"/>
            </a:lvl6pPr>
            <a:lvl7pPr>
              <a:defRPr sz="2053"/>
            </a:lvl7pPr>
            <a:lvl8pPr>
              <a:defRPr sz="2053"/>
            </a:lvl8pPr>
            <a:lvl9pPr>
              <a:defRPr sz="205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70780" y="4589613"/>
            <a:ext cx="3742144" cy="4246879"/>
          </a:xfrm>
        </p:spPr>
        <p:txBody>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7" name="Date Placeholder 4"/>
          <p:cNvSpPr>
            <a:spLocks noGrp="1"/>
          </p:cNvSpPr>
          <p:nvPr>
            <p:ph type="dt" sz="half" idx="10"/>
          </p:nvPr>
        </p:nvSpPr>
        <p:spPr/>
        <p:txBody>
          <a:bodyPr/>
          <a:lstStyle/>
          <a:p>
            <a:pPr>
              <a:defRPr/>
            </a:pPr>
            <a:fld id="{F86FF29F-904F-4E9B-94DF-7D8A509530B4}" type="datetimeFigureOut">
              <a:rPr lang="en-US" smtClean="0"/>
              <a:pPr>
                <a:defRPr/>
              </a:pPr>
              <a:t>5/30/2023</a:t>
            </a:fld>
            <a:endParaRPr lang="en-US" dirty="0"/>
          </a:p>
        </p:txBody>
      </p:sp>
      <p:sp>
        <p:nvSpPr>
          <p:cNvPr id="5" name="Footer Placeholder 5"/>
          <p:cNvSpPr>
            <a:spLocks noGrp="1"/>
          </p:cNvSpPr>
          <p:nvPr>
            <p:ph type="ftr" sz="quarter" idx="11"/>
          </p:nvPr>
        </p:nvSpPr>
        <p:spPr/>
        <p:txBody>
          <a:bodyPr/>
          <a:lstStyle/>
          <a:p>
            <a:pPr>
              <a:defRPr/>
            </a:pPr>
            <a:endParaRPr lang="en-US"/>
          </a:p>
        </p:txBody>
      </p:sp>
      <p:sp>
        <p:nvSpPr>
          <p:cNvPr id="6" name="Slide Number Placeholder 6"/>
          <p:cNvSpPr>
            <a:spLocks noGrp="1"/>
          </p:cNvSpPr>
          <p:nvPr>
            <p:ph type="sldNum" sz="quarter" idx="12"/>
          </p:nvPr>
        </p:nvSpPr>
        <p:spPr/>
        <p:txBody>
          <a:bodyPr/>
          <a:lstStyle/>
          <a:p>
            <a:pPr>
              <a:defRPr/>
            </a:pPr>
            <a:fld id="{94A3AE81-81D0-4706-B397-8266340C04A3}" type="slidenum">
              <a:rPr lang="en-US" smtClean="0"/>
              <a:pPr>
                <a:defRPr/>
              </a:pPr>
              <a:t>‹#›</a:t>
            </a:fld>
            <a:endParaRPr lang="en-US" dirty="0"/>
          </a:p>
        </p:txBody>
      </p:sp>
    </p:spTree>
    <p:extLst>
      <p:ext uri="{BB962C8B-B14F-4D97-AF65-F5344CB8AC3E}">
        <p14:creationId xmlns:p14="http://schemas.microsoft.com/office/powerpoint/2010/main" val="72759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9629" y="2719482"/>
            <a:ext cx="5603655" cy="2309718"/>
          </a:xfrm>
        </p:spPr>
        <p:txBody>
          <a:bodyPr anchor="b">
            <a:normAutofit/>
          </a:bodyPr>
          <a:lstStyle>
            <a:lvl1pPr algn="l">
              <a:defRPr sz="528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646492" y="1676400"/>
            <a:ext cx="3521357" cy="670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347"/>
            </a:lvl1pPr>
            <a:lvl2pPr marL="670575" indent="0">
              <a:buNone/>
              <a:defRPr sz="2347"/>
            </a:lvl2pPr>
            <a:lvl3pPr marL="1341150" indent="0">
              <a:buNone/>
              <a:defRPr sz="2347"/>
            </a:lvl3pPr>
            <a:lvl4pPr marL="2011726" indent="0">
              <a:buNone/>
              <a:defRPr sz="2347"/>
            </a:lvl4pPr>
            <a:lvl5pPr marL="2682301" indent="0">
              <a:buNone/>
              <a:defRPr sz="2347"/>
            </a:lvl5pPr>
            <a:lvl6pPr marL="3352876" indent="0">
              <a:buNone/>
              <a:defRPr sz="2347"/>
            </a:lvl6pPr>
            <a:lvl7pPr marL="4023451" indent="0">
              <a:buNone/>
              <a:defRPr sz="2347"/>
            </a:lvl7pPr>
            <a:lvl8pPr marL="4694027" indent="0">
              <a:buNone/>
              <a:defRPr sz="2347"/>
            </a:lvl8pPr>
            <a:lvl9pPr marL="5364602" indent="0">
              <a:buNone/>
              <a:defRPr sz="2347"/>
            </a:lvl9pPr>
          </a:lstStyle>
          <a:p>
            <a:r>
              <a:rPr lang="en-US" smtClean="0"/>
              <a:t>Click icon to add picture</a:t>
            </a:r>
            <a:endParaRPr lang="en-US" dirty="0"/>
          </a:p>
        </p:txBody>
      </p:sp>
      <p:sp>
        <p:nvSpPr>
          <p:cNvPr id="4" name="Text Placeholder 3"/>
          <p:cNvSpPr>
            <a:spLocks noGrp="1"/>
          </p:cNvSpPr>
          <p:nvPr>
            <p:ph type="body" sz="half" idx="2"/>
          </p:nvPr>
        </p:nvSpPr>
        <p:spPr>
          <a:xfrm>
            <a:off x="1270780" y="5364480"/>
            <a:ext cx="5594934" cy="2011680"/>
          </a:xfrm>
        </p:spPr>
        <p:txBody>
          <a:bodyPr>
            <a:normAutofit/>
          </a:bodyPr>
          <a:lstStyle>
            <a:lvl1pPr marL="0" indent="0">
              <a:buNone/>
              <a:defRPr sz="2053"/>
            </a:lvl1pPr>
            <a:lvl2pPr marL="670575" indent="0">
              <a:buNone/>
              <a:defRPr sz="1760"/>
            </a:lvl2pPr>
            <a:lvl3pPr marL="1341150" indent="0">
              <a:buNone/>
              <a:defRPr sz="1467"/>
            </a:lvl3pPr>
            <a:lvl4pPr marL="2011726" indent="0">
              <a:buNone/>
              <a:defRPr sz="1320"/>
            </a:lvl4pPr>
            <a:lvl5pPr marL="2682301" indent="0">
              <a:buNone/>
              <a:defRPr sz="1320"/>
            </a:lvl5pPr>
            <a:lvl6pPr marL="3352876" indent="0">
              <a:buNone/>
              <a:defRPr sz="1320"/>
            </a:lvl6pPr>
            <a:lvl7pPr marL="4023451" indent="0">
              <a:buNone/>
              <a:defRPr sz="1320"/>
            </a:lvl7pPr>
            <a:lvl8pPr marL="4694027" indent="0">
              <a:buNone/>
              <a:defRPr sz="1320"/>
            </a:lvl8pPr>
            <a:lvl9pPr marL="5364602" indent="0">
              <a:buNone/>
              <a:defRPr sz="132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9F2D3E16-CA3F-4E97-8C58-E815C8176107}" type="datetimeFigureOut">
              <a:rPr lang="en-US" smtClean="0"/>
              <a:pPr>
                <a:defRPr/>
              </a:pPr>
              <a:t>5/30/2023</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9548C5F-1F83-434C-9B0C-0071C624D223}" type="slidenum">
              <a:rPr lang="en-US" smtClean="0"/>
              <a:pPr>
                <a:defRPr/>
              </a:pPr>
              <a:t>‹#›</a:t>
            </a:fld>
            <a:endParaRPr lang="en-US" dirty="0"/>
          </a:p>
        </p:txBody>
      </p:sp>
    </p:spTree>
    <p:extLst>
      <p:ext uri="{BB962C8B-B14F-4D97-AF65-F5344CB8AC3E}">
        <p14:creationId xmlns:p14="http://schemas.microsoft.com/office/powerpoint/2010/main" val="2708917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9239167" y="2458720"/>
            <a:ext cx="4135120" cy="413512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345087" y="-670560"/>
            <a:ext cx="2346960" cy="234696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9239167" y="8940800"/>
            <a:ext cx="1452880" cy="145288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225849" y="3911600"/>
            <a:ext cx="6146800" cy="61468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231689" y="4246880"/>
            <a:ext cx="3464560" cy="346456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11360278" y="0"/>
            <a:ext cx="1005840" cy="16125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10908" y="663986"/>
            <a:ext cx="10347891" cy="2054111"/>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213960" y="3010957"/>
            <a:ext cx="9843759" cy="61533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992651" y="2682198"/>
            <a:ext cx="1452879" cy="335367"/>
          </a:xfrm>
          <a:prstGeom prst="rect">
            <a:avLst/>
          </a:prstGeom>
        </p:spPr>
        <p:txBody>
          <a:bodyPr vert="horz" lIns="91440" tIns="45720" rIns="91440" bIns="45720" rtlCol="0" anchor="t"/>
          <a:lstStyle>
            <a:lvl1pPr algn="l">
              <a:defRPr sz="1613" b="0" i="0">
                <a:solidFill>
                  <a:schemeClr val="tx1">
                    <a:tint val="75000"/>
                    <a:alpha val="60000"/>
                  </a:schemeClr>
                </a:solidFill>
              </a:defRPr>
            </a:lvl1pPr>
          </a:lstStyle>
          <a:p>
            <a:pPr>
              <a:defRPr/>
            </a:pPr>
            <a:fld id="{52FDC965-6F43-436A-98B8-9B882715605B}" type="datetimeFigureOut">
              <a:rPr lang="en-US" smtClean="0"/>
              <a:pPr>
                <a:defRPr/>
              </a:pPr>
              <a:t>5/30/2023</a:t>
            </a:fld>
            <a:endParaRPr lang="en-US" dirty="0"/>
          </a:p>
        </p:txBody>
      </p:sp>
      <p:sp>
        <p:nvSpPr>
          <p:cNvPr id="5" name="Footer Placeholder 4"/>
          <p:cNvSpPr>
            <a:spLocks noGrp="1"/>
          </p:cNvSpPr>
          <p:nvPr>
            <p:ph type="ftr" sz="quarter" idx="3"/>
          </p:nvPr>
        </p:nvSpPr>
        <p:spPr>
          <a:xfrm rot="5400000">
            <a:off x="9142225" y="4786277"/>
            <a:ext cx="5661033" cy="335368"/>
          </a:xfrm>
          <a:prstGeom prst="rect">
            <a:avLst/>
          </a:prstGeom>
        </p:spPr>
        <p:txBody>
          <a:bodyPr vert="horz" lIns="91440" tIns="45720" rIns="91440" bIns="45720" rtlCol="0" anchor="b"/>
          <a:lstStyle>
            <a:lvl1pPr algn="l">
              <a:defRPr sz="1613" b="0" i="0">
                <a:solidFill>
                  <a:schemeClr val="tx1">
                    <a:tint val="75000"/>
                    <a:alpha val="60000"/>
                  </a:schemeClr>
                </a:solidFill>
              </a:defRPr>
            </a:lvl1pPr>
          </a:lstStyle>
          <a:p>
            <a:pPr>
              <a:defRPr/>
            </a:pPr>
            <a:endParaRPr lang="en-US"/>
          </a:p>
        </p:txBody>
      </p:sp>
      <p:sp>
        <p:nvSpPr>
          <p:cNvPr id="6" name="Slide Number Placeholder 5"/>
          <p:cNvSpPr>
            <a:spLocks noGrp="1"/>
          </p:cNvSpPr>
          <p:nvPr>
            <p:ph type="sldNum" sz="quarter" idx="4"/>
          </p:nvPr>
        </p:nvSpPr>
        <p:spPr bwMode="gray">
          <a:xfrm>
            <a:off x="11390766" y="433747"/>
            <a:ext cx="922259" cy="1125941"/>
          </a:xfrm>
          <a:prstGeom prst="rect">
            <a:avLst/>
          </a:prstGeom>
        </p:spPr>
        <p:txBody>
          <a:bodyPr vert="horz" lIns="91440" tIns="45720" rIns="91440" bIns="45720" rtlCol="0" anchor="b"/>
          <a:lstStyle>
            <a:lvl1pPr algn="ctr">
              <a:defRPr sz="4108" b="0" i="0">
                <a:solidFill>
                  <a:schemeClr val="tx1">
                    <a:tint val="75000"/>
                  </a:schemeClr>
                </a:solidFill>
              </a:defRPr>
            </a:lvl1pPr>
          </a:lstStyle>
          <a:p>
            <a:pPr>
              <a:defRPr/>
            </a:pPr>
            <a:fld id="{A1B5B910-B678-4200-A4A8-A93891816D60}" type="slidenum">
              <a:rPr lang="en-US" smtClean="0"/>
              <a:pPr>
                <a:defRPr/>
              </a:pPr>
              <a:t>‹#›</a:t>
            </a:fld>
            <a:endParaRPr lang="en-US" dirty="0"/>
          </a:p>
        </p:txBody>
      </p:sp>
    </p:spTree>
    <p:extLst>
      <p:ext uri="{BB962C8B-B14F-4D97-AF65-F5344CB8AC3E}">
        <p14:creationId xmlns:p14="http://schemas.microsoft.com/office/powerpoint/2010/main" val="1944423489"/>
      </p:ext>
    </p:extLst>
  </p:cSld>
  <p:clrMap bg1="dk1" tx1="lt1" bg2="dk2" tx2="lt2" accent1="accent1" accent2="accent2" accent3="accent3" accent4="accent4" accent5="accent5" accent6="accent6" hlink="hlink" folHlink="folHlink"/>
  <p:sldLayoutIdLst>
    <p:sldLayoutId id="2147484527" r:id="rId1"/>
    <p:sldLayoutId id="2147484528" r:id="rId2"/>
    <p:sldLayoutId id="2147484529" r:id="rId3"/>
    <p:sldLayoutId id="2147484530" r:id="rId4"/>
    <p:sldLayoutId id="2147484531" r:id="rId5"/>
    <p:sldLayoutId id="2147484532" r:id="rId6"/>
    <p:sldLayoutId id="2147484533" r:id="rId7"/>
    <p:sldLayoutId id="2147484534" r:id="rId8"/>
    <p:sldLayoutId id="2147484535" r:id="rId9"/>
    <p:sldLayoutId id="2147484536" r:id="rId10"/>
    <p:sldLayoutId id="2147484537" r:id="rId11"/>
    <p:sldLayoutId id="2147484538" r:id="rId12"/>
    <p:sldLayoutId id="2147484539" r:id="rId13"/>
    <p:sldLayoutId id="2147484540" r:id="rId14"/>
    <p:sldLayoutId id="2147484541" r:id="rId15"/>
    <p:sldLayoutId id="2147484542" r:id="rId16"/>
    <p:sldLayoutId id="2147484543" r:id="rId17"/>
  </p:sldLayoutIdLst>
  <p:txStyles>
    <p:titleStyle>
      <a:lvl1pPr algn="l" defTabSz="670586" rtl="0" eaLnBrk="1" latinLnBrk="0" hangingPunct="1">
        <a:spcBef>
          <a:spcPct val="0"/>
        </a:spcBef>
        <a:buNone/>
        <a:defRPr sz="616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02940" indent="-502940" algn="l" defTabSz="670586" rtl="0" eaLnBrk="1" latinLnBrk="0" hangingPunct="1">
        <a:spcBef>
          <a:spcPts val="1467"/>
        </a:spcBef>
        <a:spcAft>
          <a:spcPts val="0"/>
        </a:spcAft>
        <a:buClr>
          <a:schemeClr val="bg2">
            <a:lumMod val="40000"/>
            <a:lumOff val="60000"/>
          </a:schemeClr>
        </a:buClr>
        <a:buSzPct val="80000"/>
        <a:buFont typeface="Wingdings 3" charset="2"/>
        <a:buChar char=""/>
        <a:defRPr sz="2933" b="0" i="0" kern="1200">
          <a:solidFill>
            <a:schemeClr val="tx1"/>
          </a:solidFill>
          <a:latin typeface="+mj-lt"/>
          <a:ea typeface="+mj-ea"/>
          <a:cs typeface="+mj-cs"/>
        </a:defRPr>
      </a:lvl1pPr>
      <a:lvl2pPr marL="1089702" indent="-419117" algn="l" defTabSz="670586" rtl="0" eaLnBrk="1" latinLnBrk="0" hangingPunct="1">
        <a:spcBef>
          <a:spcPts val="1467"/>
        </a:spcBef>
        <a:spcAft>
          <a:spcPts val="0"/>
        </a:spcAft>
        <a:buClr>
          <a:schemeClr val="bg2">
            <a:lumMod val="40000"/>
            <a:lumOff val="60000"/>
          </a:schemeClr>
        </a:buClr>
        <a:buSzPct val="80000"/>
        <a:buFont typeface="Wingdings 3" charset="2"/>
        <a:buChar char=""/>
        <a:defRPr sz="2640" b="0" i="0" kern="1200">
          <a:solidFill>
            <a:schemeClr val="tx1"/>
          </a:solidFill>
          <a:latin typeface="+mj-lt"/>
          <a:ea typeface="+mj-ea"/>
          <a:cs typeface="+mj-cs"/>
        </a:defRPr>
      </a:lvl2pPr>
      <a:lvl3pPr marL="1676467"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347" b="0" i="0" kern="1200">
          <a:solidFill>
            <a:schemeClr val="tx1"/>
          </a:solidFill>
          <a:latin typeface="+mj-lt"/>
          <a:ea typeface="+mj-ea"/>
          <a:cs typeface="+mj-cs"/>
        </a:defRPr>
      </a:lvl3pPr>
      <a:lvl4pPr marL="2347053"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4pPr>
      <a:lvl5pPr marL="3017638"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5pPr>
      <a:lvl6pPr marL="3688225"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6pPr>
      <a:lvl7pPr marL="4358811"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7pPr>
      <a:lvl8pPr marL="5029398"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8pPr>
      <a:lvl9pPr marL="5699983" indent="-335293" algn="l" defTabSz="670586" rtl="0" eaLnBrk="1" latinLnBrk="0" hangingPunct="1">
        <a:spcBef>
          <a:spcPts val="1467"/>
        </a:spcBef>
        <a:spcAft>
          <a:spcPts val="0"/>
        </a:spcAft>
        <a:buClr>
          <a:schemeClr val="bg2">
            <a:lumMod val="40000"/>
            <a:lumOff val="60000"/>
          </a:schemeClr>
        </a:buClr>
        <a:buSzPct val="80000"/>
        <a:buFont typeface="Wingdings 3" charset="2"/>
        <a:buChar char=""/>
        <a:defRPr sz="2053" b="0" i="0" kern="1200">
          <a:solidFill>
            <a:schemeClr val="tx1"/>
          </a:solidFill>
          <a:latin typeface="+mj-lt"/>
          <a:ea typeface="+mj-ea"/>
          <a:cs typeface="+mj-cs"/>
        </a:defRPr>
      </a:lvl9pPr>
    </p:bodyStyle>
    <p:otherStyle>
      <a:defPPr>
        <a:defRPr lang="en-US"/>
      </a:defPPr>
      <a:lvl1pPr marL="0" algn="l" defTabSz="670586" rtl="0" eaLnBrk="1" latinLnBrk="0" hangingPunct="1">
        <a:defRPr sz="2640" kern="1200">
          <a:solidFill>
            <a:schemeClr val="tx1"/>
          </a:solidFill>
          <a:latin typeface="+mn-lt"/>
          <a:ea typeface="+mn-ea"/>
          <a:cs typeface="+mn-cs"/>
        </a:defRPr>
      </a:lvl1pPr>
      <a:lvl2pPr marL="670586" algn="l" defTabSz="670586" rtl="0" eaLnBrk="1" latinLnBrk="0" hangingPunct="1">
        <a:defRPr sz="2640" kern="1200">
          <a:solidFill>
            <a:schemeClr val="tx1"/>
          </a:solidFill>
          <a:latin typeface="+mn-lt"/>
          <a:ea typeface="+mn-ea"/>
          <a:cs typeface="+mn-cs"/>
        </a:defRPr>
      </a:lvl2pPr>
      <a:lvl3pPr marL="1341172" algn="l" defTabSz="670586" rtl="0" eaLnBrk="1" latinLnBrk="0" hangingPunct="1">
        <a:defRPr sz="2640" kern="1200">
          <a:solidFill>
            <a:schemeClr val="tx1"/>
          </a:solidFill>
          <a:latin typeface="+mn-lt"/>
          <a:ea typeface="+mn-ea"/>
          <a:cs typeface="+mn-cs"/>
        </a:defRPr>
      </a:lvl3pPr>
      <a:lvl4pPr marL="2011758" algn="l" defTabSz="670586" rtl="0" eaLnBrk="1" latinLnBrk="0" hangingPunct="1">
        <a:defRPr sz="2640" kern="1200">
          <a:solidFill>
            <a:schemeClr val="tx1"/>
          </a:solidFill>
          <a:latin typeface="+mn-lt"/>
          <a:ea typeface="+mn-ea"/>
          <a:cs typeface="+mn-cs"/>
        </a:defRPr>
      </a:lvl4pPr>
      <a:lvl5pPr marL="2682346" algn="l" defTabSz="670586" rtl="0" eaLnBrk="1" latinLnBrk="0" hangingPunct="1">
        <a:defRPr sz="2640" kern="1200">
          <a:solidFill>
            <a:schemeClr val="tx1"/>
          </a:solidFill>
          <a:latin typeface="+mn-lt"/>
          <a:ea typeface="+mn-ea"/>
          <a:cs typeface="+mn-cs"/>
        </a:defRPr>
      </a:lvl5pPr>
      <a:lvl6pPr marL="3352932" algn="l" defTabSz="670586" rtl="0" eaLnBrk="1" latinLnBrk="0" hangingPunct="1">
        <a:defRPr sz="2640" kern="1200">
          <a:solidFill>
            <a:schemeClr val="tx1"/>
          </a:solidFill>
          <a:latin typeface="+mn-lt"/>
          <a:ea typeface="+mn-ea"/>
          <a:cs typeface="+mn-cs"/>
        </a:defRPr>
      </a:lvl6pPr>
      <a:lvl7pPr marL="4023519" algn="l" defTabSz="670586" rtl="0" eaLnBrk="1" latinLnBrk="0" hangingPunct="1">
        <a:defRPr sz="2640" kern="1200">
          <a:solidFill>
            <a:schemeClr val="tx1"/>
          </a:solidFill>
          <a:latin typeface="+mn-lt"/>
          <a:ea typeface="+mn-ea"/>
          <a:cs typeface="+mn-cs"/>
        </a:defRPr>
      </a:lvl7pPr>
      <a:lvl8pPr marL="4694104" algn="l" defTabSz="670586" rtl="0" eaLnBrk="1" latinLnBrk="0" hangingPunct="1">
        <a:defRPr sz="2640" kern="1200">
          <a:solidFill>
            <a:schemeClr val="tx1"/>
          </a:solidFill>
          <a:latin typeface="+mn-lt"/>
          <a:ea typeface="+mn-ea"/>
          <a:cs typeface="+mn-cs"/>
        </a:defRPr>
      </a:lvl8pPr>
      <a:lvl9pPr marL="5364691" algn="l" defTabSz="670586"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s://www.professionalqa.com/test-coverage"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www.guru99.com/how-to-create-test-strategy-document.html" TargetMode="External"/><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professionalqa.com/top-down-integration-test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rofessionalqa.com/bottom-up-approach" TargetMode="External"/><Relationship Id="rId2" Type="http://schemas.openxmlformats.org/officeDocument/2006/relationships/hyperlink" Target="https://www.tutorialspoint.com/software_testing_dictionary/bottom_up_testing.htm"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hyperlink" Target="https://www.professionalqa.com/component-testing" TargetMode="External"/><Relationship Id="rId2" Type="http://schemas.openxmlformats.org/officeDocument/2006/relationships/hyperlink" Target="https://www.professionalqa.com/integration-testing" TargetMode="Externa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https://www.professionalqa.com/incremental-or-progressive-testing"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bwMode="auto">
          <a:xfrm>
            <a:off x="1014413" y="1155700"/>
            <a:ext cx="10071100" cy="2438400"/>
          </a:xfrm>
        </p:spPr>
        <p:txBody>
          <a:bodyPr wrap="square" numCol="1" anchorCtr="0" compatLnSpc="1">
            <a:prstTxWarp prst="textNoShape">
              <a:avLst/>
            </a:prstTxWarp>
            <a:noAutofit/>
          </a:bodyPr>
          <a:lstStyle/>
          <a:p>
            <a:pPr algn="ctr" defTabSz="1341150" eaLnBrk="1" fontAlgn="auto" hangingPunct="1">
              <a:spcAft>
                <a:spcPts val="0"/>
              </a:spcAft>
              <a:defRPr/>
            </a:pPr>
            <a:r>
              <a:rPr lang="en-US" altLang="en-US" sz="4800" b="1" dirty="0" smtClean="0">
                <a:latin typeface="Times New Roman" panose="02020603050405020304" pitchFamily="18" charset="0"/>
                <a:cs typeface="Times New Roman" panose="02020603050405020304" pitchFamily="18" charset="0"/>
              </a:rPr>
              <a:t>WELCOME </a:t>
            </a:r>
            <a:br>
              <a:rPr lang="en-US" altLang="en-US" sz="4800" b="1" dirty="0" smtClean="0">
                <a:latin typeface="Times New Roman" panose="02020603050405020304" pitchFamily="18" charset="0"/>
                <a:cs typeface="Times New Roman" panose="02020603050405020304" pitchFamily="18" charset="0"/>
              </a:rPr>
            </a:br>
            <a:r>
              <a:rPr lang="en-US" altLang="en-US" sz="3600" b="1" dirty="0" smtClean="0">
                <a:latin typeface="Times New Roman" panose="02020603050405020304" pitchFamily="18" charset="0"/>
                <a:cs typeface="Times New Roman" panose="02020603050405020304" pitchFamily="18" charset="0"/>
              </a:rPr>
              <a:t>TO </a:t>
            </a:r>
            <a:r>
              <a:rPr lang="en-US" altLang="en-US" sz="4800" b="1" dirty="0" smtClean="0">
                <a:latin typeface="Times New Roman" panose="02020603050405020304" pitchFamily="18" charset="0"/>
                <a:cs typeface="Times New Roman" panose="02020603050405020304" pitchFamily="18" charset="0"/>
              </a:rPr>
              <a:t/>
            </a:r>
            <a:br>
              <a:rPr lang="en-US" altLang="en-US" sz="4800" b="1" dirty="0" smtClean="0">
                <a:latin typeface="Times New Roman" panose="02020603050405020304" pitchFamily="18" charset="0"/>
                <a:cs typeface="Times New Roman" panose="02020603050405020304" pitchFamily="18" charset="0"/>
              </a:rPr>
            </a:br>
            <a:r>
              <a:rPr lang="en-US" altLang="en-US" sz="4800" b="1" dirty="0" smtClean="0">
                <a:latin typeface="Times New Roman" panose="02020603050405020304" pitchFamily="18" charset="0"/>
                <a:cs typeface="Times New Roman" panose="02020603050405020304" pitchFamily="18" charset="0"/>
              </a:rPr>
              <a:t>EIGHTH LECTURE </a:t>
            </a:r>
            <a:br>
              <a:rPr lang="en-US" altLang="en-US" sz="4800" b="1" dirty="0" smtClean="0">
                <a:latin typeface="Times New Roman" panose="02020603050405020304" pitchFamily="18" charset="0"/>
                <a:cs typeface="Times New Roman" panose="02020603050405020304" pitchFamily="18" charset="0"/>
              </a:rPr>
            </a:br>
            <a:r>
              <a:rPr lang="en-US" altLang="en-US" sz="3600" b="1" dirty="0" smtClean="0">
                <a:latin typeface="Times New Roman" panose="02020603050405020304" pitchFamily="18" charset="0"/>
                <a:cs typeface="Times New Roman" panose="02020603050405020304" pitchFamily="18" charset="0"/>
              </a:rPr>
              <a:t>OF</a:t>
            </a:r>
          </a:p>
        </p:txBody>
      </p:sp>
      <p:sp>
        <p:nvSpPr>
          <p:cNvPr id="3" name="Subtitle 2"/>
          <p:cNvSpPr>
            <a:spLocks noGrp="1"/>
          </p:cNvSpPr>
          <p:nvPr>
            <p:ph type="subTitle" idx="1"/>
          </p:nvPr>
        </p:nvSpPr>
        <p:spPr>
          <a:xfrm>
            <a:off x="1374775" y="4094163"/>
            <a:ext cx="9710738" cy="3260725"/>
          </a:xfrm>
        </p:spPr>
        <p:txBody>
          <a:bodyPr rtlCol="0">
            <a:normAutofit fontScale="92500" lnSpcReduction="20000"/>
          </a:bodyPr>
          <a:lstStyle/>
          <a:p>
            <a:pPr algn="ctr" defTabSz="670586" eaLnBrk="1" fontAlgn="auto" hangingPunct="1">
              <a:spcBef>
                <a:spcPts val="1467"/>
              </a:spcBef>
              <a:spcAft>
                <a:spcPts val="0"/>
              </a:spcAft>
              <a:buClr>
                <a:schemeClr val="bg2">
                  <a:lumMod val="40000"/>
                  <a:lumOff val="60000"/>
                </a:schemeClr>
              </a:buClr>
              <a:buFont typeface="Wingdings 3" charset="2"/>
              <a:buNone/>
              <a:defRPr/>
            </a:pPr>
            <a:r>
              <a:rPr lang="en-US" sz="6000" b="1" dirty="0" smtClean="0">
                <a:solidFill>
                  <a:srgbClr val="FFFF00"/>
                </a:solidFill>
                <a:latin typeface="Times New Roman" panose="02020603050405020304" pitchFamily="18" charset="0"/>
                <a:cs typeface="Times New Roman" panose="02020603050405020304" pitchFamily="18" charset="0"/>
              </a:rPr>
              <a:t>Software Testing Techniques and Strategies</a:t>
            </a:r>
          </a:p>
          <a:p>
            <a:pPr algn="ctr" defTabSz="670586" eaLnBrk="1" fontAlgn="auto" hangingPunct="1">
              <a:spcBef>
                <a:spcPts val="1467"/>
              </a:spcBef>
              <a:spcAft>
                <a:spcPts val="0"/>
              </a:spcAft>
              <a:buClr>
                <a:schemeClr val="bg2">
                  <a:lumMod val="40000"/>
                  <a:lumOff val="60000"/>
                </a:schemeClr>
              </a:buClr>
              <a:buFont typeface="Wingdings 3" charset="2"/>
              <a:buNone/>
              <a:defRPr/>
            </a:pPr>
            <a:endParaRPr lang="en-US" dirty="0" smtClean="0">
              <a:solidFill>
                <a:srgbClr val="FFFF00"/>
              </a:solidFill>
              <a:latin typeface="Times New Roman" panose="02020603050405020304" pitchFamily="18" charset="0"/>
              <a:cs typeface="Times New Roman" panose="02020603050405020304" pitchFamily="18" charset="0"/>
            </a:endParaRPr>
          </a:p>
          <a:p>
            <a:pPr algn="ctr" defTabSz="670586" eaLnBrk="1" fontAlgn="auto" hangingPunct="1">
              <a:spcBef>
                <a:spcPts val="1467"/>
              </a:spcBef>
              <a:spcAft>
                <a:spcPts val="0"/>
              </a:spcAft>
              <a:buClr>
                <a:schemeClr val="bg2">
                  <a:lumMod val="40000"/>
                  <a:lumOff val="60000"/>
                </a:schemeClr>
              </a:buClr>
              <a:buFont typeface="Wingdings 3" charset="2"/>
              <a:buNone/>
              <a:defRPr/>
            </a:pPr>
            <a:r>
              <a:rPr lang="en-US" dirty="0" smtClean="0">
                <a:solidFill>
                  <a:srgbClr val="FFFF00"/>
                </a:solidFill>
                <a:latin typeface="Times New Roman" panose="02020603050405020304" pitchFamily="18" charset="0"/>
                <a:cs typeface="Times New Roman" panose="02020603050405020304" pitchFamily="18" charset="0"/>
              </a:rPr>
              <a:t>COURSE CODE :SE-483</a:t>
            </a:r>
            <a:endParaRPr lang="en-US" dirty="0">
              <a:solidFill>
                <a:srgbClr val="FFFF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cSld>
  <p:clrMapOvr>
    <a:masterClrMapping/>
  </p:clrMapOvr>
  <p:transition spd="slow" advTm="8096"/>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4508" y="2963231"/>
            <a:ext cx="10228292" cy="5693866"/>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Approaches/Methodologies/Strategies of Integration Testing:  </a:t>
            </a:r>
          </a:p>
          <a:p>
            <a:r>
              <a:rPr lang="en-US" sz="2800" dirty="0">
                <a:latin typeface="Times New Roman" panose="02020603050405020304" pitchFamily="18" charset="0"/>
                <a:cs typeface="Times New Roman" panose="02020603050405020304" pitchFamily="18" charset="0"/>
              </a:rPr>
              <a:t>The Software Industry uses variety of strategies to execute Integration testing   </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571500" indent="-571500">
              <a:buFont typeface="+mj-lt"/>
              <a:buAutoNum type="romanUcPeriod"/>
            </a:pPr>
            <a:r>
              <a:rPr lang="en-US" sz="2800" b="1" dirty="0" smtClean="0">
                <a:solidFill>
                  <a:srgbClr val="00B0F0"/>
                </a:solidFill>
                <a:latin typeface="Times New Roman" panose="02020603050405020304" pitchFamily="18" charset="0"/>
                <a:cs typeface="Times New Roman" panose="02020603050405020304" pitchFamily="18" charset="0"/>
              </a:rPr>
              <a:t>Big </a:t>
            </a:r>
            <a:r>
              <a:rPr lang="en-US" sz="2800" b="1" dirty="0">
                <a:solidFill>
                  <a:srgbClr val="00B0F0"/>
                </a:solidFill>
                <a:latin typeface="Times New Roman" panose="02020603050405020304" pitchFamily="18" charset="0"/>
                <a:cs typeface="Times New Roman" panose="02020603050405020304" pitchFamily="18" charset="0"/>
              </a:rPr>
              <a:t>Bang Approach</a:t>
            </a:r>
            <a:r>
              <a:rPr lang="en-US" sz="2800" dirty="0">
                <a:latin typeface="Times New Roman" panose="02020603050405020304" pitchFamily="18" charset="0"/>
                <a:cs typeface="Times New Roman" panose="02020603050405020304" pitchFamily="18" charset="0"/>
              </a:rPr>
              <a:t> : </a:t>
            </a:r>
            <a:endParaRPr lang="en-US" sz="2800" dirty="0" smtClean="0">
              <a:latin typeface="Times New Roman" panose="02020603050405020304" pitchFamily="18" charset="0"/>
              <a:cs typeface="Times New Roman" panose="02020603050405020304" pitchFamily="18" charset="0"/>
            </a:endParaRPr>
          </a:p>
          <a:p>
            <a:pPr marL="571500" indent="-571500">
              <a:buFont typeface="+mj-lt"/>
              <a:buAutoNum type="romanUcPeriod"/>
            </a:pPr>
            <a:r>
              <a:rPr lang="en-US" sz="2800" dirty="0" smtClean="0">
                <a:latin typeface="Times New Roman" panose="02020603050405020304" pitchFamily="18" charset="0"/>
                <a:cs typeface="Times New Roman" panose="02020603050405020304" pitchFamily="18" charset="0"/>
              </a:rPr>
              <a:t> </a:t>
            </a:r>
            <a:r>
              <a:rPr lang="en-US" sz="2800" b="1" dirty="0" smtClean="0">
                <a:solidFill>
                  <a:srgbClr val="00B0F0"/>
                </a:solidFill>
                <a:latin typeface="Times New Roman" panose="02020603050405020304" pitchFamily="18" charset="0"/>
                <a:cs typeface="Times New Roman" panose="02020603050405020304" pitchFamily="18" charset="0"/>
              </a:rPr>
              <a:t>Incremental </a:t>
            </a:r>
            <a:r>
              <a:rPr lang="en-US" sz="2800" b="1" dirty="0">
                <a:solidFill>
                  <a:srgbClr val="00B0F0"/>
                </a:solidFill>
                <a:latin typeface="Times New Roman" panose="02020603050405020304" pitchFamily="18" charset="0"/>
                <a:cs typeface="Times New Roman" panose="02020603050405020304" pitchFamily="18" charset="0"/>
              </a:rPr>
              <a:t>Approach</a:t>
            </a:r>
            <a:r>
              <a:rPr lang="en-US" sz="2800" dirty="0">
                <a:latin typeface="Times New Roman" panose="02020603050405020304" pitchFamily="18" charset="0"/>
                <a:cs typeface="Times New Roman" panose="02020603050405020304" pitchFamily="18" charset="0"/>
              </a:rPr>
              <a:t>: which is further divided into following  </a:t>
            </a:r>
          </a:p>
          <a:p>
            <a:pPr marL="457200" indent="-457200" algn="ctr">
              <a:buFont typeface="+mj-lt"/>
              <a:buAutoNum type="alphaLcPeriod"/>
            </a:pPr>
            <a:r>
              <a:rPr lang="en-US" sz="2800" dirty="0" smtClean="0">
                <a:solidFill>
                  <a:schemeClr val="accent2">
                    <a:lumMod val="75000"/>
                  </a:schemeClr>
                </a:solidFill>
                <a:latin typeface="Times New Roman" panose="02020603050405020304" pitchFamily="18" charset="0"/>
                <a:cs typeface="Times New Roman" panose="02020603050405020304" pitchFamily="18" charset="0"/>
              </a:rPr>
              <a:t>Top </a:t>
            </a:r>
            <a:r>
              <a:rPr lang="en-US" sz="2800" dirty="0">
                <a:solidFill>
                  <a:schemeClr val="accent2">
                    <a:lumMod val="75000"/>
                  </a:schemeClr>
                </a:solidFill>
                <a:latin typeface="Times New Roman" panose="02020603050405020304" pitchFamily="18" charset="0"/>
                <a:cs typeface="Times New Roman" panose="02020603050405020304" pitchFamily="18" charset="0"/>
              </a:rPr>
              <a:t>Down Approach  </a:t>
            </a:r>
          </a:p>
          <a:p>
            <a:pPr marL="457200" indent="-457200" algn="ctr">
              <a:buFont typeface="+mj-lt"/>
              <a:buAutoNum type="alphaLcPeriod"/>
            </a:pPr>
            <a:r>
              <a:rPr lang="en-US" sz="2800" dirty="0" smtClean="0">
                <a:solidFill>
                  <a:schemeClr val="accent2">
                    <a:lumMod val="75000"/>
                  </a:schemeClr>
                </a:solidFill>
                <a:latin typeface="Times New Roman" panose="02020603050405020304" pitchFamily="18" charset="0"/>
                <a:cs typeface="Times New Roman" panose="02020603050405020304" pitchFamily="18" charset="0"/>
              </a:rPr>
              <a:t>Bottom </a:t>
            </a:r>
            <a:r>
              <a:rPr lang="en-US" sz="2800" dirty="0">
                <a:solidFill>
                  <a:schemeClr val="accent2">
                    <a:lumMod val="75000"/>
                  </a:schemeClr>
                </a:solidFill>
                <a:latin typeface="Times New Roman" panose="02020603050405020304" pitchFamily="18" charset="0"/>
                <a:cs typeface="Times New Roman" panose="02020603050405020304" pitchFamily="18" charset="0"/>
              </a:rPr>
              <a:t>Up Approach  </a:t>
            </a:r>
          </a:p>
          <a:p>
            <a:pPr marL="457200" indent="-457200" algn="ctr">
              <a:buFont typeface="+mj-lt"/>
              <a:buAutoNum type="alphaLcPeriod"/>
            </a:pPr>
            <a:r>
              <a:rPr lang="en-US" sz="2800" dirty="0" smtClean="0">
                <a:solidFill>
                  <a:schemeClr val="accent2">
                    <a:lumMod val="75000"/>
                  </a:schemeClr>
                </a:solidFill>
                <a:latin typeface="Times New Roman" panose="02020603050405020304" pitchFamily="18" charset="0"/>
                <a:cs typeface="Times New Roman" panose="02020603050405020304" pitchFamily="18" charset="0"/>
              </a:rPr>
              <a:t>Sandwich </a:t>
            </a:r>
            <a:r>
              <a:rPr lang="en-US" sz="2800" dirty="0">
                <a:solidFill>
                  <a:schemeClr val="accent2">
                    <a:lumMod val="75000"/>
                  </a:schemeClr>
                </a:solidFill>
                <a:latin typeface="Times New Roman" panose="02020603050405020304" pitchFamily="18" charset="0"/>
                <a:cs typeface="Times New Roman" panose="02020603050405020304" pitchFamily="18" charset="0"/>
              </a:rPr>
              <a:t>Approach </a:t>
            </a:r>
            <a:r>
              <a:rPr lang="en-US" sz="2800" dirty="0" smtClean="0">
                <a:solidFill>
                  <a:schemeClr val="accent2">
                    <a:lumMod val="75000"/>
                  </a:schemeClr>
                </a:solidFill>
                <a:latin typeface="Times New Roman" panose="02020603050405020304" pitchFamily="18" charset="0"/>
                <a:cs typeface="Times New Roman" panose="02020603050405020304" pitchFamily="18" charset="0"/>
              </a:rPr>
              <a:t>– </a:t>
            </a:r>
          </a:p>
          <a:p>
            <a:pPr algn="ctr"/>
            <a:r>
              <a:rPr lang="en-US" sz="2800" dirty="0" smtClean="0">
                <a:latin typeface="Times New Roman" panose="02020603050405020304" pitchFamily="18" charset="0"/>
                <a:cs typeface="Times New Roman" panose="02020603050405020304" pitchFamily="18" charset="0"/>
              </a:rPr>
              <a:t>Combination </a:t>
            </a:r>
            <a:r>
              <a:rPr lang="en-US" sz="2800" dirty="0">
                <a:latin typeface="Times New Roman" panose="02020603050405020304" pitchFamily="18" charset="0"/>
                <a:cs typeface="Times New Roman" panose="02020603050405020304" pitchFamily="18" charset="0"/>
              </a:rPr>
              <a:t>of Top Down and Bottom Up  </a:t>
            </a:r>
            <a:endParaRPr lang="en-US" sz="2800" dirty="0" smtClean="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Below are the different strategies, the way they are executed and their limitations as well advantages.  </a:t>
            </a:r>
          </a:p>
        </p:txBody>
      </p:sp>
      <p:sp>
        <p:nvSpPr>
          <p:cNvPr id="5" name="Title 1"/>
          <p:cNvSpPr txBox="1">
            <a:spLocks noGrp="1"/>
          </p:cNvSpPr>
          <p:nvPr>
            <p:ph type="title"/>
          </p:nvPr>
        </p:nvSpPr>
        <p:spPr>
          <a:xfrm>
            <a:off x="1303199" y="684356"/>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7" name="Rectangle 6"/>
          <p:cNvSpPr/>
          <p:nvPr/>
        </p:nvSpPr>
        <p:spPr>
          <a:xfrm>
            <a:off x="744508" y="1835564"/>
            <a:ext cx="4750596" cy="646331"/>
          </a:xfrm>
          <a:prstGeom prst="rect">
            <a:avLst/>
          </a:prstGeom>
        </p:spPr>
        <p:txBody>
          <a:bodyPr wrap="none">
            <a:spAutoFit/>
          </a:bodyPr>
          <a:lstStyle/>
          <a:p>
            <a:r>
              <a:rPr lang="en-US" sz="3600" b="1" dirty="0" smtClean="0">
                <a:solidFill>
                  <a:srgbClr val="FFFF00"/>
                </a:solidFill>
                <a:latin typeface="Times New Roman" panose="02020603050405020304" pitchFamily="18" charset="0"/>
                <a:cs typeface="Times New Roman" panose="02020603050405020304" pitchFamily="18" charset="0"/>
              </a:rPr>
              <a:t>2. Integration </a:t>
            </a:r>
            <a:r>
              <a:rPr lang="en-US" sz="3600" b="1" dirty="0">
                <a:solidFill>
                  <a:srgbClr val="FFFF00"/>
                </a:solidFill>
                <a:latin typeface="Times New Roman" panose="02020603050405020304" pitchFamily="18" charset="0"/>
                <a:cs typeface="Times New Roman" panose="02020603050405020304" pitchFamily="18" charset="0"/>
              </a:rPr>
              <a:t>Testing? </a:t>
            </a:r>
            <a:endParaRPr lang="en-US" dirty="0"/>
          </a:p>
        </p:txBody>
      </p:sp>
    </p:spTree>
    <p:extLst>
      <p:ext uri="{BB962C8B-B14F-4D97-AF65-F5344CB8AC3E}">
        <p14:creationId xmlns:p14="http://schemas.microsoft.com/office/powerpoint/2010/main" val="1874065584"/>
      </p:ext>
    </p:extLst>
  </p:cSld>
  <p:clrMapOvr>
    <a:masterClrMapping/>
  </p:clrMapOvr>
  <mc:AlternateContent xmlns:mc="http://schemas.openxmlformats.org/markup-compatibility/2006" xmlns:p14="http://schemas.microsoft.com/office/powerpoint/2010/main">
    <mc:Choice Requires="p14">
      <p:transition spd="slow" p14:dur="2000" advTm="77544"/>
    </mc:Choice>
    <mc:Fallback xmlns="">
      <p:transition spd="slow" advTm="77544"/>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7077" y="2369478"/>
            <a:ext cx="11625263" cy="7355860"/>
          </a:xfrm>
          <a:prstGeom prst="rect">
            <a:avLst/>
          </a:prstGeom>
        </p:spPr>
        <p:txBody>
          <a:bodyPr wrap="square">
            <a:spAutoFit/>
          </a:bodyPr>
          <a:lstStyle/>
          <a:p>
            <a:pPr algn="ctr"/>
            <a:r>
              <a:rPr lang="en-US" sz="3200" b="1" dirty="0">
                <a:solidFill>
                  <a:srgbClr val="00B0F0"/>
                </a:solidFill>
                <a:latin typeface="Times New Roman" panose="02020603050405020304" pitchFamily="18" charset="0"/>
                <a:cs typeface="Times New Roman" panose="02020603050405020304" pitchFamily="18" charset="0"/>
              </a:rPr>
              <a:t>I</a:t>
            </a:r>
            <a:r>
              <a:rPr lang="en-US" sz="3200" b="1" dirty="0" smtClean="0">
                <a:solidFill>
                  <a:srgbClr val="00B0F0"/>
                </a:solidFill>
                <a:latin typeface="Times New Roman" panose="02020603050405020304" pitchFamily="18" charset="0"/>
                <a:cs typeface="Times New Roman" panose="02020603050405020304" pitchFamily="18" charset="0"/>
              </a:rPr>
              <a:t>. </a:t>
            </a:r>
            <a:r>
              <a:rPr lang="en-US" sz="3200" b="1" dirty="0">
                <a:solidFill>
                  <a:srgbClr val="00B0F0"/>
                </a:solidFill>
                <a:latin typeface="Times New Roman" panose="02020603050405020304" pitchFamily="18" charset="0"/>
                <a:cs typeface="Times New Roman" panose="02020603050405020304" pitchFamily="18" charset="0"/>
              </a:rPr>
              <a:t>Big Bang Approach: </a:t>
            </a:r>
          </a:p>
          <a:p>
            <a:r>
              <a:rPr lang="en-US" sz="2400" dirty="0">
                <a:latin typeface="Times New Roman" panose="02020603050405020304" pitchFamily="18" charset="0"/>
                <a:cs typeface="Times New Roman" panose="02020603050405020304" pitchFamily="18" charset="0"/>
              </a:rPr>
              <a:t>Here all component are integrated together at once, and then tested.  </a:t>
            </a:r>
          </a:p>
          <a:p>
            <a:endParaRPr lang="en-US" sz="2800" b="1" dirty="0" smtClean="0">
              <a:solidFill>
                <a:schemeClr val="accent2">
                  <a:lumMod val="75000"/>
                </a:schemeClr>
              </a:solidFill>
              <a:latin typeface="Times New Roman" panose="02020603050405020304" pitchFamily="18" charset="0"/>
              <a:cs typeface="Times New Roman" panose="02020603050405020304" pitchFamily="18" charset="0"/>
            </a:endParaRPr>
          </a:p>
          <a:p>
            <a:r>
              <a:rPr lang="en-US" sz="2800" b="1" dirty="0" smtClean="0">
                <a:solidFill>
                  <a:schemeClr val="accent2">
                    <a:lumMod val="75000"/>
                  </a:schemeClr>
                </a:solidFill>
                <a:latin typeface="Times New Roman" panose="02020603050405020304" pitchFamily="18" charset="0"/>
                <a:cs typeface="Times New Roman" panose="02020603050405020304" pitchFamily="18" charset="0"/>
              </a:rPr>
              <a:t>Advantages</a:t>
            </a:r>
            <a:r>
              <a:rPr lang="en-US" sz="2800" b="1" dirty="0">
                <a:solidFill>
                  <a:schemeClr val="accent2">
                    <a:lumMod val="75000"/>
                  </a:schemeClr>
                </a:solidFill>
                <a:latin typeface="Times New Roman" panose="02020603050405020304" pitchFamily="18" charset="0"/>
                <a:cs typeface="Times New Roman" panose="02020603050405020304" pitchFamily="18" charset="0"/>
              </a:rPr>
              <a:t>:</a:t>
            </a:r>
            <a:r>
              <a:rPr lang="en-US" sz="2800" dirty="0">
                <a:solidFill>
                  <a:schemeClr val="accent2">
                    <a:lumMod val="75000"/>
                  </a:schemeClr>
                </a:solidFill>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Convenient for small systems.  </a:t>
            </a:r>
          </a:p>
          <a:p>
            <a:endParaRPr lang="en-US" sz="2400" b="1" dirty="0" smtClean="0">
              <a:solidFill>
                <a:schemeClr val="accent2">
                  <a:lumMod val="75000"/>
                </a:schemeClr>
              </a:solidFill>
              <a:latin typeface="Times New Roman" panose="02020603050405020304" pitchFamily="18" charset="0"/>
              <a:cs typeface="Times New Roman" panose="02020603050405020304" pitchFamily="18" charset="0"/>
            </a:endParaRPr>
          </a:p>
          <a:p>
            <a:r>
              <a:rPr lang="en-US" sz="2400" b="1" dirty="0" smtClean="0">
                <a:solidFill>
                  <a:schemeClr val="accent2">
                    <a:lumMod val="75000"/>
                  </a:schemeClr>
                </a:solidFill>
                <a:latin typeface="Times New Roman" panose="02020603050405020304" pitchFamily="18" charset="0"/>
                <a:cs typeface="Times New Roman" panose="02020603050405020304" pitchFamily="18" charset="0"/>
              </a:rPr>
              <a:t>Disadvantages</a:t>
            </a:r>
            <a:r>
              <a:rPr lang="en-US" sz="2400" b="1" dirty="0">
                <a:solidFill>
                  <a:schemeClr val="accent2">
                    <a:lumMod val="75000"/>
                  </a:schemeClr>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Fault Localization is difficult.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Given the sheer number of interfaces that need to be tested in this approach, some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interfaces </a:t>
            </a:r>
            <a:r>
              <a:rPr lang="en-US" sz="2400" dirty="0">
                <a:latin typeface="Times New Roman" panose="02020603050405020304" pitchFamily="18" charset="0"/>
                <a:cs typeface="Times New Roman" panose="02020603050405020304" pitchFamily="18" charset="0"/>
              </a:rPr>
              <a:t>links to be tested could be missed easily</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Since the integration testing can commence only after "all" the modules are designed</a:t>
            </a:r>
            <a:r>
              <a:rPr lang="en-US"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testing team will have less time for execution in the testing phase.  </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Since </a:t>
            </a:r>
            <a:r>
              <a:rPr lang="en-US" sz="2400" dirty="0">
                <a:latin typeface="Times New Roman" panose="02020603050405020304" pitchFamily="18" charset="0"/>
                <a:cs typeface="Times New Roman" panose="02020603050405020304" pitchFamily="18" charset="0"/>
              </a:rPr>
              <a:t>all modules are tested at once, high risk critical modules are not isolated and tested on priority. Peripheral modules which deal with user interfaces are also not isolated and tested on priority </a:t>
            </a:r>
          </a:p>
          <a:p>
            <a:endParaRPr lang="en-US" sz="2400" dirty="0">
              <a:latin typeface="Times New Roman" panose="02020603050405020304" pitchFamily="18" charset="0"/>
              <a:cs typeface="Times New Roman" panose="02020603050405020304" pitchFamily="18" charset="0"/>
            </a:endParaRPr>
          </a:p>
        </p:txBody>
      </p:sp>
      <p:sp>
        <p:nvSpPr>
          <p:cNvPr id="4" name="Title 1"/>
          <p:cNvSpPr txBox="1">
            <a:spLocks noGrp="1"/>
          </p:cNvSpPr>
          <p:nvPr>
            <p:ph type="title"/>
          </p:nvPr>
        </p:nvSpPr>
        <p:spPr>
          <a:xfrm>
            <a:off x="2330450" y="648643"/>
            <a:ext cx="9355138" cy="946150"/>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6" name="Rectangle 5"/>
          <p:cNvSpPr/>
          <p:nvPr/>
        </p:nvSpPr>
        <p:spPr>
          <a:xfrm>
            <a:off x="744508" y="1835564"/>
            <a:ext cx="4635180" cy="646331"/>
          </a:xfrm>
          <a:prstGeom prst="rect">
            <a:avLst/>
          </a:prstGeom>
        </p:spPr>
        <p:txBody>
          <a:bodyPr wrap="none">
            <a:spAutoFit/>
          </a:bodyPr>
          <a:lstStyle/>
          <a:p>
            <a:r>
              <a:rPr lang="en-US" sz="3600" b="1" dirty="0" smtClean="0">
                <a:solidFill>
                  <a:srgbClr val="FFFF00"/>
                </a:solidFill>
                <a:latin typeface="Times New Roman" panose="02020603050405020304" pitchFamily="18" charset="0"/>
                <a:cs typeface="Times New Roman" panose="02020603050405020304" pitchFamily="18" charset="0"/>
              </a:rPr>
              <a:t>2.Integration </a:t>
            </a:r>
            <a:r>
              <a:rPr lang="en-US" sz="3600" b="1" dirty="0">
                <a:solidFill>
                  <a:srgbClr val="FFFF00"/>
                </a:solidFill>
                <a:latin typeface="Times New Roman" panose="02020603050405020304" pitchFamily="18" charset="0"/>
                <a:cs typeface="Times New Roman" panose="02020603050405020304" pitchFamily="18" charset="0"/>
              </a:rPr>
              <a:t>Testing? </a:t>
            </a:r>
            <a:endParaRPr lang="en-US" dirty="0"/>
          </a:p>
        </p:txBody>
      </p:sp>
    </p:spTree>
    <p:extLst>
      <p:ext uri="{BB962C8B-B14F-4D97-AF65-F5344CB8AC3E}">
        <p14:creationId xmlns:p14="http://schemas.microsoft.com/office/powerpoint/2010/main" val="1057529540"/>
      </p:ext>
    </p:extLst>
  </p:cSld>
  <p:clrMapOvr>
    <a:masterClrMapping/>
  </p:clrMapOvr>
  <mc:AlternateContent xmlns:mc="http://schemas.openxmlformats.org/markup-compatibility/2006" xmlns:p14="http://schemas.microsoft.com/office/powerpoint/2010/main">
    <mc:Choice Requires="p14">
      <p:transition spd="slow" p14:dur="2000" advTm="295856"/>
    </mc:Choice>
    <mc:Fallback xmlns="">
      <p:transition spd="slow" advTm="295856"/>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044041"/>
            <a:ext cx="12006470" cy="6124754"/>
          </a:xfrm>
          <a:prstGeom prst="rect">
            <a:avLst/>
          </a:prstGeom>
        </p:spPr>
        <p:txBody>
          <a:bodyPr wrap="square">
            <a:spAutoFit/>
          </a:bodyPr>
          <a:lstStyle/>
          <a:p>
            <a:pPr algn="ct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In this approach, testing is done by joining two or more modules that are logically related. Then the other related modules are added and tested for the proper functioning</a:t>
            </a:r>
            <a:r>
              <a:rPr lang="en-US" sz="2800"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Process continues until all of the modules are joined and tested successfully.  </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This process is carried out by using dummy programs called Stubs and Drivers. Stubs and Drivers do not implement the entire programming logic of the software module but just simulate data communication with the calling module.  </a:t>
            </a: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Stub</a:t>
            </a:r>
            <a:r>
              <a:rPr lang="en-US" sz="2800" dirty="0">
                <a:latin typeface="Times New Roman" panose="02020603050405020304" pitchFamily="18" charset="0"/>
                <a:cs typeface="Times New Roman" panose="02020603050405020304" pitchFamily="18" charset="0"/>
              </a:rPr>
              <a:t>: Is called by the Module under Test.  </a:t>
            </a:r>
          </a:p>
          <a:p>
            <a:r>
              <a:rPr lang="en-US" sz="2800" dirty="0">
                <a:latin typeface="Times New Roman" panose="02020603050405020304" pitchFamily="18" charset="0"/>
                <a:cs typeface="Times New Roman" panose="02020603050405020304" pitchFamily="18" charset="0"/>
              </a:rPr>
              <a:t>Driver: Calls the Module to be tested.  </a:t>
            </a:r>
          </a:p>
          <a:p>
            <a:r>
              <a:rPr lang="en-US" sz="3000" b="1" dirty="0">
                <a:solidFill>
                  <a:srgbClr val="FF0000"/>
                </a:solidFill>
                <a:latin typeface="Times New Roman" panose="02020603050405020304" pitchFamily="18" charset="0"/>
                <a:cs typeface="Times New Roman" panose="02020603050405020304" pitchFamily="18" charset="0"/>
              </a:rPr>
              <a:t>Incremental Approach in turn is carried out by two different Methods:  </a:t>
            </a:r>
          </a:p>
          <a:p>
            <a:r>
              <a:rPr lang="en-US" sz="2800" dirty="0">
                <a:latin typeface="Times New Roman" panose="02020603050405020304" pitchFamily="18" charset="0"/>
                <a:cs typeface="Times New Roman" panose="02020603050405020304" pitchFamily="18" charset="0"/>
              </a:rPr>
              <a:t>•	Bottom Up  </a:t>
            </a:r>
          </a:p>
          <a:p>
            <a:r>
              <a:rPr lang="en-US" sz="2800" dirty="0">
                <a:latin typeface="Times New Roman" panose="02020603050405020304" pitchFamily="18" charset="0"/>
                <a:cs typeface="Times New Roman" panose="02020603050405020304" pitchFamily="18" charset="0"/>
              </a:rPr>
              <a:t>•	Top Down </a:t>
            </a:r>
          </a:p>
        </p:txBody>
      </p:sp>
      <p:sp>
        <p:nvSpPr>
          <p:cNvPr id="5" name="Title 1"/>
          <p:cNvSpPr txBox="1">
            <a:spLocks noGrp="1"/>
          </p:cNvSpPr>
          <p:nvPr>
            <p:ph type="title"/>
          </p:nvPr>
        </p:nvSpPr>
        <p:spPr>
          <a:xfrm>
            <a:off x="1303199" y="684356"/>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7" name="Rectangle 6"/>
          <p:cNvSpPr/>
          <p:nvPr/>
        </p:nvSpPr>
        <p:spPr>
          <a:xfrm>
            <a:off x="744508" y="1797539"/>
            <a:ext cx="4750596" cy="646331"/>
          </a:xfrm>
          <a:prstGeom prst="rect">
            <a:avLst/>
          </a:prstGeom>
        </p:spPr>
        <p:txBody>
          <a:bodyPr wrap="none">
            <a:spAutoFit/>
          </a:bodyPr>
          <a:lstStyle/>
          <a:p>
            <a:r>
              <a:rPr lang="en-US" sz="3600" b="1" dirty="0" smtClean="0">
                <a:solidFill>
                  <a:srgbClr val="FFFF00"/>
                </a:solidFill>
                <a:latin typeface="Times New Roman" panose="02020603050405020304" pitchFamily="18" charset="0"/>
                <a:cs typeface="Times New Roman" panose="02020603050405020304" pitchFamily="18" charset="0"/>
              </a:rPr>
              <a:t>2. Integration </a:t>
            </a:r>
            <a:r>
              <a:rPr lang="en-US" sz="3600" b="1" dirty="0">
                <a:solidFill>
                  <a:srgbClr val="FFFF00"/>
                </a:solidFill>
                <a:latin typeface="Times New Roman" panose="02020603050405020304" pitchFamily="18" charset="0"/>
                <a:cs typeface="Times New Roman" panose="02020603050405020304" pitchFamily="18" charset="0"/>
              </a:rPr>
              <a:t>Testing? </a:t>
            </a:r>
            <a:endParaRPr lang="en-US" dirty="0"/>
          </a:p>
        </p:txBody>
      </p:sp>
      <p:sp>
        <p:nvSpPr>
          <p:cNvPr id="8" name="Rectangle 7"/>
          <p:cNvSpPr/>
          <p:nvPr/>
        </p:nvSpPr>
        <p:spPr>
          <a:xfrm>
            <a:off x="5033439" y="2559289"/>
            <a:ext cx="5127879" cy="646331"/>
          </a:xfrm>
          <a:prstGeom prst="rect">
            <a:avLst/>
          </a:prstGeom>
        </p:spPr>
        <p:txBody>
          <a:bodyPr wrap="none">
            <a:spAutoFit/>
          </a:bodyPr>
          <a:lstStyle/>
          <a:p>
            <a:r>
              <a:rPr lang="en-US" sz="2800" b="1" dirty="0" smtClean="0">
                <a:solidFill>
                  <a:srgbClr val="00B0F0"/>
                </a:solidFill>
                <a:latin typeface="Times New Roman" panose="02020603050405020304" pitchFamily="18" charset="0"/>
                <a:cs typeface="Times New Roman" panose="02020603050405020304" pitchFamily="18" charset="0"/>
              </a:rPr>
              <a:t>II</a:t>
            </a:r>
            <a:r>
              <a:rPr lang="en-US" sz="3200" b="1" dirty="0" smtClean="0">
                <a:solidFill>
                  <a:srgbClr val="00B0F0"/>
                </a:solidFill>
                <a:latin typeface="Times New Roman" panose="02020603050405020304" pitchFamily="18" charset="0"/>
                <a:cs typeface="Times New Roman" panose="02020603050405020304" pitchFamily="18" charset="0"/>
              </a:rPr>
              <a:t>. </a:t>
            </a:r>
            <a:r>
              <a:rPr lang="en-US" sz="3600" b="1" dirty="0">
                <a:solidFill>
                  <a:srgbClr val="00B0F0"/>
                </a:solidFill>
                <a:latin typeface="Times New Roman" panose="02020603050405020304" pitchFamily="18" charset="0"/>
                <a:cs typeface="Times New Roman" panose="02020603050405020304" pitchFamily="18" charset="0"/>
              </a:rPr>
              <a:t>Incremental Approach</a:t>
            </a:r>
            <a:endParaRPr lang="en-US" sz="3600" b="1" dirty="0">
              <a:solidFill>
                <a:srgbClr val="00B0F0"/>
              </a:solidFill>
            </a:endParaRPr>
          </a:p>
        </p:txBody>
      </p:sp>
    </p:spTree>
    <p:extLst>
      <p:ext uri="{BB962C8B-B14F-4D97-AF65-F5344CB8AC3E}">
        <p14:creationId xmlns:p14="http://schemas.microsoft.com/office/powerpoint/2010/main" val="3191370978"/>
      </p:ext>
    </p:extLst>
  </p:cSld>
  <p:clrMapOvr>
    <a:masterClrMapping/>
  </p:clrMapOvr>
  <mc:AlternateContent xmlns:mc="http://schemas.openxmlformats.org/markup-compatibility/2006" xmlns:p14="http://schemas.microsoft.com/office/powerpoint/2010/main">
    <mc:Choice Requires="p14">
      <p:transition spd="slow" p14:dur="2000" advTm="118068"/>
    </mc:Choice>
    <mc:Fallback xmlns="">
      <p:transition spd="slow" advTm="118068"/>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442" y="2165040"/>
            <a:ext cx="12993758" cy="7386638"/>
          </a:xfrm>
          <a:prstGeom prst="rect">
            <a:avLst/>
          </a:prstGeom>
        </p:spPr>
        <p:txBody>
          <a:bodyPr wrap="square">
            <a:spAutoFit/>
          </a:bodyPr>
          <a:lstStyle/>
          <a:p>
            <a:pPr marL="342900" indent="-342900" algn="ctr">
              <a:buFont typeface="+mj-lt"/>
              <a:buAutoNum type="alphaLcPeriod"/>
            </a:pPr>
            <a:r>
              <a:rPr lang="en-US" dirty="0" smtClean="0">
                <a:solidFill>
                  <a:schemeClr val="accent2">
                    <a:lumMod val="75000"/>
                  </a:schemeClr>
                </a:solidFill>
              </a:rPr>
              <a:t> </a:t>
            </a:r>
            <a:r>
              <a:rPr lang="en-US" sz="3600" b="1" dirty="0">
                <a:solidFill>
                  <a:schemeClr val="accent2">
                    <a:lumMod val="75000"/>
                  </a:schemeClr>
                </a:solidFill>
                <a:latin typeface="Times New Roman" panose="02020603050405020304" pitchFamily="18" charset="0"/>
                <a:cs typeface="Times New Roman" panose="02020603050405020304" pitchFamily="18" charset="0"/>
              </a:rPr>
              <a:t>Bottom up Integration </a:t>
            </a:r>
          </a:p>
          <a:p>
            <a:r>
              <a:rPr lang="en-US" sz="2800" dirty="0">
                <a:latin typeface="Times New Roman" panose="02020603050405020304" pitchFamily="18" charset="0"/>
                <a:cs typeface="Times New Roman" panose="02020603050405020304" pitchFamily="18" charset="0"/>
              </a:rPr>
              <a:t>In the bottom up strategy, each module at lower levels is tested with higher modules until all modules are tested. It takes help of Drivers for testing Diagrammatic Representation:  </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Advantages</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Fault localization is easier.  </a:t>
            </a:r>
          </a:p>
          <a:p>
            <a:r>
              <a:rPr lang="en-US" sz="2800" dirty="0">
                <a:latin typeface="Times New Roman" panose="02020603050405020304" pitchFamily="18" charset="0"/>
                <a:cs typeface="Times New Roman" panose="02020603050405020304" pitchFamily="18" charset="0"/>
              </a:rPr>
              <a:t>No time  is wasted waiting for all modules to be developed unlike </a:t>
            </a:r>
            <a:r>
              <a:rPr lang="en-US" sz="2800" dirty="0" smtClean="0">
                <a:latin typeface="Times New Roman" panose="02020603050405020304" pitchFamily="18" charset="0"/>
                <a:cs typeface="Times New Roman" panose="02020603050405020304" pitchFamily="18" charset="0"/>
              </a:rPr>
              <a:t>Big bang </a:t>
            </a:r>
            <a:r>
              <a:rPr lang="en-US" sz="2800" dirty="0">
                <a:latin typeface="Times New Roman" panose="02020603050405020304" pitchFamily="18" charset="0"/>
                <a:cs typeface="Times New Roman" panose="02020603050405020304" pitchFamily="18" charset="0"/>
              </a:rPr>
              <a:t>Approach Disadvantages:  </a:t>
            </a:r>
          </a:p>
          <a:p>
            <a:r>
              <a:rPr lang="en-US" sz="2800" dirty="0">
                <a:latin typeface="Times New Roman" panose="02020603050405020304" pitchFamily="18" charset="0"/>
                <a:cs typeface="Times New Roman" panose="02020603050405020304" pitchFamily="18" charset="0"/>
              </a:rPr>
              <a:t>•	Critical modules (at the top level of software architecture) which                    control the flow of application are tested last and may be prone to   </a:t>
            </a:r>
            <a:r>
              <a:rPr lang="en-US" sz="2800" dirty="0" smtClean="0">
                <a:latin typeface="Times New Roman" panose="02020603050405020304" pitchFamily="18" charset="0"/>
                <a:cs typeface="Times New Roman" panose="02020603050405020304" pitchFamily="18" charset="0"/>
              </a:rPr>
              <a:t>defects</a:t>
            </a:r>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Early prototype is not possible </a:t>
            </a:r>
          </a:p>
          <a:p>
            <a:endParaRPr lang="en-US" dirty="0"/>
          </a:p>
        </p:txBody>
      </p:sp>
      <p:pic>
        <p:nvPicPr>
          <p:cNvPr id="4" name="Picture 3"/>
          <p:cNvPicPr>
            <a:picLocks noChangeAspect="1"/>
          </p:cNvPicPr>
          <p:nvPr/>
        </p:nvPicPr>
        <p:blipFill>
          <a:blip r:embed="rId2"/>
          <a:stretch>
            <a:fillRect/>
          </a:stretch>
        </p:blipFill>
        <p:spPr>
          <a:xfrm>
            <a:off x="4572000" y="3871132"/>
            <a:ext cx="8547651" cy="3180522"/>
          </a:xfrm>
          <a:prstGeom prst="rect">
            <a:avLst/>
          </a:prstGeom>
        </p:spPr>
      </p:pic>
      <p:sp>
        <p:nvSpPr>
          <p:cNvPr id="5" name="Title 1"/>
          <p:cNvSpPr txBox="1">
            <a:spLocks noGrp="1"/>
          </p:cNvSpPr>
          <p:nvPr>
            <p:ph type="title"/>
          </p:nvPr>
        </p:nvSpPr>
        <p:spPr>
          <a:xfrm>
            <a:off x="1422469" y="198811"/>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7" name="Rectangle 6"/>
          <p:cNvSpPr/>
          <p:nvPr/>
        </p:nvSpPr>
        <p:spPr>
          <a:xfrm>
            <a:off x="3273171" y="1105282"/>
            <a:ext cx="4288931" cy="646331"/>
          </a:xfrm>
          <a:prstGeom prst="rect">
            <a:avLst/>
          </a:prstGeom>
        </p:spPr>
        <p:txBody>
          <a:bodyPr wrap="none">
            <a:spAutoFit/>
          </a:bodyPr>
          <a:lstStyle/>
          <a:p>
            <a:r>
              <a:rPr lang="en-US" sz="3600" b="1" dirty="0">
                <a:solidFill>
                  <a:srgbClr val="FFFF00"/>
                </a:solidFill>
                <a:latin typeface="Times New Roman" panose="02020603050405020304" pitchFamily="18" charset="0"/>
                <a:cs typeface="Times New Roman" panose="02020603050405020304" pitchFamily="18" charset="0"/>
              </a:rPr>
              <a:t>Integration Testing? </a:t>
            </a:r>
            <a:endParaRPr lang="en-US" dirty="0"/>
          </a:p>
        </p:txBody>
      </p:sp>
      <p:sp>
        <p:nvSpPr>
          <p:cNvPr id="8" name="Rectangle 7"/>
          <p:cNvSpPr/>
          <p:nvPr/>
        </p:nvSpPr>
        <p:spPr>
          <a:xfrm>
            <a:off x="417442" y="1687991"/>
            <a:ext cx="4606710" cy="584775"/>
          </a:xfrm>
          <a:prstGeom prst="rect">
            <a:avLst/>
          </a:prstGeom>
        </p:spPr>
        <p:txBody>
          <a:bodyPr wrap="none">
            <a:spAutoFit/>
          </a:bodyPr>
          <a:lstStyle/>
          <a:p>
            <a:r>
              <a:rPr lang="en-US" sz="2800" b="1" dirty="0" smtClean="0">
                <a:solidFill>
                  <a:srgbClr val="00B0F0"/>
                </a:solidFill>
                <a:latin typeface="Times New Roman" panose="02020603050405020304" pitchFamily="18" charset="0"/>
                <a:cs typeface="Times New Roman" panose="02020603050405020304" pitchFamily="18" charset="0"/>
              </a:rPr>
              <a:t>II. </a:t>
            </a:r>
            <a:r>
              <a:rPr lang="en-US" sz="3200" b="1" dirty="0">
                <a:solidFill>
                  <a:srgbClr val="00B0F0"/>
                </a:solidFill>
                <a:latin typeface="Times New Roman" panose="02020603050405020304" pitchFamily="18" charset="0"/>
                <a:cs typeface="Times New Roman" panose="02020603050405020304" pitchFamily="18" charset="0"/>
              </a:rPr>
              <a:t>Incremental Approach</a:t>
            </a:r>
            <a:endParaRPr lang="en-US" sz="3200" b="1" dirty="0">
              <a:solidFill>
                <a:srgbClr val="00B0F0"/>
              </a:solidFill>
            </a:endParaRPr>
          </a:p>
        </p:txBody>
      </p:sp>
    </p:spTree>
    <p:extLst>
      <p:ext uri="{BB962C8B-B14F-4D97-AF65-F5344CB8AC3E}">
        <p14:creationId xmlns:p14="http://schemas.microsoft.com/office/powerpoint/2010/main" val="2618849959"/>
      </p:ext>
    </p:extLst>
  </p:cSld>
  <p:clrMapOvr>
    <a:masterClrMapping/>
  </p:clrMapOvr>
  <mc:AlternateContent xmlns:mc="http://schemas.openxmlformats.org/markup-compatibility/2006" xmlns:p14="http://schemas.microsoft.com/office/powerpoint/2010/main">
    <mc:Choice Requires="p14">
      <p:transition spd="slow" p14:dur="2000" advTm="268796"/>
    </mc:Choice>
    <mc:Fallback xmlns="">
      <p:transition spd="slow" advTm="268796"/>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8417" y="2461735"/>
            <a:ext cx="12622695" cy="7786747"/>
          </a:xfrm>
          <a:prstGeom prst="rect">
            <a:avLst/>
          </a:prstGeom>
        </p:spPr>
        <p:txBody>
          <a:bodyPr wrap="square">
            <a:spAutoFit/>
          </a:bodyPr>
          <a:lstStyle/>
          <a:p>
            <a:pPr algn="ctr"/>
            <a:r>
              <a:rPr lang="en-US" sz="3600" b="1" dirty="0" smtClean="0">
                <a:solidFill>
                  <a:schemeClr val="accent2">
                    <a:lumMod val="75000"/>
                  </a:schemeClr>
                </a:solidFill>
                <a:latin typeface="Times New Roman" panose="02020603050405020304" pitchFamily="18" charset="0"/>
                <a:cs typeface="Times New Roman" panose="02020603050405020304" pitchFamily="18" charset="0"/>
              </a:rPr>
              <a:t>B . Top </a:t>
            </a:r>
            <a:r>
              <a:rPr lang="en-US" sz="3600" b="1" dirty="0">
                <a:solidFill>
                  <a:schemeClr val="accent2">
                    <a:lumMod val="75000"/>
                  </a:schemeClr>
                </a:solidFill>
                <a:latin typeface="Times New Roman" panose="02020603050405020304" pitchFamily="18" charset="0"/>
                <a:cs typeface="Times New Roman" panose="02020603050405020304" pitchFamily="18" charset="0"/>
              </a:rPr>
              <a:t>down Integration</a:t>
            </a:r>
            <a:r>
              <a:rPr lang="en-US" sz="2400" dirty="0">
                <a:solidFill>
                  <a:schemeClr val="accent2">
                    <a:lumMod val="75000"/>
                  </a:schemeClr>
                </a:solidFill>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In Top to down approach, testing takes place from top to down following the control flow of the software system.  </a:t>
            </a:r>
          </a:p>
          <a:p>
            <a:r>
              <a:rPr lang="en-US" sz="2400" dirty="0">
                <a:latin typeface="Times New Roman" panose="02020603050405020304" pitchFamily="18" charset="0"/>
                <a:cs typeface="Times New Roman" panose="02020603050405020304" pitchFamily="18" charset="0"/>
              </a:rPr>
              <a:t>Takes help of stubs for testing.  </a:t>
            </a:r>
          </a:p>
          <a:p>
            <a:r>
              <a:rPr lang="en-US" sz="2400" dirty="0">
                <a:latin typeface="Times New Roman" panose="02020603050405020304" pitchFamily="18" charset="0"/>
                <a:cs typeface="Times New Roman" panose="02020603050405020304" pitchFamily="18" charset="0"/>
              </a:rPr>
              <a:t>Diagrammatic Representation: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Advantages</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Fault Localization is easier.  </a:t>
            </a:r>
          </a:p>
          <a:p>
            <a:r>
              <a:rPr lang="en-US" sz="2400" dirty="0">
                <a:latin typeface="Times New Roman" panose="02020603050405020304" pitchFamily="18" charset="0"/>
                <a:cs typeface="Times New Roman" panose="02020603050405020304" pitchFamily="18" charset="0"/>
              </a:rPr>
              <a:t>•	Possibility to obtain an early prototype.  </a:t>
            </a:r>
          </a:p>
          <a:p>
            <a:r>
              <a:rPr lang="en-US" sz="2400" dirty="0">
                <a:latin typeface="Times New Roman" panose="02020603050405020304" pitchFamily="18" charset="0"/>
                <a:cs typeface="Times New Roman" panose="02020603050405020304" pitchFamily="18" charset="0"/>
              </a:rPr>
              <a:t>•	Critical Modules are tested on priority; major design flaws could be found and fixed first.  </a:t>
            </a:r>
          </a:p>
          <a:p>
            <a:r>
              <a:rPr lang="en-US" sz="2400" dirty="0">
                <a:latin typeface="Times New Roman" panose="02020603050405020304" pitchFamily="18" charset="0"/>
                <a:cs typeface="Times New Roman" panose="02020603050405020304" pitchFamily="18" charset="0"/>
              </a:rPr>
              <a:t>Disadvantages:  </a:t>
            </a:r>
          </a:p>
          <a:p>
            <a:r>
              <a:rPr lang="en-US" sz="2400" dirty="0">
                <a:latin typeface="Times New Roman" panose="02020603050405020304" pitchFamily="18" charset="0"/>
                <a:cs typeface="Times New Roman" panose="02020603050405020304" pitchFamily="18" charset="0"/>
              </a:rPr>
              <a:t>•	Needs many Stubs.  </a:t>
            </a:r>
          </a:p>
          <a:p>
            <a:r>
              <a:rPr lang="en-US" sz="2400" dirty="0">
                <a:latin typeface="Times New Roman" panose="02020603050405020304" pitchFamily="18" charset="0"/>
                <a:cs typeface="Times New Roman" panose="02020603050405020304" pitchFamily="18" charset="0"/>
              </a:rPr>
              <a:t>•	Modules at lower level are tested inadequately</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782314" y="4637094"/>
            <a:ext cx="8757349" cy="2696870"/>
          </a:xfrm>
          <a:prstGeom prst="rect">
            <a:avLst/>
          </a:prstGeom>
        </p:spPr>
      </p:pic>
      <p:sp>
        <p:nvSpPr>
          <p:cNvPr id="5" name="Title 1"/>
          <p:cNvSpPr txBox="1">
            <a:spLocks noGrp="1"/>
          </p:cNvSpPr>
          <p:nvPr>
            <p:ph type="title"/>
          </p:nvPr>
        </p:nvSpPr>
        <p:spPr>
          <a:xfrm>
            <a:off x="1462225" y="260872"/>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7" name="Rectangle 6"/>
          <p:cNvSpPr/>
          <p:nvPr/>
        </p:nvSpPr>
        <p:spPr>
          <a:xfrm>
            <a:off x="4243083" y="1114524"/>
            <a:ext cx="4288931" cy="646331"/>
          </a:xfrm>
          <a:prstGeom prst="rect">
            <a:avLst/>
          </a:prstGeom>
        </p:spPr>
        <p:txBody>
          <a:bodyPr wrap="none">
            <a:spAutoFit/>
          </a:bodyPr>
          <a:lstStyle/>
          <a:p>
            <a:r>
              <a:rPr lang="en-US" sz="3600" b="1" dirty="0">
                <a:solidFill>
                  <a:srgbClr val="FFFF00"/>
                </a:solidFill>
                <a:latin typeface="Times New Roman" panose="02020603050405020304" pitchFamily="18" charset="0"/>
                <a:cs typeface="Times New Roman" panose="02020603050405020304" pitchFamily="18" charset="0"/>
              </a:rPr>
              <a:t>Integration Testing? </a:t>
            </a:r>
            <a:endParaRPr lang="en-US" dirty="0"/>
          </a:p>
        </p:txBody>
      </p:sp>
      <p:sp>
        <p:nvSpPr>
          <p:cNvPr id="8" name="Rectangle 7"/>
          <p:cNvSpPr/>
          <p:nvPr/>
        </p:nvSpPr>
        <p:spPr>
          <a:xfrm>
            <a:off x="406578" y="1722576"/>
            <a:ext cx="4606710" cy="584775"/>
          </a:xfrm>
          <a:prstGeom prst="rect">
            <a:avLst/>
          </a:prstGeom>
        </p:spPr>
        <p:txBody>
          <a:bodyPr wrap="none">
            <a:spAutoFit/>
          </a:bodyPr>
          <a:lstStyle/>
          <a:p>
            <a:r>
              <a:rPr lang="en-US" sz="2800" b="1" dirty="0" smtClean="0">
                <a:solidFill>
                  <a:srgbClr val="00B0F0"/>
                </a:solidFill>
                <a:latin typeface="Times New Roman" panose="02020603050405020304" pitchFamily="18" charset="0"/>
                <a:cs typeface="Times New Roman" panose="02020603050405020304" pitchFamily="18" charset="0"/>
              </a:rPr>
              <a:t>II. </a:t>
            </a:r>
            <a:r>
              <a:rPr lang="en-US" sz="3200" b="1" dirty="0">
                <a:solidFill>
                  <a:srgbClr val="00B0F0"/>
                </a:solidFill>
                <a:latin typeface="Times New Roman" panose="02020603050405020304" pitchFamily="18" charset="0"/>
                <a:cs typeface="Times New Roman" panose="02020603050405020304" pitchFamily="18" charset="0"/>
              </a:rPr>
              <a:t>Incremental Approach</a:t>
            </a:r>
            <a:endParaRPr lang="en-US" sz="3600" b="1" dirty="0">
              <a:solidFill>
                <a:srgbClr val="00B0F0"/>
              </a:solidFill>
            </a:endParaRPr>
          </a:p>
        </p:txBody>
      </p:sp>
    </p:spTree>
    <p:extLst>
      <p:ext uri="{BB962C8B-B14F-4D97-AF65-F5344CB8AC3E}">
        <p14:creationId xmlns:p14="http://schemas.microsoft.com/office/powerpoint/2010/main" val="3294327162"/>
      </p:ext>
    </p:extLst>
  </p:cSld>
  <p:clrMapOvr>
    <a:masterClrMapping/>
  </p:clrMapOvr>
  <mc:AlternateContent xmlns:mc="http://schemas.openxmlformats.org/markup-compatibility/2006" xmlns:p14="http://schemas.microsoft.com/office/powerpoint/2010/main">
    <mc:Choice Requires="p14">
      <p:transition spd="slow" p14:dur="2000" advTm="214441"/>
    </mc:Choice>
    <mc:Fallback xmlns="">
      <p:transition spd="slow" advTm="21444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1283321" y="0"/>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6" name="Rectangle 5"/>
          <p:cNvSpPr/>
          <p:nvPr/>
        </p:nvSpPr>
        <p:spPr>
          <a:xfrm>
            <a:off x="4088675" y="947806"/>
            <a:ext cx="4058099" cy="646331"/>
          </a:xfrm>
          <a:prstGeom prst="rect">
            <a:avLst/>
          </a:prstGeom>
        </p:spPr>
        <p:txBody>
          <a:bodyPr wrap="none">
            <a:spAutoFit/>
          </a:bodyPr>
          <a:lstStyle/>
          <a:p>
            <a:pPr algn="ctr"/>
            <a:r>
              <a:rPr lang="en-US" sz="3600" b="1" dirty="0">
                <a:solidFill>
                  <a:srgbClr val="FFFF00"/>
                </a:solidFill>
                <a:latin typeface="Times New Roman" panose="02020603050405020304" pitchFamily="18" charset="0"/>
                <a:cs typeface="Times New Roman" panose="02020603050405020304" pitchFamily="18" charset="0"/>
              </a:rPr>
              <a:t>Integration </a:t>
            </a:r>
            <a:r>
              <a:rPr lang="en-US" sz="3600" b="1" dirty="0" smtClean="0">
                <a:solidFill>
                  <a:srgbClr val="FFFF00"/>
                </a:solidFill>
                <a:latin typeface="Times New Roman" panose="02020603050405020304" pitchFamily="18" charset="0"/>
                <a:cs typeface="Times New Roman" panose="02020603050405020304" pitchFamily="18" charset="0"/>
              </a:rPr>
              <a:t>Testing </a:t>
            </a:r>
            <a:endParaRPr lang="en-US" dirty="0"/>
          </a:p>
        </p:txBody>
      </p:sp>
      <p:sp>
        <p:nvSpPr>
          <p:cNvPr id="7" name="Rectangle 6"/>
          <p:cNvSpPr/>
          <p:nvPr/>
        </p:nvSpPr>
        <p:spPr>
          <a:xfrm>
            <a:off x="185530" y="2576298"/>
            <a:ext cx="12801600" cy="1343701"/>
          </a:xfrm>
          <a:prstGeom prst="rect">
            <a:avLst/>
          </a:prstGeom>
        </p:spPr>
        <p:txBody>
          <a:bodyPr wrap="square">
            <a:spAutoFit/>
          </a:bodyPr>
          <a:lstStyle/>
          <a:p>
            <a:pPr marL="0" marR="0">
              <a:lnSpc>
                <a:spcPct val="107000"/>
              </a:lnSpc>
              <a:spcBef>
                <a:spcPts val="0"/>
              </a:spcBef>
              <a:spcAft>
                <a:spcPts val="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S</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andwich </a:t>
            </a:r>
            <a:r>
              <a:rPr lang="en-US" sz="2400" b="1" dirty="0">
                <a:latin typeface="Times New Roman" panose="02020603050405020304" pitchFamily="18" charset="0"/>
                <a:ea typeface="Calibri" panose="020F0502020204030204" pitchFamily="34" charset="0"/>
                <a:cs typeface="Times New Roman" panose="02020603050405020304" pitchFamily="18" charset="0"/>
              </a:rPr>
              <a:t>Testing</a:t>
            </a:r>
            <a:r>
              <a:rPr lang="en-US" sz="2400" dirty="0">
                <a:latin typeface="Times New Roman" panose="02020603050405020304" pitchFamily="18" charset="0"/>
                <a:ea typeface="Calibri" panose="020F0502020204030204" pitchFamily="34" charset="0"/>
                <a:cs typeface="Times New Roman" panose="02020603050405020304" pitchFamily="18" charset="0"/>
              </a:rPr>
              <a:t> is the combination of bottom-up approach and top-down approach, so it uses the advantage of both bottom up approach and top down approach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Its is also known as Mixed Integration testing or Hybrid Testing</a:t>
            </a:r>
            <a:endParaRPr lang="en-US" sz="2400" dirty="0">
              <a:ea typeface="Calibri" panose="020F0502020204030204" pitchFamily="34" charset="0"/>
              <a:cs typeface="Times New Roman" panose="02020603050405020304" pitchFamily="18" charset="0"/>
            </a:endParaRPr>
          </a:p>
        </p:txBody>
      </p:sp>
      <p:sp>
        <p:nvSpPr>
          <p:cNvPr id="2" name="Rectangle 1"/>
          <p:cNvSpPr/>
          <p:nvPr/>
        </p:nvSpPr>
        <p:spPr>
          <a:xfrm>
            <a:off x="3433512" y="1977550"/>
            <a:ext cx="3869970" cy="584775"/>
          </a:xfrm>
          <a:prstGeom prst="rect">
            <a:avLst/>
          </a:prstGeom>
        </p:spPr>
        <p:txBody>
          <a:bodyPr wrap="none">
            <a:spAutoFit/>
          </a:bodyPr>
          <a:lstStyle/>
          <a:p>
            <a:pPr algn="ctr"/>
            <a:r>
              <a:rPr lang="en-US" sz="3200" b="1" dirty="0" smtClean="0">
                <a:solidFill>
                  <a:schemeClr val="accent2">
                    <a:lumMod val="75000"/>
                  </a:schemeClr>
                </a:solidFill>
                <a:latin typeface="Times New Roman" panose="02020603050405020304" pitchFamily="18" charset="0"/>
                <a:cs typeface="Times New Roman" panose="02020603050405020304" pitchFamily="18" charset="0"/>
              </a:rPr>
              <a:t>c. Sandwich/Hybrid</a:t>
            </a:r>
            <a:r>
              <a:rPr lang="en-US" sz="3200" b="1" dirty="0" smtClean="0">
                <a:solidFill>
                  <a:srgbClr val="00B0F0"/>
                </a:solidFill>
                <a:latin typeface="Times New Roman" panose="02020603050405020304" pitchFamily="18" charset="0"/>
                <a:cs typeface="Times New Roman" panose="02020603050405020304" pitchFamily="18" charset="0"/>
              </a:rPr>
              <a:t> </a:t>
            </a:r>
            <a:r>
              <a:rPr lang="en-US" sz="3000" b="1" dirty="0" smtClean="0">
                <a:solidFill>
                  <a:srgbClr val="00B0F0"/>
                </a:solidFill>
                <a:latin typeface="Times New Roman" panose="02020603050405020304" pitchFamily="18" charset="0"/>
                <a:cs typeface="Times New Roman" panose="02020603050405020304" pitchFamily="18" charset="0"/>
              </a:rPr>
              <a:t> </a:t>
            </a:r>
            <a:endParaRPr lang="en-US" sz="3000" b="1" dirty="0">
              <a:solidFill>
                <a:srgbClr val="00B0F0"/>
              </a:solidFill>
              <a:latin typeface="Times New Roman" panose="02020603050405020304" pitchFamily="18" charset="0"/>
              <a:cs typeface="Times New Roman" panose="02020603050405020304" pitchFamily="18" charset="0"/>
            </a:endParaRPr>
          </a:p>
        </p:txBody>
      </p:sp>
      <p:pic>
        <p:nvPicPr>
          <p:cNvPr id="21" name="Picture 20" descr="INTEGRATION Testing Tutorial: Big Bang, Top Down &amp; Bottom Up"/>
          <p:cNvPicPr/>
          <p:nvPr/>
        </p:nvPicPr>
        <p:blipFill>
          <a:blip r:embed="rId3">
            <a:extLst>
              <a:ext uri="{28A0092B-C50C-407E-A947-70E740481C1C}">
                <a14:useLocalDpi xmlns:a14="http://schemas.microsoft.com/office/drawing/2010/main" val="0"/>
              </a:ext>
            </a:extLst>
          </a:blip>
          <a:srcRect/>
          <a:stretch>
            <a:fillRect/>
          </a:stretch>
        </p:blipFill>
        <p:spPr bwMode="auto">
          <a:xfrm>
            <a:off x="152400" y="4161238"/>
            <a:ext cx="7994374" cy="3460732"/>
          </a:xfrm>
          <a:prstGeom prst="rect">
            <a:avLst/>
          </a:prstGeom>
          <a:noFill/>
          <a:ln>
            <a:noFill/>
          </a:ln>
        </p:spPr>
      </p:pic>
      <p:pic>
        <p:nvPicPr>
          <p:cNvPr id="22" name="Picture 21" descr="https://media.geeksforgeeks.org/wp-content/uploads/20190410005312/Untitled-Diagram16.png"/>
          <p:cNvPicPr/>
          <p:nvPr/>
        </p:nvPicPr>
        <p:blipFill>
          <a:blip r:embed="rId4">
            <a:extLst>
              <a:ext uri="{28A0092B-C50C-407E-A947-70E740481C1C}">
                <a14:useLocalDpi xmlns:a14="http://schemas.microsoft.com/office/drawing/2010/main" val="0"/>
              </a:ext>
            </a:extLst>
          </a:blip>
          <a:srcRect/>
          <a:stretch>
            <a:fillRect/>
          </a:stretch>
        </p:blipFill>
        <p:spPr bwMode="auto">
          <a:xfrm>
            <a:off x="292825" y="7651846"/>
            <a:ext cx="7994374" cy="2088502"/>
          </a:xfrm>
          <a:prstGeom prst="rect">
            <a:avLst/>
          </a:prstGeom>
          <a:noFill/>
          <a:ln>
            <a:noFill/>
          </a:ln>
        </p:spPr>
      </p:pic>
      <p:sp>
        <p:nvSpPr>
          <p:cNvPr id="23" name="Rectangle 22"/>
          <p:cNvSpPr/>
          <p:nvPr/>
        </p:nvSpPr>
        <p:spPr>
          <a:xfrm>
            <a:off x="292825" y="1478236"/>
            <a:ext cx="4606710" cy="584775"/>
          </a:xfrm>
          <a:prstGeom prst="rect">
            <a:avLst/>
          </a:prstGeom>
        </p:spPr>
        <p:txBody>
          <a:bodyPr wrap="none">
            <a:spAutoFit/>
          </a:bodyPr>
          <a:lstStyle/>
          <a:p>
            <a:r>
              <a:rPr lang="en-US" sz="2800" b="1" dirty="0" smtClean="0">
                <a:solidFill>
                  <a:srgbClr val="00B0F0"/>
                </a:solidFill>
                <a:latin typeface="Times New Roman" panose="02020603050405020304" pitchFamily="18" charset="0"/>
                <a:cs typeface="Times New Roman" panose="02020603050405020304" pitchFamily="18" charset="0"/>
              </a:rPr>
              <a:t>II. </a:t>
            </a:r>
            <a:r>
              <a:rPr lang="en-US" sz="3200" b="1" dirty="0">
                <a:solidFill>
                  <a:srgbClr val="00B0F0"/>
                </a:solidFill>
                <a:latin typeface="Times New Roman" panose="02020603050405020304" pitchFamily="18" charset="0"/>
                <a:cs typeface="Times New Roman" panose="02020603050405020304" pitchFamily="18" charset="0"/>
              </a:rPr>
              <a:t>Incremental Approach</a:t>
            </a:r>
            <a:endParaRPr lang="en-US" sz="3200" b="1" dirty="0">
              <a:solidFill>
                <a:srgbClr val="00B0F0"/>
              </a:solidFill>
            </a:endParaRPr>
          </a:p>
        </p:txBody>
      </p:sp>
    </p:spTree>
    <p:extLst>
      <p:ext uri="{BB962C8B-B14F-4D97-AF65-F5344CB8AC3E}">
        <p14:creationId xmlns:p14="http://schemas.microsoft.com/office/powerpoint/2010/main" val="1640584157"/>
      </p:ext>
    </p:extLst>
  </p:cSld>
  <p:clrMapOvr>
    <a:masterClrMapping/>
  </p:clrMapOvr>
  <mc:AlternateContent xmlns:mc="http://schemas.openxmlformats.org/markup-compatibility/2006" xmlns:p14="http://schemas.microsoft.com/office/powerpoint/2010/main">
    <mc:Choice Requires="p14">
      <p:transition spd="slow" p14:dur="2000" advTm="48638"/>
    </mc:Choice>
    <mc:Fallback xmlns="">
      <p:transition spd="slow" advTm="4863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1283321" y="0"/>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6" name="Rectangle 5"/>
          <p:cNvSpPr/>
          <p:nvPr/>
        </p:nvSpPr>
        <p:spPr>
          <a:xfrm>
            <a:off x="231913" y="633358"/>
            <a:ext cx="4519763" cy="646331"/>
          </a:xfrm>
          <a:prstGeom prst="rect">
            <a:avLst/>
          </a:prstGeom>
        </p:spPr>
        <p:txBody>
          <a:bodyPr wrap="none">
            <a:spAutoFit/>
          </a:bodyPr>
          <a:lstStyle/>
          <a:p>
            <a:r>
              <a:rPr lang="en-US" sz="3600" b="1" dirty="0" smtClean="0">
                <a:solidFill>
                  <a:srgbClr val="FFFF00"/>
                </a:solidFill>
                <a:latin typeface="Times New Roman" panose="02020603050405020304" pitchFamily="18" charset="0"/>
                <a:cs typeface="Times New Roman" panose="02020603050405020304" pitchFamily="18" charset="0"/>
              </a:rPr>
              <a:t>2. Integration Testing </a:t>
            </a:r>
            <a:endParaRPr lang="en-US" dirty="0"/>
          </a:p>
        </p:txBody>
      </p:sp>
      <p:sp>
        <p:nvSpPr>
          <p:cNvPr id="7" name="Rectangle 6"/>
          <p:cNvSpPr/>
          <p:nvPr/>
        </p:nvSpPr>
        <p:spPr>
          <a:xfrm>
            <a:off x="92765" y="1305751"/>
            <a:ext cx="12801600" cy="8654420"/>
          </a:xfrm>
          <a:prstGeom prst="rect">
            <a:avLst/>
          </a:prstGeom>
        </p:spPr>
        <p:txBody>
          <a:bodyPr wrap="square">
            <a:spAutoFit/>
          </a:bodyPr>
          <a:lstStyle/>
          <a:p>
            <a:pPr marL="0" marR="0">
              <a:lnSpc>
                <a:spcPct val="107000"/>
              </a:lnSpc>
              <a:spcBef>
                <a:spcPts val="0"/>
              </a:spcBef>
              <a:spcAft>
                <a:spcPts val="0"/>
              </a:spcAft>
            </a:pPr>
            <a:endParaRPr lang="en-US" sz="1600" dirty="0">
              <a:ea typeface="Calibri" panose="020F0502020204030204" pitchFamily="34" charset="0"/>
              <a:cs typeface="Times New Roman" panose="02020603050405020304" pitchFamily="18" charset="0"/>
            </a:endParaRPr>
          </a:p>
          <a:p>
            <a:pPr marL="342900" lvl="0" indent="-342900">
              <a:lnSpc>
                <a:spcPct val="107000"/>
              </a:lnSpc>
              <a:spcBef>
                <a:spcPts val="0"/>
              </a:spcBef>
              <a:spcAft>
                <a:spcPts val="0"/>
              </a:spcAft>
              <a:tabLst>
                <a:tab pos="457200" algn="l"/>
              </a:tabLst>
            </a:pPr>
            <a:r>
              <a:rPr lang="en-US" sz="2400" b="1" dirty="0">
                <a:latin typeface="Times New Roman" panose="02020603050405020304" pitchFamily="18" charset="0"/>
                <a:ea typeface="Calibri" panose="020F0502020204030204" pitchFamily="34" charset="0"/>
                <a:cs typeface="Times New Roman" panose="02020603050405020304" pitchFamily="18" charset="0"/>
              </a:rPr>
              <a:t>S</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andwich </a:t>
            </a:r>
            <a:r>
              <a:rPr lang="en-US" sz="2400" b="1" dirty="0">
                <a:latin typeface="Times New Roman" panose="02020603050405020304" pitchFamily="18" charset="0"/>
                <a:ea typeface="Calibri" panose="020F0502020204030204" pitchFamily="34" charset="0"/>
                <a:cs typeface="Times New Roman" panose="02020603050405020304" pitchFamily="18" charset="0"/>
              </a:rPr>
              <a:t>Testing</a:t>
            </a:r>
            <a:r>
              <a:rPr lang="en-US" sz="2400" dirty="0">
                <a:latin typeface="Times New Roman" panose="02020603050405020304" pitchFamily="18" charset="0"/>
                <a:ea typeface="Calibri" panose="020F0502020204030204" pitchFamily="34" charset="0"/>
                <a:cs typeface="Times New Roman" panose="02020603050405020304" pitchFamily="18" charset="0"/>
              </a:rPr>
              <a:t> is the combination of bottom-up approach and top-down approach, so it uses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the advantage </a:t>
            </a:r>
            <a:r>
              <a:rPr lang="en-US" sz="2400" dirty="0">
                <a:latin typeface="Times New Roman" panose="02020603050405020304" pitchFamily="18" charset="0"/>
                <a:ea typeface="Calibri" panose="020F0502020204030204" pitchFamily="34" charset="0"/>
                <a:cs typeface="Times New Roman" panose="02020603050405020304" pitchFamily="18" charset="0"/>
              </a:rPr>
              <a:t>of both bottom up approach and top down approach </a:t>
            </a: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spcAft>
                <a:spcPts val="0"/>
              </a:spcAft>
              <a:tabLst>
                <a:tab pos="457200" algn="l"/>
              </a:tabLs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Sandwich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testing is basically viewed as 3 layers:</a:t>
            </a:r>
            <a:endParaRPr lang="en-US" sz="24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2"/>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A target layer </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is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the middle.</a:t>
            </a:r>
            <a:endParaRPr lang="en-US" sz="24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2"/>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A layer above the target called as the top layer.</a:t>
            </a:r>
            <a:endParaRPr lang="en-US" sz="2400" dirty="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startAt="2"/>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A layer below the target called as the bottom layer.</a:t>
            </a:r>
            <a:endParaRPr lang="en-US" sz="2400" dirty="0">
              <a:ea typeface="Calibri" panose="020F0502020204030204" pitchFamily="34" charset="0"/>
              <a:cs typeface="Times New Roman" panose="02020603050405020304" pitchFamily="18" charset="0"/>
            </a:endParaRPr>
          </a:p>
          <a:p>
            <a:pPr marL="342900" lvl="0" indent="-342900">
              <a:lnSpc>
                <a:spcPct val="107000"/>
              </a:lnSpc>
              <a:spcBef>
                <a:spcPts val="0"/>
              </a:spcBef>
              <a:spcAft>
                <a:spcPts val="0"/>
              </a:spcAft>
              <a:buFont typeface="Wingdings" panose="05000000000000000000" pitchFamily="2" charset="2"/>
              <a:buChar char="ü"/>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In sandwich testing, testing is mainly focused for main target layer. </a:t>
            </a:r>
            <a:endParaRPr lang="en-US" sz="24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Bef>
                <a:spcPts val="0"/>
              </a:spcBef>
              <a:spcAft>
                <a:spcPts val="0"/>
              </a:spcAft>
              <a:buFont typeface="Wingdings" panose="05000000000000000000" pitchFamily="2" charset="2"/>
              <a:buChar char="ü"/>
              <a:tabLst>
                <a:tab pos="457200" algn="l"/>
              </a:tabLs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testing is selected on the basis of system characteristics and structure’s code.</a:t>
            </a:r>
            <a:endParaRPr lang="en-US" sz="2400" dirty="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Wingdings" panose="05000000000000000000" pitchFamily="2" charset="2"/>
              <a:buChar char="ü"/>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It tries to minimize the number of </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stubs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and drivers when there are more than 3 Layers</a:t>
            </a:r>
            <a:endParaRPr lang="en-US" sz="2400" dirty="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Wingdings" panose="05000000000000000000" pitchFamily="2" charset="2"/>
              <a:buChar char="ü"/>
            </a:pPr>
            <a:r>
              <a:rPr lang="en-US" sz="2400" dirty="0">
                <a:latin typeface="Times New Roman" panose="02020603050405020304" pitchFamily="18" charset="0"/>
                <a:ea typeface="Calibri" panose="020F0502020204030204" pitchFamily="34" charset="0"/>
                <a:cs typeface="Times New Roman" panose="02020603050405020304" pitchFamily="18" charset="0"/>
              </a:rPr>
              <a:t>Bottom-up testing starts from middle layer and goes upward to the top layer where as </a:t>
            </a:r>
            <a:endParaRPr lang="en-US" sz="24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Wingdings" panose="05000000000000000000" pitchFamily="2" charset="2"/>
              <a:buChar char="ü"/>
            </a:pPr>
            <a:r>
              <a:rPr lang="en-US" sz="2400" dirty="0" smtClean="0">
                <a:latin typeface="Times New Roman" panose="02020603050405020304" pitchFamily="18" charset="0"/>
                <a:ea typeface="Calibri" panose="020F0502020204030204" pitchFamily="34" charset="0"/>
                <a:cs typeface="Times New Roman" panose="02020603050405020304" pitchFamily="18" charset="0"/>
              </a:rPr>
              <a:t>Top-down </a:t>
            </a:r>
            <a:r>
              <a:rPr lang="en-US" sz="2400" dirty="0">
                <a:latin typeface="Times New Roman" panose="02020603050405020304" pitchFamily="18" charset="0"/>
                <a:ea typeface="Calibri" panose="020F0502020204030204" pitchFamily="34" charset="0"/>
                <a:cs typeface="Times New Roman" panose="02020603050405020304" pitchFamily="18" charset="0"/>
              </a:rPr>
              <a:t>testing starts from middle layer and goes downward.</a:t>
            </a:r>
            <a:endParaRPr lang="en-US" sz="2400" dirty="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Wingdings" panose="05000000000000000000" pitchFamily="2" charset="2"/>
              <a:buChar char="ü"/>
            </a:pPr>
            <a:r>
              <a:rPr lang="en-US" sz="2400" dirty="0">
                <a:latin typeface="Times New Roman" panose="02020603050405020304" pitchFamily="18" charset="0"/>
                <a:ea typeface="Calibri" panose="020F0502020204030204" pitchFamily="34" charset="0"/>
                <a:cs typeface="Times New Roman" panose="02020603050405020304" pitchFamily="18" charset="0"/>
              </a:rPr>
              <a:t>Here, top modules are tested with lower modules at the same time lower modules are integrated with top modules and tested. This strategy makes use of stubs as well as drivers.</a:t>
            </a:r>
            <a:endParaRPr lang="en-US" sz="2400" dirty="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Wingdings" panose="05000000000000000000" pitchFamily="2" charset="2"/>
              <a:buChar char="ü"/>
            </a:pPr>
            <a:r>
              <a:rPr lang="en-US" sz="2400" dirty="0">
                <a:latin typeface="Times New Roman" panose="02020603050405020304" pitchFamily="18" charset="0"/>
                <a:ea typeface="Calibri" panose="020F0502020204030204" pitchFamily="34" charset="0"/>
                <a:cs typeface="Times New Roman" panose="02020603050405020304" pitchFamily="18" charset="0"/>
              </a:rPr>
              <a:t>With the successful </a:t>
            </a:r>
            <a:r>
              <a:rPr lang="en-US" sz="2400" b="1" dirty="0">
                <a:solidFill>
                  <a:srgbClr val="0563C1"/>
                </a:solidFill>
                <a:latin typeface="Times New Roman" panose="02020603050405020304" pitchFamily="18" charset="0"/>
                <a:ea typeface="Calibri" panose="020F0502020204030204" pitchFamily="34" charset="0"/>
                <a:cs typeface="Times New Roman" panose="02020603050405020304" pitchFamily="18" charset="0"/>
                <a:hlinkClick r:id="rId3"/>
              </a:rPr>
              <a:t>test coverage</a:t>
            </a:r>
            <a:r>
              <a:rPr lang="en-US" sz="2400" dirty="0">
                <a:latin typeface="Times New Roman" panose="02020603050405020304" pitchFamily="18" charset="0"/>
                <a:ea typeface="Calibri" panose="020F0502020204030204" pitchFamily="34" charset="0"/>
                <a:cs typeface="Times New Roman" panose="02020603050405020304" pitchFamily="18" charset="0"/>
              </a:rPr>
              <a:t> of the entire software application from both the directions, only the middle one or the target layer is left for the performance of the final set of tests.</a:t>
            </a:r>
            <a:endParaRPr lang="en-US" sz="2400" dirty="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Wingdings" panose="05000000000000000000" pitchFamily="2" charset="2"/>
              <a:buChar char="ü"/>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Wingdings" panose="05000000000000000000" pitchFamily="2" charset="2"/>
              <a:buChar char="ü"/>
            </a:pPr>
            <a:r>
              <a:rPr lang="en-US" sz="2400" dirty="0">
                <a:latin typeface="Times New Roman" panose="02020603050405020304" pitchFamily="18" charset="0"/>
                <a:ea typeface="Calibri" panose="020F0502020204030204" pitchFamily="34" charset="0"/>
                <a:cs typeface="Times New Roman" panose="02020603050405020304" pitchFamily="18" charset="0"/>
              </a:rPr>
              <a:t>Initially it uses the stubs and drivers where stubs simulate the </a:t>
            </a:r>
            <a:r>
              <a:rPr lang="en-US" sz="2400" dirty="0" smtClean="0">
                <a:latin typeface="Times New Roman" panose="02020603050405020304" pitchFamily="18" charset="0"/>
                <a:ea typeface="Calibri" panose="020F0502020204030204" pitchFamily="34" charset="0"/>
                <a:cs typeface="Times New Roman" panose="02020603050405020304" pitchFamily="18" charset="0"/>
              </a:rPr>
              <a:t>behavior of </a:t>
            </a:r>
            <a:r>
              <a:rPr lang="en-US" sz="2400" dirty="0">
                <a:latin typeface="Times New Roman" panose="02020603050405020304" pitchFamily="18" charset="0"/>
                <a:ea typeface="Calibri" panose="020F0502020204030204" pitchFamily="34" charset="0"/>
                <a:cs typeface="Times New Roman" panose="02020603050405020304" pitchFamily="18" charset="0"/>
              </a:rPr>
              <a:t>missing component. It is also known as the Hybrid </a:t>
            </a:r>
            <a:r>
              <a:rPr lang="en-US" sz="2400" b="1" dirty="0">
                <a:ea typeface="Calibri" panose="020F0502020204030204" pitchFamily="34" charset="0"/>
                <a:cs typeface="Times New Roman" panose="02020603050405020304" pitchFamily="18" charset="0"/>
              </a:rPr>
              <a:t>Integration Testing</a:t>
            </a:r>
            <a:r>
              <a:rPr lang="en-US" sz="2400" dirty="0">
                <a:ea typeface="Calibri" panose="020F0502020204030204" pitchFamily="34" charset="0"/>
                <a:cs typeface="Times New Roman" panose="02020603050405020304" pitchFamily="18" charset="0"/>
              </a:rPr>
              <a:t>. </a:t>
            </a:r>
          </a:p>
          <a:p>
            <a:pPr marL="342900" marR="0" indent="-342900">
              <a:lnSpc>
                <a:spcPct val="107000"/>
              </a:lnSpc>
              <a:spcBef>
                <a:spcPts val="0"/>
              </a:spcBef>
              <a:spcAft>
                <a:spcPts val="0"/>
              </a:spcAft>
              <a:buFont typeface="Wingdings" panose="05000000000000000000" pitchFamily="2" charset="2"/>
              <a:buChar char="ü"/>
            </a:pPr>
            <a:r>
              <a:rPr lang="en-US" sz="2400" dirty="0">
                <a:latin typeface="Times New Roman" panose="02020603050405020304" pitchFamily="18" charset="0"/>
                <a:ea typeface="Calibri" panose="020F0502020204030204" pitchFamily="34" charset="0"/>
                <a:cs typeface="Times New Roman" panose="02020603050405020304" pitchFamily="18" charset="0"/>
              </a:rPr>
              <a:t>Sandwich Testing also can not be used for those systems which have a lot of interdependence between different modules and it allows parallel testing.</a:t>
            </a:r>
            <a:endParaRPr lang="en-US" sz="2400" dirty="0">
              <a:ea typeface="Calibri" panose="020F0502020204030204" pitchFamily="34" charset="0"/>
              <a:cs typeface="Times New Roman" panose="02020603050405020304" pitchFamily="18" charset="0"/>
            </a:endParaRPr>
          </a:p>
        </p:txBody>
      </p:sp>
      <p:sp>
        <p:nvSpPr>
          <p:cNvPr id="2" name="Rectangle 1"/>
          <p:cNvSpPr/>
          <p:nvPr/>
        </p:nvSpPr>
        <p:spPr>
          <a:xfrm>
            <a:off x="4247532" y="1002690"/>
            <a:ext cx="3752951" cy="553998"/>
          </a:xfrm>
          <a:prstGeom prst="rect">
            <a:avLst/>
          </a:prstGeom>
        </p:spPr>
        <p:txBody>
          <a:bodyPr wrap="none">
            <a:spAutoFit/>
          </a:bodyPr>
          <a:lstStyle/>
          <a:p>
            <a:pPr algn="ctr"/>
            <a:r>
              <a:rPr lang="en-US" sz="3000" b="1" dirty="0" smtClean="0">
                <a:solidFill>
                  <a:schemeClr val="accent2">
                    <a:lumMod val="75000"/>
                  </a:schemeClr>
                </a:solidFill>
                <a:latin typeface="Times New Roman" panose="02020603050405020304" pitchFamily="18" charset="0"/>
                <a:cs typeface="Times New Roman" panose="02020603050405020304" pitchFamily="18" charset="0"/>
              </a:rPr>
              <a:t>C. Sandwich/Hybrid</a:t>
            </a:r>
            <a:r>
              <a:rPr lang="en-US" sz="3000" b="1" dirty="0" smtClean="0">
                <a:solidFill>
                  <a:srgbClr val="00B0F0"/>
                </a:solidFill>
                <a:latin typeface="Times New Roman" panose="02020603050405020304" pitchFamily="18" charset="0"/>
                <a:cs typeface="Times New Roman" panose="02020603050405020304" pitchFamily="18" charset="0"/>
              </a:rPr>
              <a:t>  </a:t>
            </a:r>
            <a:endParaRPr lang="en-US" sz="30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914013"/>
      </p:ext>
    </p:extLst>
  </p:cSld>
  <p:clrMapOvr>
    <a:masterClrMapping/>
  </p:clrMapOvr>
  <mc:AlternateContent xmlns:mc="http://schemas.openxmlformats.org/markup-compatibility/2006" xmlns:p14="http://schemas.microsoft.com/office/powerpoint/2010/main">
    <mc:Choice Requires="p14">
      <p:transition spd="slow" p14:dur="2000" advTm="168154"/>
    </mc:Choice>
    <mc:Fallback xmlns="">
      <p:transition spd="slow" advTm="168154"/>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2824" y="2428065"/>
            <a:ext cx="12661175" cy="7118039"/>
          </a:xfrm>
          <a:prstGeom prst="rect">
            <a:avLst/>
          </a:prstGeom>
        </p:spPr>
        <p:txBody>
          <a:bodyPr wrap="square">
            <a:spAutoFit/>
          </a:bodyPr>
          <a:lstStyle/>
          <a:p>
            <a:pPr>
              <a:lnSpc>
                <a:spcPct val="107000"/>
              </a:lnSpc>
              <a:spcBef>
                <a:spcPts val="0"/>
              </a:spcBef>
              <a:spcAft>
                <a:spcPts val="0"/>
              </a:spcAft>
            </a:pPr>
            <a:r>
              <a:rPr lang="en-US" sz="2400" b="1" dirty="0">
                <a:solidFill>
                  <a:schemeClr val="accent3">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Advantage of Sandwich Testing</a:t>
            </a:r>
            <a:r>
              <a:rPr lang="en-US" sz="2400" b="1" dirty="0" smtClean="0">
                <a:solidFill>
                  <a:schemeClr val="accent3">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nSpc>
                <a:spcPct val="107000"/>
              </a:lnSpc>
              <a:spcBef>
                <a:spcPts val="0"/>
              </a:spcBef>
              <a:spcAft>
                <a:spcPts val="0"/>
              </a:spcAft>
              <a:buFont typeface="Arial" panose="020B0604020202020204" pitchFamily="34" charset="0"/>
              <a:buChar char="•"/>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Sandwich approach is useful for very large projects having several </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subprojects. When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development follows a spiral model and the module itself is as large as a system, then one can use sandwich testing</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allows parallel testing.</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Sandwich testing is time saving approach.</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sandwich testing performs more coverage with same stubs.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Both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Top-down and Bottom-up approach starts at a time as per development schedule. Units are tested and brought together to make a system </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R="0" lvl="0">
              <a:lnSpc>
                <a:spcPct val="107000"/>
              </a:lnSpc>
              <a:spcBef>
                <a:spcPts val="0"/>
              </a:spcBef>
              <a:spcAft>
                <a:spcPts val="800"/>
              </a:spcAft>
              <a:buSzPts val="1000"/>
              <a:tabLst>
                <a:tab pos="457200" algn="l"/>
              </a:tabLs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smtClean="0">
                <a:solidFill>
                  <a:schemeClr val="accent3">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Disadvantage </a:t>
            </a:r>
            <a:r>
              <a:rPr lang="en-US" sz="2400" b="1" dirty="0">
                <a:solidFill>
                  <a:schemeClr val="accent3">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of Sandwich Testing</a:t>
            </a:r>
            <a:r>
              <a:rPr lang="en-US" sz="2400" b="1" dirty="0" smtClean="0">
                <a:solidFill>
                  <a:schemeClr val="accent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It needs more resources and big teams perform both bottom-up and top-down methods of testing at a time or one after the other</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Sandwich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Testing is very costly.</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Sandwich Testing can not be used for such systems which have a lot of interdependence between different modules.</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0"/>
              </a:spcBef>
              <a:spcAft>
                <a:spcPts val="0"/>
              </a:spcAft>
              <a:buSzPts val="1000"/>
              <a:buFont typeface="Symbol" panose="05050102010706020507" pitchFamily="18" charset="2"/>
              <a:buChar char=""/>
              <a:tabLst>
                <a:tab pos="457200" algn="l"/>
              </a:tabLst>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Sometimes In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sandwich testing the need of stubs and drivers is very high.</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p:cNvSpPr/>
          <p:nvPr/>
        </p:nvSpPr>
        <p:spPr>
          <a:xfrm>
            <a:off x="794597" y="970240"/>
            <a:ext cx="3556423" cy="523220"/>
          </a:xfrm>
          <a:prstGeom prst="rect">
            <a:avLst/>
          </a:prstGeom>
        </p:spPr>
        <p:txBody>
          <a:bodyPr wrap="none">
            <a:spAutoFit/>
          </a:bodyPr>
          <a:lstStyle/>
          <a:p>
            <a:r>
              <a:rPr lang="en-US" sz="2800" b="1" dirty="0" smtClean="0">
                <a:solidFill>
                  <a:srgbClr val="FFFF00"/>
                </a:solidFill>
                <a:latin typeface="Times New Roman" panose="02020603050405020304" pitchFamily="18" charset="0"/>
                <a:cs typeface="Times New Roman" panose="02020603050405020304" pitchFamily="18" charset="0"/>
              </a:rPr>
              <a:t>2. Integration </a:t>
            </a:r>
            <a:r>
              <a:rPr lang="en-US" sz="2800" b="1" dirty="0">
                <a:solidFill>
                  <a:srgbClr val="FFFF00"/>
                </a:solidFill>
                <a:latin typeface="Times New Roman" panose="02020603050405020304" pitchFamily="18" charset="0"/>
                <a:cs typeface="Times New Roman" panose="02020603050405020304" pitchFamily="18" charset="0"/>
              </a:rPr>
              <a:t>Testing </a:t>
            </a:r>
            <a:endParaRPr lang="en-US" sz="2800" dirty="0"/>
          </a:p>
        </p:txBody>
      </p:sp>
      <p:sp>
        <p:nvSpPr>
          <p:cNvPr id="5" name="Rectangle 4"/>
          <p:cNvSpPr/>
          <p:nvPr/>
        </p:nvSpPr>
        <p:spPr>
          <a:xfrm>
            <a:off x="3489252" y="2083423"/>
            <a:ext cx="3518912" cy="523220"/>
          </a:xfrm>
          <a:prstGeom prst="rect">
            <a:avLst/>
          </a:prstGeom>
        </p:spPr>
        <p:txBody>
          <a:bodyPr wrap="none">
            <a:spAutoFit/>
          </a:bodyPr>
          <a:lstStyle/>
          <a:p>
            <a:pPr algn="ctr"/>
            <a:r>
              <a:rPr lang="en-US" sz="2800" b="1" dirty="0" smtClean="0">
                <a:solidFill>
                  <a:schemeClr val="accent2">
                    <a:lumMod val="75000"/>
                  </a:schemeClr>
                </a:solidFill>
                <a:latin typeface="Times New Roman" panose="02020603050405020304" pitchFamily="18" charset="0"/>
                <a:cs typeface="Times New Roman" panose="02020603050405020304" pitchFamily="18" charset="0"/>
              </a:rPr>
              <a:t>C.</a:t>
            </a:r>
            <a:r>
              <a:rPr lang="en-US" sz="2800"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800" b="1" dirty="0">
                <a:solidFill>
                  <a:schemeClr val="accent2">
                    <a:lumMod val="75000"/>
                  </a:schemeClr>
                </a:solidFill>
                <a:latin typeface="Times New Roman" panose="02020603050405020304" pitchFamily="18" charset="0"/>
                <a:cs typeface="Times New Roman" panose="02020603050405020304" pitchFamily="18" charset="0"/>
              </a:rPr>
              <a:t>Sandwich/Hybrid  </a:t>
            </a:r>
          </a:p>
        </p:txBody>
      </p:sp>
      <p:sp>
        <p:nvSpPr>
          <p:cNvPr id="6" name="Title 1"/>
          <p:cNvSpPr txBox="1">
            <a:spLocks noGrp="1"/>
          </p:cNvSpPr>
          <p:nvPr>
            <p:ph type="title"/>
          </p:nvPr>
        </p:nvSpPr>
        <p:spPr>
          <a:xfrm>
            <a:off x="1283321" y="0"/>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8" name="Rectangle 7"/>
          <p:cNvSpPr/>
          <p:nvPr/>
        </p:nvSpPr>
        <p:spPr>
          <a:xfrm>
            <a:off x="292825" y="1478236"/>
            <a:ext cx="4606710" cy="584775"/>
          </a:xfrm>
          <a:prstGeom prst="rect">
            <a:avLst/>
          </a:prstGeom>
        </p:spPr>
        <p:txBody>
          <a:bodyPr wrap="none">
            <a:spAutoFit/>
          </a:bodyPr>
          <a:lstStyle/>
          <a:p>
            <a:r>
              <a:rPr lang="en-US" sz="2800" b="1" dirty="0" smtClean="0">
                <a:solidFill>
                  <a:srgbClr val="00B0F0"/>
                </a:solidFill>
                <a:latin typeface="Times New Roman" panose="02020603050405020304" pitchFamily="18" charset="0"/>
                <a:cs typeface="Times New Roman" panose="02020603050405020304" pitchFamily="18" charset="0"/>
              </a:rPr>
              <a:t>II. </a:t>
            </a:r>
            <a:r>
              <a:rPr lang="en-US" sz="3200" b="1" dirty="0">
                <a:solidFill>
                  <a:srgbClr val="00B0F0"/>
                </a:solidFill>
                <a:latin typeface="Times New Roman" panose="02020603050405020304" pitchFamily="18" charset="0"/>
                <a:cs typeface="Times New Roman" panose="02020603050405020304" pitchFamily="18" charset="0"/>
              </a:rPr>
              <a:t>Incremental Approach</a:t>
            </a:r>
            <a:endParaRPr lang="en-US" sz="3200" b="1" dirty="0">
              <a:solidFill>
                <a:srgbClr val="00B0F0"/>
              </a:solidFill>
            </a:endParaRPr>
          </a:p>
        </p:txBody>
      </p:sp>
    </p:spTree>
    <p:extLst>
      <p:ext uri="{BB962C8B-B14F-4D97-AF65-F5344CB8AC3E}">
        <p14:creationId xmlns:p14="http://schemas.microsoft.com/office/powerpoint/2010/main" val="3484956870"/>
      </p:ext>
    </p:extLst>
  </p:cSld>
  <p:clrMapOvr>
    <a:masterClrMapping/>
  </p:clrMapOvr>
  <mc:AlternateContent xmlns:mc="http://schemas.openxmlformats.org/markup-compatibility/2006" xmlns:p14="http://schemas.microsoft.com/office/powerpoint/2010/main">
    <mc:Choice Requires="p14">
      <p:transition spd="slow" p14:dur="2000" advTm="103063"/>
    </mc:Choice>
    <mc:Fallback xmlns="">
      <p:transition spd="slow" advTm="103063"/>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1425" y="2474949"/>
            <a:ext cx="12920870" cy="5693866"/>
          </a:xfrm>
          <a:prstGeom prst="rect">
            <a:avLst/>
          </a:prstGeom>
        </p:spPr>
        <p:txBody>
          <a:bodyPr wrap="square">
            <a:spAutoFit/>
          </a:bodyPr>
          <a:lstStyle/>
          <a:p>
            <a:r>
              <a:rPr lang="en-US" sz="2800" b="1" dirty="0" smtClean="0">
                <a:solidFill>
                  <a:srgbClr val="00B0F0"/>
                </a:solidFill>
                <a:latin typeface="Times New Roman" panose="02020603050405020304" pitchFamily="18" charset="0"/>
                <a:cs typeface="Times New Roman" panose="02020603050405020304" pitchFamily="18" charset="0"/>
              </a:rPr>
              <a:t>Entry </a:t>
            </a:r>
            <a:r>
              <a:rPr lang="en-US" sz="2800" b="1" dirty="0">
                <a:solidFill>
                  <a:srgbClr val="00B0F0"/>
                </a:solidFill>
                <a:latin typeface="Times New Roman" panose="02020603050405020304" pitchFamily="18" charset="0"/>
                <a:cs typeface="Times New Roman" panose="02020603050405020304" pitchFamily="18" charset="0"/>
              </a:rPr>
              <a:t>and Exit Criteria.  </a:t>
            </a:r>
          </a:p>
          <a:p>
            <a:r>
              <a:rPr lang="en-US" sz="2800" dirty="0">
                <a:latin typeface="Times New Roman" panose="02020603050405020304" pitchFamily="18" charset="0"/>
                <a:cs typeface="Times New Roman" panose="02020603050405020304" pitchFamily="18" charset="0"/>
              </a:rPr>
              <a:t>Entry and Exit Criteria to Integration testing phase in any software development model   </a:t>
            </a:r>
          </a:p>
          <a:p>
            <a:r>
              <a:rPr lang="en-US" sz="2800" b="1" dirty="0">
                <a:solidFill>
                  <a:srgbClr val="00B0F0"/>
                </a:solidFill>
                <a:latin typeface="Times New Roman" panose="02020603050405020304" pitchFamily="18" charset="0"/>
                <a:cs typeface="Times New Roman" panose="02020603050405020304" pitchFamily="18" charset="0"/>
              </a:rPr>
              <a:t>Entry Criteria</a:t>
            </a:r>
            <a:r>
              <a:rPr lang="en-US" sz="2800" dirty="0">
                <a:solidFill>
                  <a:schemeClr val="accent2">
                    <a:lumMod val="75000"/>
                  </a:schemeClr>
                </a:solidFill>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Unit Tested Components/Modules  </a:t>
            </a:r>
          </a:p>
          <a:p>
            <a:r>
              <a:rPr lang="en-US" sz="2800" dirty="0">
                <a:latin typeface="Times New Roman" panose="02020603050405020304" pitchFamily="18" charset="0"/>
                <a:cs typeface="Times New Roman" panose="02020603050405020304" pitchFamily="18" charset="0"/>
              </a:rPr>
              <a:t>•	All High prioritized bugs fixed and closed  </a:t>
            </a:r>
            <a:r>
              <a:rPr lang="en-US" sz="2800" dirty="0" smtClean="0">
                <a:latin typeface="Times New Roman" panose="02020603050405020304" pitchFamily="18" charset="0"/>
                <a:cs typeface="Times New Roman" panose="02020603050405020304" pitchFamily="18" charset="0"/>
              </a:rPr>
              <a:t>during unit testing</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Required Test Environment to be set up for Integration testing  </a:t>
            </a:r>
            <a:endParaRPr lang="en-US" sz="2800" dirty="0" smtClean="0">
              <a:latin typeface="Times New Roman" panose="02020603050405020304" pitchFamily="18" charset="0"/>
              <a:cs typeface="Times New Roman" panose="02020603050405020304" pitchFamily="18" charset="0"/>
            </a:endParaRPr>
          </a:p>
          <a:p>
            <a:r>
              <a:rPr lang="en-US" sz="2800" b="1" dirty="0" smtClean="0">
                <a:solidFill>
                  <a:srgbClr val="00B0F0"/>
                </a:solidFill>
                <a:latin typeface="Times New Roman" panose="02020603050405020304" pitchFamily="18" charset="0"/>
                <a:cs typeface="Times New Roman" panose="02020603050405020304" pitchFamily="18" charset="0"/>
              </a:rPr>
              <a:t>Exit </a:t>
            </a:r>
            <a:r>
              <a:rPr lang="en-US" sz="2800" b="1" dirty="0">
                <a:solidFill>
                  <a:srgbClr val="00B0F0"/>
                </a:solidFill>
                <a:latin typeface="Times New Roman" panose="02020603050405020304" pitchFamily="18" charset="0"/>
                <a:cs typeface="Times New Roman" panose="02020603050405020304" pitchFamily="18" charset="0"/>
              </a:rPr>
              <a:t>Criteria:</a:t>
            </a:r>
            <a:r>
              <a:rPr lang="en-US" sz="2800" b="1" dirty="0">
                <a:solidFill>
                  <a:schemeClr val="accent2">
                    <a:lumMod val="75000"/>
                  </a:schemeClr>
                </a:solidFill>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Successful Testing of Integrated Application</a:t>
            </a:r>
            <a:r>
              <a:rPr lang="en-US" sz="28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All </a:t>
            </a:r>
            <a:r>
              <a:rPr lang="en-US" sz="2800" dirty="0">
                <a:latin typeface="Times New Roman" panose="02020603050405020304" pitchFamily="18" charset="0"/>
                <a:cs typeface="Times New Roman" panose="02020603050405020304" pitchFamily="18" charset="0"/>
              </a:rPr>
              <a:t>Modules </a:t>
            </a:r>
            <a:r>
              <a:rPr lang="en-US" sz="2800" dirty="0" smtClean="0">
                <a:latin typeface="Times New Roman" panose="02020603050405020304" pitchFamily="18" charset="0"/>
                <a:cs typeface="Times New Roman" panose="02020603050405020304" pitchFamily="18" charset="0"/>
              </a:rPr>
              <a:t> coded completely </a:t>
            </a:r>
            <a:r>
              <a:rPr lang="en-US" sz="2800" dirty="0">
                <a:latin typeface="Times New Roman" panose="02020603050405020304" pitchFamily="18" charset="0"/>
                <a:cs typeface="Times New Roman" panose="02020603050405020304" pitchFamily="18" charset="0"/>
              </a:rPr>
              <a:t>and integrated successfully </a:t>
            </a:r>
            <a:endParaRPr lang="en-US" sz="28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All </a:t>
            </a:r>
            <a:r>
              <a:rPr lang="en-US" sz="2800" dirty="0">
                <a:latin typeface="Times New Roman" panose="02020603050405020304" pitchFamily="18" charset="0"/>
                <a:cs typeface="Times New Roman" panose="02020603050405020304" pitchFamily="18" charset="0"/>
              </a:rPr>
              <a:t>High prioritized </a:t>
            </a:r>
            <a:r>
              <a:rPr lang="en-US" sz="2800" dirty="0" smtClean="0">
                <a:latin typeface="Times New Roman" panose="02020603050405020304" pitchFamily="18" charset="0"/>
                <a:cs typeface="Times New Roman" panose="02020603050405020304" pitchFamily="18" charset="0"/>
              </a:rPr>
              <a:t> integration bugs </a:t>
            </a:r>
            <a:r>
              <a:rPr lang="en-US" sz="2800" dirty="0">
                <a:latin typeface="Times New Roman" panose="02020603050405020304" pitchFamily="18" charset="0"/>
                <a:cs typeface="Times New Roman" panose="02020603050405020304" pitchFamily="18" charset="0"/>
              </a:rPr>
              <a:t>fixed and closed</a:t>
            </a:r>
            <a:endParaRPr lang="en-US" sz="2800" dirty="0" smtClean="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Integration </a:t>
            </a:r>
            <a:r>
              <a:rPr lang="en-US" sz="2800" dirty="0">
                <a:latin typeface="Times New Roman" panose="02020603050405020304" pitchFamily="18" charset="0"/>
                <a:cs typeface="Times New Roman" panose="02020603050405020304" pitchFamily="18" charset="0"/>
              </a:rPr>
              <a:t>tests Plan, test case, scenarios to be signed off and documented  </a:t>
            </a:r>
            <a:endParaRPr lang="en-US" sz="2800" dirty="0" smtClean="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Technical </a:t>
            </a:r>
            <a:r>
              <a:rPr lang="en-US" sz="2800" dirty="0">
                <a:latin typeface="Times New Roman" panose="02020603050405020304" pitchFamily="18" charset="0"/>
                <a:cs typeface="Times New Roman" panose="02020603050405020304" pitchFamily="18" charset="0"/>
              </a:rPr>
              <a:t>documents to be submitted followed by release Notes.  </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4" name="Title 1"/>
          <p:cNvSpPr txBox="1">
            <a:spLocks noGrp="1"/>
          </p:cNvSpPr>
          <p:nvPr>
            <p:ph type="title"/>
          </p:nvPr>
        </p:nvSpPr>
        <p:spPr>
          <a:xfrm>
            <a:off x="1283321" y="0"/>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6" name="Rectangle 5"/>
          <p:cNvSpPr/>
          <p:nvPr/>
        </p:nvSpPr>
        <p:spPr>
          <a:xfrm>
            <a:off x="192156" y="1123031"/>
            <a:ext cx="4404347" cy="646331"/>
          </a:xfrm>
          <a:prstGeom prst="rect">
            <a:avLst/>
          </a:prstGeom>
        </p:spPr>
        <p:txBody>
          <a:bodyPr wrap="none">
            <a:spAutoFit/>
          </a:bodyPr>
          <a:lstStyle/>
          <a:p>
            <a:r>
              <a:rPr lang="en-US" sz="3600" b="1" dirty="0" smtClean="0">
                <a:solidFill>
                  <a:srgbClr val="FFFF00"/>
                </a:solidFill>
                <a:latin typeface="Times New Roman" panose="02020603050405020304" pitchFamily="18" charset="0"/>
                <a:cs typeface="Times New Roman" panose="02020603050405020304" pitchFamily="18" charset="0"/>
              </a:rPr>
              <a:t>2.Integration Testing </a:t>
            </a:r>
            <a:endParaRPr lang="en-US" dirty="0"/>
          </a:p>
        </p:txBody>
      </p:sp>
    </p:spTree>
    <p:extLst>
      <p:ext uri="{BB962C8B-B14F-4D97-AF65-F5344CB8AC3E}">
        <p14:creationId xmlns:p14="http://schemas.microsoft.com/office/powerpoint/2010/main" val="4197648810"/>
      </p:ext>
    </p:extLst>
  </p:cSld>
  <p:clrMapOvr>
    <a:masterClrMapping/>
  </p:clrMapOvr>
  <mc:AlternateContent xmlns:mc="http://schemas.openxmlformats.org/markup-compatibility/2006" xmlns:p14="http://schemas.microsoft.com/office/powerpoint/2010/main">
    <mc:Choice Requires="p14">
      <p:transition spd="slow" p14:dur="2000" advTm="74622"/>
    </mc:Choice>
    <mc:Fallback xmlns="">
      <p:transition spd="slow" advTm="7462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1303199" y="684356"/>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6" name="Rectangle 5"/>
          <p:cNvSpPr/>
          <p:nvPr/>
        </p:nvSpPr>
        <p:spPr>
          <a:xfrm>
            <a:off x="744508" y="1835564"/>
            <a:ext cx="4635180" cy="646331"/>
          </a:xfrm>
          <a:prstGeom prst="rect">
            <a:avLst/>
          </a:prstGeom>
        </p:spPr>
        <p:txBody>
          <a:bodyPr wrap="none">
            <a:spAutoFit/>
          </a:bodyPr>
          <a:lstStyle/>
          <a:p>
            <a:r>
              <a:rPr lang="en-US" sz="3600" b="1" dirty="0" smtClean="0">
                <a:solidFill>
                  <a:srgbClr val="FFFF00"/>
                </a:solidFill>
                <a:latin typeface="Times New Roman" panose="02020603050405020304" pitchFamily="18" charset="0"/>
                <a:cs typeface="Times New Roman" panose="02020603050405020304" pitchFamily="18" charset="0"/>
              </a:rPr>
              <a:t>2.Integration </a:t>
            </a:r>
            <a:r>
              <a:rPr lang="en-US" sz="3600" b="1" dirty="0">
                <a:solidFill>
                  <a:srgbClr val="FFFF00"/>
                </a:solidFill>
                <a:latin typeface="Times New Roman" panose="02020603050405020304" pitchFamily="18" charset="0"/>
                <a:cs typeface="Times New Roman" panose="02020603050405020304" pitchFamily="18" charset="0"/>
              </a:rPr>
              <a:t>Testing? </a:t>
            </a:r>
            <a:endParaRPr lang="en-US" dirty="0"/>
          </a:p>
        </p:txBody>
      </p:sp>
      <p:sp>
        <p:nvSpPr>
          <p:cNvPr id="2" name="Rectangle 1"/>
          <p:cNvSpPr/>
          <p:nvPr/>
        </p:nvSpPr>
        <p:spPr>
          <a:xfrm>
            <a:off x="815255" y="2876727"/>
            <a:ext cx="11350241" cy="6207277"/>
          </a:xfrm>
          <a:prstGeom prst="rect">
            <a:avLst/>
          </a:prstGeom>
        </p:spPr>
        <p:txBody>
          <a:bodyPr wrap="square">
            <a:spAutoFit/>
          </a:bodyPr>
          <a:lstStyle/>
          <a:p>
            <a:pPr marL="0" marR="0">
              <a:lnSpc>
                <a:spcPct val="107000"/>
              </a:lnSpc>
              <a:spcBef>
                <a:spcPts val="0"/>
              </a:spcBef>
              <a:spcAft>
                <a:spcPts val="800"/>
              </a:spcAft>
            </a:pPr>
            <a:r>
              <a:rPr lang="en-US" sz="4000" b="1" dirty="0">
                <a:latin typeface="Times New Roman" panose="02020603050405020304" pitchFamily="18" charset="0"/>
                <a:ea typeface="Times New Roman" panose="02020603050405020304" pitchFamily="18" charset="0"/>
                <a:cs typeface="Times New Roman" panose="02020603050405020304" pitchFamily="18" charset="0"/>
              </a:rPr>
              <a:t>Best Practices/ Guidelines for Integration Testing</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First, determine the Integration</a:t>
            </a:r>
            <a:r>
              <a:rPr lang="en-US" sz="2800" dirty="0">
                <a:latin typeface="Times New Roman" panose="02020603050405020304" pitchFamily="18" charset="0"/>
                <a:ea typeface="Times New Roman" panose="02020603050405020304" pitchFamily="18" charset="0"/>
                <a:cs typeface="Times New Roman" panose="02020603050405020304" pitchFamily="18" charset="0"/>
                <a:hlinkClick r:id="rId3"/>
              </a:rPr>
              <a:t> Test Strategy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that could be adopted and later prepare the test cases and test data accordingly.</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Study the Architecture design of the Application and identify the Critical Modules. These need to be tested on priority.</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Obtain the interface designs from the Architectural team and create test cases to verify all of the interfaces in detail. Interface to database/external hardware/software application must be tested in detail.</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After the test cases, it's the test data which plays the critical role.</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Always have the mock data prepared, prior to executing. Do not select test data while executing the test cases.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dirty="0">
                <a:solidFill>
                  <a:srgbClr val="222222"/>
                </a:solidFill>
                <a:latin typeface="Arial" panose="020B0604020202020204" pitchFamily="34" charset="0"/>
                <a:ea typeface="Calibri" panose="020F0502020204030204" pitchFamily="34" charset="0"/>
                <a:cs typeface="Times New Roman" panose="02020603050405020304" pitchFamily="18" charset="0"/>
              </a:rPr>
              <a:t> </a:t>
            </a:r>
            <a:endParaRPr lang="en-US" sz="1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8741726"/>
      </p:ext>
    </p:extLst>
  </p:cSld>
  <p:clrMapOvr>
    <a:masterClrMapping/>
  </p:clrMapOvr>
  <mc:AlternateContent xmlns:mc="http://schemas.openxmlformats.org/markup-compatibility/2006" xmlns:p14="http://schemas.microsoft.com/office/powerpoint/2010/main">
    <mc:Choice Requires="p14">
      <p:transition spd="slow" p14:dur="2000" advTm="123582"/>
    </mc:Choice>
    <mc:Fallback xmlns="">
      <p:transition spd="slow" advTm="123582"/>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0453" y="1504465"/>
            <a:ext cx="12483547" cy="7940635"/>
          </a:xfrm>
          <a:prstGeom prst="rect">
            <a:avLst/>
          </a:prstGeom>
        </p:spPr>
        <p:txBody>
          <a:bodyPr wrap="square">
            <a:spAutoFit/>
          </a:bodyPr>
          <a:lstStyle/>
          <a:p>
            <a:r>
              <a:rPr lang="en-US" sz="3600" b="1" dirty="0">
                <a:solidFill>
                  <a:srgbClr val="FFFF00"/>
                </a:solidFill>
                <a:latin typeface="Times New Roman" panose="02020603050405020304" pitchFamily="18" charset="0"/>
                <a:cs typeface="Times New Roman" panose="02020603050405020304" pitchFamily="18" charset="0"/>
              </a:rPr>
              <a:t>2. What is Integration Testing? </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Once all the individual units are created and tested, we start combining those “Unit </a:t>
            </a:r>
          </a:p>
          <a:p>
            <a:r>
              <a:rPr lang="en-US" sz="2400" dirty="0" smtClean="0">
                <a:latin typeface="Times New Roman" panose="02020603050405020304" pitchFamily="18" charset="0"/>
                <a:cs typeface="Times New Roman" panose="02020603050405020304" pitchFamily="18" charset="0"/>
              </a:rPr>
              <a:t>     Tested</a:t>
            </a:r>
            <a:r>
              <a:rPr lang="en-US" sz="2400" dirty="0">
                <a:latin typeface="Times New Roman" panose="02020603050405020304" pitchFamily="18" charset="0"/>
                <a:cs typeface="Times New Roman" panose="02020603050405020304" pitchFamily="18" charset="0"/>
              </a:rPr>
              <a:t>” modules and start doing the integrated testing. So the meaning of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Integration testing is quite straightforward- Integrate/combine the unit tested module one by one and test the behaviour as a combined unit </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 typical software project consists of multiple software modules, coded by different programmers</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Integration Testing focuses on checking data communication amongst these modules.  </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Hence it is also termed as 'I &amp; T' (Integration and Testing), 'String Testing' and sometimes 'Thread Testing</a:t>
            </a:r>
            <a:r>
              <a:rPr lang="en-US" dirty="0"/>
              <a:t>'.  </a:t>
            </a:r>
            <a:endParaRPr lang="en-US" dirty="0" smtClean="0"/>
          </a:p>
          <a:p>
            <a:endParaRPr lang="en-US" dirty="0"/>
          </a:p>
          <a:p>
            <a:r>
              <a:rPr lang="en-US" sz="2400" dirty="0">
                <a:latin typeface="Times New Roman" panose="02020603050405020304" pitchFamily="18" charset="0"/>
                <a:cs typeface="Times New Roman" panose="02020603050405020304" pitchFamily="18" charset="0"/>
              </a:rPr>
              <a:t>Definition by ISTQB  </a:t>
            </a:r>
          </a:p>
          <a:p>
            <a:r>
              <a:rPr lang="en-US" sz="24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sz="2400" dirty="0">
                <a:solidFill>
                  <a:srgbClr val="FFFF00"/>
                </a:solidFill>
                <a:latin typeface="Times New Roman" panose="02020603050405020304" pitchFamily="18" charset="0"/>
                <a:cs typeface="Times New Roman" panose="02020603050405020304" pitchFamily="18" charset="0"/>
              </a:rPr>
              <a:t>Integration testing</a:t>
            </a:r>
            <a:r>
              <a:rPr lang="en-US" sz="2400" dirty="0">
                <a:latin typeface="Times New Roman" panose="02020603050405020304" pitchFamily="18" charset="0"/>
                <a:cs typeface="Times New Roman" panose="02020603050405020304" pitchFamily="18" charset="0"/>
              </a:rPr>
              <a:t>: Testing performed to expose defects in the interfaces </a:t>
            </a:r>
          </a:p>
          <a:p>
            <a:r>
              <a:rPr lang="en-US" sz="2400" dirty="0" smtClean="0">
                <a:latin typeface="Times New Roman" panose="02020603050405020304" pitchFamily="18" charset="0"/>
                <a:cs typeface="Times New Roman" panose="02020603050405020304" pitchFamily="18" charset="0"/>
              </a:rPr>
              <a:t>       and  </a:t>
            </a:r>
            <a:r>
              <a:rPr lang="en-US" sz="2400" dirty="0">
                <a:latin typeface="Times New Roman" panose="02020603050405020304" pitchFamily="18" charset="0"/>
                <a:cs typeface="Times New Roman" panose="02020603050405020304" pitchFamily="18" charset="0"/>
              </a:rPr>
              <a:t>in the interactions between integrated components or systems.  </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sz="2400" dirty="0">
                <a:solidFill>
                  <a:srgbClr val="FFFF00"/>
                </a:solidFill>
                <a:latin typeface="Times New Roman" panose="02020603050405020304" pitchFamily="18" charset="0"/>
                <a:cs typeface="Times New Roman" panose="02020603050405020304" pitchFamily="18" charset="0"/>
              </a:rPr>
              <a:t>Component integration </a:t>
            </a:r>
            <a:r>
              <a:rPr lang="en-US" sz="2400" dirty="0">
                <a:latin typeface="Times New Roman" panose="02020603050405020304" pitchFamily="18" charset="0"/>
                <a:cs typeface="Times New Roman" panose="02020603050405020304" pitchFamily="18" charset="0"/>
              </a:rPr>
              <a:t>testing: Testing performed to expose defects in the  </a:t>
            </a:r>
            <a:r>
              <a:rPr lang="en-US" sz="2400" dirty="0" smtClean="0">
                <a:latin typeface="Times New Roman" panose="02020603050405020304" pitchFamily="18" charset="0"/>
                <a:cs typeface="Times New Roman" panose="02020603050405020304" pitchFamily="18" charset="0"/>
              </a:rPr>
              <a:t>interfaces </a:t>
            </a:r>
            <a:r>
              <a:rPr lang="en-US" sz="2400" dirty="0">
                <a:latin typeface="Times New Roman" panose="02020603050405020304" pitchFamily="18" charset="0"/>
                <a:cs typeface="Times New Roman" panose="02020603050405020304" pitchFamily="18" charset="0"/>
              </a:rPr>
              <a:t>and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interaction </a:t>
            </a:r>
            <a:r>
              <a:rPr lang="en-US" sz="2400" dirty="0">
                <a:latin typeface="Times New Roman" panose="02020603050405020304" pitchFamily="18" charset="0"/>
                <a:cs typeface="Times New Roman" panose="02020603050405020304" pitchFamily="18" charset="0"/>
              </a:rPr>
              <a:t>between integrated components.  </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sz="2400" dirty="0">
                <a:solidFill>
                  <a:srgbClr val="FFFF00"/>
                </a:solidFill>
                <a:latin typeface="Times New Roman" panose="02020603050405020304" pitchFamily="18" charset="0"/>
                <a:cs typeface="Times New Roman" panose="02020603050405020304" pitchFamily="18" charset="0"/>
              </a:rPr>
              <a:t>System integration testing</a:t>
            </a:r>
            <a:r>
              <a:rPr lang="en-US" sz="2400" dirty="0">
                <a:latin typeface="Times New Roman" panose="02020603050405020304" pitchFamily="18" charset="0"/>
                <a:cs typeface="Times New Roman" panose="02020603050405020304" pitchFamily="18" charset="0"/>
              </a:rPr>
              <a:t>: Testing the integration of systems and packages; testing interfaces </a:t>
            </a:r>
            <a:r>
              <a:rPr lang="en-US" sz="2400" dirty="0" smtClean="0">
                <a:latin typeface="Times New Roman" panose="02020603050405020304" pitchFamily="18" charset="0"/>
                <a:cs typeface="Times New Roman" panose="02020603050405020304" pitchFamily="18" charset="0"/>
              </a:rPr>
              <a:t>to</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external </a:t>
            </a:r>
            <a:r>
              <a:rPr lang="en-US" sz="2400" dirty="0">
                <a:latin typeface="Times New Roman" panose="02020603050405020304" pitchFamily="18" charset="0"/>
                <a:cs typeface="Times New Roman" panose="02020603050405020304" pitchFamily="18" charset="0"/>
              </a:rPr>
              <a:t>organizations (e.g. Electronic Data Interchange, Internet). </a:t>
            </a:r>
            <a:endParaRPr lang="en-US" dirty="0">
              <a:latin typeface="Times New Roman" panose="02020603050405020304" pitchFamily="18" charset="0"/>
              <a:cs typeface="Times New Roman" panose="02020603050405020304" pitchFamily="18" charset="0"/>
            </a:endParaRPr>
          </a:p>
        </p:txBody>
      </p:sp>
      <p:sp>
        <p:nvSpPr>
          <p:cNvPr id="4" name="Title 1"/>
          <p:cNvSpPr txBox="1">
            <a:spLocks noGrp="1"/>
          </p:cNvSpPr>
          <p:nvPr>
            <p:ph type="title"/>
          </p:nvPr>
        </p:nvSpPr>
        <p:spPr>
          <a:xfrm>
            <a:off x="1303199" y="684356"/>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3018638818"/>
      </p:ext>
    </p:extLst>
  </p:cSld>
  <p:clrMapOvr>
    <a:masterClrMapping/>
  </p:clrMapOvr>
  <mc:AlternateContent xmlns:mc="http://schemas.openxmlformats.org/markup-compatibility/2006" xmlns:p14="http://schemas.microsoft.com/office/powerpoint/2010/main">
    <mc:Choice Requires="p14">
      <p:transition spd="slow" p14:dur="2000" advTm="321178"/>
    </mc:Choice>
    <mc:Fallback xmlns="">
      <p:transition spd="slow" advTm="321178"/>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75895"/>
            <a:ext cx="13041795" cy="9694962"/>
          </a:xfrm>
          <a:prstGeom prst="rect">
            <a:avLst/>
          </a:prstGeom>
        </p:spPr>
        <p:txBody>
          <a:bodyPr wrap="square">
            <a:spAutoFit/>
          </a:bodyPr>
          <a:lstStyle/>
          <a:p>
            <a:r>
              <a:rPr lang="en-US" sz="4000" b="1" dirty="0" smtClean="0">
                <a:solidFill>
                  <a:srgbClr val="FFFF00"/>
                </a:solidFill>
                <a:latin typeface="Times New Roman" panose="02020603050405020304" pitchFamily="18" charset="0"/>
                <a:cs typeface="Times New Roman" panose="02020603050405020304" pitchFamily="18" charset="0"/>
              </a:rPr>
              <a:t>3.What </a:t>
            </a:r>
            <a:r>
              <a:rPr lang="en-US" sz="4000" b="1" dirty="0">
                <a:solidFill>
                  <a:srgbClr val="FFFF00"/>
                </a:solidFill>
                <a:latin typeface="Times New Roman" panose="02020603050405020304" pitchFamily="18" charset="0"/>
                <a:cs typeface="Times New Roman" panose="02020603050405020304" pitchFamily="18" charset="0"/>
              </a:rPr>
              <a:t>is System Testing? </a:t>
            </a:r>
            <a:endParaRPr lang="en-US" sz="2400" b="1" dirty="0">
              <a:solidFill>
                <a:srgbClr val="FFFF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System testing is the type of testing to check the behaviour of a complete and fully integrated software product based on the software requirements specification (SRS) document. </a:t>
            </a:r>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main focus of this testing is to evaluate</a:t>
            </a:r>
            <a:r>
              <a:rPr lang="en-US" sz="2800" b="1" dirty="0">
                <a:solidFill>
                  <a:srgbClr val="FF0000"/>
                </a:solidFill>
                <a:latin typeface="Times New Roman" panose="02020603050405020304" pitchFamily="18" charset="0"/>
                <a:cs typeface="Times New Roman" panose="02020603050405020304" pitchFamily="18" charset="0"/>
              </a:rPr>
              <a:t> Business / Functional / End-user </a:t>
            </a:r>
            <a:r>
              <a:rPr lang="en-US" sz="2800" dirty="0">
                <a:latin typeface="Times New Roman" panose="02020603050405020304" pitchFamily="18" charset="0"/>
                <a:cs typeface="Times New Roman" panose="02020603050405020304" pitchFamily="18" charset="0"/>
              </a:rPr>
              <a:t>requirements.  </a:t>
            </a:r>
            <a:endParaRPr lang="en-US" sz="28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en-US"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This is </a:t>
            </a:r>
            <a:r>
              <a:rPr lang="en-US" sz="3200" b="1" dirty="0">
                <a:solidFill>
                  <a:srgbClr val="FF0000"/>
                </a:solidFill>
                <a:latin typeface="Times New Roman" panose="02020603050405020304" pitchFamily="18" charset="0"/>
                <a:cs typeface="Times New Roman" panose="02020603050405020304" pitchFamily="18" charset="0"/>
              </a:rPr>
              <a:t>black box </a:t>
            </a:r>
            <a:r>
              <a:rPr lang="en-US" sz="2800" dirty="0">
                <a:latin typeface="Times New Roman" panose="02020603050405020304" pitchFamily="18" charset="0"/>
                <a:cs typeface="Times New Roman" panose="02020603050405020304" pitchFamily="18" charset="0"/>
              </a:rPr>
              <a:t>type of testing where external working of the software is evaluated with the help of requirement documents &amp; it is totally based on Users point of view. </a:t>
            </a:r>
            <a:endParaRPr lang="en-US" sz="28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en-US" sz="28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For </a:t>
            </a:r>
            <a:r>
              <a:rPr lang="en-US" sz="2800" dirty="0">
                <a:latin typeface="Times New Roman" panose="02020603050405020304" pitchFamily="18" charset="0"/>
                <a:cs typeface="Times New Roman" panose="02020603050405020304" pitchFamily="18" charset="0"/>
              </a:rPr>
              <a:t>this type of testing do not required the knowledge of internal design or structure or code.  </a:t>
            </a:r>
          </a:p>
          <a:p>
            <a:pPr marL="342900" indent="-3429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This testing is to be carried out only after System Integration Testing is completed where both Functional &amp; Non-Functional requirements are verified.  </a:t>
            </a:r>
            <a:endParaRPr lang="en-US" sz="28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en-US"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In the integration testing testers are concentrated on finding bugs/defects on integrated modules. </a:t>
            </a:r>
            <a:endParaRPr lang="en-US" sz="28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en-US"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But </a:t>
            </a:r>
            <a:r>
              <a:rPr lang="en-US" sz="2800" dirty="0">
                <a:latin typeface="Times New Roman" panose="02020603050405020304" pitchFamily="18" charset="0"/>
                <a:cs typeface="Times New Roman" panose="02020603050405020304" pitchFamily="18" charset="0"/>
              </a:rPr>
              <a:t>in the Software System Testing testers are concentrated on finding bugs/defects based on software application behavior, software design and expectation of end user</a:t>
            </a:r>
            <a:r>
              <a:rPr lang="en-US" sz="2400" dirty="0">
                <a:latin typeface="Times New Roman" panose="02020603050405020304" pitchFamily="18" charset="0"/>
                <a:cs typeface="Times New Roman" panose="02020603050405020304" pitchFamily="18" charset="0"/>
              </a:rPr>
              <a:t>.  </a:t>
            </a:r>
          </a:p>
        </p:txBody>
      </p:sp>
      <p:sp>
        <p:nvSpPr>
          <p:cNvPr id="4" name="Title 1"/>
          <p:cNvSpPr txBox="1">
            <a:spLocks/>
          </p:cNvSpPr>
          <p:nvPr/>
        </p:nvSpPr>
        <p:spPr>
          <a:xfrm>
            <a:off x="1266027" y="-80697"/>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918208212"/>
      </p:ext>
    </p:extLst>
  </p:cSld>
  <p:clrMapOvr>
    <a:masterClrMapping/>
  </p:clrMapOvr>
  <mc:AlternateContent xmlns:mc="http://schemas.openxmlformats.org/markup-compatibility/2006" xmlns:p14="http://schemas.microsoft.com/office/powerpoint/2010/main">
    <mc:Choice Requires="p14">
      <p:transition spd="slow" p14:dur="2000" advTm="245360"/>
    </mc:Choice>
    <mc:Fallback xmlns="">
      <p:transition spd="slow" advTm="24536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199" y="1797546"/>
            <a:ext cx="12543183" cy="8217634"/>
          </a:xfrm>
          <a:prstGeom prst="rect">
            <a:avLst/>
          </a:prstGeom>
        </p:spPr>
        <p:txBody>
          <a:bodyPr wrap="square">
            <a:spAutoFit/>
          </a:bodyPr>
          <a:lstStyle/>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System Testing Is the  </a:t>
            </a:r>
            <a:r>
              <a:rPr lang="en-US" sz="2600" b="1" dirty="0">
                <a:solidFill>
                  <a:srgbClr val="00B0F0"/>
                </a:solidFill>
                <a:latin typeface="Times New Roman" panose="02020603050405020304" pitchFamily="18" charset="0"/>
                <a:cs typeface="Times New Roman" panose="02020603050405020304" pitchFamily="18" charset="0"/>
              </a:rPr>
              <a:t>Most critical </a:t>
            </a:r>
            <a:r>
              <a:rPr lang="en-US" sz="2400" dirty="0">
                <a:latin typeface="Times New Roman" panose="02020603050405020304" pitchFamily="18" charset="0"/>
                <a:cs typeface="Times New Roman" panose="02020603050405020304" pitchFamily="18" charset="0"/>
              </a:rPr>
              <a:t>and important phase of Software </a:t>
            </a:r>
            <a:r>
              <a:rPr lang="en-US" sz="2400" dirty="0" smtClean="0">
                <a:latin typeface="Times New Roman" panose="02020603050405020304" pitchFamily="18" charset="0"/>
                <a:cs typeface="Times New Roman" panose="02020603050405020304" pitchFamily="18" charset="0"/>
              </a:rPr>
              <a:t>Testing  </a:t>
            </a:r>
          </a:p>
          <a:p>
            <a:pPr marL="342900" indent="-3429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Testing </a:t>
            </a:r>
            <a:r>
              <a:rPr lang="en-US" sz="2400" dirty="0">
                <a:latin typeface="Times New Roman" panose="02020603050405020304" pitchFamily="18" charset="0"/>
                <a:cs typeface="Times New Roman" panose="02020603050405020304" pitchFamily="18" charset="0"/>
              </a:rPr>
              <a:t>the fully integrated applications  including external peripherals in order to check how components interact with one another and with the system as a whole. </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is also called </a:t>
            </a:r>
            <a:r>
              <a:rPr lang="en-US" sz="2400" b="1" dirty="0">
                <a:solidFill>
                  <a:srgbClr val="00B0F0"/>
                </a:solidFill>
                <a:latin typeface="Times New Roman" panose="02020603050405020304" pitchFamily="18" charset="0"/>
                <a:cs typeface="Times New Roman" panose="02020603050405020304" pitchFamily="18" charset="0"/>
              </a:rPr>
              <a:t>End to End </a:t>
            </a:r>
            <a:r>
              <a:rPr lang="en-US" sz="2400" dirty="0">
                <a:latin typeface="Times New Roman" panose="02020603050405020304" pitchFamily="18" charset="0"/>
                <a:cs typeface="Times New Roman" panose="02020603050405020304" pitchFamily="18" charset="0"/>
              </a:rPr>
              <a:t>testing scenario..  </a:t>
            </a: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	Verify through testing of every input in the application to check for desired outputs.  </a:t>
            </a: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	Testing of the user's experience with the application.   </a:t>
            </a: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	In Software Development Life Cycle the System Testing is perform as the first level of </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testing where the System is tested as a whole.  </a:t>
            </a: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	In this step of testing check if system meets functional requirement or not.  </a:t>
            </a: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	System Testing enables you to test, validate and verify both the Application Architecture and</a:t>
            </a:r>
          </a:p>
          <a:p>
            <a:r>
              <a:rPr lang="en-US" sz="2400" dirty="0" smtClean="0">
                <a:latin typeface="Times New Roman" panose="02020603050405020304" pitchFamily="18" charset="0"/>
                <a:cs typeface="Times New Roman" panose="02020603050405020304" pitchFamily="18" charset="0"/>
              </a:rPr>
              <a:t>             Business requirements.  </a:t>
            </a: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Application/System </a:t>
            </a:r>
            <a:r>
              <a:rPr lang="en-US" sz="2400" dirty="0">
                <a:latin typeface="Times New Roman" panose="02020603050405020304" pitchFamily="18" charset="0"/>
                <a:cs typeface="Times New Roman" panose="02020603050405020304" pitchFamily="18" charset="0"/>
              </a:rPr>
              <a:t>is tested in an environment that particularly resembles the </a:t>
            </a:r>
            <a:r>
              <a:rPr lang="en-US" sz="2400" dirty="0" smtClean="0">
                <a:latin typeface="Times New Roman" panose="02020603050405020304" pitchFamily="18" charset="0"/>
                <a:cs typeface="Times New Roman" panose="02020603050405020304" pitchFamily="18" charset="0"/>
              </a:rPr>
              <a:t>effective</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production environment where the application/software will be lastly deployed.  </a:t>
            </a: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Generally</a:t>
            </a:r>
            <a:r>
              <a:rPr lang="en-US" sz="2400" dirty="0">
                <a:latin typeface="Times New Roman" panose="02020603050405020304" pitchFamily="18" charset="0"/>
                <a:cs typeface="Times New Roman" panose="02020603050405020304" pitchFamily="18" charset="0"/>
              </a:rPr>
              <a:t>, a separate and dedicated team is responsible for system testing. And, </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System </a:t>
            </a:r>
            <a:r>
              <a:rPr lang="en-US" sz="2400" dirty="0">
                <a:latin typeface="Times New Roman" panose="02020603050405020304" pitchFamily="18" charset="0"/>
                <a:cs typeface="Times New Roman" panose="02020603050405020304" pitchFamily="18" charset="0"/>
              </a:rPr>
              <a:t>Testing is performed on staging server which is similar to production server. So this means you are testing software application as good as production </a:t>
            </a:r>
            <a:r>
              <a:rPr lang="en-US" sz="2400" dirty="0" smtClean="0">
                <a:latin typeface="Times New Roman" panose="02020603050405020304" pitchFamily="18" charset="0"/>
                <a:cs typeface="Times New Roman" panose="02020603050405020304" pitchFamily="18" charset="0"/>
              </a:rPr>
              <a:t>environment</a:t>
            </a:r>
          </a:p>
          <a:p>
            <a:endParaRPr lang="en-US" sz="2400" dirty="0">
              <a:latin typeface="Times New Roman" panose="02020603050405020304" pitchFamily="18" charset="0"/>
              <a:cs typeface="Times New Roman" panose="02020603050405020304" pitchFamily="18" charset="0"/>
            </a:endParaRPr>
          </a:p>
          <a:p>
            <a:r>
              <a:rPr lang="en-US" sz="2400" i="1" dirty="0"/>
              <a:t>A </a:t>
            </a:r>
            <a:r>
              <a:rPr lang="en-US" sz="2400" b="1" i="1" dirty="0"/>
              <a:t>staging server</a:t>
            </a:r>
            <a:r>
              <a:rPr lang="en-US" sz="2400" i="1" dirty="0"/>
              <a:t> is a type of </a:t>
            </a:r>
            <a:r>
              <a:rPr lang="en-US" sz="2400" b="1" i="1" dirty="0"/>
              <a:t>server</a:t>
            </a:r>
            <a:r>
              <a:rPr lang="en-US" sz="2400" i="1" dirty="0"/>
              <a:t> that is used to test a software, website or service in a </a:t>
            </a:r>
            <a:r>
              <a:rPr lang="en-US" sz="2400" b="1" i="1" dirty="0"/>
              <a:t>production</a:t>
            </a:r>
            <a:r>
              <a:rPr lang="en-US" sz="2400" i="1" dirty="0"/>
              <a:t>-similar environment before being set live. It is part of </a:t>
            </a:r>
            <a:r>
              <a:rPr lang="en-US" sz="2400" i="1" dirty="0" smtClean="0"/>
              <a:t>staging </a:t>
            </a:r>
            <a:r>
              <a:rPr lang="en-US" sz="2400" i="1" dirty="0"/>
              <a:t>environment or </a:t>
            </a:r>
            <a:r>
              <a:rPr lang="en-US" sz="2400" b="1" i="1" dirty="0"/>
              <a:t>staging</a:t>
            </a:r>
            <a:r>
              <a:rPr lang="en-US" sz="2400" i="1" dirty="0"/>
              <a:t> site, where it serves as a temporary hosting and testing </a:t>
            </a:r>
            <a:r>
              <a:rPr lang="en-US" sz="2400" b="1" i="1" dirty="0"/>
              <a:t>server</a:t>
            </a:r>
            <a:r>
              <a:rPr lang="en-US" sz="2400" i="1" dirty="0"/>
              <a:t> for any new software or websites.</a:t>
            </a:r>
            <a:r>
              <a:rPr lang="en-US" sz="2400" dirty="0"/>
              <a:t>  </a:t>
            </a:r>
          </a:p>
          <a:p>
            <a:endParaRPr lang="en-US" sz="2400" dirty="0">
              <a:latin typeface="Times New Roman" panose="02020603050405020304" pitchFamily="18" charset="0"/>
              <a:cs typeface="Times New Roman" panose="02020603050405020304" pitchFamily="18" charset="0"/>
            </a:endParaRPr>
          </a:p>
        </p:txBody>
      </p:sp>
      <p:sp>
        <p:nvSpPr>
          <p:cNvPr id="5" name="Title 1"/>
          <p:cNvSpPr txBox="1">
            <a:spLocks noGrp="1"/>
          </p:cNvSpPr>
          <p:nvPr>
            <p:ph type="title"/>
          </p:nvPr>
        </p:nvSpPr>
        <p:spPr>
          <a:xfrm>
            <a:off x="2309881" y="-99517"/>
            <a:ext cx="9355138" cy="189706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7" name="Rectangle 6"/>
          <p:cNvSpPr/>
          <p:nvPr/>
        </p:nvSpPr>
        <p:spPr>
          <a:xfrm>
            <a:off x="1227419" y="1089660"/>
            <a:ext cx="3836050" cy="707886"/>
          </a:xfrm>
          <a:prstGeom prst="rect">
            <a:avLst/>
          </a:prstGeom>
        </p:spPr>
        <p:txBody>
          <a:bodyPr wrap="none">
            <a:spAutoFit/>
          </a:bodyPr>
          <a:lstStyle/>
          <a:p>
            <a:r>
              <a:rPr lang="en-US" sz="3600" b="1" dirty="0" smtClean="0">
                <a:solidFill>
                  <a:srgbClr val="FFFF00"/>
                </a:solidFill>
                <a:latin typeface="Times New Roman" panose="02020603050405020304" pitchFamily="18" charset="0"/>
                <a:cs typeface="Times New Roman" panose="02020603050405020304" pitchFamily="18" charset="0"/>
              </a:rPr>
              <a:t>3</a:t>
            </a:r>
            <a:r>
              <a:rPr lang="en-US" sz="4000" b="1" dirty="0" smtClean="0">
                <a:solidFill>
                  <a:srgbClr val="FFFF00"/>
                </a:solidFill>
                <a:latin typeface="Times New Roman" panose="02020603050405020304" pitchFamily="18" charset="0"/>
                <a:cs typeface="Times New Roman" panose="02020603050405020304" pitchFamily="18" charset="0"/>
              </a:rPr>
              <a:t>.System </a:t>
            </a:r>
            <a:r>
              <a:rPr lang="en-US" sz="4000" b="1" dirty="0">
                <a:solidFill>
                  <a:srgbClr val="FFFF00"/>
                </a:solidFill>
                <a:latin typeface="Times New Roman" panose="02020603050405020304" pitchFamily="18" charset="0"/>
                <a:cs typeface="Times New Roman" panose="02020603050405020304" pitchFamily="18" charset="0"/>
              </a:rPr>
              <a:t>Testing</a:t>
            </a:r>
            <a:endParaRPr lang="en-US" sz="4000" dirty="0"/>
          </a:p>
        </p:txBody>
      </p:sp>
    </p:spTree>
    <p:extLst>
      <p:ext uri="{BB962C8B-B14F-4D97-AF65-F5344CB8AC3E}">
        <p14:creationId xmlns:p14="http://schemas.microsoft.com/office/powerpoint/2010/main" val="2829678030"/>
      </p:ext>
    </p:extLst>
  </p:cSld>
  <p:clrMapOvr>
    <a:masterClrMapping/>
  </p:clrMapOvr>
  <mc:AlternateContent xmlns:mc="http://schemas.openxmlformats.org/markup-compatibility/2006" xmlns:p14="http://schemas.microsoft.com/office/powerpoint/2010/main">
    <mc:Choice Requires="p14">
      <p:transition spd="slow" p14:dur="2000" advTm="430780"/>
    </mc:Choice>
    <mc:Fallback xmlns="">
      <p:transition spd="slow" advTm="43078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4337" y="1701753"/>
            <a:ext cx="12539663" cy="4647426"/>
          </a:xfrm>
          <a:prstGeom prst="rect">
            <a:avLst/>
          </a:prstGeom>
        </p:spPr>
        <p:txBody>
          <a:bodyPr wrap="square">
            <a:spAutoFit/>
          </a:bodyPr>
          <a:lstStyle/>
          <a:p>
            <a:r>
              <a:rPr lang="en-US" sz="4000" b="1" dirty="0">
                <a:solidFill>
                  <a:srgbClr val="FFFF00"/>
                </a:solidFill>
                <a:latin typeface="Times New Roman" panose="02020603050405020304" pitchFamily="18" charset="0"/>
                <a:cs typeface="Times New Roman" panose="02020603050405020304" pitchFamily="18" charset="0"/>
              </a:rPr>
              <a:t>How to Start System Testing? </a:t>
            </a:r>
            <a:endParaRPr lang="en-US" sz="4000" b="1" dirty="0" smtClean="0">
              <a:solidFill>
                <a:srgbClr val="FFFF00"/>
              </a:solidFill>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In Software System Testing following steps needs to be executed </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Entry </a:t>
            </a:r>
            <a:r>
              <a:rPr lang="en-US" sz="2800" dirty="0">
                <a:latin typeface="Times New Roman" panose="02020603050405020304" pitchFamily="18" charset="0"/>
                <a:cs typeface="Times New Roman" panose="02020603050405020304" pitchFamily="18" charset="0"/>
              </a:rPr>
              <a:t>Criteria for System Testing:  </a:t>
            </a:r>
            <a:endParaRPr lang="en-US" sz="2800" dirty="0" smtClean="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	Unit testing should be finished.  </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	Integration of modules should be fully integrated.  </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	As per the specification document software development is completed.  </a:t>
            </a:r>
          </a:p>
          <a:p>
            <a:pPr marL="457200"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	Testing environment is available for testing (similar to </a:t>
            </a:r>
            <a:r>
              <a:rPr lang="en-US" sz="3200" b="1" dirty="0">
                <a:solidFill>
                  <a:srgbClr val="FF0000"/>
                </a:solidFill>
                <a:latin typeface="Times New Roman" panose="02020603050405020304" pitchFamily="18" charset="0"/>
                <a:cs typeface="Times New Roman" panose="02020603050405020304" pitchFamily="18" charset="0"/>
              </a:rPr>
              <a:t>Staging</a:t>
            </a:r>
            <a:r>
              <a:rPr lang="en-US" sz="2800" dirty="0">
                <a:latin typeface="Times New Roman" panose="02020603050405020304" pitchFamily="18" charset="0"/>
                <a:cs typeface="Times New Roman" panose="02020603050405020304" pitchFamily="18" charset="0"/>
              </a:rPr>
              <a:t> environment)  </a:t>
            </a:r>
          </a:p>
        </p:txBody>
      </p:sp>
      <p:sp>
        <p:nvSpPr>
          <p:cNvPr id="5" name="Title 1"/>
          <p:cNvSpPr txBox="1">
            <a:spLocks/>
          </p:cNvSpPr>
          <p:nvPr/>
        </p:nvSpPr>
        <p:spPr>
          <a:xfrm>
            <a:off x="1303199" y="294285"/>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790266098"/>
      </p:ext>
    </p:extLst>
  </p:cSld>
  <p:clrMapOvr>
    <a:masterClrMapping/>
  </p:clrMapOvr>
  <mc:AlternateContent xmlns:mc="http://schemas.openxmlformats.org/markup-compatibility/2006" xmlns:p14="http://schemas.microsoft.com/office/powerpoint/2010/main">
    <mc:Choice Requires="p14">
      <p:transition spd="slow" p14:dur="2000" advTm="157064"/>
    </mc:Choice>
    <mc:Fallback xmlns="">
      <p:transition spd="slow" advTm="157064"/>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8659" y="1800788"/>
            <a:ext cx="12241489" cy="6186309"/>
          </a:xfrm>
          <a:prstGeom prst="rect">
            <a:avLst/>
          </a:prstGeom>
        </p:spPr>
        <p:txBody>
          <a:bodyPr wrap="square">
            <a:spAutoFit/>
          </a:bodyPr>
          <a:lstStyle/>
          <a:p>
            <a:r>
              <a:rPr lang="en-US" dirty="0"/>
              <a:t>	</a:t>
            </a:r>
            <a:r>
              <a:rPr lang="en-US" sz="3200" b="1" dirty="0">
                <a:solidFill>
                  <a:srgbClr val="00B0F0"/>
                </a:solidFill>
                <a:latin typeface="Times New Roman" panose="02020603050405020304" pitchFamily="18" charset="0"/>
                <a:cs typeface="Times New Roman" panose="02020603050405020304" pitchFamily="18" charset="0"/>
              </a:rPr>
              <a:t>Step 1</a:t>
            </a:r>
            <a:r>
              <a:rPr lang="en-US" sz="2400" dirty="0">
                <a:latin typeface="Times New Roman" panose="02020603050405020304" pitchFamily="18" charset="0"/>
                <a:cs typeface="Times New Roman" panose="02020603050405020304" pitchFamily="18" charset="0"/>
              </a:rPr>
              <a:t>) </a:t>
            </a:r>
            <a:r>
              <a:rPr lang="en-US" sz="2800" b="1" dirty="0">
                <a:solidFill>
                  <a:srgbClr val="00B0F0"/>
                </a:solidFill>
                <a:latin typeface="Times New Roman" panose="02020603050405020304" pitchFamily="18" charset="0"/>
                <a:cs typeface="Times New Roman" panose="02020603050405020304" pitchFamily="18" charset="0"/>
              </a:rPr>
              <a:t>First &amp; important step is System Test Plan:  </a:t>
            </a:r>
            <a:endParaRPr lang="en-US" sz="2800" b="1" dirty="0" smtClean="0">
              <a:solidFill>
                <a:srgbClr val="00B0F0"/>
              </a:solidFill>
              <a:latin typeface="Times New Roman" panose="02020603050405020304" pitchFamily="18" charset="0"/>
              <a:cs typeface="Times New Roman" panose="02020603050405020304" pitchFamily="18" charset="0"/>
            </a:endParaRPr>
          </a:p>
          <a:p>
            <a:endParaRPr lang="en-US" sz="2800" b="1" dirty="0">
              <a:solidFill>
                <a:srgbClr val="00B0F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All points to be cover in System Test plan may vary from organization to organization as well as based on project plan, test strategy &amp; main test plan.  </a:t>
            </a:r>
          </a:p>
          <a:p>
            <a:r>
              <a:rPr lang="en-US" sz="2400" dirty="0">
                <a:latin typeface="Times New Roman" panose="02020603050405020304" pitchFamily="18" charset="0"/>
                <a:cs typeface="Times New Roman" panose="02020603050405020304" pitchFamily="18" charset="0"/>
              </a:rPr>
              <a:t>Nevertheless, here is list of standard point to be considered while creating System Test Plan:  </a:t>
            </a:r>
          </a:p>
          <a:p>
            <a:r>
              <a:rPr lang="en-US" sz="2400" dirty="0">
                <a:latin typeface="Times New Roman" panose="02020603050405020304" pitchFamily="18" charset="0"/>
                <a:cs typeface="Times New Roman" panose="02020603050405020304" pitchFamily="18" charset="0"/>
              </a:rPr>
              <a:t>•	Goals &amp; Objective  </a:t>
            </a:r>
          </a:p>
          <a:p>
            <a:r>
              <a:rPr lang="en-US" sz="2400" dirty="0">
                <a:latin typeface="Times New Roman" panose="02020603050405020304" pitchFamily="18" charset="0"/>
                <a:cs typeface="Times New Roman" panose="02020603050405020304" pitchFamily="18" charset="0"/>
              </a:rPr>
              <a:t>•	Scope  </a:t>
            </a:r>
          </a:p>
          <a:p>
            <a:r>
              <a:rPr lang="en-US" sz="2400" dirty="0">
                <a:latin typeface="Times New Roman" panose="02020603050405020304" pitchFamily="18" charset="0"/>
                <a:cs typeface="Times New Roman" panose="02020603050405020304" pitchFamily="18" charset="0"/>
              </a:rPr>
              <a:t>•	Critical areas Area to focus  </a:t>
            </a:r>
          </a:p>
          <a:p>
            <a:r>
              <a:rPr lang="en-US" sz="2400" dirty="0">
                <a:latin typeface="Times New Roman" panose="02020603050405020304" pitchFamily="18" charset="0"/>
                <a:cs typeface="Times New Roman" panose="02020603050405020304" pitchFamily="18" charset="0"/>
              </a:rPr>
              <a:t>•	Test Deliverable  </a:t>
            </a:r>
          </a:p>
          <a:p>
            <a:r>
              <a:rPr lang="en-US" sz="2400" dirty="0">
                <a:latin typeface="Times New Roman" panose="02020603050405020304" pitchFamily="18" charset="0"/>
                <a:cs typeface="Times New Roman" panose="02020603050405020304" pitchFamily="18" charset="0"/>
              </a:rPr>
              <a:t>•	Testing Strategy for System testing  </a:t>
            </a:r>
          </a:p>
          <a:p>
            <a:r>
              <a:rPr lang="en-US" sz="2400" dirty="0">
                <a:latin typeface="Times New Roman" panose="02020603050405020304" pitchFamily="18" charset="0"/>
                <a:cs typeface="Times New Roman" panose="02020603050405020304" pitchFamily="18" charset="0"/>
              </a:rPr>
              <a:t>•	Testing Schedule  </a:t>
            </a:r>
          </a:p>
          <a:p>
            <a:r>
              <a:rPr lang="en-US" sz="2400" dirty="0">
                <a:latin typeface="Times New Roman" panose="02020603050405020304" pitchFamily="18" charset="0"/>
                <a:cs typeface="Times New Roman" panose="02020603050405020304" pitchFamily="18" charset="0"/>
              </a:rPr>
              <a:t>•	Entry and exit criteria  </a:t>
            </a:r>
          </a:p>
          <a:p>
            <a:r>
              <a:rPr lang="en-US" sz="2400" dirty="0">
                <a:latin typeface="Times New Roman" panose="02020603050405020304" pitchFamily="18" charset="0"/>
                <a:cs typeface="Times New Roman" panose="02020603050405020304" pitchFamily="18" charset="0"/>
              </a:rPr>
              <a:t>•	Suspension &amp; resumption criteria for system testing  </a:t>
            </a:r>
          </a:p>
          <a:p>
            <a:r>
              <a:rPr lang="en-US" sz="2400" dirty="0">
                <a:latin typeface="Times New Roman" panose="02020603050405020304" pitchFamily="18" charset="0"/>
                <a:cs typeface="Times New Roman" panose="02020603050405020304" pitchFamily="18" charset="0"/>
              </a:rPr>
              <a:t>•	Test Environment  </a:t>
            </a:r>
          </a:p>
          <a:p>
            <a:r>
              <a:rPr lang="en-US" sz="2400" dirty="0">
                <a:latin typeface="Times New Roman" panose="02020603050405020304" pitchFamily="18" charset="0"/>
                <a:cs typeface="Times New Roman" panose="02020603050405020304" pitchFamily="18" charset="0"/>
              </a:rPr>
              <a:t>•	Roles and Responsibilities  </a:t>
            </a:r>
          </a:p>
          <a:p>
            <a:r>
              <a:rPr lang="en-US" sz="2400" dirty="0">
                <a:latin typeface="Times New Roman" panose="02020603050405020304" pitchFamily="18" charset="0"/>
                <a:cs typeface="Times New Roman" panose="02020603050405020304" pitchFamily="18" charset="0"/>
              </a:rPr>
              <a:t> </a:t>
            </a:r>
          </a:p>
        </p:txBody>
      </p:sp>
      <p:sp>
        <p:nvSpPr>
          <p:cNvPr id="4" name="Title 1"/>
          <p:cNvSpPr txBox="1">
            <a:spLocks noGrp="1"/>
          </p:cNvSpPr>
          <p:nvPr>
            <p:ph type="title"/>
          </p:nvPr>
        </p:nvSpPr>
        <p:spPr>
          <a:xfrm>
            <a:off x="1283321" y="131014"/>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6" name="Rectangle 5"/>
          <p:cNvSpPr/>
          <p:nvPr/>
        </p:nvSpPr>
        <p:spPr>
          <a:xfrm>
            <a:off x="551558" y="1021268"/>
            <a:ext cx="3836050" cy="707886"/>
          </a:xfrm>
          <a:prstGeom prst="rect">
            <a:avLst/>
          </a:prstGeom>
        </p:spPr>
        <p:txBody>
          <a:bodyPr wrap="none">
            <a:spAutoFit/>
          </a:bodyPr>
          <a:lstStyle/>
          <a:p>
            <a:r>
              <a:rPr lang="en-US" sz="3600" b="1" dirty="0" smtClean="0">
                <a:solidFill>
                  <a:srgbClr val="FFFF00"/>
                </a:solidFill>
                <a:latin typeface="Times New Roman" panose="02020603050405020304" pitchFamily="18" charset="0"/>
                <a:cs typeface="Times New Roman" panose="02020603050405020304" pitchFamily="18" charset="0"/>
              </a:rPr>
              <a:t>3</a:t>
            </a:r>
            <a:r>
              <a:rPr lang="en-US" sz="4000" b="1" dirty="0" smtClean="0">
                <a:solidFill>
                  <a:srgbClr val="FFFF00"/>
                </a:solidFill>
                <a:latin typeface="Times New Roman" panose="02020603050405020304" pitchFamily="18" charset="0"/>
                <a:cs typeface="Times New Roman" panose="02020603050405020304" pitchFamily="18" charset="0"/>
              </a:rPr>
              <a:t>.System </a:t>
            </a:r>
            <a:r>
              <a:rPr lang="en-US" sz="4000" b="1" dirty="0">
                <a:solidFill>
                  <a:srgbClr val="FFFF00"/>
                </a:solidFill>
                <a:latin typeface="Times New Roman" panose="02020603050405020304" pitchFamily="18" charset="0"/>
                <a:cs typeface="Times New Roman" panose="02020603050405020304" pitchFamily="18" charset="0"/>
              </a:rPr>
              <a:t>Testing</a:t>
            </a:r>
            <a:endParaRPr lang="en-US" sz="4000" dirty="0"/>
          </a:p>
        </p:txBody>
      </p:sp>
    </p:spTree>
    <p:extLst>
      <p:ext uri="{BB962C8B-B14F-4D97-AF65-F5344CB8AC3E}">
        <p14:creationId xmlns:p14="http://schemas.microsoft.com/office/powerpoint/2010/main" val="277727817"/>
      </p:ext>
    </p:extLst>
  </p:cSld>
  <p:clrMapOvr>
    <a:masterClrMapping/>
  </p:clrMapOvr>
  <mc:AlternateContent xmlns:mc="http://schemas.openxmlformats.org/markup-compatibility/2006" xmlns:p14="http://schemas.microsoft.com/office/powerpoint/2010/main">
    <mc:Choice Requires="p14">
      <p:transition spd="slow" p14:dur="2000" advTm="167069"/>
    </mc:Choice>
    <mc:Fallback xmlns="">
      <p:transition spd="slow" advTm="167069"/>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1949" y="7226707"/>
            <a:ext cx="9672569" cy="2308324"/>
          </a:xfrm>
          <a:prstGeom prst="rect">
            <a:avLst/>
          </a:prstGeom>
        </p:spPr>
        <p:txBody>
          <a:bodyPr wrap="square">
            <a:spAutoFit/>
          </a:bodyPr>
          <a:lstStyle/>
          <a:p>
            <a:r>
              <a:rPr lang="en-US" dirty="0"/>
              <a:t> </a:t>
            </a:r>
            <a:r>
              <a:rPr lang="en-US" sz="2400" b="1" dirty="0">
                <a:solidFill>
                  <a:srgbClr val="00B0F0"/>
                </a:solidFill>
                <a:latin typeface="Times New Roman" panose="02020603050405020304" pitchFamily="18" charset="0"/>
                <a:cs typeface="Times New Roman" panose="02020603050405020304" pitchFamily="18" charset="0"/>
              </a:rPr>
              <a:t>Step 3) Creation of test data which used for System testing.  </a:t>
            </a:r>
          </a:p>
          <a:p>
            <a:r>
              <a:rPr lang="en-US" sz="2400" b="1" dirty="0">
                <a:solidFill>
                  <a:srgbClr val="00B0F0"/>
                </a:solidFill>
                <a:latin typeface="Times New Roman" panose="02020603050405020304" pitchFamily="18" charset="0"/>
                <a:cs typeface="Times New Roman" panose="02020603050405020304" pitchFamily="18" charset="0"/>
              </a:rPr>
              <a:t>Step 4) Automated test case execution.  </a:t>
            </a:r>
          </a:p>
          <a:p>
            <a:r>
              <a:rPr lang="en-US" sz="2400" b="1" dirty="0">
                <a:solidFill>
                  <a:srgbClr val="00B0F0"/>
                </a:solidFill>
                <a:latin typeface="Times New Roman" panose="02020603050405020304" pitchFamily="18" charset="0"/>
                <a:cs typeface="Times New Roman" panose="02020603050405020304" pitchFamily="18" charset="0"/>
              </a:rPr>
              <a:t>Step 5) Execution of normal test case &amp; update test case if using any test management tool (if any).  </a:t>
            </a:r>
          </a:p>
          <a:p>
            <a:r>
              <a:rPr lang="en-US" sz="2400" b="1" dirty="0">
                <a:solidFill>
                  <a:srgbClr val="00B0F0"/>
                </a:solidFill>
                <a:latin typeface="Times New Roman" panose="02020603050405020304" pitchFamily="18" charset="0"/>
                <a:cs typeface="Times New Roman" panose="02020603050405020304" pitchFamily="18" charset="0"/>
              </a:rPr>
              <a:t>Step 6) Bug Reporting, Bug verification &amp; Regression testing.  </a:t>
            </a:r>
          </a:p>
          <a:p>
            <a:r>
              <a:rPr lang="en-US" sz="2400" b="1" dirty="0">
                <a:solidFill>
                  <a:srgbClr val="00B0F0"/>
                </a:solidFill>
                <a:latin typeface="Times New Roman" panose="02020603050405020304" pitchFamily="18" charset="0"/>
                <a:cs typeface="Times New Roman" panose="02020603050405020304" pitchFamily="18" charset="0"/>
              </a:rPr>
              <a:t>Step 7) Repeat testing life cycle (if required).  </a:t>
            </a:r>
          </a:p>
        </p:txBody>
      </p:sp>
      <p:pic>
        <p:nvPicPr>
          <p:cNvPr id="52" name="Picture 51"/>
          <p:cNvPicPr>
            <a:picLocks noChangeAspect="1"/>
          </p:cNvPicPr>
          <p:nvPr/>
        </p:nvPicPr>
        <p:blipFill rotWithShape="1">
          <a:blip r:embed="rId2"/>
          <a:srcRect l="25506" t="38487" r="27886" b="47194"/>
          <a:stretch/>
        </p:blipFill>
        <p:spPr>
          <a:xfrm>
            <a:off x="361949" y="5135483"/>
            <a:ext cx="10674626" cy="1657405"/>
          </a:xfrm>
          <a:prstGeom prst="rect">
            <a:avLst/>
          </a:prstGeom>
        </p:spPr>
      </p:pic>
      <p:sp>
        <p:nvSpPr>
          <p:cNvPr id="53" name="Title 1"/>
          <p:cNvSpPr txBox="1">
            <a:spLocks noGrp="1"/>
          </p:cNvSpPr>
          <p:nvPr>
            <p:ph type="title"/>
          </p:nvPr>
        </p:nvSpPr>
        <p:spPr>
          <a:xfrm>
            <a:off x="1951037" y="-99517"/>
            <a:ext cx="9355138" cy="189706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4" name="Picture 53">
            <a:extLst>
              <a:ext uri="{FF2B5EF4-FFF2-40B4-BE49-F238E27FC236}">
                <a16:creationId xmlns:a16="http://schemas.microsoft.com/office/drawing/2014/main" xmlns=""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55" name="Rectangle 54"/>
          <p:cNvSpPr/>
          <p:nvPr/>
        </p:nvSpPr>
        <p:spPr>
          <a:xfrm>
            <a:off x="1227419" y="1089660"/>
            <a:ext cx="3836050" cy="707886"/>
          </a:xfrm>
          <a:prstGeom prst="rect">
            <a:avLst/>
          </a:prstGeom>
        </p:spPr>
        <p:txBody>
          <a:bodyPr wrap="none">
            <a:spAutoFit/>
          </a:bodyPr>
          <a:lstStyle/>
          <a:p>
            <a:r>
              <a:rPr lang="en-US" sz="3600" b="1" dirty="0" smtClean="0">
                <a:solidFill>
                  <a:srgbClr val="FFFF00"/>
                </a:solidFill>
                <a:latin typeface="Times New Roman" panose="02020603050405020304" pitchFamily="18" charset="0"/>
                <a:cs typeface="Times New Roman" panose="02020603050405020304" pitchFamily="18" charset="0"/>
              </a:rPr>
              <a:t>3</a:t>
            </a:r>
            <a:r>
              <a:rPr lang="en-US" sz="4000" b="1" dirty="0" smtClean="0">
                <a:solidFill>
                  <a:srgbClr val="FFFF00"/>
                </a:solidFill>
                <a:latin typeface="Times New Roman" panose="02020603050405020304" pitchFamily="18" charset="0"/>
                <a:cs typeface="Times New Roman" panose="02020603050405020304" pitchFamily="18" charset="0"/>
              </a:rPr>
              <a:t>.System </a:t>
            </a:r>
            <a:r>
              <a:rPr lang="en-US" sz="4000" b="1" dirty="0">
                <a:solidFill>
                  <a:srgbClr val="FFFF00"/>
                </a:solidFill>
                <a:latin typeface="Times New Roman" panose="02020603050405020304" pitchFamily="18" charset="0"/>
                <a:cs typeface="Times New Roman" panose="02020603050405020304" pitchFamily="18" charset="0"/>
              </a:rPr>
              <a:t>Testing</a:t>
            </a:r>
            <a:endParaRPr lang="en-US" sz="4000" dirty="0"/>
          </a:p>
        </p:txBody>
      </p:sp>
      <p:sp>
        <p:nvSpPr>
          <p:cNvPr id="56" name="Rectangle 55"/>
          <p:cNvSpPr/>
          <p:nvPr/>
        </p:nvSpPr>
        <p:spPr>
          <a:xfrm>
            <a:off x="295275" y="1654676"/>
            <a:ext cx="12769126" cy="3046988"/>
          </a:xfrm>
          <a:prstGeom prst="rect">
            <a:avLst/>
          </a:prstGeom>
        </p:spPr>
        <p:txBody>
          <a:bodyPr wrap="square">
            <a:spAutoFit/>
          </a:bodyPr>
          <a:lstStyle/>
          <a:p>
            <a:pPr lvl="0"/>
            <a:r>
              <a:rPr lang="en-US" sz="2400" b="1" dirty="0">
                <a:solidFill>
                  <a:srgbClr val="00B0F0"/>
                </a:solidFill>
                <a:latin typeface="Times New Roman" panose="02020603050405020304" pitchFamily="18" charset="0"/>
                <a:cs typeface="Times New Roman" panose="02020603050405020304" pitchFamily="18" charset="0"/>
              </a:rPr>
              <a:t>Step 2) Second step is  Test Cases:  </a:t>
            </a:r>
            <a:endParaRPr lang="en-US" sz="2400" dirty="0">
              <a:solidFill>
                <a:prstClr val="white"/>
              </a:solidFill>
              <a:latin typeface="Times New Roman" panose="02020603050405020304" pitchFamily="18" charset="0"/>
              <a:cs typeface="Times New Roman" panose="02020603050405020304" pitchFamily="18" charset="0"/>
            </a:endParaRPr>
          </a:p>
          <a:p>
            <a:pPr lvl="0"/>
            <a:r>
              <a:rPr lang="en-US" sz="2400" dirty="0">
                <a:solidFill>
                  <a:prstClr val="white"/>
                </a:solidFill>
                <a:latin typeface="Times New Roman" panose="02020603050405020304" pitchFamily="18" charset="0"/>
                <a:cs typeface="Times New Roman" panose="02020603050405020304" pitchFamily="18" charset="0"/>
              </a:rPr>
              <a:t>Here you should consider different type of testing like Functional testing, Regression testing, Smoke testing, Sanity testing, Ad-hoc testing, Exploratory testing, Usability testing, GUI software testing, Compatibility testing, Performance testing, Load testing, Stress testing, Volume testing, Error handling testing, Scalability testing, Security testing, Capacity testing, Installation testing, Recovery testing, Reliability testing, Accessibility testing </a:t>
            </a:r>
            <a:r>
              <a:rPr lang="en-US" sz="2400" dirty="0" err="1">
                <a:solidFill>
                  <a:prstClr val="white"/>
                </a:solidFill>
                <a:latin typeface="Times New Roman" panose="02020603050405020304" pitchFamily="18" charset="0"/>
                <a:cs typeface="Times New Roman" panose="02020603050405020304" pitchFamily="18" charset="0"/>
              </a:rPr>
              <a:t>etc</a:t>
            </a:r>
            <a:r>
              <a:rPr lang="en-US" sz="2400" dirty="0">
                <a:solidFill>
                  <a:prstClr val="white"/>
                </a:solidFill>
                <a:latin typeface="Times New Roman" panose="02020603050405020304" pitchFamily="18" charset="0"/>
                <a:cs typeface="Times New Roman" panose="02020603050405020304" pitchFamily="18" charset="0"/>
              </a:rPr>
              <a:t>  </a:t>
            </a:r>
            <a:endParaRPr lang="en-US" sz="2000" dirty="0">
              <a:solidFill>
                <a:prstClr val="white"/>
              </a:solidFill>
              <a:latin typeface="Times New Roman" panose="02020603050405020304" pitchFamily="18" charset="0"/>
              <a:cs typeface="Times New Roman" panose="02020603050405020304" pitchFamily="18" charset="0"/>
            </a:endParaRPr>
          </a:p>
          <a:p>
            <a:pPr lvl="0"/>
            <a:r>
              <a:rPr lang="en-US" sz="2000" dirty="0">
                <a:solidFill>
                  <a:prstClr val="white"/>
                </a:solidFill>
                <a:latin typeface="Times New Roman" panose="02020603050405020304" pitchFamily="18" charset="0"/>
                <a:cs typeface="Times New Roman" panose="02020603050405020304" pitchFamily="18" charset="0"/>
              </a:rPr>
              <a:t>While writing test case you need </a:t>
            </a:r>
            <a:r>
              <a:rPr lang="en-US" sz="2400" dirty="0">
                <a:solidFill>
                  <a:prstClr val="white"/>
                </a:solidFill>
                <a:latin typeface="Times New Roman" panose="02020603050405020304" pitchFamily="18" charset="0"/>
                <a:cs typeface="Times New Roman" panose="02020603050405020304" pitchFamily="18" charset="0"/>
              </a:rPr>
              <a:t>to check that test cases are cove</a:t>
            </a:r>
            <a:r>
              <a:rPr lang="en-US" dirty="0">
                <a:solidFill>
                  <a:prstClr val="white"/>
                </a:solidFill>
                <a:latin typeface="Times New Roman" panose="02020603050405020304" pitchFamily="18" charset="0"/>
                <a:cs typeface="Times New Roman" panose="02020603050405020304" pitchFamily="18" charset="0"/>
              </a:rPr>
              <a:t>ring </a:t>
            </a:r>
            <a:r>
              <a:rPr lang="en-US" sz="2400" dirty="0">
                <a:solidFill>
                  <a:prstClr val="white"/>
                </a:solidFill>
                <a:latin typeface="Times New Roman" panose="02020603050405020304" pitchFamily="18" charset="0"/>
                <a:cs typeface="Times New Roman" panose="02020603050405020304" pitchFamily="18" charset="0"/>
              </a:rPr>
              <a:t>all functional, non-functional, technical &amp; UI requirements </a:t>
            </a:r>
            <a:endParaRPr lang="en-US" sz="2000" dirty="0">
              <a:solidFill>
                <a:prstClr val="white"/>
              </a:solidFill>
              <a:latin typeface="Times New Roman" panose="02020603050405020304" pitchFamily="18" charset="0"/>
              <a:cs typeface="Times New Roman" panose="02020603050405020304" pitchFamily="18" charset="0"/>
            </a:endParaRPr>
          </a:p>
        </p:txBody>
      </p:sp>
      <p:grpSp>
        <p:nvGrpSpPr>
          <p:cNvPr id="2049" name="Group 20877"/>
          <p:cNvGrpSpPr>
            <a:grpSpLocks/>
          </p:cNvGrpSpPr>
          <p:nvPr/>
        </p:nvGrpSpPr>
        <p:grpSpPr bwMode="auto">
          <a:xfrm>
            <a:off x="66675" y="-257175"/>
            <a:ext cx="3122613" cy="608013"/>
            <a:chOff x="0" y="0"/>
            <a:chExt cx="31224" cy="6083"/>
          </a:xfrm>
        </p:grpSpPr>
      </p:grpSp>
      <p:grpSp>
        <p:nvGrpSpPr>
          <p:cNvPr id="2072" name="Group 24"/>
          <p:cNvGrpSpPr>
            <a:grpSpLocks/>
          </p:cNvGrpSpPr>
          <p:nvPr/>
        </p:nvGrpSpPr>
        <p:grpSpPr bwMode="auto">
          <a:xfrm>
            <a:off x="66675" y="-257175"/>
            <a:ext cx="3122613" cy="608013"/>
            <a:chOff x="0" y="0"/>
            <a:chExt cx="31224" cy="6083"/>
          </a:xfrm>
        </p:grpSpPr>
      </p:grpSp>
    </p:spTree>
    <p:extLst>
      <p:ext uri="{BB962C8B-B14F-4D97-AF65-F5344CB8AC3E}">
        <p14:creationId xmlns:p14="http://schemas.microsoft.com/office/powerpoint/2010/main" val="3715540192"/>
      </p:ext>
    </p:extLst>
  </p:cSld>
  <p:clrMapOvr>
    <a:masterClrMapping/>
  </p:clrMapOvr>
  <mc:AlternateContent xmlns:mc="http://schemas.openxmlformats.org/markup-compatibility/2006" xmlns:p14="http://schemas.microsoft.com/office/powerpoint/2010/main">
    <mc:Choice Requires="p14">
      <p:transition spd="slow" p14:dur="2000" advTm="127553"/>
    </mc:Choice>
    <mc:Fallback xmlns="">
      <p:transition spd="slow" advTm="127553"/>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8052" y="1820396"/>
            <a:ext cx="11767931" cy="7725192"/>
          </a:xfrm>
          <a:prstGeom prst="rect">
            <a:avLst/>
          </a:prstGeom>
        </p:spPr>
        <p:txBody>
          <a:bodyPr wrap="square">
            <a:spAutoFit/>
          </a:bodyPr>
          <a:lstStyle/>
          <a:p>
            <a:r>
              <a:rPr lang="en-US" sz="3200" b="1" dirty="0">
                <a:solidFill>
                  <a:srgbClr val="00B0F0"/>
                </a:solidFill>
                <a:latin typeface="Times New Roman" panose="02020603050405020304" pitchFamily="18" charset="0"/>
                <a:cs typeface="Times New Roman" panose="02020603050405020304" pitchFamily="18" charset="0"/>
              </a:rPr>
              <a:t>Roles &amp; Responsibilities  </a:t>
            </a:r>
            <a:endParaRPr lang="en-US" sz="3200" b="1" dirty="0" smtClean="0">
              <a:solidFill>
                <a:srgbClr val="00B0F0"/>
              </a:solidFill>
              <a:latin typeface="Times New Roman" panose="02020603050405020304" pitchFamily="18" charset="0"/>
              <a:cs typeface="Times New Roman" panose="02020603050405020304" pitchFamily="18" charset="0"/>
            </a:endParaRPr>
          </a:p>
          <a:p>
            <a:endParaRPr lang="en-US" sz="3200" b="1" dirty="0">
              <a:solidFill>
                <a:srgbClr val="00B0F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sz="2400" b="1" dirty="0">
                <a:solidFill>
                  <a:schemeClr val="accent3">
                    <a:lumMod val="75000"/>
                  </a:schemeClr>
                </a:solidFill>
                <a:latin typeface="Times New Roman" panose="02020603050405020304" pitchFamily="18" charset="0"/>
                <a:cs typeface="Times New Roman" panose="02020603050405020304" pitchFamily="18" charset="0"/>
              </a:rPr>
              <a:t>Who the tester works for </a:t>
            </a:r>
            <a:r>
              <a:rPr lang="en-US" sz="2400" dirty="0">
                <a:latin typeface="Times New Roman" panose="02020603050405020304" pitchFamily="18" charset="0"/>
                <a:cs typeface="Times New Roman" panose="02020603050405020304" pitchFamily="18" charset="0"/>
              </a:rPr>
              <a:t>- This is a major factor in determining the types of system testing a tester will use. Methods used by large companies are different than that used by medium and small companies.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sz="2400" b="1" dirty="0">
                <a:solidFill>
                  <a:schemeClr val="accent3">
                    <a:lumMod val="75000"/>
                  </a:schemeClr>
                </a:solidFill>
                <a:latin typeface="Times New Roman" panose="02020603050405020304" pitchFamily="18" charset="0"/>
                <a:cs typeface="Times New Roman" panose="02020603050405020304" pitchFamily="18" charset="0"/>
              </a:rPr>
              <a:t>Time available for testing </a:t>
            </a:r>
            <a:r>
              <a:rPr lang="en-US" sz="2400" dirty="0">
                <a:latin typeface="Times New Roman" panose="02020603050405020304" pitchFamily="18" charset="0"/>
                <a:cs typeface="Times New Roman" panose="02020603050405020304" pitchFamily="18" charset="0"/>
              </a:rPr>
              <a:t>- Ultimately, all 50  testing types could be used. Time is often what limits us to using only the types that are most relevant for the software project.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sz="2400" b="1" dirty="0">
                <a:solidFill>
                  <a:schemeClr val="accent3">
                    <a:lumMod val="75000"/>
                  </a:schemeClr>
                </a:solidFill>
                <a:latin typeface="Times New Roman" panose="02020603050405020304" pitchFamily="18" charset="0"/>
                <a:cs typeface="Times New Roman" panose="02020603050405020304" pitchFamily="18" charset="0"/>
              </a:rPr>
              <a:t>Resources available to the tester </a:t>
            </a:r>
            <a:r>
              <a:rPr lang="en-US" sz="2400" dirty="0">
                <a:latin typeface="Times New Roman" panose="02020603050405020304" pitchFamily="18" charset="0"/>
                <a:cs typeface="Times New Roman" panose="02020603050405020304" pitchFamily="18" charset="0"/>
              </a:rPr>
              <a:t>- Of course some testers will not have necessary resources to conduct a testing type. For example if you are a tester working for a large software development firm, you are likely to have expensive automated testing software not available to others.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sz="2400" b="1" dirty="0">
                <a:solidFill>
                  <a:schemeClr val="accent3">
                    <a:lumMod val="75000"/>
                  </a:schemeClr>
                </a:solidFill>
                <a:latin typeface="Times New Roman" panose="02020603050405020304" pitchFamily="18" charset="0"/>
                <a:cs typeface="Times New Roman" panose="02020603050405020304" pitchFamily="18" charset="0"/>
              </a:rPr>
              <a:t>Software Tester's Education </a:t>
            </a:r>
            <a:r>
              <a:rPr lang="en-US" sz="2400" dirty="0">
                <a:latin typeface="Times New Roman" panose="02020603050405020304" pitchFamily="18" charset="0"/>
                <a:cs typeface="Times New Roman" panose="02020603050405020304" pitchFamily="18" charset="0"/>
              </a:rPr>
              <a:t>- There is a certain learning curve for each type of software testing available. To use some of the software involved, a tester has to learn how to use it.  </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t>
            </a:r>
            <a:r>
              <a:rPr lang="en-US" sz="2400" b="1" dirty="0">
                <a:solidFill>
                  <a:schemeClr val="accent3">
                    <a:lumMod val="75000"/>
                  </a:schemeClr>
                </a:solidFill>
                <a:latin typeface="Times New Roman" panose="02020603050405020304" pitchFamily="18" charset="0"/>
                <a:cs typeface="Times New Roman" panose="02020603050405020304" pitchFamily="18" charset="0"/>
              </a:rPr>
              <a:t>Testing Budget </a:t>
            </a:r>
            <a:r>
              <a:rPr lang="en-US" sz="2400" dirty="0">
                <a:latin typeface="Times New Roman" panose="02020603050405020304" pitchFamily="18" charset="0"/>
                <a:cs typeface="Times New Roman" panose="02020603050405020304" pitchFamily="18" charset="0"/>
              </a:rPr>
              <a:t>- Money becomes a factor not just for smaller companies and individual software developers but large companies as well  </a:t>
            </a:r>
          </a:p>
        </p:txBody>
      </p:sp>
      <p:sp>
        <p:nvSpPr>
          <p:cNvPr id="4" name="Title 1"/>
          <p:cNvSpPr txBox="1">
            <a:spLocks noGrp="1"/>
          </p:cNvSpPr>
          <p:nvPr>
            <p:ph type="title"/>
          </p:nvPr>
        </p:nvSpPr>
        <p:spPr>
          <a:xfrm>
            <a:off x="1285908" y="330420"/>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6" name="Rectangle 5"/>
          <p:cNvSpPr/>
          <p:nvPr/>
        </p:nvSpPr>
        <p:spPr>
          <a:xfrm>
            <a:off x="1279729" y="1330707"/>
            <a:ext cx="3836050" cy="707886"/>
          </a:xfrm>
          <a:prstGeom prst="rect">
            <a:avLst/>
          </a:prstGeom>
        </p:spPr>
        <p:txBody>
          <a:bodyPr wrap="none">
            <a:spAutoFit/>
          </a:bodyPr>
          <a:lstStyle/>
          <a:p>
            <a:r>
              <a:rPr lang="en-US" sz="3600" b="1" dirty="0" smtClean="0">
                <a:solidFill>
                  <a:srgbClr val="FFFF00"/>
                </a:solidFill>
                <a:latin typeface="Times New Roman" panose="02020603050405020304" pitchFamily="18" charset="0"/>
                <a:cs typeface="Times New Roman" panose="02020603050405020304" pitchFamily="18" charset="0"/>
              </a:rPr>
              <a:t>3</a:t>
            </a:r>
            <a:r>
              <a:rPr lang="en-US" sz="4000" b="1" dirty="0" smtClean="0">
                <a:solidFill>
                  <a:srgbClr val="FFFF00"/>
                </a:solidFill>
                <a:latin typeface="Times New Roman" panose="02020603050405020304" pitchFamily="18" charset="0"/>
                <a:cs typeface="Times New Roman" panose="02020603050405020304" pitchFamily="18" charset="0"/>
              </a:rPr>
              <a:t>.System </a:t>
            </a:r>
            <a:r>
              <a:rPr lang="en-US" sz="4000" b="1" dirty="0">
                <a:solidFill>
                  <a:srgbClr val="FFFF00"/>
                </a:solidFill>
                <a:latin typeface="Times New Roman" panose="02020603050405020304" pitchFamily="18" charset="0"/>
                <a:cs typeface="Times New Roman" panose="02020603050405020304" pitchFamily="18" charset="0"/>
              </a:rPr>
              <a:t>Testing</a:t>
            </a:r>
            <a:endParaRPr lang="en-US" sz="4000" dirty="0"/>
          </a:p>
        </p:txBody>
      </p:sp>
    </p:spTree>
    <p:extLst>
      <p:ext uri="{BB962C8B-B14F-4D97-AF65-F5344CB8AC3E}">
        <p14:creationId xmlns:p14="http://schemas.microsoft.com/office/powerpoint/2010/main" val="1485202926"/>
      </p:ext>
    </p:extLst>
  </p:cSld>
  <p:clrMapOvr>
    <a:masterClrMapping/>
  </p:clrMapOvr>
  <mc:AlternateContent xmlns:mc="http://schemas.openxmlformats.org/markup-compatibility/2006" xmlns:p14="http://schemas.microsoft.com/office/powerpoint/2010/main">
    <mc:Choice Requires="p14">
      <p:transition spd="slow" p14:dur="2000" advTm="136070"/>
    </mc:Choice>
    <mc:Fallback xmlns="">
      <p:transition spd="slow" advTm="13607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154907"/>
            <a:ext cx="13497338" cy="8402300"/>
          </a:xfrm>
          <a:prstGeom prst="rect">
            <a:avLst/>
          </a:prstGeom>
        </p:spPr>
        <p:txBody>
          <a:bodyPr wrap="square">
            <a:spAutoFit/>
          </a:bodyPr>
          <a:lstStyle/>
          <a:p>
            <a:r>
              <a:rPr lang="en-US" sz="3600" b="1" dirty="0">
                <a:solidFill>
                  <a:srgbClr val="FFFF00"/>
                </a:solidFill>
                <a:latin typeface="Times New Roman" panose="02020603050405020304" pitchFamily="18" charset="0"/>
                <a:cs typeface="Times New Roman" panose="02020603050405020304" pitchFamily="18" charset="0"/>
              </a:rPr>
              <a:t>Different Types of System Testing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There are more than 50 types of System Testing. Below listed the types of system testing a large software development company would typically use  </a:t>
            </a:r>
          </a:p>
          <a:p>
            <a:pPr marL="457200" indent="-457200">
              <a:buAutoNum type="arabicPeriod"/>
            </a:pPr>
            <a:r>
              <a:rPr lang="en-US" sz="2400" b="1" dirty="0" smtClean="0">
                <a:solidFill>
                  <a:srgbClr val="00B0F0"/>
                </a:solidFill>
                <a:latin typeface="Times New Roman" panose="02020603050405020304" pitchFamily="18" charset="0"/>
                <a:cs typeface="Times New Roman" panose="02020603050405020304" pitchFamily="18" charset="0"/>
              </a:rPr>
              <a:t>Usability </a:t>
            </a:r>
            <a:r>
              <a:rPr lang="en-US" sz="2400" b="1" dirty="0">
                <a:solidFill>
                  <a:srgbClr val="00B0F0"/>
                </a:solidFill>
                <a:latin typeface="Times New Roman" panose="02020603050405020304" pitchFamily="18" charset="0"/>
                <a:cs typeface="Times New Roman" panose="02020603050405020304" pitchFamily="18" charset="0"/>
              </a:rPr>
              <a:t>Testing </a:t>
            </a:r>
            <a:r>
              <a:rPr lang="en-US" sz="2400" dirty="0">
                <a:latin typeface="Times New Roman" panose="02020603050405020304" pitchFamily="18" charset="0"/>
                <a:cs typeface="Times New Roman" panose="02020603050405020304" pitchFamily="18" charset="0"/>
              </a:rPr>
              <a:t>- Usability Testing mainly focuses on the user's ease to use the application, </a:t>
            </a:r>
            <a:r>
              <a:rPr lang="en-US" sz="2400" dirty="0" smtClean="0">
                <a:latin typeface="Times New Roman" panose="02020603050405020304" pitchFamily="18" charset="0"/>
                <a:cs typeface="Times New Roman" panose="02020603050405020304" pitchFamily="18" charset="0"/>
              </a:rPr>
              <a:t>flexibility</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handling controls and ability of the system to meet its objectives  </a:t>
            </a:r>
          </a:p>
          <a:p>
            <a:pPr marL="457200" indent="-457200">
              <a:buAutoNum type="arabicPeriod" startAt="2"/>
            </a:pPr>
            <a:r>
              <a:rPr lang="en-US" sz="2400" b="1" dirty="0" smtClean="0">
                <a:solidFill>
                  <a:srgbClr val="00B0F0"/>
                </a:solidFill>
                <a:latin typeface="Times New Roman" panose="02020603050405020304" pitchFamily="18" charset="0"/>
                <a:cs typeface="Times New Roman" panose="02020603050405020304" pitchFamily="18" charset="0"/>
              </a:rPr>
              <a:t>   Load </a:t>
            </a:r>
            <a:r>
              <a:rPr lang="en-US" sz="2400" b="1" dirty="0">
                <a:solidFill>
                  <a:srgbClr val="00B0F0"/>
                </a:solidFill>
                <a:latin typeface="Times New Roman" panose="02020603050405020304" pitchFamily="18" charset="0"/>
                <a:cs typeface="Times New Roman" panose="02020603050405020304" pitchFamily="18" charset="0"/>
              </a:rPr>
              <a:t>Testing </a:t>
            </a:r>
            <a:r>
              <a:rPr lang="en-US" sz="2400" dirty="0">
                <a:latin typeface="Times New Roman" panose="02020603050405020304" pitchFamily="18" charset="0"/>
                <a:cs typeface="Times New Roman" panose="02020603050405020304" pitchFamily="18" charset="0"/>
              </a:rPr>
              <a:t>- Load Testing is necessary to know that a software solution will perform </a:t>
            </a:r>
            <a:r>
              <a:rPr lang="en-US" sz="2400" dirty="0" smtClean="0">
                <a:latin typeface="Times New Roman" panose="02020603050405020304" pitchFamily="18" charset="0"/>
                <a:cs typeface="Times New Roman" panose="02020603050405020304" pitchFamily="18" charset="0"/>
              </a:rPr>
              <a:t>under</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real-life </a:t>
            </a:r>
            <a:r>
              <a:rPr lang="en-US" sz="2400" dirty="0">
                <a:latin typeface="Times New Roman" panose="02020603050405020304" pitchFamily="18" charset="0"/>
                <a:cs typeface="Times New Roman" panose="02020603050405020304" pitchFamily="18" charset="0"/>
              </a:rPr>
              <a:t>loads.  </a:t>
            </a:r>
          </a:p>
          <a:p>
            <a:pPr marL="457200" indent="-457200">
              <a:buAutoNum type="arabicPeriod" startAt="3"/>
            </a:pPr>
            <a:r>
              <a:rPr lang="en-US" sz="2400" b="1" dirty="0" smtClean="0">
                <a:solidFill>
                  <a:srgbClr val="00B0F0"/>
                </a:solidFill>
                <a:latin typeface="Times New Roman" panose="02020603050405020304" pitchFamily="18" charset="0"/>
                <a:cs typeface="Times New Roman" panose="02020603050405020304" pitchFamily="18" charset="0"/>
              </a:rPr>
              <a:t>Regression </a:t>
            </a:r>
            <a:r>
              <a:rPr lang="en-US" sz="2400" b="1" dirty="0">
                <a:solidFill>
                  <a:srgbClr val="00B0F0"/>
                </a:solidFill>
                <a:latin typeface="Times New Roman" panose="02020603050405020304" pitchFamily="18" charset="0"/>
                <a:cs typeface="Times New Roman" panose="02020603050405020304" pitchFamily="18" charset="0"/>
              </a:rPr>
              <a:t>Testing- </a:t>
            </a:r>
            <a:r>
              <a:rPr lang="en-US" sz="2400" dirty="0">
                <a:latin typeface="Times New Roman" panose="02020603050405020304" pitchFamily="18" charset="0"/>
                <a:cs typeface="Times New Roman" panose="02020603050405020304" pitchFamily="18" charset="0"/>
              </a:rPr>
              <a:t>- Regression Testing involves testing done to make sure none of </a:t>
            </a:r>
            <a:r>
              <a:rPr lang="en-US" sz="2400" dirty="0" smtClean="0">
                <a:latin typeface="Times New Roman" panose="02020603050405020304" pitchFamily="18" charset="0"/>
                <a:cs typeface="Times New Roman" panose="02020603050405020304" pitchFamily="18" charset="0"/>
              </a:rPr>
              <a:t>the</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changes made over the course of the development process have caused new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bugs</a:t>
            </a:r>
            <a:r>
              <a:rPr lang="en-US" sz="2400" dirty="0">
                <a:latin typeface="Times New Roman" panose="02020603050405020304" pitchFamily="18" charset="0"/>
                <a:cs typeface="Times New Roman" panose="02020603050405020304" pitchFamily="18" charset="0"/>
              </a:rPr>
              <a:t>. It also makes sure no old bugs appear from the addition of </a:t>
            </a:r>
            <a:r>
              <a:rPr lang="en-US" sz="2400" dirty="0" smtClean="0">
                <a:latin typeface="Times New Roman" panose="02020603050405020304" pitchFamily="18" charset="0"/>
                <a:cs typeface="Times New Roman" panose="02020603050405020304" pitchFamily="18" charset="0"/>
              </a:rPr>
              <a:t>new</a:t>
            </a:r>
          </a:p>
          <a:p>
            <a:r>
              <a:rPr lang="en-US" sz="2400" dirty="0" smtClean="0">
                <a:latin typeface="Times New Roman" panose="02020603050405020304" pitchFamily="18" charset="0"/>
                <a:cs typeface="Times New Roman" panose="02020603050405020304" pitchFamily="18" charset="0"/>
              </a:rPr>
              <a:t>                                         software </a:t>
            </a:r>
            <a:r>
              <a:rPr lang="en-US" sz="2400" dirty="0">
                <a:latin typeface="Times New Roman" panose="02020603050405020304" pitchFamily="18" charset="0"/>
                <a:cs typeface="Times New Roman" panose="02020603050405020304" pitchFamily="18" charset="0"/>
              </a:rPr>
              <a:t>modules over time.  </a:t>
            </a:r>
          </a:p>
          <a:p>
            <a:pPr marL="457200" indent="-457200">
              <a:buAutoNum type="arabicPeriod" startAt="4"/>
            </a:pPr>
            <a:r>
              <a:rPr lang="en-US" sz="2400" b="1" dirty="0" smtClean="0">
                <a:solidFill>
                  <a:srgbClr val="00B0F0"/>
                </a:solidFill>
                <a:latin typeface="Times New Roman" panose="02020603050405020304" pitchFamily="18" charset="0"/>
                <a:cs typeface="Times New Roman" panose="02020603050405020304" pitchFamily="18" charset="0"/>
              </a:rPr>
              <a:t>Recovery </a:t>
            </a:r>
            <a:r>
              <a:rPr lang="en-US" sz="2400" b="1" dirty="0">
                <a:solidFill>
                  <a:srgbClr val="00B0F0"/>
                </a:solidFill>
                <a:latin typeface="Times New Roman" panose="02020603050405020304" pitchFamily="18" charset="0"/>
                <a:cs typeface="Times New Roman" panose="02020603050405020304" pitchFamily="18" charset="0"/>
              </a:rPr>
              <a:t>Testing </a:t>
            </a:r>
            <a:r>
              <a:rPr lang="en-US" sz="2400" dirty="0">
                <a:latin typeface="Times New Roman" panose="02020603050405020304" pitchFamily="18" charset="0"/>
                <a:cs typeface="Times New Roman" panose="02020603050405020304" pitchFamily="18" charset="0"/>
              </a:rPr>
              <a:t>- Recovery testing is done to demonstrate a software solution is reliable,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trustworthy </a:t>
            </a:r>
            <a:r>
              <a:rPr lang="en-US" sz="2400" dirty="0">
                <a:latin typeface="Times New Roman" panose="02020603050405020304" pitchFamily="18" charset="0"/>
                <a:cs typeface="Times New Roman" panose="02020603050405020304" pitchFamily="18" charset="0"/>
              </a:rPr>
              <a:t>and can successfully recoup from possible crashes.  </a:t>
            </a:r>
          </a:p>
          <a:p>
            <a:pPr marL="457200" indent="-457200">
              <a:buAutoNum type="arabicPeriod" startAt="5"/>
            </a:pPr>
            <a:r>
              <a:rPr lang="en-US" sz="2400" b="1" dirty="0" smtClean="0">
                <a:solidFill>
                  <a:srgbClr val="00B0F0"/>
                </a:solidFill>
                <a:latin typeface="Times New Roman" panose="02020603050405020304" pitchFamily="18" charset="0"/>
                <a:cs typeface="Times New Roman" panose="02020603050405020304" pitchFamily="18" charset="0"/>
              </a:rPr>
              <a:t>Migration </a:t>
            </a:r>
            <a:r>
              <a:rPr lang="en-US" sz="2400" b="1" dirty="0">
                <a:solidFill>
                  <a:srgbClr val="00B0F0"/>
                </a:solidFill>
                <a:latin typeface="Times New Roman" panose="02020603050405020304" pitchFamily="18" charset="0"/>
                <a:cs typeface="Times New Roman" panose="02020603050405020304" pitchFamily="18" charset="0"/>
              </a:rPr>
              <a:t>Testing </a:t>
            </a:r>
            <a:r>
              <a:rPr lang="en-US" sz="2400" dirty="0">
                <a:latin typeface="Times New Roman" panose="02020603050405020304" pitchFamily="18" charset="0"/>
                <a:cs typeface="Times New Roman" panose="02020603050405020304" pitchFamily="18" charset="0"/>
              </a:rPr>
              <a:t>- Migration testing is done to ensure that the software can be moved from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older </a:t>
            </a:r>
            <a:r>
              <a:rPr lang="en-US" sz="2400" dirty="0">
                <a:latin typeface="Times New Roman" panose="02020603050405020304" pitchFamily="18" charset="0"/>
                <a:cs typeface="Times New Roman" panose="02020603050405020304" pitchFamily="18" charset="0"/>
              </a:rPr>
              <a:t>system infrastructures to current system infrastructures without any issues.  </a:t>
            </a:r>
          </a:p>
          <a:p>
            <a:pPr marL="457200" indent="-457200">
              <a:buAutoNum type="arabicPeriod" startAt="6"/>
            </a:pPr>
            <a:r>
              <a:rPr lang="en-US" sz="2400" b="1" dirty="0" smtClean="0">
                <a:solidFill>
                  <a:srgbClr val="00B0F0"/>
                </a:solidFill>
                <a:latin typeface="Times New Roman" panose="02020603050405020304" pitchFamily="18" charset="0"/>
                <a:cs typeface="Times New Roman" panose="02020603050405020304" pitchFamily="18" charset="0"/>
              </a:rPr>
              <a:t>Functional </a:t>
            </a:r>
            <a:r>
              <a:rPr lang="en-US" sz="2400" b="1" dirty="0">
                <a:solidFill>
                  <a:srgbClr val="00B0F0"/>
                </a:solidFill>
                <a:latin typeface="Times New Roman" panose="02020603050405020304" pitchFamily="18" charset="0"/>
                <a:cs typeface="Times New Roman" panose="02020603050405020304" pitchFamily="18" charset="0"/>
              </a:rPr>
              <a:t>Testing </a:t>
            </a:r>
            <a:r>
              <a:rPr lang="en-US" sz="2400" dirty="0">
                <a:latin typeface="Times New Roman" panose="02020603050405020304" pitchFamily="18" charset="0"/>
                <a:cs typeface="Times New Roman" panose="02020603050405020304" pitchFamily="18" charset="0"/>
              </a:rPr>
              <a:t>- Also known as functional completeness testing, Testing involves trying </a:t>
            </a:r>
            <a:r>
              <a:rPr lang="en-US" sz="2400" dirty="0" smtClean="0">
                <a:latin typeface="Times New Roman" panose="02020603050405020304" pitchFamily="18" charset="0"/>
                <a:cs typeface="Times New Roman" panose="02020603050405020304" pitchFamily="18" charset="0"/>
              </a:rPr>
              <a:t>to</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think of any possible missing functions. Testers might make a list of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additional </a:t>
            </a:r>
            <a:r>
              <a:rPr lang="en-US" sz="2400" dirty="0">
                <a:latin typeface="Times New Roman" panose="02020603050405020304" pitchFamily="18" charset="0"/>
                <a:cs typeface="Times New Roman" panose="02020603050405020304" pitchFamily="18" charset="0"/>
              </a:rPr>
              <a:t>functionalities that a product could have to improve it during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functional </a:t>
            </a:r>
            <a:r>
              <a:rPr lang="en-US" sz="2400" dirty="0">
                <a:latin typeface="Times New Roman" panose="02020603050405020304" pitchFamily="18" charset="0"/>
                <a:cs typeface="Times New Roman" panose="02020603050405020304" pitchFamily="18" charset="0"/>
              </a:rPr>
              <a:t>testing.  </a:t>
            </a:r>
          </a:p>
          <a:p>
            <a:pPr marL="457200" indent="-457200">
              <a:buAutoNum type="arabicPeriod" startAt="7"/>
            </a:pPr>
            <a:r>
              <a:rPr lang="en-US" sz="2400" b="1" dirty="0" smtClean="0">
                <a:solidFill>
                  <a:srgbClr val="00B0F0"/>
                </a:solidFill>
                <a:latin typeface="Times New Roman" panose="02020603050405020304" pitchFamily="18" charset="0"/>
                <a:cs typeface="Times New Roman" panose="02020603050405020304" pitchFamily="18" charset="0"/>
              </a:rPr>
              <a:t>Hardware/Software </a:t>
            </a:r>
            <a:r>
              <a:rPr lang="en-US" sz="2400" b="1" dirty="0">
                <a:solidFill>
                  <a:srgbClr val="00B0F0"/>
                </a:solidFill>
                <a:latin typeface="Times New Roman" panose="02020603050405020304" pitchFamily="18" charset="0"/>
                <a:cs typeface="Times New Roman" panose="02020603050405020304" pitchFamily="18" charset="0"/>
              </a:rPr>
              <a:t>Testing </a:t>
            </a:r>
            <a:r>
              <a:rPr lang="en-US" sz="2400" dirty="0">
                <a:latin typeface="Times New Roman" panose="02020603050405020304" pitchFamily="18" charset="0"/>
                <a:cs typeface="Times New Roman" panose="02020603050405020304" pitchFamily="18" charset="0"/>
              </a:rPr>
              <a:t>- IBM refers to Hardware/Software testing as </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HW/SW Testing". This is when the tester focuses his/her attention on the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interactions </a:t>
            </a:r>
            <a:r>
              <a:rPr lang="en-US" sz="2400" dirty="0">
                <a:latin typeface="Times New Roman" panose="02020603050405020304" pitchFamily="18" charset="0"/>
                <a:cs typeface="Times New Roman" panose="02020603050405020304" pitchFamily="18" charset="0"/>
              </a:rPr>
              <a:t>between the hardware and software during system testing.  </a:t>
            </a:r>
          </a:p>
        </p:txBody>
      </p:sp>
      <p:sp>
        <p:nvSpPr>
          <p:cNvPr id="4" name="Title 1"/>
          <p:cNvSpPr txBox="1">
            <a:spLocks noGrp="1"/>
          </p:cNvSpPr>
          <p:nvPr>
            <p:ph type="title"/>
          </p:nvPr>
        </p:nvSpPr>
        <p:spPr>
          <a:xfrm>
            <a:off x="1342955" y="220628"/>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3311504734"/>
      </p:ext>
    </p:extLst>
  </p:cSld>
  <p:clrMapOvr>
    <a:masterClrMapping/>
  </p:clrMapOvr>
  <mc:AlternateContent xmlns:mc="http://schemas.openxmlformats.org/markup-compatibility/2006" xmlns:p14="http://schemas.microsoft.com/office/powerpoint/2010/main">
    <mc:Choice Requires="p14">
      <p:transition spd="slow" p14:dur="2000" advTm="247790"/>
    </mc:Choice>
    <mc:Fallback xmlns="">
      <p:transition spd="slow" advTm="24779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42955" y="220628"/>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218661" y="1333812"/>
            <a:ext cx="12582939" cy="7971413"/>
          </a:xfrm>
          <a:prstGeom prst="rect">
            <a:avLst/>
          </a:prstGeom>
        </p:spPr>
        <p:txBody>
          <a:bodyPr wrap="square">
            <a:spAutoFit/>
          </a:bodyPr>
          <a:lstStyle/>
          <a:p>
            <a:r>
              <a:rPr lang="en-US" sz="4000" b="1" dirty="0">
                <a:solidFill>
                  <a:srgbClr val="FFFF00"/>
                </a:solidFill>
                <a:latin typeface="Times New Roman" panose="02020603050405020304" pitchFamily="18" charset="0"/>
                <a:cs typeface="Times New Roman" panose="02020603050405020304" pitchFamily="18" charset="0"/>
              </a:rPr>
              <a:t>4. Acceptance Testing OR User Acceptance Testing  </a:t>
            </a:r>
            <a:r>
              <a:rPr lang="en-US" sz="4000" b="1" dirty="0" smtClean="0">
                <a:solidFill>
                  <a:srgbClr val="FFFF00"/>
                </a:solidFill>
                <a:latin typeface="Times New Roman" panose="02020603050405020304" pitchFamily="18" charset="0"/>
                <a:cs typeface="Times New Roman" panose="02020603050405020304" pitchFamily="18" charset="0"/>
              </a:rPr>
              <a:t>.</a:t>
            </a:r>
          </a:p>
          <a:p>
            <a:endParaRPr lang="en-US" sz="4000" b="1" dirty="0" smtClean="0">
              <a:solidFill>
                <a:srgbClr val="FFFF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It is a level of software testing where a system is tested for acceptability. </a:t>
            </a:r>
            <a:endParaRPr lang="en-US" sz="4000" b="1" dirty="0">
              <a:solidFill>
                <a:srgbClr val="FFFF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After the system test has corrected all or most defects, the system will be delivered to the user or customer for Acceptance Testing or User Acceptance Testing (UAT)  </a:t>
            </a: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purpose of this test is to evaluate the system’s compliance with the business requirements and assess whether it is acceptable for delivery.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solidFill>
                  <a:srgbClr val="FFFF00"/>
                </a:solidFill>
                <a:latin typeface="Times New Roman" panose="02020603050405020304" pitchFamily="18" charset="0"/>
                <a:cs typeface="Times New Roman" panose="02020603050405020304" pitchFamily="18" charset="0"/>
              </a:rPr>
              <a:t>Definition by ISTQB : </a:t>
            </a:r>
          </a:p>
          <a:p>
            <a:r>
              <a:rPr lang="en-US" sz="2400" dirty="0">
                <a:latin typeface="Times New Roman" panose="02020603050405020304" pitchFamily="18" charset="0"/>
                <a:cs typeface="Times New Roman" panose="02020603050405020304" pitchFamily="18" charset="0"/>
              </a:rPr>
              <a:t>•	</a:t>
            </a:r>
            <a:r>
              <a:rPr lang="en-US" sz="2400" b="1" dirty="0">
                <a:solidFill>
                  <a:srgbClr val="00B0F0"/>
                </a:solidFill>
                <a:latin typeface="Times New Roman" panose="02020603050405020304" pitchFamily="18" charset="0"/>
                <a:cs typeface="Times New Roman" panose="02020603050405020304" pitchFamily="18" charset="0"/>
              </a:rPr>
              <a:t>acceptance testing</a:t>
            </a:r>
            <a:r>
              <a:rPr lang="en-US" sz="2400" dirty="0">
                <a:latin typeface="Times New Roman" panose="02020603050405020304" pitchFamily="18" charset="0"/>
                <a:cs typeface="Times New Roman" panose="02020603050405020304" pitchFamily="18" charset="0"/>
              </a:rPr>
              <a:t>: Formal testing with respect to user needs, requirements, and business processes conducted to determine whether or not a system satisfies the acceptance criteria and to enable the user, customers or other authorized entity to determine whether or not to accept the system.  </a:t>
            </a:r>
          </a:p>
          <a:p>
            <a:r>
              <a:rPr lang="en-US" sz="2400" dirty="0">
                <a:latin typeface="Times New Roman" panose="02020603050405020304" pitchFamily="18" charset="0"/>
                <a:cs typeface="Times New Roman" panose="02020603050405020304" pitchFamily="18" charset="0"/>
              </a:rPr>
              <a:t>There are various forms of acceptance testing:  </a:t>
            </a:r>
          </a:p>
          <a:p>
            <a:r>
              <a:rPr lang="en-US" sz="2400" dirty="0">
                <a:latin typeface="Times New Roman" panose="02020603050405020304" pitchFamily="18" charset="0"/>
                <a:cs typeface="Times New Roman" panose="02020603050405020304" pitchFamily="18" charset="0"/>
              </a:rPr>
              <a:t>•	User acceptance Testing  </a:t>
            </a:r>
          </a:p>
          <a:p>
            <a:r>
              <a:rPr lang="en-US" sz="2400" dirty="0">
                <a:latin typeface="Times New Roman" panose="02020603050405020304" pitchFamily="18" charset="0"/>
                <a:cs typeface="Times New Roman" panose="02020603050405020304" pitchFamily="18" charset="0"/>
              </a:rPr>
              <a:t>•	Business acceptance Testing  </a:t>
            </a: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Contract Acceptance Testing</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Regulations/Compliance</a:t>
            </a:r>
            <a:r>
              <a:rPr lang="en-US" sz="2400" dirty="0">
                <a:latin typeface="Times New Roman" panose="02020603050405020304" pitchFamily="18" charset="0"/>
                <a:cs typeface="Times New Roman" panose="02020603050405020304" pitchFamily="18" charset="0"/>
              </a:rPr>
              <a:t> Acceptance Testing (RAT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Alpha Testing  </a:t>
            </a:r>
          </a:p>
          <a:p>
            <a:r>
              <a:rPr lang="en-US" sz="2400" dirty="0">
                <a:latin typeface="Times New Roman" panose="02020603050405020304" pitchFamily="18" charset="0"/>
                <a:cs typeface="Times New Roman" panose="02020603050405020304" pitchFamily="18" charset="0"/>
              </a:rPr>
              <a:t>•	Beta Testing  </a:t>
            </a:r>
          </a:p>
        </p:txBody>
      </p:sp>
      <p:pic>
        <p:nvPicPr>
          <p:cNvPr id="5" name="Picture 4">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1752600098"/>
      </p:ext>
    </p:extLst>
  </p:cSld>
  <p:clrMapOvr>
    <a:masterClrMapping/>
  </p:clrMapOvr>
  <mc:AlternateContent xmlns:mc="http://schemas.openxmlformats.org/markup-compatibility/2006" xmlns:p14="http://schemas.microsoft.com/office/powerpoint/2010/main">
    <mc:Choice Requires="p14">
      <p:transition spd="slow" p14:dur="2000" advTm="193565"/>
    </mc:Choice>
    <mc:Fallback xmlns="">
      <p:transition spd="slow" advTm="193565"/>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42955" y="220628"/>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235949" y="2116258"/>
            <a:ext cx="11569148" cy="6678751"/>
          </a:xfrm>
          <a:prstGeom prst="rect">
            <a:avLst/>
          </a:prstGeom>
        </p:spPr>
        <p:txBody>
          <a:bodyPr wrap="square">
            <a:spAutoFit/>
          </a:bodyPr>
          <a:lstStyle/>
          <a:p>
            <a:r>
              <a:rPr lang="en-US" sz="2800" b="1" dirty="0" smtClean="0">
                <a:solidFill>
                  <a:srgbClr val="00B0F0"/>
                </a:solidFill>
                <a:latin typeface="Times New Roman" panose="02020603050405020304" pitchFamily="18" charset="0"/>
                <a:cs typeface="Times New Roman" panose="02020603050405020304" pitchFamily="18" charset="0"/>
              </a:rPr>
              <a:t>When is it performed?  </a:t>
            </a: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Acceptance Testing is the fourth and last level of software testing performed after System Testing and </a:t>
            </a: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before making the system available for actual use. </a:t>
            </a:r>
          </a:p>
          <a:p>
            <a:r>
              <a:rPr lang="en-US" sz="2400" dirty="0" smtClean="0">
                <a:latin typeface="Times New Roman" panose="02020603050405020304" pitchFamily="18" charset="0"/>
                <a:cs typeface="Times New Roman" panose="02020603050405020304" pitchFamily="18" charset="0"/>
              </a:rPr>
              <a:t> </a:t>
            </a:r>
            <a:r>
              <a:rPr lang="en-US" sz="2800" b="1" dirty="0" smtClean="0">
                <a:solidFill>
                  <a:srgbClr val="00B0F0"/>
                </a:solidFill>
                <a:latin typeface="Times New Roman" panose="02020603050405020304" pitchFamily="18" charset="0"/>
                <a:cs typeface="Times New Roman" panose="02020603050405020304" pitchFamily="18" charset="0"/>
              </a:rPr>
              <a:t>Who performs it?   </a:t>
            </a: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Acceptance testing is basically done by the </a:t>
            </a: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User or Customers</a:t>
            </a:r>
            <a:r>
              <a:rPr lang="en-US" sz="2400" dirty="0">
                <a:latin typeface="Times New Roman" panose="02020603050405020304" pitchFamily="18" charset="0"/>
                <a:cs typeface="Times New Roman" panose="02020603050405020304" pitchFamily="18" charset="0"/>
              </a:rPr>
              <a:t>’ customers </a:t>
            </a: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 stakeholders   </a:t>
            </a: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tester </a:t>
            </a:r>
            <a:r>
              <a:rPr lang="en-US" sz="2400" dirty="0">
                <a:latin typeface="Times New Roman" panose="02020603050405020304" pitchFamily="18" charset="0"/>
                <a:cs typeface="Times New Roman" panose="02020603050405020304" pitchFamily="18" charset="0"/>
              </a:rPr>
              <a:t>(rarely), </a:t>
            </a:r>
            <a:r>
              <a:rPr lang="en-US" sz="2400" dirty="0" smtClean="0">
                <a:latin typeface="Times New Roman" panose="02020603050405020304" pitchFamily="18" charset="0"/>
                <a:cs typeface="Times New Roman" panose="02020603050405020304" pitchFamily="18" charset="0"/>
              </a:rPr>
              <a:t>management,</a:t>
            </a: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Sales</a:t>
            </a:r>
            <a:r>
              <a:rPr lang="en-US" sz="2400" dirty="0">
                <a:latin typeface="Times New Roman" panose="02020603050405020304" pitchFamily="18" charset="0"/>
                <a:cs typeface="Times New Roman" panose="02020603050405020304" pitchFamily="18" charset="0"/>
              </a:rPr>
              <a:t>, Support teams performs acceptance testing depending on the type of test carried out</a:t>
            </a:r>
            <a:endParaRPr lang="en-US" sz="2400" dirty="0" smtClean="0">
              <a:latin typeface="Times New Roman" panose="02020603050405020304" pitchFamily="18" charset="0"/>
              <a:cs typeface="Times New Roman" panose="02020603050405020304" pitchFamily="18" charset="0"/>
            </a:endParaRPr>
          </a:p>
          <a:p>
            <a:pPr algn="ctr"/>
            <a:endParaRPr lang="en-US" sz="3600" b="1" dirty="0" smtClean="0">
              <a:solidFill>
                <a:srgbClr val="00B0F0"/>
              </a:solidFill>
              <a:latin typeface="Times New Roman" panose="02020603050405020304" pitchFamily="18" charset="0"/>
              <a:cs typeface="Times New Roman" panose="02020603050405020304" pitchFamily="18" charset="0"/>
            </a:endParaRPr>
          </a:p>
          <a:p>
            <a:pPr algn="ctr"/>
            <a:r>
              <a:rPr lang="en-US" sz="3600" b="1" dirty="0">
                <a:solidFill>
                  <a:srgbClr val="FFFF00"/>
                </a:solidFill>
                <a:latin typeface="Times New Roman" panose="02020603050405020304" pitchFamily="18" charset="0"/>
                <a:cs typeface="Times New Roman" panose="02020603050405020304" pitchFamily="18" charset="0"/>
              </a:rPr>
              <a:t>Strategy /Approach   Acceptance Testing OR User Acceptance </a:t>
            </a:r>
            <a:r>
              <a:rPr lang="en-US" sz="3600" b="1" dirty="0" smtClean="0">
                <a:solidFill>
                  <a:srgbClr val="FFFF00"/>
                </a:solidFill>
                <a:latin typeface="Times New Roman" panose="02020603050405020304" pitchFamily="18" charset="0"/>
                <a:cs typeface="Times New Roman" panose="02020603050405020304" pitchFamily="18" charset="0"/>
              </a:rPr>
              <a:t>Testing</a:t>
            </a:r>
          </a:p>
          <a:p>
            <a:pPr marL="857250" indent="-857250" algn="ctr">
              <a:buFont typeface="+mj-lt"/>
              <a:buAutoNum type="romanUcPeriod"/>
            </a:pPr>
            <a:r>
              <a:rPr lang="en-US" sz="3600" b="1" dirty="0">
                <a:solidFill>
                  <a:srgbClr val="00B0F0"/>
                </a:solidFill>
                <a:latin typeface="Times New Roman" panose="02020603050405020304" pitchFamily="18" charset="0"/>
                <a:cs typeface="Times New Roman" panose="02020603050405020304" pitchFamily="18" charset="0"/>
              </a:rPr>
              <a:t>Internal Acceptance </a:t>
            </a:r>
            <a:r>
              <a:rPr lang="en-US" sz="3600" b="1" dirty="0" smtClean="0">
                <a:solidFill>
                  <a:srgbClr val="00B0F0"/>
                </a:solidFill>
                <a:latin typeface="Times New Roman" panose="02020603050405020304" pitchFamily="18" charset="0"/>
                <a:cs typeface="Times New Roman" panose="02020603050405020304" pitchFamily="18" charset="0"/>
              </a:rPr>
              <a:t>Testing</a:t>
            </a:r>
          </a:p>
          <a:p>
            <a:pPr marL="857250" indent="-857250" algn="ctr">
              <a:buFont typeface="+mj-lt"/>
              <a:buAutoNum type="romanUcPeriod"/>
            </a:pPr>
            <a:r>
              <a:rPr lang="en-US" sz="3600" b="1" dirty="0">
                <a:solidFill>
                  <a:srgbClr val="00B0F0"/>
                </a:solidFill>
                <a:latin typeface="Times New Roman" panose="02020603050405020304" pitchFamily="18" charset="0"/>
                <a:cs typeface="Times New Roman" panose="02020603050405020304" pitchFamily="18" charset="0"/>
              </a:rPr>
              <a:t>External Acceptance Testing</a:t>
            </a:r>
            <a:endParaRPr lang="en-US" sz="3600" b="1" dirty="0" smtClean="0">
              <a:solidFill>
                <a:srgbClr val="00B0F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6" name="Rectangle 5"/>
          <p:cNvSpPr/>
          <p:nvPr/>
        </p:nvSpPr>
        <p:spPr>
          <a:xfrm>
            <a:off x="1342955" y="1279390"/>
            <a:ext cx="10347320" cy="646331"/>
          </a:xfrm>
          <a:prstGeom prst="rect">
            <a:avLst/>
          </a:prstGeom>
        </p:spPr>
        <p:txBody>
          <a:bodyPr wrap="none">
            <a:spAutoFit/>
          </a:bodyPr>
          <a:lstStyle/>
          <a:p>
            <a:r>
              <a:rPr lang="en-US" sz="3600" b="1" dirty="0">
                <a:solidFill>
                  <a:srgbClr val="FFFF00"/>
                </a:solidFill>
                <a:latin typeface="Times New Roman" panose="02020603050405020304" pitchFamily="18" charset="0"/>
                <a:cs typeface="Times New Roman" panose="02020603050405020304" pitchFamily="18" charset="0"/>
              </a:rPr>
              <a:t>4. Acceptance Testing OR User Acceptance Testing  </a:t>
            </a:r>
          </a:p>
        </p:txBody>
      </p:sp>
    </p:spTree>
    <p:extLst>
      <p:ext uri="{BB962C8B-B14F-4D97-AF65-F5344CB8AC3E}">
        <p14:creationId xmlns:p14="http://schemas.microsoft.com/office/powerpoint/2010/main" val="94405110"/>
      </p:ext>
    </p:extLst>
  </p:cSld>
  <p:clrMapOvr>
    <a:masterClrMapping/>
  </p:clrMapOvr>
  <mc:AlternateContent xmlns:mc="http://schemas.openxmlformats.org/markup-compatibility/2006" xmlns:p14="http://schemas.microsoft.com/office/powerpoint/2010/main">
    <mc:Choice Requires="p14">
      <p:transition spd="slow" p14:dur="2000" advTm="129646"/>
    </mc:Choice>
    <mc:Fallback xmlns="">
      <p:transition spd="slow" advTm="129646"/>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42955" y="220628"/>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6" name="Rectangle 5"/>
          <p:cNvSpPr/>
          <p:nvPr/>
        </p:nvSpPr>
        <p:spPr>
          <a:xfrm>
            <a:off x="283517" y="1307224"/>
            <a:ext cx="12975283" cy="584775"/>
          </a:xfrm>
          <a:prstGeom prst="rect">
            <a:avLst/>
          </a:prstGeom>
        </p:spPr>
        <p:txBody>
          <a:bodyPr wrap="none">
            <a:spAutoFit/>
          </a:bodyPr>
          <a:lstStyle/>
          <a:p>
            <a:r>
              <a:rPr lang="en-US" sz="3200" b="1" dirty="0">
                <a:solidFill>
                  <a:srgbClr val="FFFF00"/>
                </a:solidFill>
                <a:latin typeface="Times New Roman" panose="02020603050405020304" pitchFamily="18" charset="0"/>
                <a:cs typeface="Times New Roman" panose="02020603050405020304" pitchFamily="18" charset="0"/>
              </a:rPr>
              <a:t>4. Strategy /Approach   </a:t>
            </a:r>
            <a:r>
              <a:rPr lang="en-US" sz="3200" b="1" dirty="0" smtClean="0">
                <a:solidFill>
                  <a:srgbClr val="FFFF00"/>
                </a:solidFill>
                <a:latin typeface="Times New Roman" panose="02020603050405020304" pitchFamily="18" charset="0"/>
                <a:cs typeface="Times New Roman" panose="02020603050405020304" pitchFamily="18" charset="0"/>
              </a:rPr>
              <a:t>Acceptance </a:t>
            </a:r>
            <a:r>
              <a:rPr lang="en-US" sz="3200" b="1" dirty="0">
                <a:solidFill>
                  <a:srgbClr val="FFFF00"/>
                </a:solidFill>
                <a:latin typeface="Times New Roman" panose="02020603050405020304" pitchFamily="18" charset="0"/>
                <a:cs typeface="Times New Roman" panose="02020603050405020304" pitchFamily="18" charset="0"/>
              </a:rPr>
              <a:t>Testing OR User Acceptance Testing  </a:t>
            </a:r>
          </a:p>
        </p:txBody>
      </p:sp>
      <p:sp>
        <p:nvSpPr>
          <p:cNvPr id="20" name="Rectangle 19"/>
          <p:cNvSpPr/>
          <p:nvPr/>
        </p:nvSpPr>
        <p:spPr>
          <a:xfrm>
            <a:off x="516835" y="2690098"/>
            <a:ext cx="10972800" cy="6247864"/>
          </a:xfrm>
          <a:prstGeom prst="rect">
            <a:avLst/>
          </a:prstGeom>
        </p:spPr>
        <p:txBody>
          <a:bodyPr wrap="square">
            <a:spAutoFit/>
          </a:bodyPr>
          <a:lstStyle/>
          <a:p>
            <a:pPr marL="571500" indent="-571500">
              <a:buFont typeface="+mj-lt"/>
              <a:buAutoNum type="romanUcPeriod"/>
            </a:pPr>
            <a:r>
              <a:rPr lang="en-US" sz="3200" b="1" dirty="0" smtClean="0">
                <a:solidFill>
                  <a:srgbClr val="00B0F0"/>
                </a:solidFill>
                <a:latin typeface="Times New Roman" panose="02020603050405020304" pitchFamily="18" charset="0"/>
                <a:cs typeface="Times New Roman" panose="02020603050405020304" pitchFamily="18" charset="0"/>
              </a:rPr>
              <a:t>Internal </a:t>
            </a:r>
            <a:r>
              <a:rPr lang="en-US" sz="3200" b="1" dirty="0">
                <a:solidFill>
                  <a:srgbClr val="00B0F0"/>
                </a:solidFill>
                <a:latin typeface="Times New Roman" panose="02020603050405020304" pitchFamily="18" charset="0"/>
                <a:cs typeface="Times New Roman" panose="02020603050405020304" pitchFamily="18" charset="0"/>
              </a:rPr>
              <a:t>Acceptance Testing </a:t>
            </a:r>
            <a:r>
              <a:rPr lang="en-US" sz="3200" dirty="0">
                <a:latin typeface="Times New Roman" panose="02020603050405020304" pitchFamily="18" charset="0"/>
                <a:cs typeface="Times New Roman" panose="02020603050405020304" pitchFamily="18" charset="0"/>
              </a:rPr>
              <a:t>(Also known as Alpha Testing) is performed by members of the organization that developed the software but who are not directly involved in the project (Development or Testing). Usually, it is the members of Product Management, Sales and/or Customer Support.  </a:t>
            </a:r>
          </a:p>
          <a:p>
            <a:pPr marL="571500" indent="-571500">
              <a:buFont typeface="+mj-lt"/>
              <a:buAutoNum type="romanUcPeriod"/>
            </a:pPr>
            <a:r>
              <a:rPr lang="en-US" sz="3200" b="1" dirty="0">
                <a:solidFill>
                  <a:srgbClr val="00B0F0"/>
                </a:solidFill>
                <a:latin typeface="Times New Roman" panose="02020603050405020304" pitchFamily="18" charset="0"/>
                <a:cs typeface="Times New Roman" panose="02020603050405020304" pitchFamily="18" charset="0"/>
              </a:rPr>
              <a:t>External Acceptance Testing </a:t>
            </a:r>
            <a:r>
              <a:rPr lang="en-US" sz="3200" dirty="0">
                <a:latin typeface="Times New Roman" panose="02020603050405020304" pitchFamily="18" charset="0"/>
                <a:cs typeface="Times New Roman" panose="02020603050405020304" pitchFamily="18" charset="0"/>
              </a:rPr>
              <a:t>is performed by people who are not employees of the organization that developed the software, consist of two types   </a:t>
            </a:r>
          </a:p>
          <a:p>
            <a:pPr marL="457200" indent="-457200">
              <a:buFont typeface="+mj-lt"/>
              <a:buAutoNum type="alphaLcPeriod"/>
            </a:pPr>
            <a:r>
              <a:rPr lang="en-US" sz="2400" b="1" u="sng" dirty="0" smtClean="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Customer </a:t>
            </a:r>
            <a:r>
              <a:rPr lang="en-US" sz="2400" b="1" u="sng"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Acceptance Testing </a:t>
            </a:r>
            <a:r>
              <a:rPr lang="en-US" sz="2400" dirty="0">
                <a:latin typeface="Times New Roman" panose="02020603050405020304" pitchFamily="18" charset="0"/>
                <a:cs typeface="Times New Roman" panose="02020603050405020304" pitchFamily="18" charset="0"/>
              </a:rPr>
              <a:t>is performed by the customers of the organization. They are the ones who asked the organization to develop the software. [This is in the case of the software not being owned by the organization that developed it.] . </a:t>
            </a:r>
          </a:p>
          <a:p>
            <a:pPr marL="457200" indent="-457200">
              <a:buFont typeface="+mj-lt"/>
              <a:buAutoNum type="alphaLcPeriod"/>
            </a:pPr>
            <a:r>
              <a:rPr lang="en-US" sz="2400" b="1" dirty="0">
                <a:solidFill>
                  <a:schemeClr val="accent2">
                    <a:lumMod val="75000"/>
                  </a:schemeClr>
                </a:solidFill>
                <a:latin typeface="Times New Roman" panose="02020603050405020304" pitchFamily="18" charset="0"/>
                <a:cs typeface="Times New Roman" panose="02020603050405020304" pitchFamily="18" charset="0"/>
              </a:rPr>
              <a:t>User Acceptance Testing </a:t>
            </a:r>
            <a:r>
              <a:rPr lang="en-US" sz="2400" dirty="0">
                <a:latin typeface="Times New Roman" panose="02020603050405020304" pitchFamily="18" charset="0"/>
                <a:cs typeface="Times New Roman" panose="02020603050405020304" pitchFamily="18" charset="0"/>
              </a:rPr>
              <a:t>(Also known as Beta Testing) is performed by the end users of the software. They can be the customers themselves or the customers’ customers.   </a:t>
            </a:r>
          </a:p>
        </p:txBody>
      </p:sp>
    </p:spTree>
    <p:extLst>
      <p:ext uri="{BB962C8B-B14F-4D97-AF65-F5344CB8AC3E}">
        <p14:creationId xmlns:p14="http://schemas.microsoft.com/office/powerpoint/2010/main" val="2922345489"/>
      </p:ext>
    </p:extLst>
  </p:cSld>
  <p:clrMapOvr>
    <a:masterClrMapping/>
  </p:clrMapOvr>
  <mc:AlternateContent xmlns:mc="http://schemas.openxmlformats.org/markup-compatibility/2006" xmlns:p14="http://schemas.microsoft.com/office/powerpoint/2010/main">
    <mc:Choice Requires="p14">
      <p:transition spd="slow" p14:dur="2000" advTm="128714"/>
    </mc:Choice>
    <mc:Fallback xmlns="">
      <p:transition spd="slow" advTm="128714"/>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15008" y="2767043"/>
            <a:ext cx="11834191" cy="649408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Why do Integration Testing?  </a:t>
            </a:r>
          </a:p>
          <a:p>
            <a:r>
              <a:rPr lang="en-US" sz="3200" dirty="0">
                <a:latin typeface="Times New Roman" panose="02020603050405020304" pitchFamily="18" charset="0"/>
                <a:cs typeface="Times New Roman" panose="02020603050405020304" pitchFamily="18" charset="0"/>
              </a:rPr>
              <a:t>Although each software module is unit tested, defects still exist for various reasons like  </a:t>
            </a:r>
            <a:endParaRPr lang="en-US" sz="32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     Interfaces </a:t>
            </a:r>
            <a:r>
              <a:rPr lang="en-US" sz="3200" dirty="0">
                <a:latin typeface="Times New Roman" panose="02020603050405020304" pitchFamily="18" charset="0"/>
                <a:cs typeface="Times New Roman" panose="02020603050405020304" pitchFamily="18" charset="0"/>
              </a:rPr>
              <a:t>of the software modules with the database could be erroneous  </a:t>
            </a:r>
          </a:p>
          <a:p>
            <a:r>
              <a:rPr lang="en-US" sz="3200" dirty="0">
                <a:latin typeface="Times New Roman" panose="02020603050405020304" pitchFamily="18" charset="0"/>
                <a:cs typeface="Times New Roman" panose="02020603050405020304" pitchFamily="18" charset="0"/>
              </a:rPr>
              <a:t>•	External Hardware interfaces, if any, could be erroneous  </a:t>
            </a:r>
          </a:p>
          <a:p>
            <a:r>
              <a:rPr lang="en-US" sz="3200" dirty="0">
                <a:latin typeface="Times New Roman" panose="02020603050405020304" pitchFamily="18" charset="0"/>
                <a:cs typeface="Times New Roman" panose="02020603050405020304" pitchFamily="18" charset="0"/>
              </a:rPr>
              <a:t>•	Inadequate exception handling </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the time of module development, there are wide chances of change in requirements by the clients. These new requirements may not be unit tested and hence system integration Testing becomes necessary.  </a:t>
            </a:r>
          </a:p>
          <a:p>
            <a:r>
              <a:rPr lang="en-US" sz="3200" dirty="0">
                <a:latin typeface="Times New Roman" panose="02020603050405020304" pitchFamily="18" charset="0"/>
                <a:cs typeface="Times New Roman" panose="02020603050405020304" pitchFamily="18" charset="0"/>
              </a:rPr>
              <a:t>	</a:t>
            </a:r>
          </a:p>
        </p:txBody>
      </p:sp>
      <p:sp>
        <p:nvSpPr>
          <p:cNvPr id="4" name="Title 1"/>
          <p:cNvSpPr txBox="1">
            <a:spLocks noGrp="1"/>
          </p:cNvSpPr>
          <p:nvPr>
            <p:ph type="title"/>
          </p:nvPr>
        </p:nvSpPr>
        <p:spPr>
          <a:xfrm>
            <a:off x="1303199" y="684356"/>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6" name="Rectangle 5"/>
          <p:cNvSpPr/>
          <p:nvPr/>
        </p:nvSpPr>
        <p:spPr>
          <a:xfrm>
            <a:off x="744508" y="1835564"/>
            <a:ext cx="4635180" cy="646331"/>
          </a:xfrm>
          <a:prstGeom prst="rect">
            <a:avLst/>
          </a:prstGeom>
        </p:spPr>
        <p:txBody>
          <a:bodyPr wrap="none">
            <a:spAutoFit/>
          </a:bodyPr>
          <a:lstStyle/>
          <a:p>
            <a:r>
              <a:rPr lang="en-US" sz="3600" b="1" dirty="0" smtClean="0">
                <a:solidFill>
                  <a:srgbClr val="FFFF00"/>
                </a:solidFill>
                <a:latin typeface="Times New Roman" panose="02020603050405020304" pitchFamily="18" charset="0"/>
                <a:cs typeface="Times New Roman" panose="02020603050405020304" pitchFamily="18" charset="0"/>
              </a:rPr>
              <a:t>2.Integration </a:t>
            </a:r>
            <a:r>
              <a:rPr lang="en-US" sz="3600" b="1" dirty="0">
                <a:solidFill>
                  <a:srgbClr val="FFFF00"/>
                </a:solidFill>
                <a:latin typeface="Times New Roman" panose="02020603050405020304" pitchFamily="18" charset="0"/>
                <a:cs typeface="Times New Roman" panose="02020603050405020304" pitchFamily="18" charset="0"/>
              </a:rPr>
              <a:t>Testing? </a:t>
            </a:r>
            <a:endParaRPr lang="en-US" dirty="0"/>
          </a:p>
        </p:txBody>
      </p:sp>
    </p:spTree>
    <p:extLst>
      <p:ext uri="{BB962C8B-B14F-4D97-AF65-F5344CB8AC3E}">
        <p14:creationId xmlns:p14="http://schemas.microsoft.com/office/powerpoint/2010/main" val="806449034"/>
      </p:ext>
    </p:extLst>
  </p:cSld>
  <p:clrMapOvr>
    <a:masterClrMapping/>
  </p:clrMapOvr>
  <mc:AlternateContent xmlns:mc="http://schemas.openxmlformats.org/markup-compatibility/2006" xmlns:p14="http://schemas.microsoft.com/office/powerpoint/2010/main">
    <mc:Choice Requires="p14">
      <p:transition spd="slow" p14:dur="2000" advTm="110080"/>
    </mc:Choice>
    <mc:Fallback xmlns="">
      <p:transition spd="slow" advTm="11008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42955" y="220628"/>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20" name="Rectangle 19"/>
          <p:cNvSpPr/>
          <p:nvPr/>
        </p:nvSpPr>
        <p:spPr>
          <a:xfrm>
            <a:off x="516835" y="2690098"/>
            <a:ext cx="10972800" cy="6247864"/>
          </a:xfrm>
          <a:prstGeom prst="rect">
            <a:avLst/>
          </a:prstGeom>
        </p:spPr>
        <p:txBody>
          <a:bodyPr wrap="square">
            <a:spAutoFit/>
          </a:bodyPr>
          <a:lstStyle/>
          <a:p>
            <a:pPr marL="571500" indent="-571500">
              <a:buFont typeface="+mj-lt"/>
              <a:buAutoNum type="romanUcPeriod"/>
            </a:pPr>
            <a:r>
              <a:rPr lang="en-US" sz="3200" b="1" dirty="0" smtClean="0">
                <a:solidFill>
                  <a:srgbClr val="00B0F0"/>
                </a:solidFill>
                <a:latin typeface="Times New Roman" panose="02020603050405020304" pitchFamily="18" charset="0"/>
                <a:cs typeface="Times New Roman" panose="02020603050405020304" pitchFamily="18" charset="0"/>
              </a:rPr>
              <a:t>Internal </a:t>
            </a:r>
            <a:r>
              <a:rPr lang="en-US" sz="3200" b="1" dirty="0">
                <a:solidFill>
                  <a:srgbClr val="00B0F0"/>
                </a:solidFill>
                <a:latin typeface="Times New Roman" panose="02020603050405020304" pitchFamily="18" charset="0"/>
                <a:cs typeface="Times New Roman" panose="02020603050405020304" pitchFamily="18" charset="0"/>
              </a:rPr>
              <a:t>Acceptance Testing </a:t>
            </a:r>
            <a:r>
              <a:rPr lang="en-US" sz="3200" dirty="0">
                <a:latin typeface="Times New Roman" panose="02020603050405020304" pitchFamily="18" charset="0"/>
                <a:cs typeface="Times New Roman" panose="02020603050405020304" pitchFamily="18" charset="0"/>
              </a:rPr>
              <a:t>(Also known as Alpha Testing) is performed by members of the organization that developed the software but who are not directly involved in the project (Development or Testing). Usually, it is the members of Product Management, Sales and/or Customer Support.  </a:t>
            </a:r>
          </a:p>
          <a:p>
            <a:pPr marL="571500" indent="-571500">
              <a:buFont typeface="+mj-lt"/>
              <a:buAutoNum type="romanUcPeriod"/>
            </a:pPr>
            <a:r>
              <a:rPr lang="en-US" sz="3200" b="1" dirty="0">
                <a:solidFill>
                  <a:srgbClr val="00B0F0"/>
                </a:solidFill>
                <a:latin typeface="Times New Roman" panose="02020603050405020304" pitchFamily="18" charset="0"/>
                <a:cs typeface="Times New Roman" panose="02020603050405020304" pitchFamily="18" charset="0"/>
              </a:rPr>
              <a:t>External Acceptance Testing </a:t>
            </a:r>
            <a:r>
              <a:rPr lang="en-US" sz="3200" dirty="0">
                <a:latin typeface="Times New Roman" panose="02020603050405020304" pitchFamily="18" charset="0"/>
                <a:cs typeface="Times New Roman" panose="02020603050405020304" pitchFamily="18" charset="0"/>
              </a:rPr>
              <a:t>is performed by people who are not employees of the organization that developed the software, consist of two types   </a:t>
            </a:r>
          </a:p>
          <a:p>
            <a:pPr marL="457200" indent="-457200">
              <a:buFont typeface="+mj-lt"/>
              <a:buAutoNum type="alphaLcPeriod"/>
            </a:pPr>
            <a:r>
              <a:rPr lang="en-US" sz="2400" b="1" u="sng" dirty="0" smtClean="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Customer </a:t>
            </a:r>
            <a:r>
              <a:rPr lang="en-US" sz="2400" b="1" u="sng"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Acceptance Testing </a:t>
            </a:r>
            <a:r>
              <a:rPr lang="en-US" sz="2400" dirty="0">
                <a:latin typeface="Times New Roman" panose="02020603050405020304" pitchFamily="18" charset="0"/>
                <a:cs typeface="Times New Roman" panose="02020603050405020304" pitchFamily="18" charset="0"/>
              </a:rPr>
              <a:t>is performed by the customers of the organization. They are the ones who asked the organization to develop the software. [This is in the case of the software not being owned by the organization that developed it.] . </a:t>
            </a:r>
          </a:p>
          <a:p>
            <a:pPr marL="457200" indent="-457200">
              <a:buFont typeface="+mj-lt"/>
              <a:buAutoNum type="alphaLcPeriod"/>
            </a:pPr>
            <a:r>
              <a:rPr lang="en-US" sz="2400" b="1" dirty="0">
                <a:solidFill>
                  <a:schemeClr val="accent2">
                    <a:lumMod val="75000"/>
                  </a:schemeClr>
                </a:solidFill>
                <a:latin typeface="Times New Roman" panose="02020603050405020304" pitchFamily="18" charset="0"/>
                <a:cs typeface="Times New Roman" panose="02020603050405020304" pitchFamily="18" charset="0"/>
              </a:rPr>
              <a:t>User Acceptance Testing </a:t>
            </a:r>
            <a:r>
              <a:rPr lang="en-US" sz="2400" dirty="0">
                <a:latin typeface="Times New Roman" panose="02020603050405020304" pitchFamily="18" charset="0"/>
                <a:cs typeface="Times New Roman" panose="02020603050405020304" pitchFamily="18" charset="0"/>
              </a:rPr>
              <a:t>(Also known as Beta Testing) is performed by the end users of the software. They can be the customers themselves or the customers’ customers.   </a:t>
            </a:r>
          </a:p>
        </p:txBody>
      </p:sp>
      <p:sp>
        <p:nvSpPr>
          <p:cNvPr id="21" name="Rectangle 20"/>
          <p:cNvSpPr/>
          <p:nvPr/>
        </p:nvSpPr>
        <p:spPr>
          <a:xfrm>
            <a:off x="283517" y="1307224"/>
            <a:ext cx="12975283" cy="584775"/>
          </a:xfrm>
          <a:prstGeom prst="rect">
            <a:avLst/>
          </a:prstGeom>
        </p:spPr>
        <p:txBody>
          <a:bodyPr wrap="none">
            <a:spAutoFit/>
          </a:bodyPr>
          <a:lstStyle/>
          <a:p>
            <a:r>
              <a:rPr lang="en-US" sz="3200" b="1" dirty="0">
                <a:solidFill>
                  <a:srgbClr val="FFFF00"/>
                </a:solidFill>
                <a:latin typeface="Times New Roman" panose="02020603050405020304" pitchFamily="18" charset="0"/>
                <a:cs typeface="Times New Roman" panose="02020603050405020304" pitchFamily="18" charset="0"/>
              </a:rPr>
              <a:t>4. Strategy /Approach   </a:t>
            </a:r>
            <a:r>
              <a:rPr lang="en-US" sz="3200" b="1" dirty="0" smtClean="0">
                <a:solidFill>
                  <a:srgbClr val="FFFF00"/>
                </a:solidFill>
                <a:latin typeface="Times New Roman" panose="02020603050405020304" pitchFamily="18" charset="0"/>
                <a:cs typeface="Times New Roman" panose="02020603050405020304" pitchFamily="18" charset="0"/>
              </a:rPr>
              <a:t>Acceptance </a:t>
            </a:r>
            <a:r>
              <a:rPr lang="en-US" sz="3200" b="1" dirty="0">
                <a:solidFill>
                  <a:srgbClr val="FFFF00"/>
                </a:solidFill>
                <a:latin typeface="Times New Roman" panose="02020603050405020304" pitchFamily="18" charset="0"/>
                <a:cs typeface="Times New Roman" panose="02020603050405020304" pitchFamily="18" charset="0"/>
              </a:rPr>
              <a:t>Testing OR User Acceptance Testing  </a:t>
            </a:r>
          </a:p>
        </p:txBody>
      </p:sp>
    </p:spTree>
    <p:extLst>
      <p:ext uri="{BB962C8B-B14F-4D97-AF65-F5344CB8AC3E}">
        <p14:creationId xmlns:p14="http://schemas.microsoft.com/office/powerpoint/2010/main" val="2309691604"/>
      </p:ext>
    </p:extLst>
  </p:cSld>
  <p:clrMapOvr>
    <a:masterClrMapping/>
  </p:clrMapOvr>
  <mc:AlternateContent xmlns:mc="http://schemas.openxmlformats.org/markup-compatibility/2006" xmlns:p14="http://schemas.microsoft.com/office/powerpoint/2010/main">
    <mc:Choice Requires="p14">
      <p:transition spd="slow" p14:dur="2000" advTm="218755"/>
    </mc:Choice>
    <mc:Fallback xmlns="">
      <p:transition spd="slow" advTm="218755"/>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42955" y="220628"/>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198782" y="1333811"/>
            <a:ext cx="12284766" cy="6863417"/>
          </a:xfrm>
          <a:prstGeom prst="rect">
            <a:avLst/>
          </a:prstGeom>
        </p:spPr>
        <p:txBody>
          <a:bodyPr wrap="square">
            <a:spAutoFit/>
          </a:bodyPr>
          <a:lstStyle/>
          <a:p>
            <a:pPr algn="ctr"/>
            <a:r>
              <a:rPr lang="en-US" sz="3600" b="1" dirty="0">
                <a:solidFill>
                  <a:srgbClr val="FFFF00"/>
                </a:solidFill>
                <a:latin typeface="Times New Roman" panose="02020603050405020304" pitchFamily="18" charset="0"/>
                <a:cs typeface="Times New Roman" panose="02020603050405020304" pitchFamily="18" charset="0"/>
              </a:rPr>
              <a:t>4. Acceptance Testing OR User Acceptance Testing  </a:t>
            </a:r>
          </a:p>
          <a:p>
            <a:pPr algn="ctr"/>
            <a:r>
              <a:rPr lang="en-US" sz="3600" b="1" dirty="0" smtClean="0">
                <a:solidFill>
                  <a:srgbClr val="00B0F0"/>
                </a:solidFill>
                <a:latin typeface="Times New Roman" panose="02020603050405020304" pitchFamily="18" charset="0"/>
                <a:cs typeface="Times New Roman" panose="02020603050405020304" pitchFamily="18" charset="0"/>
              </a:rPr>
              <a:t>Alpha </a:t>
            </a:r>
            <a:r>
              <a:rPr lang="en-US" sz="3600" b="1" dirty="0">
                <a:solidFill>
                  <a:srgbClr val="00B0F0"/>
                </a:solidFill>
                <a:latin typeface="Times New Roman" panose="02020603050405020304" pitchFamily="18" charset="0"/>
                <a:cs typeface="Times New Roman" panose="02020603050405020304" pitchFamily="18" charset="0"/>
              </a:rPr>
              <a:t>&amp; Beta Testing  </a:t>
            </a:r>
          </a:p>
          <a:p>
            <a:r>
              <a:rPr lang="en-US" sz="2800" b="1" dirty="0">
                <a:solidFill>
                  <a:srgbClr val="00B0F0"/>
                </a:solidFill>
                <a:latin typeface="Times New Roman" panose="02020603050405020304" pitchFamily="18" charset="0"/>
                <a:cs typeface="Times New Roman" panose="02020603050405020304" pitchFamily="18" charset="0"/>
              </a:rPr>
              <a:t>Alpha Testing </a:t>
            </a:r>
            <a:r>
              <a:rPr lang="en-US" sz="2800" dirty="0">
                <a:latin typeface="Times New Roman" panose="02020603050405020304" pitchFamily="18" charset="0"/>
                <a:cs typeface="Times New Roman" panose="02020603050405020304" pitchFamily="18" charset="0"/>
              </a:rPr>
              <a:t>normally takes place in the development environment and is usually done by internal staff. Long before the product is even released to external testers or customers. Also potential user groups might conduct Alpha Tests, but the important thing here is that it takes place in the development environment.  </a:t>
            </a:r>
          </a:p>
          <a:p>
            <a:r>
              <a:rPr lang="en-US" sz="2800" dirty="0">
                <a:latin typeface="Times New Roman" panose="02020603050405020304" pitchFamily="18" charset="0"/>
                <a:cs typeface="Times New Roman" panose="02020603050405020304" pitchFamily="18" charset="0"/>
              </a:rPr>
              <a:t>•	Based on the feedback – collected from the alpha testers – development teams then fix certain issues and improve the usability of the product.  </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b="1" dirty="0">
                <a:solidFill>
                  <a:srgbClr val="00B0F0"/>
                </a:solidFill>
                <a:latin typeface="Times New Roman" panose="02020603050405020304" pitchFamily="18" charset="0"/>
                <a:cs typeface="Times New Roman" panose="02020603050405020304" pitchFamily="18" charset="0"/>
              </a:rPr>
              <a:t>Beta Testing</a:t>
            </a:r>
            <a:r>
              <a:rPr lang="en-US" sz="2800" dirty="0">
                <a:latin typeface="Times New Roman" panose="02020603050405020304" pitchFamily="18" charset="0"/>
                <a:cs typeface="Times New Roman" panose="02020603050405020304" pitchFamily="18" charset="0"/>
              </a:rPr>
              <a:t>, also known as “field testing”, takes place in the customer’s environment and involves some extensive testing by a group of customers who use the system in their environment. These beta testers then provide feedback, which in turn leads to improvements of the product.  </a:t>
            </a:r>
          </a:p>
          <a:p>
            <a:r>
              <a:rPr lang="en-US" sz="2800" dirty="0">
                <a:latin typeface="Times New Roman" panose="02020603050405020304" pitchFamily="18" charset="0"/>
                <a:cs typeface="Times New Roman" panose="02020603050405020304" pitchFamily="18" charset="0"/>
              </a:rPr>
              <a:t>•	Alpha and Beta Testing are done before the software is released to all customers    </a:t>
            </a:r>
          </a:p>
        </p:txBody>
      </p:sp>
      <p:pic>
        <p:nvPicPr>
          <p:cNvPr id="16" name="Picture 15">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863221817"/>
      </p:ext>
    </p:extLst>
  </p:cSld>
  <p:clrMapOvr>
    <a:masterClrMapping/>
  </p:clrMapOvr>
  <mc:AlternateContent xmlns:mc="http://schemas.openxmlformats.org/markup-compatibility/2006" xmlns:p14="http://schemas.microsoft.com/office/powerpoint/2010/main">
    <mc:Choice Requires="p14">
      <p:transition spd="slow" p14:dur="2000" advTm="169788"/>
    </mc:Choice>
    <mc:Fallback xmlns="">
      <p:transition spd="slow" advTm="169788"/>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noGrp="1"/>
          </p:cNvSpPr>
          <p:nvPr>
            <p:ph type="title"/>
          </p:nvPr>
        </p:nvSpPr>
        <p:spPr>
          <a:xfrm>
            <a:off x="1574385" y="-226051"/>
            <a:ext cx="9355138" cy="1272209"/>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9026" y="636104"/>
            <a:ext cx="12841357" cy="9171742"/>
          </a:xfrm>
          <a:prstGeom prst="rect">
            <a:avLst/>
          </a:prstGeom>
        </p:spPr>
        <p:txBody>
          <a:bodyPr wrap="square">
            <a:spAutoFit/>
          </a:bodyPr>
          <a:lstStyle/>
          <a:p>
            <a:pPr lvl="0"/>
            <a:r>
              <a:rPr lang="en-US" sz="3600" b="1" dirty="0">
                <a:solidFill>
                  <a:srgbClr val="FFFF00"/>
                </a:solidFill>
                <a:latin typeface="Times New Roman" panose="02020603050405020304" pitchFamily="18" charset="0"/>
                <a:cs typeface="Times New Roman" panose="02020603050405020304" pitchFamily="18" charset="0"/>
              </a:rPr>
              <a:t>4. Acceptance Testing OR User Acceptance Testing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3200" b="1" dirty="0" smtClean="0">
                <a:solidFill>
                  <a:srgbClr val="00B0F0"/>
                </a:solidFill>
                <a:latin typeface="Times New Roman" panose="02020603050405020304" pitchFamily="18" charset="0"/>
                <a:cs typeface="Times New Roman" panose="02020603050405020304" pitchFamily="18" charset="0"/>
              </a:rPr>
              <a:t>Analogy  </a:t>
            </a:r>
            <a:endParaRPr lang="en-US" sz="3200" b="1" dirty="0">
              <a:solidFill>
                <a:srgbClr val="00B0F0"/>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During the process of manufacturing a ballpoint pen, </a:t>
            </a:r>
            <a:endParaRPr lang="en-US" sz="2800" dirty="0" smtClean="0">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cap, </a:t>
            </a:r>
            <a:endParaRPr lang="en-US" sz="2800" dirty="0" smtClean="0">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body, </a:t>
            </a:r>
            <a:endParaRPr lang="en-US" sz="2800" dirty="0" smtClean="0">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tail and </a:t>
            </a:r>
            <a:endParaRPr lang="en-US" sz="2800" dirty="0" smtClean="0">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clip,</a:t>
            </a:r>
          </a:p>
          <a:p>
            <a:pPr marL="342900" indent="-342900" algn="ct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ink cartridge  </a:t>
            </a: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ALL  the units of </a:t>
            </a:r>
            <a:r>
              <a:rPr lang="en-US" sz="2800" dirty="0">
                <a:latin typeface="Times New Roman" panose="02020603050405020304" pitchFamily="18" charset="0"/>
                <a:cs typeface="Times New Roman" panose="02020603050405020304" pitchFamily="18" charset="0"/>
              </a:rPr>
              <a:t>ballpoint are produced </a:t>
            </a:r>
            <a:r>
              <a:rPr lang="en-US" sz="2800" dirty="0" smtClean="0">
                <a:latin typeface="Times New Roman" panose="02020603050405020304" pitchFamily="18" charset="0"/>
                <a:cs typeface="Times New Roman" panose="02020603050405020304" pitchFamily="18" charset="0"/>
              </a:rPr>
              <a:t>separately, and </a:t>
            </a:r>
            <a:r>
              <a:rPr lang="en-US" sz="2800" dirty="0">
                <a:latin typeface="Times New Roman" panose="02020603050405020304" pitchFamily="18" charset="0"/>
                <a:cs typeface="Times New Roman" panose="02020603050405020304" pitchFamily="18" charset="0"/>
              </a:rPr>
              <a:t>unit tested separately. </a:t>
            </a:r>
            <a:endParaRPr lang="en-US" sz="28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When </a:t>
            </a:r>
            <a:r>
              <a:rPr lang="en-US" sz="2800" dirty="0">
                <a:latin typeface="Times New Roman" panose="02020603050405020304" pitchFamily="18" charset="0"/>
                <a:cs typeface="Times New Roman" panose="02020603050405020304" pitchFamily="18" charset="0"/>
              </a:rPr>
              <a:t>two or more units are ready, they are assembled and Integration Testing is performed. </a:t>
            </a:r>
            <a:endParaRPr lang="en-US" sz="28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en-US" sz="28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When </a:t>
            </a:r>
            <a:r>
              <a:rPr lang="en-US" sz="2800" dirty="0">
                <a:latin typeface="Times New Roman" panose="02020603050405020304" pitchFamily="18" charset="0"/>
                <a:cs typeface="Times New Roman" panose="02020603050405020304" pitchFamily="18" charset="0"/>
              </a:rPr>
              <a:t>the complete pen is integrated, System Testing is performed. </a:t>
            </a:r>
            <a:endParaRPr lang="en-US" sz="2800" dirty="0" smtClean="0">
              <a:latin typeface="Times New Roman" panose="02020603050405020304" pitchFamily="18" charset="0"/>
              <a:cs typeface="Times New Roman" panose="02020603050405020304" pitchFamily="18" charset="0"/>
            </a:endParaRPr>
          </a:p>
          <a:p>
            <a:endParaRPr lang="en-US" sz="28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Once </a:t>
            </a:r>
            <a:r>
              <a:rPr lang="en-US" sz="2800" dirty="0">
                <a:latin typeface="Times New Roman" panose="02020603050405020304" pitchFamily="18" charset="0"/>
                <a:cs typeface="Times New Roman" panose="02020603050405020304" pitchFamily="18" charset="0"/>
              </a:rPr>
              <a:t>System Testing is complete, Acceptance Testing is performed so as to confirm that the ballpoint pen is ready to be made available to the end-users. </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Method Usually, Black Box Testing method is used in Acceptance Testing. </a:t>
            </a:r>
          </a:p>
          <a:p>
            <a:pPr marL="342900" indent="-3429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Testing does not normally follow a strict procedure and is not scripted but is rather ad-hoc</a:t>
            </a:r>
            <a:r>
              <a:rPr lang="en-US" sz="24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ü"/>
            </a:pPr>
            <a:endParaRPr lang="en-US" dirty="0"/>
          </a:p>
        </p:txBody>
      </p:sp>
      <p:pic>
        <p:nvPicPr>
          <p:cNvPr id="6" name="Picture 5">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4155760767"/>
      </p:ext>
    </p:extLst>
  </p:cSld>
  <p:clrMapOvr>
    <a:masterClrMapping/>
  </p:clrMapOvr>
  <mc:AlternateContent xmlns:mc="http://schemas.openxmlformats.org/markup-compatibility/2006" xmlns:p14="http://schemas.microsoft.com/office/powerpoint/2010/main">
    <mc:Choice Requires="p14">
      <p:transition spd="slow" p14:dur="2000" advTm="250279"/>
    </mc:Choice>
    <mc:Fallback xmlns="">
      <p:transition spd="slow" advTm="250279"/>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2" y="5589996"/>
            <a:ext cx="12881113" cy="4955203"/>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a:t>
            </a:r>
            <a:r>
              <a:rPr lang="en-US" sz="3600" b="1" dirty="0">
                <a:latin typeface="Times New Roman" panose="02020603050405020304" pitchFamily="18" charset="0"/>
                <a:cs typeface="Times New Roman" panose="02020603050405020304" pitchFamily="18" charset="0"/>
              </a:rPr>
              <a:t>2) Business Acceptance Testing (BAT)</a:t>
            </a:r>
          </a:p>
          <a:p>
            <a:pPr marL="342900" indent="-3429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This is to assess whether the Product meets the business goals and purposes or not.</a:t>
            </a:r>
          </a:p>
          <a:p>
            <a:pPr marL="342900" indent="-3429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BAT mainly focuses on business benefits (finances) which are quite challenging due to the changing market conditions/advancing technologies so that the current implementation may have to undergo changes which result in extra </a:t>
            </a:r>
            <a:r>
              <a:rPr lang="en-US" sz="3200" dirty="0" smtClean="0">
                <a:latin typeface="Times New Roman" panose="02020603050405020304" pitchFamily="18" charset="0"/>
                <a:cs typeface="Times New Roman" panose="02020603050405020304" pitchFamily="18" charset="0"/>
              </a:rPr>
              <a:t>budgets.   </a:t>
            </a:r>
          </a:p>
          <a:p>
            <a:pPr marL="342900" indent="-342900">
              <a:buFont typeface="Wingdings" panose="05000000000000000000" pitchFamily="2" charset="2"/>
              <a:buChar char="ü"/>
            </a:pPr>
            <a:r>
              <a:rPr lang="en-US" sz="3200" dirty="0" smtClean="0">
                <a:latin typeface="Times New Roman" panose="02020603050405020304" pitchFamily="18" charset="0"/>
                <a:cs typeface="Times New Roman" panose="02020603050405020304" pitchFamily="18" charset="0"/>
              </a:rPr>
              <a:t>Even </a:t>
            </a:r>
            <a:r>
              <a:rPr lang="en-US" sz="3200" dirty="0">
                <a:latin typeface="Times New Roman" panose="02020603050405020304" pitchFamily="18" charset="0"/>
                <a:cs typeface="Times New Roman" panose="02020603050405020304" pitchFamily="18" charset="0"/>
              </a:rPr>
              <a:t>the Product passing the technical requirements may fail BAT due to these reasons</a:t>
            </a:r>
            <a:r>
              <a:rPr lang="en-US" sz="2400" dirty="0">
                <a:latin typeface="Times New Roman" panose="02020603050405020304" pitchFamily="18" charset="0"/>
                <a:cs typeface="Times New Roman" panose="02020603050405020304" pitchFamily="18" charset="0"/>
              </a:rPr>
              <a:t>.</a:t>
            </a:r>
          </a:p>
          <a:p>
            <a:r>
              <a:rPr lang="en-US" sz="2400" dirty="0" smtClean="0">
                <a:solidFill>
                  <a:srgbClr val="FF6600"/>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165653" y="1435012"/>
            <a:ext cx="12881113" cy="4154984"/>
          </a:xfrm>
          <a:prstGeom prst="rect">
            <a:avLst/>
          </a:prstGeom>
        </p:spPr>
        <p:txBody>
          <a:bodyPr wrap="square">
            <a:spAutoFit/>
          </a:bodyPr>
          <a:lstStyle/>
          <a:p>
            <a:r>
              <a:rPr lang="en-US" sz="3200" b="1" dirty="0" smtClean="0">
                <a:latin typeface="Times New Roman" panose="02020603050405020304" pitchFamily="18" charset="0"/>
                <a:cs typeface="Times New Roman" panose="02020603050405020304" pitchFamily="18" charset="0"/>
              </a:rPr>
              <a:t>Few </a:t>
            </a:r>
            <a:r>
              <a:rPr lang="en-US" sz="3200" b="1" dirty="0">
                <a:latin typeface="Times New Roman" panose="02020603050405020304" pitchFamily="18" charset="0"/>
                <a:cs typeface="Times New Roman" panose="02020603050405020304" pitchFamily="18" charset="0"/>
              </a:rPr>
              <a:t>of them are listed </a:t>
            </a:r>
            <a:r>
              <a:rPr lang="en-US" sz="3200" b="1" dirty="0" smtClean="0">
                <a:latin typeface="Times New Roman" panose="02020603050405020304" pitchFamily="18" charset="0"/>
                <a:cs typeface="Times New Roman" panose="02020603050405020304" pitchFamily="18" charset="0"/>
              </a:rPr>
              <a:t>below:</a:t>
            </a:r>
            <a:endParaRPr lang="en-US" sz="32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4000" b="1" dirty="0" smtClean="0">
                <a:latin typeface="Times New Roman" panose="02020603050405020304" pitchFamily="18" charset="0"/>
                <a:cs typeface="Times New Roman" panose="02020603050405020304" pitchFamily="18" charset="0"/>
              </a:rPr>
              <a:t>1</a:t>
            </a:r>
            <a:r>
              <a:rPr lang="en-US" sz="4000" b="1" dirty="0">
                <a:latin typeface="Times New Roman" panose="02020603050405020304" pitchFamily="18" charset="0"/>
                <a:cs typeface="Times New Roman" panose="02020603050405020304" pitchFamily="18" charset="0"/>
              </a:rPr>
              <a:t>) User Acceptance Testing (</a:t>
            </a:r>
            <a:r>
              <a:rPr lang="en-US" sz="4000" b="1" dirty="0" smtClean="0">
                <a:latin typeface="Times New Roman" panose="02020603050405020304" pitchFamily="18" charset="0"/>
                <a:cs typeface="Times New Roman" panose="02020603050405020304" pitchFamily="18" charset="0"/>
              </a:rPr>
              <a:t>UAT)  </a:t>
            </a:r>
            <a:r>
              <a:rPr lang="en-US" sz="3200" dirty="0" smtClean="0">
                <a:solidFill>
                  <a:schemeClr val="accent2">
                    <a:lumMod val="75000"/>
                  </a:schemeClr>
                </a:solidFill>
                <a:latin typeface="Times New Roman" panose="02020603050405020304" pitchFamily="18" charset="0"/>
                <a:cs typeface="Times New Roman" panose="02020603050405020304" pitchFamily="18" charset="0"/>
              </a:rPr>
              <a:t>i</a:t>
            </a:r>
            <a:r>
              <a:rPr lang="en-US" sz="3200" dirty="0" smtClean="0">
                <a:latin typeface="Times New Roman" panose="02020603050405020304" pitchFamily="18" charset="0"/>
                <a:cs typeface="Times New Roman" panose="02020603050405020304" pitchFamily="18" charset="0"/>
              </a:rPr>
              <a:t>s </a:t>
            </a:r>
            <a:r>
              <a:rPr lang="en-US" sz="3200" dirty="0">
                <a:latin typeface="Times New Roman" panose="02020603050405020304" pitchFamily="18" charset="0"/>
                <a:cs typeface="Times New Roman" panose="02020603050405020304" pitchFamily="18" charset="0"/>
              </a:rPr>
              <a:t>to assess whether the Product is working for the user, correctly for the usage. Specific requirements which are quite often used by the end-users are primarily picked for the testing purpose. This is also termed as End-User Testing.</a:t>
            </a:r>
          </a:p>
          <a:p>
            <a:pPr marL="342900" indent="-3429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The term “User” here signifies the end-users to whom the Product/application is intended and hence, testing is performed from the end-users perspective and from their point</a:t>
            </a:r>
            <a:r>
              <a:rPr lang="en-US" sz="3200" dirty="0">
                <a:latin typeface="Work Sans"/>
              </a:rPr>
              <a:t> of </a:t>
            </a:r>
            <a:r>
              <a:rPr lang="en-US" sz="3200" dirty="0">
                <a:latin typeface="Times New Roman" panose="02020603050405020304" pitchFamily="18" charset="0"/>
                <a:cs typeface="Times New Roman" panose="02020603050405020304" pitchFamily="18" charset="0"/>
              </a:rPr>
              <a:t>view</a:t>
            </a:r>
            <a:r>
              <a:rPr lang="en-US" sz="3200" dirty="0">
                <a:latin typeface="Work Sans"/>
              </a:rPr>
              <a:t>.</a:t>
            </a:r>
            <a:endParaRPr lang="en-US" sz="3200" b="0" i="0" dirty="0">
              <a:effectLst/>
              <a:latin typeface="Work Sans"/>
            </a:endParaRPr>
          </a:p>
        </p:txBody>
      </p:sp>
      <p:pic>
        <p:nvPicPr>
          <p:cNvPr id="12" name="Picture 11">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2" name="Rectangle 1"/>
          <p:cNvSpPr/>
          <p:nvPr/>
        </p:nvSpPr>
        <p:spPr>
          <a:xfrm>
            <a:off x="1109485" y="622292"/>
            <a:ext cx="9093195" cy="523220"/>
          </a:xfrm>
          <a:prstGeom prst="rect">
            <a:avLst/>
          </a:prstGeom>
        </p:spPr>
        <p:txBody>
          <a:bodyPr wrap="none">
            <a:spAutoFit/>
          </a:bodyPr>
          <a:lstStyle/>
          <a:p>
            <a:r>
              <a:rPr lang="en-US" sz="2800" b="1" dirty="0" smtClean="0">
                <a:solidFill>
                  <a:srgbClr val="FFFF00"/>
                </a:solidFill>
                <a:latin typeface="Times New Roman" panose="02020603050405020304" pitchFamily="18" charset="0"/>
                <a:cs typeface="Times New Roman" panose="02020603050405020304" pitchFamily="18" charset="0"/>
              </a:rPr>
              <a:t>Types of  Acceptance </a:t>
            </a:r>
            <a:r>
              <a:rPr lang="en-US" sz="2800" b="1" dirty="0">
                <a:solidFill>
                  <a:srgbClr val="FFFF00"/>
                </a:solidFill>
                <a:latin typeface="Times New Roman" panose="02020603050405020304" pitchFamily="18" charset="0"/>
                <a:cs typeface="Times New Roman" panose="02020603050405020304" pitchFamily="18" charset="0"/>
              </a:rPr>
              <a:t>Testing OR User Acceptance Testing </a:t>
            </a:r>
            <a:endParaRPr lang="en-US" sz="2800" b="1" dirty="0"/>
          </a:p>
        </p:txBody>
      </p:sp>
    </p:spTree>
    <p:extLst>
      <p:ext uri="{BB962C8B-B14F-4D97-AF65-F5344CB8AC3E}">
        <p14:creationId xmlns:p14="http://schemas.microsoft.com/office/powerpoint/2010/main" val="1467690405"/>
      </p:ext>
    </p:extLst>
  </p:cSld>
  <p:clrMapOvr>
    <a:masterClrMapping/>
  </p:clrMapOvr>
  <mc:AlternateContent xmlns:mc="http://schemas.openxmlformats.org/markup-compatibility/2006" xmlns:p14="http://schemas.microsoft.com/office/powerpoint/2010/main">
    <mc:Choice Requires="p14">
      <p:transition spd="slow" p14:dur="2000" advTm="294603"/>
    </mc:Choice>
    <mc:Fallback xmlns="">
      <p:transition spd="slow" advTm="294603"/>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5652" y="1442401"/>
            <a:ext cx="12881113" cy="6494085"/>
          </a:xfrm>
          <a:prstGeom prst="rect">
            <a:avLst/>
          </a:prstGeom>
        </p:spPr>
        <p:txBody>
          <a:bodyPr wrap="square">
            <a:spAutoFit/>
          </a:bodyPr>
          <a:lstStyle/>
          <a:p>
            <a:endParaRPr lang="en-US" sz="2400" dirty="0">
              <a:latin typeface="Times New Roman" panose="02020603050405020304" pitchFamily="18" charset="0"/>
              <a:cs typeface="Times New Roman" panose="02020603050405020304" pitchFamily="18" charset="0"/>
            </a:endParaRPr>
          </a:p>
          <a:p>
            <a:r>
              <a:rPr lang="en-US" sz="2400" dirty="0">
                <a:solidFill>
                  <a:srgbClr val="FF6600"/>
                </a:solidFill>
                <a:latin typeface="Times New Roman" panose="02020603050405020304" pitchFamily="18" charset="0"/>
                <a:cs typeface="Times New Roman" panose="02020603050405020304" pitchFamily="18" charset="0"/>
              </a:rPr>
              <a:t>#</a:t>
            </a:r>
            <a:r>
              <a:rPr lang="en-US" sz="4000" b="1" dirty="0">
                <a:latin typeface="Times New Roman" panose="02020603050405020304" pitchFamily="18" charset="0"/>
                <a:cs typeface="Times New Roman" panose="02020603050405020304" pitchFamily="18" charset="0"/>
              </a:rPr>
              <a:t>3) Contract Acceptance Testing (CAT)</a:t>
            </a:r>
          </a:p>
          <a:p>
            <a:pPr marL="342900" indent="-3429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This is a contract which specifies that once the Product goes live, within a predetermined period, the acceptance test must be performed and it should pass all the acceptance use cases.</a:t>
            </a:r>
          </a:p>
          <a:p>
            <a:pPr marL="342900" indent="-3429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Contract signed here is termed as Service Level Agreement (SLA), which includes the terms where the payment will be made only if the Product services are in-line with all the requirements, which means the contract is fulfilled.</a:t>
            </a:r>
          </a:p>
          <a:p>
            <a:pPr marL="342900" indent="-3429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Sometimes, this contract may happen before the Product goes live. Either the ways, a contract should be well defined in terms of the period of testing, areas of testing, conditions on issues encountered at later stages, payments, etc</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2" name="Rectangle 1"/>
          <p:cNvSpPr/>
          <p:nvPr/>
        </p:nvSpPr>
        <p:spPr>
          <a:xfrm>
            <a:off x="1109485" y="622292"/>
            <a:ext cx="9093195" cy="523220"/>
          </a:xfrm>
          <a:prstGeom prst="rect">
            <a:avLst/>
          </a:prstGeom>
        </p:spPr>
        <p:txBody>
          <a:bodyPr wrap="none">
            <a:spAutoFit/>
          </a:bodyPr>
          <a:lstStyle/>
          <a:p>
            <a:r>
              <a:rPr lang="en-US" sz="2800" b="1" dirty="0" smtClean="0">
                <a:solidFill>
                  <a:srgbClr val="FFFF00"/>
                </a:solidFill>
                <a:latin typeface="Times New Roman" panose="02020603050405020304" pitchFamily="18" charset="0"/>
                <a:cs typeface="Times New Roman" panose="02020603050405020304" pitchFamily="18" charset="0"/>
              </a:rPr>
              <a:t>Types of  Acceptance </a:t>
            </a:r>
            <a:r>
              <a:rPr lang="en-US" sz="2800" b="1" dirty="0">
                <a:solidFill>
                  <a:srgbClr val="FFFF00"/>
                </a:solidFill>
                <a:latin typeface="Times New Roman" panose="02020603050405020304" pitchFamily="18" charset="0"/>
                <a:cs typeface="Times New Roman" panose="02020603050405020304" pitchFamily="18" charset="0"/>
              </a:rPr>
              <a:t>Testing OR User Acceptance Testing </a:t>
            </a:r>
            <a:endParaRPr lang="en-US" sz="2800" b="1" dirty="0"/>
          </a:p>
        </p:txBody>
      </p:sp>
    </p:spTree>
    <p:extLst>
      <p:ext uri="{BB962C8B-B14F-4D97-AF65-F5344CB8AC3E}">
        <p14:creationId xmlns:p14="http://schemas.microsoft.com/office/powerpoint/2010/main" val="772918346"/>
      </p:ext>
    </p:extLst>
  </p:cSld>
  <p:clrMapOvr>
    <a:masterClrMapping/>
  </p:clrMapOvr>
  <mc:AlternateContent xmlns:mc="http://schemas.openxmlformats.org/markup-compatibility/2006" xmlns:p14="http://schemas.microsoft.com/office/powerpoint/2010/main">
    <mc:Choice Requires="p14">
      <p:transition spd="slow" p14:dur="2000" advTm="294603"/>
    </mc:Choice>
    <mc:Fallback xmlns="">
      <p:transition spd="slow" advTm="294603"/>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20027"/>
            <a:ext cx="12927496" cy="9571851"/>
          </a:xfrm>
          <a:prstGeom prst="rect">
            <a:avLst/>
          </a:prstGeom>
        </p:spPr>
        <p:txBody>
          <a:bodyPr wrap="square">
            <a:spAutoFit/>
          </a:bodyPr>
          <a:lstStyle/>
          <a:p>
            <a:r>
              <a:rPr lang="en-US" sz="2800" dirty="0" smtClean="0">
                <a:solidFill>
                  <a:srgbClr val="FF6600"/>
                </a:solidFill>
                <a:latin typeface="Times New Roman" panose="02020603050405020304" pitchFamily="18" charset="0"/>
                <a:cs typeface="Times New Roman" panose="02020603050405020304" pitchFamily="18" charset="0"/>
              </a:rPr>
              <a:t>#</a:t>
            </a:r>
            <a:r>
              <a:rPr lang="en-US" sz="3200" b="1" dirty="0" smtClean="0">
                <a:latin typeface="Times New Roman" panose="02020603050405020304" pitchFamily="18" charset="0"/>
                <a:cs typeface="Times New Roman" panose="02020603050405020304" pitchFamily="18" charset="0"/>
              </a:rPr>
              <a:t>4) </a:t>
            </a:r>
            <a:r>
              <a:rPr lang="en-US" sz="3600" b="1" dirty="0" smtClean="0">
                <a:latin typeface="Times New Roman" panose="02020603050405020304" pitchFamily="18" charset="0"/>
                <a:cs typeface="Times New Roman" panose="02020603050405020304" pitchFamily="18" charset="0"/>
              </a:rPr>
              <a:t>Regulations/Compliance Acceptance Testing (RAT)</a:t>
            </a:r>
          </a:p>
          <a:p>
            <a:pPr marL="457200" indent="-457200">
              <a:buFont typeface="Wingdings" panose="05000000000000000000" pitchFamily="2" charset="2"/>
              <a:buChar char="ü"/>
            </a:pPr>
            <a:r>
              <a:rPr lang="en-US" sz="3200" dirty="0" smtClean="0">
                <a:latin typeface="Times New Roman" panose="02020603050405020304" pitchFamily="18" charset="0"/>
                <a:cs typeface="Times New Roman" panose="02020603050405020304" pitchFamily="18" charset="0"/>
              </a:rPr>
              <a:t>This is to assess whether the Product violates the rules and regulations that are defined by the government of the country where it is being released. This may be unintentional but will impact negatively on the business.</a:t>
            </a:r>
          </a:p>
          <a:p>
            <a:pPr marL="457200" indent="-457200">
              <a:buFont typeface="Wingdings" panose="05000000000000000000" pitchFamily="2" charset="2"/>
              <a:buChar char="ü"/>
            </a:pPr>
            <a:r>
              <a:rPr lang="en-US" sz="3200" dirty="0" smtClean="0">
                <a:latin typeface="Times New Roman" panose="02020603050405020304" pitchFamily="18" charset="0"/>
                <a:cs typeface="Times New Roman" panose="02020603050405020304" pitchFamily="18" charset="0"/>
              </a:rPr>
              <a:t>Usually, the developed Product/application that is intended to be released all over the world, has to undergo RAT, as different countries/regions have different rules and regulations defined by its governing bodies.</a:t>
            </a:r>
          </a:p>
          <a:p>
            <a:pPr marL="457200" indent="-457200">
              <a:buFont typeface="Wingdings" panose="05000000000000000000" pitchFamily="2" charset="2"/>
              <a:buChar char="ü"/>
            </a:pPr>
            <a:r>
              <a:rPr lang="en-US" sz="3200" dirty="0" smtClean="0">
                <a:latin typeface="Times New Roman" panose="02020603050405020304" pitchFamily="18" charset="0"/>
                <a:cs typeface="Times New Roman" panose="02020603050405020304" pitchFamily="18" charset="0"/>
              </a:rPr>
              <a:t>If any of the rules and regulations are violated for any country, then that country or the specific region in that country will not be allowed to use the Product and is considered as a Failure. Vendors of the Product will be directly responsible if the Product is released even though there is a violation.</a:t>
            </a:r>
          </a:p>
          <a:p>
            <a:r>
              <a:rPr lang="en-US" sz="3200" dirty="0" smtClean="0">
                <a:solidFill>
                  <a:srgbClr val="FF6600"/>
                </a:solidFill>
                <a:latin typeface="Times New Roman" panose="02020603050405020304" pitchFamily="18" charset="0"/>
                <a:cs typeface="Times New Roman" panose="02020603050405020304" pitchFamily="18" charset="0"/>
              </a:rPr>
              <a:t>#5</a:t>
            </a:r>
            <a:r>
              <a:rPr lang="en-US" sz="3600" b="1" dirty="0" smtClean="0">
                <a:latin typeface="Times New Roman" panose="02020603050405020304" pitchFamily="18" charset="0"/>
                <a:cs typeface="Times New Roman" panose="02020603050405020304" pitchFamily="18" charset="0"/>
              </a:rPr>
              <a:t>) Operational Acceptance Testing (OAT)</a:t>
            </a:r>
            <a:endParaRPr lang="en-US" sz="3200" b="1"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3200" dirty="0" smtClean="0">
                <a:latin typeface="Times New Roman" panose="02020603050405020304" pitchFamily="18" charset="0"/>
                <a:cs typeface="Times New Roman" panose="02020603050405020304" pitchFamily="18" charset="0"/>
              </a:rPr>
              <a:t>This is to assess the operational readiness of the Product and is a non-functional testing.</a:t>
            </a:r>
          </a:p>
          <a:p>
            <a:pPr marL="457200" indent="-457200">
              <a:buFont typeface="Wingdings" panose="05000000000000000000" pitchFamily="2" charset="2"/>
              <a:buChar char="ü"/>
            </a:pPr>
            <a:r>
              <a:rPr lang="en-US" sz="3200" dirty="0" smtClean="0">
                <a:latin typeface="Times New Roman" panose="02020603050405020304" pitchFamily="18" charset="0"/>
                <a:cs typeface="Times New Roman" panose="02020603050405020304" pitchFamily="18" charset="0"/>
              </a:rPr>
              <a:t> It mainly includes testing of recovery, compatibility, maintainability, technical support availability, reliability, fail-over, localization etc.</a:t>
            </a:r>
          </a:p>
          <a:p>
            <a:pPr marL="457200" indent="-457200">
              <a:buFont typeface="Wingdings" panose="05000000000000000000" pitchFamily="2" charset="2"/>
              <a:buChar char="ü"/>
            </a:pPr>
            <a:r>
              <a:rPr lang="en-US" sz="3200" dirty="0" smtClean="0">
                <a:latin typeface="Times New Roman" panose="02020603050405020304" pitchFamily="18" charset="0"/>
                <a:cs typeface="Times New Roman" panose="02020603050405020304" pitchFamily="18" charset="0"/>
              </a:rPr>
              <a:t>OAT mainly assures the </a:t>
            </a:r>
            <a:r>
              <a:rPr lang="en-US" sz="3200" b="1" dirty="0" smtClean="0">
                <a:solidFill>
                  <a:srgbClr val="FFC000"/>
                </a:solidFill>
                <a:latin typeface="Times New Roman" panose="02020603050405020304" pitchFamily="18" charset="0"/>
                <a:cs typeface="Times New Roman" panose="02020603050405020304" pitchFamily="18" charset="0"/>
              </a:rPr>
              <a:t>stability</a:t>
            </a:r>
            <a:r>
              <a:rPr lang="en-US" sz="3200" dirty="0" smtClean="0">
                <a:latin typeface="Times New Roman" panose="02020603050405020304" pitchFamily="18" charset="0"/>
                <a:cs typeface="Times New Roman" panose="02020603050405020304" pitchFamily="18" charset="0"/>
              </a:rPr>
              <a:t> of the Product before releasing it to the production.</a:t>
            </a:r>
            <a:endParaRPr lang="en-US" sz="3200" b="0" i="0" dirty="0">
              <a:effectLst/>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2" name="Rectangle 1"/>
          <p:cNvSpPr/>
          <p:nvPr/>
        </p:nvSpPr>
        <p:spPr>
          <a:xfrm>
            <a:off x="516835" y="258417"/>
            <a:ext cx="9685845" cy="523220"/>
          </a:xfrm>
          <a:prstGeom prst="rect">
            <a:avLst/>
          </a:prstGeom>
        </p:spPr>
        <p:txBody>
          <a:bodyPr wrap="square">
            <a:spAutoFit/>
          </a:bodyPr>
          <a:lstStyle/>
          <a:p>
            <a:r>
              <a:rPr lang="en-US" sz="2800" b="1" dirty="0" smtClean="0">
                <a:solidFill>
                  <a:srgbClr val="FFFF00"/>
                </a:solidFill>
                <a:latin typeface="Times New Roman" panose="02020603050405020304" pitchFamily="18" charset="0"/>
                <a:cs typeface="Times New Roman" panose="02020603050405020304" pitchFamily="18" charset="0"/>
              </a:rPr>
              <a:t>Types of  Acceptance </a:t>
            </a:r>
            <a:r>
              <a:rPr lang="en-US" sz="2800" b="1" dirty="0">
                <a:solidFill>
                  <a:srgbClr val="FFFF00"/>
                </a:solidFill>
                <a:latin typeface="Times New Roman" panose="02020603050405020304" pitchFamily="18" charset="0"/>
                <a:cs typeface="Times New Roman" panose="02020603050405020304" pitchFamily="18" charset="0"/>
              </a:rPr>
              <a:t>Testing OR User Acceptance Testing </a:t>
            </a:r>
            <a:endParaRPr lang="en-US" sz="2800" b="1" dirty="0"/>
          </a:p>
        </p:txBody>
      </p:sp>
    </p:spTree>
    <p:extLst>
      <p:ext uri="{BB962C8B-B14F-4D97-AF65-F5344CB8AC3E}">
        <p14:creationId xmlns:p14="http://schemas.microsoft.com/office/powerpoint/2010/main" val="3450991363"/>
      </p:ext>
    </p:extLst>
  </p:cSld>
  <p:clrMapOvr>
    <a:masterClrMapping/>
  </p:clrMapOvr>
  <mc:AlternateContent xmlns:mc="http://schemas.openxmlformats.org/markup-compatibility/2006" xmlns:p14="http://schemas.microsoft.com/office/powerpoint/2010/main">
    <mc:Choice Requires="p14">
      <p:transition spd="slow" p14:dur="2000" advTm="294603"/>
    </mc:Choice>
    <mc:Fallback xmlns="">
      <p:transition spd="slow" advTm="294603"/>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42955" y="220628"/>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755374" y="2617727"/>
            <a:ext cx="10933044" cy="6186309"/>
          </a:xfrm>
          <a:prstGeom prst="rect">
            <a:avLst/>
          </a:prstGeom>
        </p:spPr>
        <p:txBody>
          <a:bodyPr wrap="square">
            <a:spAutoFit/>
          </a:bodyPr>
          <a:lstStyle/>
          <a:p>
            <a:r>
              <a:rPr lang="en-US" sz="3200" b="1" dirty="0" smtClean="0">
                <a:solidFill>
                  <a:srgbClr val="00B0F0"/>
                </a:solidFill>
                <a:latin typeface="Times New Roman" panose="02020603050405020304" pitchFamily="18" charset="0"/>
                <a:cs typeface="Times New Roman" panose="02020603050405020304" pitchFamily="18" charset="0"/>
              </a:rPr>
              <a:t>Acceptance Criteria: Acceptance criteria are defined on the </a:t>
            </a:r>
            <a:r>
              <a:rPr lang="en-US" sz="2800" b="1" dirty="0" smtClean="0">
                <a:solidFill>
                  <a:srgbClr val="00B0F0"/>
                </a:solidFill>
                <a:latin typeface="Times New Roman" panose="02020603050405020304" pitchFamily="18" charset="0"/>
                <a:cs typeface="Times New Roman" panose="02020603050405020304" pitchFamily="18" charset="0"/>
              </a:rPr>
              <a:t>basis </a:t>
            </a:r>
            <a:r>
              <a:rPr lang="en-US" sz="2800" b="1" dirty="0">
                <a:solidFill>
                  <a:srgbClr val="00B0F0"/>
                </a:solidFill>
                <a:latin typeface="Times New Roman" panose="02020603050405020304" pitchFamily="18" charset="0"/>
                <a:cs typeface="Times New Roman" panose="02020603050405020304" pitchFamily="18" charset="0"/>
              </a:rPr>
              <a:t>of the following </a:t>
            </a:r>
            <a:r>
              <a:rPr lang="en-US" sz="2800" b="1" dirty="0" smtClean="0">
                <a:solidFill>
                  <a:srgbClr val="00B0F0"/>
                </a:solidFill>
                <a:latin typeface="Times New Roman" panose="02020603050405020304" pitchFamily="18" charset="0"/>
                <a:cs typeface="Times New Roman" panose="02020603050405020304" pitchFamily="18" charset="0"/>
              </a:rPr>
              <a:t>attributes  </a:t>
            </a:r>
          </a:p>
          <a:p>
            <a:endParaRPr lang="en-US" sz="2800" b="1" dirty="0">
              <a:solidFill>
                <a:srgbClr val="00B0F0"/>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Functional Correctness and Completeness  </a:t>
            </a:r>
          </a:p>
          <a:p>
            <a:r>
              <a:rPr lang="en-US" sz="2800" dirty="0">
                <a:latin typeface="Times New Roman" panose="02020603050405020304" pitchFamily="18" charset="0"/>
                <a:cs typeface="Times New Roman" panose="02020603050405020304" pitchFamily="18" charset="0"/>
              </a:rPr>
              <a:t>•	Data Integrity  </a:t>
            </a:r>
          </a:p>
          <a:p>
            <a:r>
              <a:rPr lang="en-US" sz="2800" dirty="0">
                <a:latin typeface="Times New Roman" panose="02020603050405020304" pitchFamily="18" charset="0"/>
                <a:cs typeface="Times New Roman" panose="02020603050405020304" pitchFamily="18" charset="0"/>
              </a:rPr>
              <a:t>•	Data Conversion  </a:t>
            </a:r>
          </a:p>
          <a:p>
            <a:r>
              <a:rPr lang="en-US" sz="2800" dirty="0">
                <a:latin typeface="Times New Roman" panose="02020603050405020304" pitchFamily="18" charset="0"/>
                <a:cs typeface="Times New Roman" panose="02020603050405020304" pitchFamily="18" charset="0"/>
              </a:rPr>
              <a:t>•	Usability  </a:t>
            </a:r>
          </a:p>
          <a:p>
            <a:r>
              <a:rPr lang="en-US" sz="2800" dirty="0">
                <a:latin typeface="Times New Roman" panose="02020603050405020304" pitchFamily="18" charset="0"/>
                <a:cs typeface="Times New Roman" panose="02020603050405020304" pitchFamily="18" charset="0"/>
              </a:rPr>
              <a:t>•	Performance  </a:t>
            </a:r>
          </a:p>
          <a:p>
            <a:r>
              <a:rPr lang="en-US" sz="2800" dirty="0">
                <a:latin typeface="Times New Roman" panose="02020603050405020304" pitchFamily="18" charset="0"/>
                <a:cs typeface="Times New Roman" panose="02020603050405020304" pitchFamily="18" charset="0"/>
              </a:rPr>
              <a:t>•	Timeliness  </a:t>
            </a:r>
          </a:p>
          <a:p>
            <a:r>
              <a:rPr lang="en-US" sz="2800" dirty="0">
                <a:latin typeface="Times New Roman" panose="02020603050405020304" pitchFamily="18" charset="0"/>
                <a:cs typeface="Times New Roman" panose="02020603050405020304" pitchFamily="18" charset="0"/>
              </a:rPr>
              <a:t>•	Confidentiality and Availability  </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Installability</a:t>
            </a:r>
            <a:r>
              <a:rPr lang="en-US" sz="2800" dirty="0">
                <a:latin typeface="Times New Roman" panose="02020603050405020304" pitchFamily="18" charset="0"/>
                <a:cs typeface="Times New Roman" panose="02020603050405020304" pitchFamily="18" charset="0"/>
              </a:rPr>
              <a:t> and Upgradability  </a:t>
            </a:r>
          </a:p>
          <a:p>
            <a:r>
              <a:rPr lang="en-US" sz="2800" dirty="0">
                <a:latin typeface="Times New Roman" panose="02020603050405020304" pitchFamily="18" charset="0"/>
                <a:cs typeface="Times New Roman" panose="02020603050405020304" pitchFamily="18" charset="0"/>
              </a:rPr>
              <a:t>•	Scalability  </a:t>
            </a:r>
          </a:p>
          <a:p>
            <a:r>
              <a:rPr lang="en-US" sz="2800" dirty="0">
                <a:latin typeface="Times New Roman" panose="02020603050405020304" pitchFamily="18" charset="0"/>
                <a:cs typeface="Times New Roman" panose="02020603050405020304" pitchFamily="18" charset="0"/>
              </a:rPr>
              <a:t>•	Documentation  </a:t>
            </a:r>
          </a:p>
          <a:p>
            <a:r>
              <a:rPr lang="en-US" sz="28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6" name="Rectangle 5"/>
          <p:cNvSpPr/>
          <p:nvPr/>
        </p:nvSpPr>
        <p:spPr>
          <a:xfrm>
            <a:off x="1342955" y="1621826"/>
            <a:ext cx="11477181" cy="707886"/>
          </a:xfrm>
          <a:prstGeom prst="rect">
            <a:avLst/>
          </a:prstGeom>
        </p:spPr>
        <p:txBody>
          <a:bodyPr wrap="none">
            <a:spAutoFit/>
          </a:bodyPr>
          <a:lstStyle/>
          <a:p>
            <a:r>
              <a:rPr lang="en-US" sz="4000" b="1" dirty="0">
                <a:solidFill>
                  <a:srgbClr val="FFFF00"/>
                </a:solidFill>
                <a:latin typeface="Times New Roman" panose="02020603050405020304" pitchFamily="18" charset="0"/>
                <a:cs typeface="Times New Roman" panose="02020603050405020304" pitchFamily="18" charset="0"/>
              </a:rPr>
              <a:t>4. Acceptance Testing OR User Acceptance Testing  </a:t>
            </a:r>
          </a:p>
        </p:txBody>
      </p:sp>
    </p:spTree>
    <p:extLst>
      <p:ext uri="{BB962C8B-B14F-4D97-AF65-F5344CB8AC3E}">
        <p14:creationId xmlns:p14="http://schemas.microsoft.com/office/powerpoint/2010/main" val="3238414981"/>
      </p:ext>
    </p:extLst>
  </p:cSld>
  <p:clrMapOvr>
    <a:masterClrMapping/>
  </p:clrMapOvr>
  <mc:AlternateContent xmlns:mc="http://schemas.openxmlformats.org/markup-compatibility/2006" xmlns:p14="http://schemas.microsoft.com/office/powerpoint/2010/main">
    <mc:Choice Requires="p14">
      <p:transition spd="slow" p14:dur="2000" advTm="59537"/>
    </mc:Choice>
    <mc:Fallback xmlns="">
      <p:transition spd="slow" advTm="59537"/>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82712" y="-319352"/>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232347" y="1139461"/>
            <a:ext cx="13046765" cy="8340745"/>
          </a:xfrm>
          <a:prstGeom prst="rect">
            <a:avLst/>
          </a:prstGeom>
        </p:spPr>
        <p:txBody>
          <a:bodyPr wrap="square">
            <a:spAutoFit/>
          </a:bodyPr>
          <a:lstStyle/>
          <a:p>
            <a:r>
              <a:rPr lang="en-US" sz="3200" b="1" dirty="0">
                <a:solidFill>
                  <a:srgbClr val="00B0F0"/>
                </a:solidFill>
                <a:latin typeface="Times New Roman" panose="02020603050405020304" pitchFamily="18" charset="0"/>
                <a:cs typeface="Times New Roman" panose="02020603050405020304" pitchFamily="18" charset="0"/>
              </a:rPr>
              <a:t>Exit Criteria::  </a:t>
            </a:r>
          </a:p>
          <a:p>
            <a:r>
              <a:rPr lang="en-US" sz="24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User Acceptance test: focuses mainly on the functionality thereby validating the fitness-for-use of the system by the business user. The user acceptance test is performed by the users and application managers.  </a:t>
            </a:r>
          </a:p>
          <a:p>
            <a:r>
              <a:rPr lang="en-US" sz="2800" dirty="0">
                <a:latin typeface="Times New Roman" panose="02020603050405020304" pitchFamily="18" charset="0"/>
                <a:cs typeface="Times New Roman" panose="02020603050405020304" pitchFamily="18" charset="0"/>
              </a:rPr>
              <a:t>•	</a:t>
            </a:r>
            <a:r>
              <a:rPr lang="en-US" sz="2800" b="1" dirty="0">
                <a:solidFill>
                  <a:schemeClr val="accent2">
                    <a:lumMod val="75000"/>
                  </a:schemeClr>
                </a:solidFill>
                <a:latin typeface="Times New Roman" panose="02020603050405020304" pitchFamily="18" charset="0"/>
                <a:cs typeface="Times New Roman" panose="02020603050405020304" pitchFamily="18" charset="0"/>
              </a:rPr>
              <a:t>The Operational Acceptance test</a:t>
            </a:r>
            <a:r>
              <a:rPr lang="en-US" sz="2800" dirty="0">
                <a:latin typeface="Times New Roman" panose="02020603050405020304" pitchFamily="18" charset="0"/>
                <a:cs typeface="Times New Roman" panose="02020603050405020304" pitchFamily="18" charset="0"/>
              </a:rPr>
              <a:t>: also known as Production acceptance test validates whether the system meets the requirements for operation. </a:t>
            </a:r>
            <a:r>
              <a:rPr lang="en-US" sz="2800" b="1" dirty="0">
                <a:solidFill>
                  <a:srgbClr val="FFC000"/>
                </a:solidFill>
                <a:latin typeface="Times New Roman" panose="02020603050405020304" pitchFamily="18" charset="0"/>
                <a:cs typeface="Times New Roman" panose="02020603050405020304" pitchFamily="18" charset="0"/>
              </a:rPr>
              <a:t>In most of the organization the operational acceptance test is performed by the system administration </a:t>
            </a:r>
            <a:r>
              <a:rPr lang="en-US" sz="2800" dirty="0">
                <a:latin typeface="Times New Roman" panose="02020603050405020304" pitchFamily="18" charset="0"/>
                <a:cs typeface="Times New Roman" panose="02020603050405020304" pitchFamily="18" charset="0"/>
              </a:rPr>
              <a:t>before the system is released. The operational acceptance test may include testing of backup/restore, disaster recovery, maintenance tasks and periodic check of security vulnerabilities.  </a:t>
            </a:r>
          </a:p>
          <a:p>
            <a:r>
              <a:rPr lang="en-US" sz="2800" dirty="0">
                <a:latin typeface="Times New Roman" panose="02020603050405020304" pitchFamily="18" charset="0"/>
                <a:cs typeface="Times New Roman" panose="02020603050405020304" pitchFamily="18" charset="0"/>
              </a:rPr>
              <a:t>•	</a:t>
            </a:r>
            <a:r>
              <a:rPr lang="en-US" sz="2800" b="1" dirty="0">
                <a:solidFill>
                  <a:schemeClr val="accent2">
                    <a:lumMod val="75000"/>
                  </a:schemeClr>
                </a:solidFill>
                <a:latin typeface="Times New Roman" panose="02020603050405020304" pitchFamily="18" charset="0"/>
                <a:cs typeface="Times New Roman" panose="02020603050405020304" pitchFamily="18" charset="0"/>
              </a:rPr>
              <a:t>Contract Acceptance Testing </a:t>
            </a:r>
            <a:r>
              <a:rPr lang="en-US" sz="2800" dirty="0">
                <a:latin typeface="Times New Roman" panose="02020603050405020304" pitchFamily="18" charset="0"/>
                <a:cs typeface="Times New Roman" panose="02020603050405020304" pitchFamily="18" charset="0"/>
              </a:rPr>
              <a:t>means that a developed software is tested against certain criteria and specifications which are predefined and agreed upon in a contract. The project team defines the relevant criteria and specifications for acceptance at the same time when the team agrees on the contract itself. Acceptance should be formally defined when the contract is agreed.  </a:t>
            </a:r>
          </a:p>
          <a:p>
            <a:r>
              <a:rPr lang="en-US" sz="2800" dirty="0">
                <a:latin typeface="Times New Roman" panose="02020603050405020304" pitchFamily="18" charset="0"/>
                <a:cs typeface="Times New Roman" panose="02020603050405020304" pitchFamily="18" charset="0"/>
              </a:rPr>
              <a:t>•	</a:t>
            </a:r>
            <a:r>
              <a:rPr lang="en-US" sz="2800" b="1" dirty="0">
                <a:solidFill>
                  <a:schemeClr val="accent2">
                    <a:lumMod val="75000"/>
                  </a:schemeClr>
                </a:solidFill>
                <a:latin typeface="Times New Roman" panose="02020603050405020304" pitchFamily="18" charset="0"/>
                <a:cs typeface="Times New Roman" panose="02020603050405020304" pitchFamily="18" charset="0"/>
              </a:rPr>
              <a:t>Compliance/Regulation acceptance testing</a:t>
            </a:r>
            <a:r>
              <a:rPr lang="en-US" sz="2800" dirty="0">
                <a:latin typeface="Times New Roman" panose="02020603050405020304" pitchFamily="18" charset="0"/>
                <a:cs typeface="Times New Roman" panose="02020603050405020304" pitchFamily="18" charset="0"/>
              </a:rPr>
              <a:t>: It is also known as regulation acceptance testing is performed against the regulations which must be adhered to, such as governmental, legal or safety regulations.  </a:t>
            </a:r>
          </a:p>
          <a:p>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5" name="Rectangle 4"/>
          <p:cNvSpPr/>
          <p:nvPr/>
        </p:nvSpPr>
        <p:spPr>
          <a:xfrm>
            <a:off x="311860" y="410054"/>
            <a:ext cx="10425989" cy="646331"/>
          </a:xfrm>
          <a:prstGeom prst="rect">
            <a:avLst/>
          </a:prstGeom>
        </p:spPr>
        <p:txBody>
          <a:bodyPr wrap="square">
            <a:spAutoFit/>
          </a:bodyPr>
          <a:lstStyle/>
          <a:p>
            <a:r>
              <a:rPr lang="en-US" sz="3600" b="1" dirty="0">
                <a:solidFill>
                  <a:srgbClr val="FFFF00"/>
                </a:solidFill>
                <a:latin typeface="Times New Roman" panose="02020603050405020304" pitchFamily="18" charset="0"/>
                <a:cs typeface="Times New Roman" panose="02020603050405020304" pitchFamily="18" charset="0"/>
              </a:rPr>
              <a:t>4. Acceptance Testing OR User Acceptance Testing  </a:t>
            </a:r>
          </a:p>
        </p:txBody>
      </p:sp>
      <p:pic>
        <p:nvPicPr>
          <p:cNvPr id="7" name="Picture 6">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790466775"/>
      </p:ext>
    </p:extLst>
  </p:cSld>
  <p:clrMapOvr>
    <a:masterClrMapping/>
  </p:clrMapOvr>
  <mc:AlternateContent xmlns:mc="http://schemas.openxmlformats.org/markup-compatibility/2006" xmlns:p14="http://schemas.microsoft.com/office/powerpoint/2010/main">
    <mc:Choice Requires="p14">
      <p:transition spd="slow" p14:dur="2000" advTm="135207"/>
    </mc:Choice>
    <mc:Fallback xmlns="">
      <p:transition spd="slow" advTm="135207"/>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133062" y="3017837"/>
            <a:ext cx="10595112" cy="6364701"/>
          </a:xfrm>
          <a:prstGeom prst="rect">
            <a:avLst/>
          </a:prstGeom>
        </p:spPr>
      </p:pic>
      <p:sp>
        <p:nvSpPr>
          <p:cNvPr id="4" name="Title 1"/>
          <p:cNvSpPr txBox="1">
            <a:spLocks noGrp="1"/>
          </p:cNvSpPr>
          <p:nvPr>
            <p:ph type="title"/>
          </p:nvPr>
        </p:nvSpPr>
        <p:spPr>
          <a:xfrm>
            <a:off x="2112962" y="324110"/>
            <a:ext cx="9355138" cy="189706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2" name="Rectangle 1"/>
          <p:cNvSpPr/>
          <p:nvPr/>
        </p:nvSpPr>
        <p:spPr>
          <a:xfrm>
            <a:off x="1921566" y="2221173"/>
            <a:ext cx="6705600" cy="646331"/>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The following diagram explains the fitment of acceptance testing in the software development life cycle.  </a:t>
            </a:r>
          </a:p>
        </p:txBody>
      </p:sp>
    </p:spTree>
    <p:extLst>
      <p:ext uri="{BB962C8B-B14F-4D97-AF65-F5344CB8AC3E}">
        <p14:creationId xmlns:p14="http://schemas.microsoft.com/office/powerpoint/2010/main" val="1997755362"/>
      </p:ext>
    </p:extLst>
  </p:cSld>
  <p:clrMapOvr>
    <a:masterClrMapping/>
  </p:clrMapOvr>
  <mc:AlternateContent xmlns:mc="http://schemas.openxmlformats.org/markup-compatibility/2006" xmlns:p14="http://schemas.microsoft.com/office/powerpoint/2010/main">
    <mc:Choice Requires="p14">
      <p:transition spd="slow" p14:dur="2000" advTm="111977"/>
    </mc:Choice>
    <mc:Fallback xmlns="">
      <p:transition spd="slow" advTm="111977"/>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178905" y="2196794"/>
          <a:ext cx="13079895" cy="7636891"/>
        </p:xfrm>
        <a:graphic>
          <a:graphicData uri="http://schemas.openxmlformats.org/drawingml/2006/table">
            <a:tbl>
              <a:tblPr firstRow="1" firstCol="1" bandRow="1">
                <a:tableStyleId>{5C22544A-7EE6-4342-B048-85BDC9FD1C3A}</a:tableStyleId>
              </a:tblPr>
              <a:tblGrid>
                <a:gridCol w="6405135"/>
                <a:gridCol w="6674760"/>
              </a:tblGrid>
              <a:tr h="199665">
                <a:tc>
                  <a:txBody>
                    <a:bodyPr/>
                    <a:lstStyle/>
                    <a:p>
                      <a:pPr marL="0" marR="0">
                        <a:lnSpc>
                          <a:spcPct val="107000"/>
                        </a:lnSpc>
                        <a:spcBef>
                          <a:spcPts val="0"/>
                        </a:spcBef>
                        <a:spcAft>
                          <a:spcPts val="0"/>
                        </a:spcAft>
                        <a:tabLst>
                          <a:tab pos="1002030" algn="ctr"/>
                        </a:tabLst>
                      </a:pPr>
                      <a:r>
                        <a:rPr lang="en-US" sz="3200" dirty="0">
                          <a:effectLst/>
                          <a:latin typeface="Times New Roman" panose="02020603050405020304" pitchFamily="18" charset="0"/>
                          <a:cs typeface="Times New Roman" panose="02020603050405020304" pitchFamily="18" charset="0"/>
                        </a:rPr>
                        <a:t>  	System Testing  </a:t>
                      </a:r>
                      <a:endParaRPr lang="en-US" sz="5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c>
                  <a:txBody>
                    <a:bodyPr/>
                    <a:lstStyle/>
                    <a:p>
                      <a:pPr marL="0" marR="0">
                        <a:lnSpc>
                          <a:spcPct val="107000"/>
                        </a:lnSpc>
                        <a:spcBef>
                          <a:spcPts val="0"/>
                        </a:spcBef>
                        <a:spcAft>
                          <a:spcPts val="0"/>
                        </a:spcAft>
                        <a:tabLst>
                          <a:tab pos="1125220" algn="ctr"/>
                        </a:tabLst>
                      </a:pPr>
                      <a:r>
                        <a:rPr lang="en-US" sz="3200" dirty="0">
                          <a:effectLst/>
                          <a:latin typeface="Times New Roman" panose="02020603050405020304" pitchFamily="18" charset="0"/>
                          <a:cs typeface="Times New Roman" panose="02020603050405020304" pitchFamily="18" charset="0"/>
                        </a:rPr>
                        <a:t>  	Integration Testing  </a:t>
                      </a:r>
                      <a:endParaRPr lang="en-US" sz="5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r h="233849">
                <a:tc>
                  <a:txBody>
                    <a:bodyPr/>
                    <a:lstStyle/>
                    <a:p>
                      <a:pPr marL="88265" marR="0">
                        <a:lnSpc>
                          <a:spcPct val="107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1. In system testing we test the complete  system as a whole to check whether the system is properly working or not means as  per the requirements or not</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c>
                  <a:txBody>
                    <a:bodyPr/>
                    <a:lstStyle/>
                    <a:p>
                      <a:pPr marL="6985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 In integration testing we test the modules  </a:t>
                      </a:r>
                      <a:r>
                        <a:rPr lang="en-US" sz="1800" dirty="0" smtClean="0">
                          <a:effectLst/>
                          <a:latin typeface="Times New Roman" panose="02020603050405020304" pitchFamily="18" charset="0"/>
                          <a:cs typeface="Times New Roman" panose="02020603050405020304" pitchFamily="18" charset="0"/>
                        </a:rPr>
                        <a:t>to see whether they are integrating properly  or not by combining the modules and tested as a group.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r h="234626">
                <a:tc>
                  <a:txBody>
                    <a:bodyPr/>
                    <a:lstStyle/>
                    <a:p>
                      <a:pPr marL="88265"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 In system testing testers always have to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c>
                  <a:txBody>
                    <a:bodyPr/>
                    <a:lstStyle/>
                    <a:p>
                      <a:pPr marL="635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2. In  integration  testing  testers  have  to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r h="195004">
                <a:tc>
                  <a:txBody>
                    <a:bodyPr/>
                    <a:lstStyle/>
                    <a:p>
                      <a:pPr marL="88265"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concentrate on both functional and  non-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c>
                  <a:txBody>
                    <a:bodyPr/>
                    <a:lstStyle/>
                    <a:p>
                      <a:pPr marL="6985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concentrate on functional testing means main  </a:t>
                      </a:r>
                      <a:endParaRPr lang="en-US" sz="3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r h="195004">
                <a:tc>
                  <a:txBody>
                    <a:bodyPr/>
                    <a:lstStyle/>
                    <a:p>
                      <a:pPr marL="88265"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functional  testing  like  performance,  load,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c>
                  <a:txBody>
                    <a:bodyPr/>
                    <a:lstStyle/>
                    <a:p>
                      <a:pPr marL="6985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focus on how two modules are combined and  </a:t>
                      </a:r>
                      <a:endParaRPr lang="en-US" sz="3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r h="195004">
                <a:tc>
                  <a:txBody>
                    <a:bodyPr/>
                    <a:lstStyle/>
                    <a:p>
                      <a:pPr marL="88265"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stress, security, recovery testing and so on.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c>
                  <a:txBody>
                    <a:bodyPr/>
                    <a:lstStyle/>
                    <a:p>
                      <a:pPr marL="6985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tested as a group.  </a:t>
                      </a:r>
                      <a:endParaRPr lang="en-US" sz="3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r h="684456">
                <a:tc>
                  <a:txBody>
                    <a:bodyPr/>
                    <a:lstStyle/>
                    <a:p>
                      <a:pPr marL="88265" marR="0">
                        <a:lnSpc>
                          <a:spcPct val="97000"/>
                        </a:lnSpc>
                        <a:spcBef>
                          <a:spcPts val="0"/>
                        </a:spcBef>
                        <a:spcAft>
                          <a:spcPts val="155"/>
                        </a:spcAft>
                      </a:pPr>
                      <a:r>
                        <a:rPr lang="en-US" sz="2000" dirty="0">
                          <a:effectLst/>
                          <a:latin typeface="Times New Roman" panose="02020603050405020304" pitchFamily="18" charset="0"/>
                          <a:cs typeface="Times New Roman" panose="02020603050405020304" pitchFamily="18" charset="0"/>
                        </a:rPr>
                        <a:t>3. For performing this testing system must be integrated tested.  </a:t>
                      </a:r>
                      <a:endParaRPr lang="en-US" sz="3600" dirty="0">
                        <a:effectLst/>
                        <a:latin typeface="Times New Roman" panose="02020603050405020304" pitchFamily="18" charset="0"/>
                        <a:cs typeface="Times New Roman" panose="02020603050405020304" pitchFamily="18" charset="0"/>
                      </a:endParaRPr>
                    </a:p>
                    <a:p>
                      <a:pPr marL="12065"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3600" dirty="0">
                        <a:effectLst/>
                        <a:latin typeface="Times New Roman" panose="02020603050405020304" pitchFamily="18" charset="0"/>
                        <a:cs typeface="Times New Roman" panose="02020603050405020304" pitchFamily="18" charset="0"/>
                      </a:endParaRPr>
                    </a:p>
                    <a:p>
                      <a:pPr marL="12065"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c>
                  <a:txBody>
                    <a:bodyPr/>
                    <a:lstStyle/>
                    <a:p>
                      <a:pPr marL="0" marR="0">
                        <a:lnSpc>
                          <a:spcPct val="107000"/>
                        </a:lnSpc>
                        <a:spcBef>
                          <a:spcPts val="0"/>
                        </a:spcBef>
                        <a:spcAft>
                          <a:spcPts val="1030"/>
                        </a:spcAft>
                      </a:pPr>
                      <a:r>
                        <a:rPr lang="en-US" sz="2000">
                          <a:effectLst/>
                          <a:latin typeface="Times New Roman" panose="02020603050405020304" pitchFamily="18" charset="0"/>
                          <a:cs typeface="Times New Roman" panose="02020603050405020304" pitchFamily="18" charset="0"/>
                        </a:rPr>
                        <a:t> </a:t>
                      </a:r>
                      <a:endParaRPr lang="en-US" sz="3600">
                        <a:effectLst/>
                        <a:latin typeface="Times New Roman" panose="02020603050405020304" pitchFamily="18" charset="0"/>
                        <a:cs typeface="Times New Roman" panose="02020603050405020304" pitchFamily="18" charset="0"/>
                      </a:endParaRPr>
                    </a:p>
                    <a:p>
                      <a:pPr marL="6350" marR="0" algn="just">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3. For performing this testing system must be unit tested before. </a:t>
                      </a:r>
                      <a:endParaRPr lang="en-US" sz="3600">
                        <a:effectLst/>
                        <a:latin typeface="Times New Roman" panose="02020603050405020304" pitchFamily="18" charset="0"/>
                        <a:cs typeface="Times New Roman" panose="02020603050405020304" pitchFamily="18" charset="0"/>
                      </a:endParaRPr>
                    </a:p>
                    <a:p>
                      <a:pPr marL="635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  	  </a:t>
                      </a:r>
                      <a:endParaRPr lang="en-US" sz="3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r h="404769">
                <a:tc>
                  <a:txBody>
                    <a:bodyPr/>
                    <a:lstStyle/>
                    <a:p>
                      <a:pPr marL="88265"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4. It   starts   from   the   requirements specifications.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c>
                  <a:txBody>
                    <a:bodyPr/>
                    <a:lstStyle/>
                    <a:p>
                      <a:pPr marL="69850" marR="0">
                        <a:lnSpc>
                          <a:spcPct val="107000"/>
                        </a:lnSpc>
                        <a:spcBef>
                          <a:spcPts val="0"/>
                        </a:spcBef>
                        <a:spcAft>
                          <a:spcPts val="240"/>
                        </a:spcAft>
                      </a:pPr>
                      <a:r>
                        <a:rPr lang="en-US" sz="2000" dirty="0">
                          <a:effectLst/>
                          <a:latin typeface="Times New Roman" panose="02020603050405020304" pitchFamily="18" charset="0"/>
                          <a:cs typeface="Times New Roman" panose="02020603050405020304" pitchFamily="18" charset="0"/>
                        </a:rPr>
                        <a:t>4. It starts from the interface specification.  </a:t>
                      </a:r>
                      <a:endParaRPr lang="en-US" sz="3600" dirty="0">
                        <a:effectLst/>
                        <a:latin typeface="Times New Roman" panose="02020603050405020304" pitchFamily="18" charset="0"/>
                        <a:cs typeface="Times New Roman" panose="02020603050405020304" pitchFamily="18" charset="0"/>
                      </a:endParaRPr>
                    </a:p>
                    <a:p>
                      <a:pPr marL="635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r h="233849">
                <a:tc>
                  <a:txBody>
                    <a:bodyPr/>
                    <a:lstStyle/>
                    <a:p>
                      <a:pPr marL="88265"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5. System Testing does not test the visibility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c>
                  <a:txBody>
                    <a:bodyPr/>
                    <a:lstStyle/>
                    <a:p>
                      <a:pPr marL="6985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5. Integration Testing test the visibility of the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r h="195004">
                <a:tc>
                  <a:txBody>
                    <a:bodyPr/>
                    <a:lstStyle/>
                    <a:p>
                      <a:pPr marL="88265"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of code.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c>
                  <a:txBody>
                    <a:bodyPr/>
                    <a:lstStyle/>
                    <a:p>
                      <a:pPr marL="6985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integration structure.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r h="671248">
                <a:tc>
                  <a:txBody>
                    <a:bodyPr/>
                    <a:lstStyle/>
                    <a:p>
                      <a:pPr marL="88265" marR="603250">
                        <a:lnSpc>
                          <a:spcPct val="130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7 In System Testing Tester pays attention to  the system functionality.  </a:t>
                      </a:r>
                      <a:endParaRPr lang="en-US" sz="3600" dirty="0">
                        <a:effectLst/>
                        <a:latin typeface="Times New Roman" panose="02020603050405020304" pitchFamily="18" charset="0"/>
                        <a:cs typeface="Times New Roman" panose="02020603050405020304" pitchFamily="18" charset="0"/>
                      </a:endParaRPr>
                    </a:p>
                    <a:p>
                      <a:pPr marL="12065"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nchor="b">
                    <a:solidFill>
                      <a:schemeClr val="accent4">
                        <a:lumMod val="75000"/>
                      </a:schemeClr>
                    </a:solidFill>
                  </a:tcPr>
                </a:tc>
                <a:tc>
                  <a:txBody>
                    <a:bodyPr/>
                    <a:lstStyle/>
                    <a:p>
                      <a:pPr marL="69850" marR="0">
                        <a:lnSpc>
                          <a:spcPct val="107000"/>
                        </a:lnSpc>
                        <a:spcBef>
                          <a:spcPts val="0"/>
                        </a:spcBef>
                        <a:spcAft>
                          <a:spcPts val="965"/>
                        </a:spcAft>
                      </a:pPr>
                      <a:r>
                        <a:rPr lang="en-US" sz="2000" dirty="0">
                          <a:effectLst/>
                          <a:latin typeface="Times New Roman" panose="02020603050405020304" pitchFamily="18" charset="0"/>
                          <a:cs typeface="Times New Roman" panose="02020603050405020304" pitchFamily="18" charset="0"/>
                        </a:rPr>
                        <a:t>7. In Integration Testing Tester pays attention  </a:t>
                      </a:r>
                      <a:r>
                        <a:rPr lang="en-US" sz="2000" dirty="0" smtClean="0">
                          <a:effectLst/>
                          <a:latin typeface="Times New Roman" panose="02020603050405020304" pitchFamily="18" charset="0"/>
                          <a:cs typeface="Times New Roman" panose="02020603050405020304" pitchFamily="18" charset="0"/>
                        </a:rPr>
                        <a:t>to</a:t>
                      </a:r>
                      <a:r>
                        <a:rPr lang="en-US" sz="2000" baseline="0" dirty="0" smtClean="0">
                          <a:effectLst/>
                          <a:latin typeface="Times New Roman" panose="02020603050405020304" pitchFamily="18" charset="0"/>
                          <a:cs typeface="Times New Roman" panose="02020603050405020304" pitchFamily="18" charset="0"/>
                        </a:rPr>
                        <a:t> the functionality of integrated units</a:t>
                      </a:r>
                      <a:endParaRPr lang="en-US" sz="3600" dirty="0">
                        <a:effectLst/>
                        <a:latin typeface="Times New Roman" panose="02020603050405020304" pitchFamily="18" charset="0"/>
                        <a:cs typeface="Times New Roman" panose="02020603050405020304" pitchFamily="18" charset="0"/>
                      </a:endParaRPr>
                    </a:p>
                    <a:p>
                      <a:pPr marL="635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r h="234626">
                <a:tc>
                  <a:txBody>
                    <a:bodyPr/>
                    <a:lstStyle/>
                    <a:p>
                      <a:pPr marL="88265"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8. It is always only the kind of Black Box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c>
                  <a:txBody>
                    <a:bodyPr/>
                    <a:lstStyle/>
                    <a:p>
                      <a:pPr marL="6985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8. It is a kind of both White Box Testing and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r h="195004">
                <a:tc>
                  <a:txBody>
                    <a:bodyPr/>
                    <a:lstStyle/>
                    <a:p>
                      <a:pPr marL="88265"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Testing.  </a:t>
                      </a:r>
                      <a:endParaRPr lang="en-US" sz="3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c>
                  <a:txBody>
                    <a:bodyPr/>
                    <a:lstStyle/>
                    <a:p>
                      <a:pPr marL="6985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Black Box Testing.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28575" marB="6985">
                    <a:solidFill>
                      <a:schemeClr val="accent4">
                        <a:lumMod val="75000"/>
                      </a:schemeClr>
                    </a:solidFill>
                  </a:tcPr>
                </a:tc>
              </a:tr>
            </a:tbl>
          </a:graphicData>
        </a:graphic>
      </p:graphicFrame>
      <p:sp>
        <p:nvSpPr>
          <p:cNvPr id="4" name="Rectangle 1"/>
          <p:cNvSpPr>
            <a:spLocks noChangeArrowheads="1"/>
          </p:cNvSpPr>
          <p:nvPr/>
        </p:nvSpPr>
        <p:spPr bwMode="auto">
          <a:xfrm>
            <a:off x="278296" y="1281821"/>
            <a:ext cx="21993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1125538" algn="ctr"/>
              </a:tabLst>
              <a:defRPr>
                <a:solidFill>
                  <a:schemeClr val="tx1"/>
                </a:solidFill>
                <a:latin typeface="Arial" panose="020B0604020202020204" pitchFamily="34" charset="0"/>
              </a:defRPr>
            </a:lvl1pPr>
            <a:lvl2pPr>
              <a:tabLst>
                <a:tab pos="1125538" algn="ctr"/>
              </a:tabLst>
              <a:defRPr>
                <a:solidFill>
                  <a:schemeClr val="tx1"/>
                </a:solidFill>
                <a:latin typeface="Arial" panose="020B0604020202020204" pitchFamily="34" charset="0"/>
              </a:defRPr>
            </a:lvl2pPr>
            <a:lvl3pPr>
              <a:tabLst>
                <a:tab pos="1125538" algn="ctr"/>
              </a:tabLst>
              <a:defRPr>
                <a:solidFill>
                  <a:schemeClr val="tx1"/>
                </a:solidFill>
                <a:latin typeface="Arial" panose="020B0604020202020204" pitchFamily="34" charset="0"/>
              </a:defRPr>
            </a:lvl3pPr>
            <a:lvl4pPr>
              <a:tabLst>
                <a:tab pos="1125538" algn="ctr"/>
              </a:tabLst>
              <a:defRPr>
                <a:solidFill>
                  <a:schemeClr val="tx1"/>
                </a:solidFill>
                <a:latin typeface="Arial" panose="020B0604020202020204" pitchFamily="34" charset="0"/>
              </a:defRPr>
            </a:lvl4pPr>
            <a:lvl5pPr>
              <a:tabLst>
                <a:tab pos="1125538" algn="ctr"/>
              </a:tabLst>
              <a:defRPr>
                <a:solidFill>
                  <a:schemeClr val="tx1"/>
                </a:solidFill>
                <a:latin typeface="Arial" panose="020B0604020202020204" pitchFamily="34" charset="0"/>
              </a:defRPr>
            </a:lvl5pPr>
            <a:lvl6pPr eaLnBrk="0" fontAlgn="base" hangingPunct="0">
              <a:spcBef>
                <a:spcPct val="0"/>
              </a:spcBef>
              <a:spcAft>
                <a:spcPct val="0"/>
              </a:spcAft>
              <a:tabLst>
                <a:tab pos="1125538" algn="ctr"/>
              </a:tabLst>
              <a:defRPr>
                <a:solidFill>
                  <a:schemeClr val="tx1"/>
                </a:solidFill>
                <a:latin typeface="Arial" panose="020B0604020202020204" pitchFamily="34" charset="0"/>
              </a:defRPr>
            </a:lvl6pPr>
            <a:lvl7pPr eaLnBrk="0" fontAlgn="base" hangingPunct="0">
              <a:spcBef>
                <a:spcPct val="0"/>
              </a:spcBef>
              <a:spcAft>
                <a:spcPct val="0"/>
              </a:spcAft>
              <a:tabLst>
                <a:tab pos="1125538" algn="ctr"/>
              </a:tabLst>
              <a:defRPr>
                <a:solidFill>
                  <a:schemeClr val="tx1"/>
                </a:solidFill>
                <a:latin typeface="Arial" panose="020B0604020202020204" pitchFamily="34" charset="0"/>
              </a:defRPr>
            </a:lvl7pPr>
            <a:lvl8pPr eaLnBrk="0" fontAlgn="base" hangingPunct="0">
              <a:spcBef>
                <a:spcPct val="0"/>
              </a:spcBef>
              <a:spcAft>
                <a:spcPct val="0"/>
              </a:spcAft>
              <a:tabLst>
                <a:tab pos="1125538" algn="ctr"/>
              </a:tabLst>
              <a:defRPr>
                <a:solidFill>
                  <a:schemeClr val="tx1"/>
                </a:solidFill>
                <a:latin typeface="Arial" panose="020B0604020202020204" pitchFamily="34" charset="0"/>
              </a:defRPr>
            </a:lvl8pPr>
            <a:lvl9pPr eaLnBrk="0" fontAlgn="base" hangingPunct="0">
              <a:spcBef>
                <a:spcPct val="0"/>
              </a:spcBef>
              <a:spcAft>
                <a:spcPct val="0"/>
              </a:spcAft>
              <a:tabLst>
                <a:tab pos="1125538"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25538" algn="ctr"/>
              </a:tabLst>
            </a:pPr>
            <a:r>
              <a:rPr kumimoji="0" lang="en-US" altLang="en-US" sz="1000" b="1" i="1" u="none" strike="noStrike" cap="none" normalizeH="0" baseline="0" dirty="0" smtClean="0">
                <a:ln>
                  <a:noFill/>
                </a:ln>
                <a:solidFill>
                  <a:srgbClr val="000000"/>
                </a:solidFill>
                <a:effectLst/>
                <a:latin typeface="Arial" panose="020B0604020202020204" pitchFamily="34" charset="0"/>
                <a:ea typeface="Verdana" panose="020B0604030504040204" pitchFamily="34" charset="0"/>
                <a:cs typeface="Verdana" panose="020B0604030504040204" pitchFamily="34" charset="0"/>
              </a:rPr>
              <a:t> </a:t>
            </a:r>
            <a:endParaRPr kumimoji="0" lang="en-US" altLang="en-US" sz="18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4373218" y="697046"/>
            <a:ext cx="4114800" cy="584775"/>
          </a:xfrm>
          <a:prstGeom prst="rect">
            <a:avLst/>
          </a:prstGeom>
        </p:spPr>
        <p:txBody>
          <a:bodyPr wrap="square">
            <a:spAutoFit/>
          </a:bodyPr>
          <a:lstStyle/>
          <a:p>
            <a:pPr lvl="0">
              <a:tabLst>
                <a:tab pos="1125538" algn="ctr"/>
              </a:tabLst>
            </a:pPr>
            <a:r>
              <a:rPr lang="en-US" altLang="en-US" sz="3200" b="1" dirty="0">
                <a:solidFill>
                  <a:srgbClr val="FFFF00"/>
                </a:solidFill>
                <a:latin typeface="Times New Roman" panose="02020603050405020304" pitchFamily="18" charset="0"/>
                <a:ea typeface="Verdana" panose="020B0604030504040204" pitchFamily="34" charset="0"/>
                <a:cs typeface="Times New Roman" panose="02020603050405020304" pitchFamily="18" charset="0"/>
              </a:rPr>
              <a:t>SUMMARY </a:t>
            </a:r>
            <a:endParaRPr lang="en-US" altLang="en-US" sz="2800" dirty="0">
              <a:solidFill>
                <a:srgbClr val="FFFF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498228" y="1218297"/>
            <a:ext cx="12679788" cy="997068"/>
          </a:xfrm>
          <a:prstGeom prst="rect">
            <a:avLst/>
          </a:prstGeom>
        </p:spPr>
        <p:txBody>
          <a:bodyPr wrap="square">
            <a:spAutoFit/>
          </a:bodyPr>
          <a:lstStyle/>
          <a:p>
            <a:pPr marL="64135" marR="0">
              <a:lnSpc>
                <a:spcPct val="107000"/>
              </a:lnSpc>
              <a:spcBef>
                <a:spcPts val="0"/>
              </a:spcBef>
              <a:spcAft>
                <a:spcPts val="75"/>
              </a:spcAft>
            </a:pPr>
            <a:r>
              <a:rPr lang="en-US" sz="2000" b="1" u="sng" dirty="0">
                <a:uFill>
                  <a:solidFill>
                    <a:srgbClr val="000000"/>
                  </a:solidFill>
                </a:uFill>
                <a:latin typeface="Times New Roman" panose="02020603050405020304" pitchFamily="18" charset="0"/>
                <a:ea typeface="Verdana" panose="020B0604030504040204" pitchFamily="34" charset="0"/>
                <a:cs typeface="Times New Roman" panose="02020603050405020304" pitchFamily="18" charset="0"/>
              </a:rPr>
              <a:t>DIFFERENCE BETWEEN SYSTEM TESTING AND INTEGRATION TESTING</a:t>
            </a:r>
            <a:r>
              <a:rPr lang="en-US" sz="2000" b="1" dirty="0">
                <a:latin typeface="Times New Roman" panose="02020603050405020304" pitchFamily="18" charset="0"/>
                <a:ea typeface="Verdana" panose="020B0604030504040204" pitchFamily="34"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p>
          <a:p>
            <a:r>
              <a:rPr lang="en-US" sz="2000" dirty="0">
                <a:latin typeface="Times New Roman" panose="02020603050405020304" pitchFamily="18" charset="0"/>
                <a:ea typeface="Verdana" panose="020B0604030504040204" pitchFamily="34" charset="0"/>
                <a:cs typeface="Times New Roman" panose="02020603050405020304" pitchFamily="18" charset="0"/>
              </a:rPr>
              <a:t> </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Verdana" panose="020B0604030504040204" pitchFamily="34" charset="0"/>
                <a:cs typeface="Times New Roman" panose="02020603050405020304" pitchFamily="18" charset="0"/>
              </a:rPr>
              <a:t>But apart from that before you take a look at differences first of all take a brief look at above than go for differences</a:t>
            </a:r>
            <a:endParaRPr lang="en-US" sz="4400" dirty="0">
              <a:latin typeface="Times New Roman" panose="02020603050405020304" pitchFamily="18" charset="0"/>
              <a:cs typeface="Times New Roman" panose="02020603050405020304" pitchFamily="18" charset="0"/>
            </a:endParaRPr>
          </a:p>
        </p:txBody>
      </p:sp>
      <p:sp>
        <p:nvSpPr>
          <p:cNvPr id="7" name="Title 1"/>
          <p:cNvSpPr txBox="1">
            <a:spLocks noGrp="1"/>
          </p:cNvSpPr>
          <p:nvPr>
            <p:ph type="title"/>
          </p:nvPr>
        </p:nvSpPr>
        <p:spPr>
          <a:xfrm>
            <a:off x="1283321" y="131014"/>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2685872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1" y="2162112"/>
            <a:ext cx="12782549" cy="8032968"/>
          </a:xfrm>
          <a:prstGeom prst="rect">
            <a:avLst/>
          </a:prstGeom>
        </p:spPr>
        <p:txBody>
          <a:bodyPr wrap="square">
            <a:spAutoFit/>
          </a:bodyPr>
          <a:lstStyle/>
          <a:p>
            <a:r>
              <a:rPr lang="en-US" sz="2800" b="1" dirty="0">
                <a:solidFill>
                  <a:srgbClr val="00B0F0"/>
                </a:solidFill>
                <a:latin typeface="Times New Roman" panose="02020603050405020304" pitchFamily="18" charset="0"/>
                <a:cs typeface="Times New Roman" panose="02020603050405020304" pitchFamily="18" charset="0"/>
              </a:rPr>
              <a:t>When To Start Integration Testing:  </a:t>
            </a:r>
          </a:p>
          <a:p>
            <a:r>
              <a:rPr lang="en-US" sz="2400" dirty="0">
                <a:latin typeface="Times New Roman" panose="02020603050405020304" pitchFamily="18" charset="0"/>
                <a:cs typeface="Times New Roman" panose="02020603050405020304" pitchFamily="18" charset="0"/>
              </a:rPr>
              <a:t>After Unit Testing  </a:t>
            </a:r>
          </a:p>
          <a:p>
            <a:r>
              <a:rPr lang="en-US" sz="2800" b="1" dirty="0">
                <a:solidFill>
                  <a:srgbClr val="00B0F0"/>
                </a:solidFill>
                <a:latin typeface="Times New Roman" panose="02020603050405020304" pitchFamily="18" charset="0"/>
                <a:cs typeface="Times New Roman" panose="02020603050405020304" pitchFamily="18" charset="0"/>
              </a:rPr>
              <a:t>Method  </a:t>
            </a:r>
          </a:p>
          <a:p>
            <a:r>
              <a:rPr lang="en-US" sz="2400" dirty="0">
                <a:latin typeface="Times New Roman" panose="02020603050405020304" pitchFamily="18" charset="0"/>
                <a:cs typeface="Times New Roman" panose="02020603050405020304" pitchFamily="18" charset="0"/>
              </a:rPr>
              <a:t> Any of Black Box Testing, White Box Testing, and Gray Box Testing methods can be used. </a:t>
            </a:r>
            <a:endParaRPr lang="en-US" sz="2400" dirty="0" smtClean="0">
              <a:latin typeface="Times New Roman" panose="02020603050405020304" pitchFamily="18" charset="0"/>
              <a:cs typeface="Times New Roman" panose="02020603050405020304" pitchFamily="18" charset="0"/>
            </a:endParaRPr>
          </a:p>
          <a:p>
            <a:endParaRPr lang="en-US" sz="2400" b="1" dirty="0">
              <a:solidFill>
                <a:srgbClr val="00B0F0"/>
              </a:solidFill>
              <a:latin typeface="Times New Roman" panose="02020603050405020304" pitchFamily="18" charset="0"/>
              <a:cs typeface="Times New Roman" panose="02020603050405020304" pitchFamily="18" charset="0"/>
            </a:endParaRPr>
          </a:p>
          <a:p>
            <a:r>
              <a:rPr lang="en-US" sz="2800" b="1" dirty="0" smtClean="0">
                <a:solidFill>
                  <a:srgbClr val="00B0F0"/>
                </a:solidFill>
                <a:latin typeface="Times New Roman" panose="02020603050405020304" pitchFamily="18" charset="0"/>
                <a:cs typeface="Times New Roman" panose="02020603050405020304" pitchFamily="18" charset="0"/>
              </a:rPr>
              <a:t>Goal </a:t>
            </a:r>
            <a:r>
              <a:rPr lang="en-US" sz="2800" b="1" dirty="0">
                <a:solidFill>
                  <a:srgbClr val="00B0F0"/>
                </a:solidFill>
                <a:latin typeface="Times New Roman" panose="02020603050405020304" pitchFamily="18" charset="0"/>
                <a:cs typeface="Times New Roman" panose="02020603050405020304" pitchFamily="18" charset="0"/>
              </a:rPr>
              <a:t>Of Integration Testing</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The main function or goal of Integration testing is to   </a:t>
            </a:r>
          </a:p>
          <a:p>
            <a:r>
              <a:rPr lang="en-US" sz="2400" dirty="0">
                <a:latin typeface="Times New Roman" panose="02020603050405020304" pitchFamily="18" charset="0"/>
                <a:cs typeface="Times New Roman" panose="02020603050405020304" pitchFamily="18" charset="0"/>
              </a:rPr>
              <a:t>	To test the </a:t>
            </a:r>
            <a:r>
              <a:rPr lang="en-US" sz="2400" b="1" dirty="0">
                <a:solidFill>
                  <a:srgbClr val="FF0000"/>
                </a:solidFill>
                <a:latin typeface="Times New Roman" panose="02020603050405020304" pitchFamily="18" charset="0"/>
                <a:cs typeface="Times New Roman" panose="02020603050405020304" pitchFamily="18" charset="0"/>
              </a:rPr>
              <a:t>interfaces</a:t>
            </a:r>
            <a:r>
              <a:rPr lang="en-US" sz="2400" dirty="0">
                <a:latin typeface="Times New Roman" panose="02020603050405020304" pitchFamily="18" charset="0"/>
                <a:cs typeface="Times New Roman" panose="02020603050405020304" pitchFamily="18" charset="0"/>
              </a:rPr>
              <a:t> between the units/modules.  </a:t>
            </a:r>
          </a:p>
          <a:p>
            <a:r>
              <a:rPr lang="en-US" sz="2400" dirty="0">
                <a:latin typeface="Times New Roman" panose="02020603050405020304" pitchFamily="18" charset="0"/>
                <a:cs typeface="Times New Roman" panose="02020603050405020304" pitchFamily="18" charset="0"/>
              </a:rPr>
              <a:t>	To check the </a:t>
            </a:r>
            <a:r>
              <a:rPr lang="en-US" sz="2400" b="1" dirty="0">
                <a:solidFill>
                  <a:srgbClr val="FF0000"/>
                </a:solidFill>
                <a:latin typeface="Times New Roman" panose="02020603050405020304" pitchFamily="18" charset="0"/>
                <a:cs typeface="Times New Roman" panose="02020603050405020304" pitchFamily="18" charset="0"/>
              </a:rPr>
              <a:t>combinational</a:t>
            </a:r>
            <a:r>
              <a:rPr lang="en-US" sz="2400" dirty="0">
                <a:latin typeface="Times New Roman" panose="02020603050405020304" pitchFamily="18" charset="0"/>
                <a:cs typeface="Times New Roman" panose="02020603050405020304" pitchFamily="18" charset="0"/>
              </a:rPr>
              <a:t> behavior, </a:t>
            </a:r>
          </a:p>
          <a:p>
            <a:pPr marL="342900" indent="-342900">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Validate </a:t>
            </a:r>
            <a:r>
              <a:rPr lang="en-US" sz="2400" dirty="0">
                <a:latin typeface="Times New Roman" panose="02020603050405020304" pitchFamily="18" charset="0"/>
                <a:cs typeface="Times New Roman" panose="02020603050405020304" pitchFamily="18" charset="0"/>
              </a:rPr>
              <a:t>whether the </a:t>
            </a:r>
            <a:r>
              <a:rPr lang="en-US" sz="2400" b="1" dirty="0">
                <a:solidFill>
                  <a:srgbClr val="FF0000"/>
                </a:solidFill>
                <a:latin typeface="Times New Roman" panose="02020603050405020304" pitchFamily="18" charset="0"/>
                <a:cs typeface="Times New Roman" panose="02020603050405020304" pitchFamily="18" charset="0"/>
              </a:rPr>
              <a:t>requirements</a:t>
            </a:r>
            <a:r>
              <a:rPr lang="en-US" sz="2400" dirty="0">
                <a:latin typeface="Times New Roman" panose="02020603050405020304" pitchFamily="18" charset="0"/>
                <a:cs typeface="Times New Roman" panose="02020603050405020304" pitchFamily="18" charset="0"/>
              </a:rPr>
              <a:t> are implemented </a:t>
            </a:r>
            <a:r>
              <a:rPr lang="en-US" sz="2400" dirty="0" smtClean="0">
                <a:latin typeface="Times New Roman" panose="02020603050405020304" pitchFamily="18" charset="0"/>
                <a:cs typeface="Times New Roman" panose="02020603050405020304" pitchFamily="18" charset="0"/>
              </a:rPr>
              <a:t> correctly </a:t>
            </a:r>
            <a:r>
              <a:rPr lang="en-US" sz="2400" dirty="0">
                <a:latin typeface="Times New Roman" panose="02020603050405020304" pitchFamily="18" charset="0"/>
                <a:cs typeface="Times New Roman" panose="02020603050405020304" pitchFamily="18" charset="0"/>
              </a:rPr>
              <a:t>or not. </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t>
            </a:r>
            <a:r>
              <a:rPr lang="en-US" sz="2400" dirty="0" smtClean="0">
                <a:latin typeface="Times New Roman" panose="02020603050405020304" pitchFamily="18" charset="0"/>
                <a:cs typeface="Times New Roman" panose="02020603050405020304" pitchFamily="18" charset="0"/>
              </a:rPr>
              <a:t>riority </a:t>
            </a:r>
            <a:r>
              <a:rPr lang="en-US" sz="2400" dirty="0">
                <a:latin typeface="Times New Roman" panose="02020603050405020304" pitchFamily="18" charset="0"/>
                <a:cs typeface="Times New Roman" panose="02020603050405020304" pitchFamily="18" charset="0"/>
              </a:rPr>
              <a:t>is to be given for the </a:t>
            </a:r>
            <a:r>
              <a:rPr lang="en-US" sz="2400" b="1" dirty="0">
                <a:solidFill>
                  <a:srgbClr val="FF0000"/>
                </a:solidFill>
                <a:latin typeface="Times New Roman" panose="02020603050405020304" pitchFamily="18" charset="0"/>
                <a:cs typeface="Times New Roman" panose="02020603050405020304" pitchFamily="18" charset="0"/>
              </a:rPr>
              <a:t>integrating links</a:t>
            </a:r>
            <a:r>
              <a:rPr lang="en-US" sz="2400" dirty="0">
                <a:latin typeface="Times New Roman" panose="02020603050405020304" pitchFamily="18" charset="0"/>
                <a:cs typeface="Times New Roman" panose="02020603050405020304" pitchFamily="18" charset="0"/>
              </a:rPr>
              <a:t> rather than the unit </a:t>
            </a:r>
            <a:r>
              <a:rPr lang="en-US" sz="2400" dirty="0" smtClean="0">
                <a:latin typeface="Times New Roman" panose="02020603050405020304" pitchFamily="18" charset="0"/>
                <a:cs typeface="Times New Roman" panose="02020603050405020304" pitchFamily="18" charset="0"/>
              </a:rPr>
              <a:t>functions</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which are already tested.  </a:t>
            </a: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Note: </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Here </a:t>
            </a:r>
            <a:r>
              <a:rPr lang="en-US" sz="2800" dirty="0">
                <a:latin typeface="Times New Roman" panose="02020603050405020304" pitchFamily="18" charset="0"/>
                <a:cs typeface="Times New Roman" panose="02020603050405020304" pitchFamily="18" charset="0"/>
              </a:rPr>
              <a:t>we should understand that Integration testing does not happen at the end of the cycle, </a:t>
            </a:r>
            <a:r>
              <a:rPr lang="en-US" sz="2800" dirty="0" smtClean="0">
                <a:latin typeface="Times New Roman" panose="02020603050405020304" pitchFamily="18" charset="0"/>
                <a:cs typeface="Times New Roman" panose="02020603050405020304" pitchFamily="18" charset="0"/>
              </a:rPr>
              <a:t>  rather </a:t>
            </a:r>
            <a:r>
              <a:rPr lang="en-US" sz="2800" dirty="0">
                <a:latin typeface="Times New Roman" panose="02020603050405020304" pitchFamily="18" charset="0"/>
                <a:cs typeface="Times New Roman" panose="02020603050405020304" pitchFamily="18" charset="0"/>
              </a:rPr>
              <a:t>it is conducted simultaneously with the development</a:t>
            </a:r>
            <a:r>
              <a:rPr lang="en-US" sz="28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So in most of the times, all the </a:t>
            </a:r>
            <a:endParaRPr lang="en-US" sz="2800" dirty="0" smtClean="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modules </a:t>
            </a:r>
            <a:r>
              <a:rPr lang="en-US" sz="2800" dirty="0">
                <a:latin typeface="Times New Roman" panose="02020603050405020304" pitchFamily="18" charset="0"/>
                <a:cs typeface="Times New Roman" panose="02020603050405020304" pitchFamily="18" charset="0"/>
              </a:rPr>
              <a:t>are not actually available to test and here is what the challenge comes to test </a:t>
            </a:r>
            <a:r>
              <a:rPr lang="en-US" sz="2800" dirty="0" smtClean="0">
                <a:latin typeface="Times New Roman" panose="02020603050405020304" pitchFamily="18" charset="0"/>
                <a:cs typeface="Times New Roman" panose="02020603050405020304" pitchFamily="18" charset="0"/>
              </a:rPr>
              <a:t>something </a:t>
            </a:r>
            <a:r>
              <a:rPr lang="en-US" sz="2800" dirty="0">
                <a:latin typeface="Times New Roman" panose="02020603050405020304" pitchFamily="18" charset="0"/>
                <a:cs typeface="Times New Roman" panose="02020603050405020304" pitchFamily="18" charset="0"/>
              </a:rPr>
              <a:t>which does not exist!  </a:t>
            </a:r>
          </a:p>
          <a:p>
            <a:r>
              <a:rPr lang="en-US" sz="28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p>
        </p:txBody>
      </p:sp>
      <p:sp>
        <p:nvSpPr>
          <p:cNvPr id="4" name="Title 1"/>
          <p:cNvSpPr txBox="1">
            <a:spLocks/>
          </p:cNvSpPr>
          <p:nvPr/>
        </p:nvSpPr>
        <p:spPr>
          <a:xfrm>
            <a:off x="1303199" y="684356"/>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
        <p:nvSpPr>
          <p:cNvPr id="6" name="Rectangle 5"/>
          <p:cNvSpPr/>
          <p:nvPr/>
        </p:nvSpPr>
        <p:spPr>
          <a:xfrm>
            <a:off x="585482" y="1582838"/>
            <a:ext cx="4635180" cy="646331"/>
          </a:xfrm>
          <a:prstGeom prst="rect">
            <a:avLst/>
          </a:prstGeom>
        </p:spPr>
        <p:txBody>
          <a:bodyPr wrap="none">
            <a:spAutoFit/>
          </a:bodyPr>
          <a:lstStyle/>
          <a:p>
            <a:r>
              <a:rPr lang="en-US" sz="3600" b="1" dirty="0" smtClean="0">
                <a:solidFill>
                  <a:srgbClr val="FFFF00"/>
                </a:solidFill>
                <a:latin typeface="Times New Roman" panose="02020603050405020304" pitchFamily="18" charset="0"/>
                <a:cs typeface="Times New Roman" panose="02020603050405020304" pitchFamily="18" charset="0"/>
              </a:rPr>
              <a:t>2.Integration </a:t>
            </a:r>
            <a:r>
              <a:rPr lang="en-US" sz="3600" b="1" dirty="0">
                <a:solidFill>
                  <a:srgbClr val="FFFF00"/>
                </a:solidFill>
                <a:latin typeface="Times New Roman" panose="02020603050405020304" pitchFamily="18" charset="0"/>
                <a:cs typeface="Times New Roman" panose="02020603050405020304" pitchFamily="18" charset="0"/>
              </a:rPr>
              <a:t>Testing? </a:t>
            </a:r>
            <a:endParaRPr lang="en-US" dirty="0"/>
          </a:p>
        </p:txBody>
      </p:sp>
    </p:spTree>
    <p:extLst>
      <p:ext uri="{BB962C8B-B14F-4D97-AF65-F5344CB8AC3E}">
        <p14:creationId xmlns:p14="http://schemas.microsoft.com/office/powerpoint/2010/main" val="296849930"/>
      </p:ext>
    </p:extLst>
  </p:cSld>
  <p:clrMapOvr>
    <a:masterClrMapping/>
  </p:clrMapOvr>
  <mc:AlternateContent xmlns:mc="http://schemas.openxmlformats.org/markup-compatibility/2006" xmlns:p14="http://schemas.microsoft.com/office/powerpoint/2010/main">
    <mc:Choice Requires="p14">
      <p:transition spd="slow" p14:dur="2000" advTm="219110"/>
    </mc:Choice>
    <mc:Fallback xmlns="">
      <p:transition spd="slow" advTm="21911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394525"/>
            <a:ext cx="1349074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tabLst>
                <a:tab pos="750888" algn="ctr"/>
              </a:tabLst>
              <a:defRPr>
                <a:solidFill>
                  <a:schemeClr val="tx1"/>
                </a:solidFill>
                <a:latin typeface="Arial" panose="020B0604020202020204" pitchFamily="34" charset="0"/>
              </a:defRPr>
            </a:lvl1pPr>
            <a:lvl2pPr>
              <a:tabLst>
                <a:tab pos="750888" algn="ctr"/>
              </a:tabLst>
              <a:defRPr>
                <a:solidFill>
                  <a:schemeClr val="tx1"/>
                </a:solidFill>
                <a:latin typeface="Arial" panose="020B0604020202020204" pitchFamily="34" charset="0"/>
              </a:defRPr>
            </a:lvl2pPr>
            <a:lvl3pPr>
              <a:tabLst>
                <a:tab pos="750888" algn="ctr"/>
              </a:tabLst>
              <a:defRPr>
                <a:solidFill>
                  <a:schemeClr val="tx1"/>
                </a:solidFill>
                <a:latin typeface="Arial" panose="020B0604020202020204" pitchFamily="34" charset="0"/>
              </a:defRPr>
            </a:lvl3pPr>
            <a:lvl4pPr>
              <a:tabLst>
                <a:tab pos="750888" algn="ctr"/>
              </a:tabLst>
              <a:defRPr>
                <a:solidFill>
                  <a:schemeClr val="tx1"/>
                </a:solidFill>
                <a:latin typeface="Arial" panose="020B0604020202020204" pitchFamily="34" charset="0"/>
              </a:defRPr>
            </a:lvl4pPr>
            <a:lvl5pPr>
              <a:tabLst>
                <a:tab pos="750888" algn="ctr"/>
              </a:tabLst>
              <a:defRPr>
                <a:solidFill>
                  <a:schemeClr val="tx1"/>
                </a:solidFill>
                <a:latin typeface="Arial" panose="020B0604020202020204" pitchFamily="34" charset="0"/>
              </a:defRPr>
            </a:lvl5pPr>
            <a:lvl6pPr eaLnBrk="0" fontAlgn="base" hangingPunct="0">
              <a:spcBef>
                <a:spcPct val="0"/>
              </a:spcBef>
              <a:spcAft>
                <a:spcPct val="0"/>
              </a:spcAft>
              <a:tabLst>
                <a:tab pos="750888" algn="ctr"/>
              </a:tabLst>
              <a:defRPr>
                <a:solidFill>
                  <a:schemeClr val="tx1"/>
                </a:solidFill>
                <a:latin typeface="Arial" panose="020B0604020202020204" pitchFamily="34" charset="0"/>
              </a:defRPr>
            </a:lvl6pPr>
            <a:lvl7pPr eaLnBrk="0" fontAlgn="base" hangingPunct="0">
              <a:spcBef>
                <a:spcPct val="0"/>
              </a:spcBef>
              <a:spcAft>
                <a:spcPct val="0"/>
              </a:spcAft>
              <a:tabLst>
                <a:tab pos="750888" algn="ctr"/>
              </a:tabLst>
              <a:defRPr>
                <a:solidFill>
                  <a:schemeClr val="tx1"/>
                </a:solidFill>
                <a:latin typeface="Arial" panose="020B0604020202020204" pitchFamily="34" charset="0"/>
              </a:defRPr>
            </a:lvl7pPr>
            <a:lvl8pPr eaLnBrk="0" fontAlgn="base" hangingPunct="0">
              <a:spcBef>
                <a:spcPct val="0"/>
              </a:spcBef>
              <a:spcAft>
                <a:spcPct val="0"/>
              </a:spcAft>
              <a:tabLst>
                <a:tab pos="750888" algn="ctr"/>
              </a:tabLst>
              <a:defRPr>
                <a:solidFill>
                  <a:schemeClr val="tx1"/>
                </a:solidFill>
                <a:latin typeface="Arial" panose="020B0604020202020204" pitchFamily="34" charset="0"/>
              </a:defRPr>
            </a:lvl8pPr>
            <a:lvl9pPr eaLnBrk="0" fontAlgn="base" hangingPunct="0">
              <a:spcBef>
                <a:spcPct val="0"/>
              </a:spcBef>
              <a:spcAft>
                <a:spcPct val="0"/>
              </a:spcAft>
              <a:tabLst>
                <a:tab pos="750888"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750888" algn="ctr"/>
              </a:tabLst>
            </a:pPr>
            <a:r>
              <a:rPr kumimoji="0" lang="en-US" altLang="en-US" sz="3600" b="1" u="sng" strike="noStrike" cap="none" normalizeH="0" baseline="0" dirty="0" smtClean="0">
                <a:ln>
                  <a:noFill/>
                </a:ln>
                <a:effectLst/>
                <a:latin typeface="Times New Roman" panose="02020603050405020304" pitchFamily="18" charset="0"/>
                <a:ea typeface="Verdana" panose="020B0604030504040204" pitchFamily="34" charset="0"/>
                <a:cs typeface="Times New Roman" panose="02020603050405020304" pitchFamily="18" charset="0"/>
              </a:rPr>
              <a:t>BEST DIFFERENCE BETWEEN ALPHA AND BETA TESTING</a:t>
            </a:r>
            <a:r>
              <a:rPr kumimoji="0" lang="en-US" altLang="en-US" sz="3600" b="1" u="none" strike="noStrike" cap="none" normalizeH="0" baseline="0" dirty="0" smtClean="0">
                <a:ln>
                  <a:noFill/>
                </a:ln>
                <a:effectLst/>
                <a:latin typeface="Times New Roman" panose="02020603050405020304" pitchFamily="18" charset="0"/>
                <a:ea typeface="Verdana" panose="020B0604030504040204" pitchFamily="34" charset="0"/>
                <a:cs typeface="Times New Roman" panose="02020603050405020304" pitchFamily="18" charset="0"/>
              </a:rPr>
              <a:t> </a:t>
            </a:r>
            <a:r>
              <a:rPr kumimoji="0" lang="en-US" altLang="en-US" sz="6600" b="1" u="none" strike="noStrike" cap="none" normalizeH="0" baseline="0" dirty="0" smtClean="0">
                <a:ln>
                  <a:noFill/>
                </a:ln>
                <a:effectLst/>
                <a:latin typeface="Times New Roman" panose="02020603050405020304" pitchFamily="18" charset="0"/>
                <a:ea typeface="Verdana" panose="020B0604030504040204" pitchFamily="34" charset="0"/>
                <a:cs typeface="Times New Roman" panose="02020603050405020304" pitchFamily="18" charset="0"/>
              </a:rPr>
              <a:t> </a:t>
            </a:r>
            <a:endParaRPr kumimoji="0" lang="en-US" altLang="en-US" sz="5400" b="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750888" algn="ctr"/>
              </a:tabLst>
            </a:pPr>
            <a:r>
              <a:rPr kumimoji="0" lang="en-US" altLang="en-US" sz="2000" b="0" u="none" strike="noStrike" cap="none" normalizeH="0" baseline="0" dirty="0" smtClean="0">
                <a:ln>
                  <a:noFill/>
                </a:ln>
                <a:effectLst/>
                <a:latin typeface="Times New Roman" panose="02020603050405020304" pitchFamily="18" charset="0"/>
                <a:ea typeface="Verdana" panose="020B0604030504040204" pitchFamily="34" charset="0"/>
                <a:cs typeface="Times New Roman" panose="02020603050405020304" pitchFamily="18" charset="0"/>
              </a:rPr>
              <a:t>   	  	  	  	 </a:t>
            </a:r>
            <a:r>
              <a:rPr kumimoji="0" lang="en-US" altLang="en-US" sz="3200" b="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7200" b="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nvPr>
        </p:nvGraphicFramePr>
        <p:xfrm>
          <a:off x="298165" y="1709737"/>
          <a:ext cx="12602817" cy="5901309"/>
        </p:xfrm>
        <a:graphic>
          <a:graphicData uri="http://schemas.openxmlformats.org/drawingml/2006/table">
            <a:tbl>
              <a:tblPr firstRow="1" firstCol="1" bandRow="1">
                <a:tableStyleId>{5C22544A-7EE6-4342-B048-85BDC9FD1C3A}</a:tableStyleId>
              </a:tblPr>
              <a:tblGrid>
                <a:gridCol w="6235946"/>
                <a:gridCol w="6366871"/>
              </a:tblGrid>
              <a:tr h="611141">
                <a:tc>
                  <a:txBody>
                    <a:bodyPr/>
                    <a:lstStyle/>
                    <a:p>
                      <a:pPr marL="0" marR="0">
                        <a:lnSpc>
                          <a:spcPct val="100000"/>
                        </a:lnSpc>
                        <a:spcBef>
                          <a:spcPts val="0"/>
                        </a:spcBef>
                        <a:spcAft>
                          <a:spcPts val="0"/>
                        </a:spcAft>
                        <a:tabLst>
                          <a:tab pos="750570" algn="ctr"/>
                        </a:tabLst>
                      </a:pPr>
                      <a:r>
                        <a:rPr lang="en-US" sz="1800" dirty="0">
                          <a:effectLst/>
                          <a:latin typeface="Times New Roman" panose="02020603050405020304" pitchFamily="18" charset="0"/>
                          <a:cs typeface="Times New Roman" panose="02020603050405020304" pitchFamily="18" charset="0"/>
                        </a:rPr>
                        <a:t>   	Alpha Testing    </a:t>
                      </a:r>
                      <a:r>
                        <a:rPr lang="en-US" sz="2400" dirty="0">
                          <a:effectLst/>
                          <a:latin typeface="Times New Roman" panose="02020603050405020304" pitchFamily="18" charset="0"/>
                          <a:cs typeface="Times New Roman" panose="02020603050405020304" pitchFamily="18" charset="0"/>
                        </a:rPr>
                        <a:t> </a:t>
                      </a:r>
                      <a:endPar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nchor="b">
                    <a:solidFill>
                      <a:schemeClr val="accent4">
                        <a:lumMod val="75000"/>
                      </a:schemeClr>
                    </a:solidFill>
                  </a:tcPr>
                </a:tc>
                <a:tc>
                  <a:txBody>
                    <a:bodyPr/>
                    <a:lstStyle/>
                    <a:p>
                      <a:pPr marL="140335" marR="0">
                        <a:lnSpc>
                          <a:spcPct val="100000"/>
                        </a:lnSpc>
                        <a:spcBef>
                          <a:spcPts val="0"/>
                        </a:spcBef>
                        <a:spcAft>
                          <a:spcPts val="30"/>
                        </a:spcAft>
                      </a:pPr>
                      <a:r>
                        <a:rPr lang="en-US" sz="1800" dirty="0">
                          <a:effectLst/>
                          <a:latin typeface="Times New Roman" panose="02020603050405020304" pitchFamily="18" charset="0"/>
                          <a:cs typeface="Times New Roman" panose="02020603050405020304" pitchFamily="18" charset="0"/>
                        </a:rPr>
                        <a:t>Beta Testing (Field Testing) </a:t>
                      </a:r>
                      <a:r>
                        <a:rPr lang="en-US" sz="2400" dirty="0">
                          <a:effectLst/>
                          <a:latin typeface="Times New Roman" panose="02020603050405020304" pitchFamily="18" charset="0"/>
                          <a:cs typeface="Times New Roman" panose="02020603050405020304" pitchFamily="18" charset="0"/>
                        </a:rPr>
                        <a:t> </a:t>
                      </a:r>
                      <a:endParaRPr lang="en-US" sz="4000" dirty="0">
                        <a:effectLst/>
                        <a:latin typeface="Times New Roman" panose="02020603050405020304" pitchFamily="18" charset="0"/>
                        <a:cs typeface="Times New Roman" panose="02020603050405020304" pitchFamily="18" charset="0"/>
                      </a:endParaRPr>
                    </a:p>
                    <a:p>
                      <a:pPr marL="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 </a:t>
                      </a:r>
                      <a:endParaRPr lang="en-US" sz="4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solidFill>
                      <a:schemeClr val="accent4">
                        <a:lumMod val="75000"/>
                      </a:schemeClr>
                    </a:solidFill>
                  </a:tcPr>
                </a:tc>
              </a:tr>
              <a:tr h="976309">
                <a:tc>
                  <a:txBody>
                    <a:bodyPr/>
                    <a:lstStyle/>
                    <a:p>
                      <a:pPr marL="6350" marR="0">
                        <a:lnSpc>
                          <a:spcPct val="100000"/>
                        </a:lnSpc>
                        <a:spcBef>
                          <a:spcPts val="0"/>
                        </a:spcBef>
                        <a:spcAft>
                          <a:spcPts val="340"/>
                        </a:spcAft>
                      </a:pPr>
                      <a:r>
                        <a:rPr lang="en-US" sz="1800" dirty="0">
                          <a:effectLst/>
                          <a:latin typeface="Times New Roman" panose="02020603050405020304" pitchFamily="18" charset="0"/>
                          <a:cs typeface="Times New Roman" panose="02020603050405020304" pitchFamily="18" charset="0"/>
                        </a:rPr>
                        <a:t> 1. It is always performed by the developers/ Independent Testing Team at the software development </a:t>
                      </a:r>
                      <a:r>
                        <a:rPr lang="en-US" sz="1800" dirty="0" smtClean="0">
                          <a:effectLst/>
                          <a:latin typeface="Times New Roman" panose="02020603050405020304" pitchFamily="18" charset="0"/>
                          <a:cs typeface="Times New Roman" panose="02020603050405020304" pitchFamily="18" charset="0"/>
                        </a:rPr>
                        <a:t>site.</a:t>
                      </a:r>
                      <a:endParaRPr lang="en-US" sz="3600" dirty="0">
                        <a:effectLst/>
                        <a:latin typeface="Times New Roman" panose="02020603050405020304" pitchFamily="18" charset="0"/>
                        <a:cs typeface="Times New Roman" panose="02020603050405020304" pitchFamily="18" charset="0"/>
                      </a:endParaRPr>
                    </a:p>
                  </a:txBody>
                  <a:tcPr marL="6350" marR="73025" marT="32385" marB="12700">
                    <a:solidFill>
                      <a:schemeClr val="accent4">
                        <a:lumMod val="75000"/>
                      </a:schemeClr>
                    </a:solidFill>
                  </a:tcPr>
                </a:tc>
                <a:tc>
                  <a:txBody>
                    <a:bodyPr/>
                    <a:lstStyle/>
                    <a:p>
                      <a:pPr marL="64135" marR="0">
                        <a:lnSpc>
                          <a:spcPct val="100000"/>
                        </a:lnSpc>
                        <a:spcBef>
                          <a:spcPts val="0"/>
                        </a:spcBef>
                        <a:spcAft>
                          <a:spcPts val="340"/>
                        </a:spcAft>
                      </a:pPr>
                      <a:r>
                        <a:rPr lang="en-US" sz="1800">
                          <a:effectLst/>
                          <a:latin typeface="Times New Roman" panose="02020603050405020304" pitchFamily="18" charset="0"/>
                          <a:cs typeface="Times New Roman" panose="02020603050405020304" pitchFamily="18" charset="0"/>
                        </a:rPr>
                        <a:t>1. It is always performed by the customers / Independent Testing team at their own site </a:t>
                      </a:r>
                      <a:endParaRPr lang="en-US" sz="3600">
                        <a:effectLst/>
                        <a:latin typeface="Times New Roman" panose="02020603050405020304" pitchFamily="18" charset="0"/>
                        <a:cs typeface="Times New Roman" panose="02020603050405020304" pitchFamily="18" charset="0"/>
                      </a:endParaRPr>
                    </a:p>
                    <a:p>
                      <a:pPr marL="0" marR="0">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3600">
                        <a:effectLst/>
                        <a:latin typeface="Times New Roman" panose="02020603050405020304" pitchFamily="18" charset="0"/>
                        <a:cs typeface="Times New Roman" panose="02020603050405020304" pitchFamily="18" charset="0"/>
                      </a:endParaRPr>
                    </a:p>
                    <a:p>
                      <a:pPr marL="0" marR="0">
                        <a:lnSpc>
                          <a:spcPct val="100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3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solidFill>
                      <a:schemeClr val="accent4">
                        <a:lumMod val="75000"/>
                      </a:schemeClr>
                    </a:solidFill>
                  </a:tcPr>
                </a:tc>
              </a:tr>
              <a:tr h="571096">
                <a:tc>
                  <a:txBody>
                    <a:bodyPr/>
                    <a:lstStyle/>
                    <a:p>
                      <a:pPr marL="635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2. Alpha Testing is not open to the market  </a:t>
                      </a:r>
                      <a:r>
                        <a:rPr lang="en-US" sz="2000" dirty="0" smtClean="0">
                          <a:effectLst/>
                          <a:latin typeface="Times New Roman" panose="02020603050405020304" pitchFamily="18" charset="0"/>
                          <a:cs typeface="Times New Roman" panose="02020603050405020304" pitchFamily="18" charset="0"/>
                        </a:rPr>
                        <a:t>and public</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solidFill>
                      <a:schemeClr val="accent4">
                        <a:lumMod val="75000"/>
                      </a:schemeClr>
                    </a:solidFill>
                  </a:tcPr>
                </a:tc>
                <a:tc>
                  <a:txBody>
                    <a:bodyPr/>
                    <a:lstStyle/>
                    <a:p>
                      <a:pPr marL="64135" marR="0" lvl="0" indent="0" algn="l" defTabSz="134115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cs typeface="Times New Roman" panose="02020603050405020304" pitchFamily="18" charset="0"/>
                        </a:rPr>
                        <a:t>2. Beta Testing is always open to the market  </a:t>
                      </a:r>
                      <a:r>
                        <a:rPr lang="en-US" sz="1800" dirty="0" smtClean="0">
                          <a:effectLst/>
                          <a:latin typeface="Times New Roman" panose="02020603050405020304" pitchFamily="18" charset="0"/>
                          <a:cs typeface="Times New Roman" panose="02020603050405020304" pitchFamily="18" charset="0"/>
                        </a:rPr>
                        <a:t>and public (not all).  </a:t>
                      </a:r>
                      <a:endParaRPr lang="en-US" sz="3600" dirty="0" smtClean="0">
                        <a:effectLst/>
                        <a:latin typeface="Times New Roman" panose="02020603050405020304" pitchFamily="18" charset="0"/>
                        <a:cs typeface="Times New Roman" panose="02020603050405020304" pitchFamily="18" charset="0"/>
                      </a:endParaRPr>
                    </a:p>
                    <a:p>
                      <a:pPr marL="64135" marR="0">
                        <a:lnSpc>
                          <a:spcPct val="100000"/>
                        </a:lnSpc>
                        <a:spcBef>
                          <a:spcPts val="0"/>
                        </a:spcBef>
                        <a:spcAft>
                          <a:spcPts val="0"/>
                        </a:spcAft>
                      </a:pP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solidFill>
                      <a:schemeClr val="accent4">
                        <a:lumMod val="75000"/>
                      </a:schemeClr>
                    </a:solidFill>
                  </a:tcPr>
                </a:tc>
              </a:tr>
              <a:tr h="554135">
                <a:tc>
                  <a:txBody>
                    <a:bodyPr/>
                    <a:lstStyle/>
                    <a:p>
                      <a:pPr marL="22860" marR="0">
                        <a:lnSpc>
                          <a:spcPct val="107000"/>
                        </a:lnSpc>
                        <a:spcBef>
                          <a:spcPts val="0"/>
                        </a:spcBef>
                        <a:spcAft>
                          <a:spcPts val="1270"/>
                        </a:spcAft>
                      </a:pPr>
                      <a:r>
                        <a:rPr lang="en-US" sz="700" i="1" dirty="0" smtClean="0">
                          <a:solidFill>
                            <a:srgbClr val="000000"/>
                          </a:solidFill>
                          <a:effectLst/>
                          <a:latin typeface="Verdana" panose="020B0604030504040204" pitchFamily="34" charset="0"/>
                          <a:ea typeface="Verdana" panose="020B0604030504040204" pitchFamily="34" charset="0"/>
                          <a:cs typeface="Verdana" panose="020B0604030504040204" pitchFamily="34" charset="0"/>
                        </a:rPr>
                        <a:t>7</a:t>
                      </a:r>
                      <a:r>
                        <a:rPr lang="en-US" sz="1800" i="0" dirty="0" smtClean="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3.Alpha Testing is not known by any other different name</a:t>
                      </a:r>
                      <a:r>
                        <a:rPr lang="en-US" sz="2000" i="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solidFill>
                      <a:schemeClr val="accent4">
                        <a:lumMod val="75000"/>
                      </a:schemeClr>
                    </a:solidFill>
                  </a:tcPr>
                </a:tc>
                <a:tc>
                  <a:txBody>
                    <a:bodyPr/>
                    <a:lstStyle/>
                    <a:p>
                      <a:pPr marL="22860" marR="0">
                        <a:lnSpc>
                          <a:spcPct val="107000"/>
                        </a:lnSpc>
                        <a:spcBef>
                          <a:spcPts val="0"/>
                        </a:spcBef>
                        <a:spcAft>
                          <a:spcPts val="1270"/>
                        </a:spcAft>
                      </a:pPr>
                      <a:r>
                        <a:rPr lang="en-US" sz="1800" i="1" kern="1200" dirty="0" smtClean="0">
                          <a:solidFill>
                            <a:schemeClr val="dk1"/>
                          </a:solidFill>
                          <a:effectLst/>
                          <a:latin typeface="Times New Roman" panose="02020603050405020304" pitchFamily="18" charset="0"/>
                          <a:ea typeface="+mn-ea"/>
                          <a:cs typeface="Times New Roman" panose="02020603050405020304" pitchFamily="18" charset="0"/>
                        </a:rPr>
                        <a:t>.3. </a:t>
                      </a:r>
                      <a:r>
                        <a:rPr lang="en-US" sz="1800" i="0" kern="1200" dirty="0" smtClean="0">
                          <a:solidFill>
                            <a:schemeClr val="dk1"/>
                          </a:solidFill>
                          <a:effectLst/>
                          <a:latin typeface="Times New Roman" panose="02020603050405020304" pitchFamily="18" charset="0"/>
                          <a:ea typeface="+mn-ea"/>
                          <a:cs typeface="Times New Roman" panose="02020603050405020304" pitchFamily="18" charset="0"/>
                        </a:rPr>
                        <a:t>Beta Testing is also known by the  name </a:t>
                      </a:r>
                      <a:r>
                        <a:rPr lang="en-US" sz="1800" b="1" i="0" kern="1200" dirty="0" smtClean="0">
                          <a:solidFill>
                            <a:schemeClr val="dk1"/>
                          </a:solidFill>
                          <a:effectLst/>
                          <a:latin typeface="Times New Roman" panose="02020603050405020304" pitchFamily="18" charset="0"/>
                          <a:ea typeface="+mn-ea"/>
                          <a:cs typeface="Times New Roman" panose="02020603050405020304" pitchFamily="18" charset="0"/>
                        </a:rPr>
                        <a:t>Field Testing</a:t>
                      </a:r>
                      <a:r>
                        <a:rPr lang="en-US" sz="1800" i="0" kern="1200" dirty="0" smtClean="0">
                          <a:solidFill>
                            <a:schemeClr val="dk1"/>
                          </a:solidFill>
                          <a:effectLst/>
                          <a:latin typeface="Times New Roman" panose="02020603050405020304" pitchFamily="18" charset="0"/>
                          <a:ea typeface="+mn-ea"/>
                          <a:cs typeface="Times New Roman" panose="02020603050405020304" pitchFamily="18" charset="0"/>
                        </a:rPr>
                        <a:t> means it is also known as field testing </a:t>
                      </a:r>
                      <a:endParaRPr lang="en-US" sz="110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solidFill>
                      <a:schemeClr val="accent4">
                        <a:lumMod val="75000"/>
                      </a:schemeClr>
                    </a:solidFill>
                  </a:tcPr>
                </a:tc>
              </a:tr>
              <a:tr h="865711">
                <a:tc>
                  <a:txBody>
                    <a:bodyPr/>
                    <a:lstStyle/>
                    <a:p>
                      <a:pPr marL="6350" marR="826135">
                        <a:lnSpc>
                          <a:spcPct val="100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4.It </a:t>
                      </a:r>
                      <a:r>
                        <a:rPr lang="en-US" sz="1800" dirty="0">
                          <a:effectLst/>
                          <a:latin typeface="Times New Roman" panose="02020603050405020304" pitchFamily="18" charset="0"/>
                          <a:cs typeface="Times New Roman" panose="02020603050405020304" pitchFamily="18" charset="0"/>
                        </a:rPr>
                        <a:t>is always performed in Virtual   Environment.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nchor="ctr">
                    <a:solidFill>
                      <a:schemeClr val="accent4">
                        <a:lumMod val="75000"/>
                      </a:schemeClr>
                    </a:solidFill>
                  </a:tcPr>
                </a:tc>
                <a:tc>
                  <a:txBody>
                    <a:bodyPr/>
                    <a:lstStyle/>
                    <a:p>
                      <a:pPr marL="64135" marR="0">
                        <a:lnSpc>
                          <a:spcPct val="100000"/>
                        </a:lnSpc>
                        <a:spcBef>
                          <a:spcPts val="0"/>
                        </a:spcBef>
                        <a:spcAft>
                          <a:spcPts val="350"/>
                        </a:spcAft>
                      </a:pPr>
                      <a:r>
                        <a:rPr lang="en-US" sz="1800" dirty="0" smtClean="0">
                          <a:effectLst/>
                          <a:latin typeface="Times New Roman" panose="02020603050405020304" pitchFamily="18" charset="0"/>
                          <a:cs typeface="Times New Roman" panose="02020603050405020304" pitchFamily="18" charset="0"/>
                        </a:rPr>
                        <a:t>4. </a:t>
                      </a:r>
                      <a:r>
                        <a:rPr lang="en-US" sz="1800" dirty="0">
                          <a:effectLst/>
                          <a:latin typeface="Times New Roman" panose="02020603050405020304" pitchFamily="18" charset="0"/>
                          <a:cs typeface="Times New Roman" panose="02020603050405020304" pitchFamily="18" charset="0"/>
                        </a:rPr>
                        <a:t>It is performed in Real Time Environment.  </a:t>
                      </a:r>
                      <a:endParaRPr lang="en-US" sz="3600" dirty="0">
                        <a:effectLst/>
                        <a:latin typeface="Times New Roman" panose="02020603050405020304" pitchFamily="18" charset="0"/>
                        <a:cs typeface="Times New Roman" panose="02020603050405020304" pitchFamily="18" charset="0"/>
                      </a:endParaRPr>
                    </a:p>
                    <a:p>
                      <a:pPr marL="0" marR="0">
                        <a:lnSpc>
                          <a:spcPct val="100000"/>
                        </a:lnSpc>
                        <a:spcBef>
                          <a:spcPts val="0"/>
                        </a:spcBef>
                        <a:spcAft>
                          <a:spcPts val="20"/>
                        </a:spcAft>
                      </a:pPr>
                      <a:r>
                        <a:rPr lang="en-US" sz="1800" dirty="0">
                          <a:effectLst/>
                          <a:latin typeface="Times New Roman" panose="02020603050405020304" pitchFamily="18" charset="0"/>
                          <a:cs typeface="Times New Roman" panose="02020603050405020304" pitchFamily="18" charset="0"/>
                        </a:rPr>
                        <a:t>  	  </a:t>
                      </a:r>
                      <a:endParaRPr lang="en-US" sz="3600" dirty="0">
                        <a:effectLst/>
                        <a:latin typeface="Times New Roman" panose="02020603050405020304" pitchFamily="18" charset="0"/>
                        <a:cs typeface="Times New Roman" panose="02020603050405020304" pitchFamily="18" charset="0"/>
                      </a:endParaRPr>
                    </a:p>
                    <a:p>
                      <a:pPr marL="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solidFill>
                      <a:schemeClr val="accent4">
                        <a:lumMod val="75000"/>
                      </a:schemeClr>
                    </a:solidFill>
                  </a:tcPr>
                </a:tc>
              </a:tr>
              <a:tr h="565628">
                <a:tc>
                  <a:txBody>
                    <a:bodyPr/>
                    <a:lstStyle/>
                    <a:p>
                      <a:pPr marL="6350" marR="0">
                        <a:lnSpc>
                          <a:spcPct val="100000"/>
                        </a:lnSpc>
                        <a:spcBef>
                          <a:spcPts val="0"/>
                        </a:spcBef>
                        <a:spcAft>
                          <a:spcPts val="60"/>
                        </a:spcAft>
                      </a:pPr>
                      <a:r>
                        <a:rPr lang="en-US" sz="1800" dirty="0">
                          <a:effectLst/>
                          <a:latin typeface="Times New Roman" panose="02020603050405020304" pitchFamily="18" charset="0"/>
                          <a:cs typeface="Times New Roman" panose="02020603050405020304" pitchFamily="18" charset="0"/>
                        </a:rPr>
                        <a:t> </a:t>
                      </a:r>
                      <a:r>
                        <a:rPr lang="en-US" sz="1800" dirty="0" smtClean="0">
                          <a:effectLst/>
                          <a:latin typeface="Times New Roman" panose="02020603050405020304" pitchFamily="18" charset="0"/>
                          <a:cs typeface="Times New Roman" panose="02020603050405020304" pitchFamily="18" charset="0"/>
                        </a:rPr>
                        <a:t>5.It </a:t>
                      </a:r>
                      <a:r>
                        <a:rPr lang="en-US" sz="1800" dirty="0">
                          <a:effectLst/>
                          <a:latin typeface="Times New Roman" panose="02020603050405020304" pitchFamily="18" charset="0"/>
                          <a:cs typeface="Times New Roman" panose="02020603050405020304" pitchFamily="18" charset="0"/>
                        </a:rPr>
                        <a:t>is the form of Acceptance Testing.  </a:t>
                      </a:r>
                      <a:endParaRPr lang="en-US" sz="3600" dirty="0">
                        <a:effectLst/>
                        <a:latin typeface="Times New Roman" panose="02020603050405020304" pitchFamily="18" charset="0"/>
                        <a:cs typeface="Times New Roman" panose="02020603050405020304" pitchFamily="18" charset="0"/>
                      </a:endParaRPr>
                    </a:p>
                    <a:p>
                      <a:pPr marL="635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solidFill>
                      <a:schemeClr val="accent4">
                        <a:lumMod val="75000"/>
                      </a:schemeClr>
                    </a:solidFill>
                  </a:tcPr>
                </a:tc>
                <a:tc>
                  <a:txBody>
                    <a:bodyPr/>
                    <a:lstStyle/>
                    <a:p>
                      <a:pPr marL="64135" marR="0">
                        <a:lnSpc>
                          <a:spcPct val="100000"/>
                        </a:lnSpc>
                        <a:spcBef>
                          <a:spcPts val="0"/>
                        </a:spcBef>
                        <a:spcAft>
                          <a:spcPts val="85"/>
                        </a:spcAft>
                      </a:pPr>
                      <a:r>
                        <a:rPr lang="en-US" sz="1800" dirty="0" smtClean="0">
                          <a:effectLst/>
                          <a:latin typeface="Times New Roman" panose="02020603050405020304" pitchFamily="18" charset="0"/>
                          <a:cs typeface="Times New Roman" panose="02020603050405020304" pitchFamily="18" charset="0"/>
                        </a:rPr>
                        <a:t>5. </a:t>
                      </a:r>
                      <a:r>
                        <a:rPr lang="en-US" sz="1800" dirty="0">
                          <a:effectLst/>
                          <a:latin typeface="Times New Roman" panose="02020603050405020304" pitchFamily="18" charset="0"/>
                          <a:cs typeface="Times New Roman" panose="02020603050405020304" pitchFamily="18" charset="0"/>
                        </a:rPr>
                        <a:t>It is also the form of Acceptance Testing.  </a:t>
                      </a:r>
                      <a:endParaRPr lang="en-US" sz="3600" dirty="0">
                        <a:effectLst/>
                        <a:latin typeface="Times New Roman" panose="02020603050405020304" pitchFamily="18" charset="0"/>
                        <a:cs typeface="Times New Roman" panose="02020603050405020304" pitchFamily="18" charset="0"/>
                      </a:endParaRPr>
                    </a:p>
                    <a:p>
                      <a:pPr marL="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solidFill>
                      <a:schemeClr val="accent4">
                        <a:lumMod val="75000"/>
                      </a:schemeClr>
                    </a:solidFill>
                  </a:tcPr>
                </a:tc>
              </a:tr>
              <a:tr h="865711">
                <a:tc>
                  <a:txBody>
                    <a:bodyPr/>
                    <a:lstStyle/>
                    <a:p>
                      <a:pPr marL="6350" marR="0">
                        <a:lnSpc>
                          <a:spcPct val="100000"/>
                        </a:lnSpc>
                        <a:spcBef>
                          <a:spcPts val="0"/>
                        </a:spcBef>
                        <a:spcAft>
                          <a:spcPts val="405"/>
                        </a:spcAft>
                      </a:pPr>
                      <a:r>
                        <a:rPr lang="en-US" sz="1800" dirty="0">
                          <a:effectLst/>
                          <a:latin typeface="Times New Roman" panose="02020603050405020304" pitchFamily="18" charset="0"/>
                          <a:cs typeface="Times New Roman" panose="02020603050405020304" pitchFamily="18" charset="0"/>
                        </a:rPr>
                        <a:t> </a:t>
                      </a:r>
                      <a:r>
                        <a:rPr lang="en-US" sz="1800" dirty="0" smtClean="0">
                          <a:effectLst/>
                          <a:latin typeface="Times New Roman" panose="02020603050405020304" pitchFamily="18" charset="0"/>
                          <a:cs typeface="Times New Roman" panose="02020603050405020304" pitchFamily="18" charset="0"/>
                        </a:rPr>
                        <a:t>6. </a:t>
                      </a:r>
                      <a:r>
                        <a:rPr lang="en-US" sz="1800" dirty="0">
                          <a:effectLst/>
                          <a:latin typeface="Times New Roman" panose="02020603050405020304" pitchFamily="18" charset="0"/>
                          <a:cs typeface="Times New Roman" panose="02020603050405020304" pitchFamily="18" charset="0"/>
                        </a:rPr>
                        <a:t>It comes under the category of both White  </a:t>
                      </a:r>
                      <a:endParaRPr lang="en-US" sz="3600" dirty="0">
                        <a:effectLst/>
                        <a:latin typeface="Times New Roman" panose="02020603050405020304" pitchFamily="18" charset="0"/>
                        <a:cs typeface="Times New Roman" panose="02020603050405020304" pitchFamily="18" charset="0"/>
                      </a:endParaRPr>
                    </a:p>
                    <a:p>
                      <a:pPr marL="635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Box Testing and Black Box Testing.  </a:t>
                      </a:r>
                      <a:endParaRPr lang="en-US" sz="3600" dirty="0">
                        <a:effectLst/>
                        <a:latin typeface="Times New Roman" panose="02020603050405020304" pitchFamily="18" charset="0"/>
                        <a:cs typeface="Times New Roman" panose="02020603050405020304" pitchFamily="18" charset="0"/>
                      </a:endParaRPr>
                    </a:p>
                    <a:p>
                      <a:pPr marL="6350" marR="0">
                        <a:lnSpc>
                          <a:spcPct val="100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solidFill>
                      <a:schemeClr val="accent4">
                        <a:lumMod val="75000"/>
                      </a:schemeClr>
                    </a:solidFill>
                  </a:tcPr>
                </a:tc>
                <a:tc>
                  <a:txBody>
                    <a:bodyPr/>
                    <a:lstStyle/>
                    <a:p>
                      <a:pPr marL="64135" marR="0">
                        <a:lnSpc>
                          <a:spcPct val="100000"/>
                        </a:lnSpc>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6. </a:t>
                      </a:r>
                      <a:r>
                        <a:rPr lang="en-US" sz="1800" dirty="0">
                          <a:effectLst/>
                          <a:latin typeface="Times New Roman" panose="02020603050405020304" pitchFamily="18" charset="0"/>
                          <a:cs typeface="Times New Roman" panose="02020603050405020304" pitchFamily="18" charset="0"/>
                        </a:rPr>
                        <a:t>It is only a kind of Black Box Testing.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73025" marT="32385" marB="12700">
                    <a:solidFill>
                      <a:schemeClr val="accent4">
                        <a:lumMod val="75000"/>
                      </a:schemeClr>
                    </a:solidFill>
                  </a:tcPr>
                </a:tc>
              </a:tr>
            </a:tbl>
          </a:graphicData>
        </a:graphic>
      </p:graphicFrame>
      <p:graphicFrame>
        <p:nvGraphicFramePr>
          <p:cNvPr id="7" name="Table 6"/>
          <p:cNvGraphicFramePr>
            <a:graphicFrameLocks noGrp="1"/>
          </p:cNvGraphicFramePr>
          <p:nvPr>
            <p:extLst/>
          </p:nvPr>
        </p:nvGraphicFramePr>
        <p:xfrm>
          <a:off x="298165" y="7591298"/>
          <a:ext cx="12602817" cy="1723390"/>
        </p:xfrm>
        <a:graphic>
          <a:graphicData uri="http://schemas.openxmlformats.org/drawingml/2006/table">
            <a:tbl>
              <a:tblPr firstRow="1" firstCol="1" bandRow="1">
                <a:tableStyleId>{5C22544A-7EE6-4342-B048-85BDC9FD1C3A}</a:tableStyleId>
              </a:tblPr>
              <a:tblGrid>
                <a:gridCol w="6221897"/>
                <a:gridCol w="6380920"/>
              </a:tblGrid>
              <a:tr h="87659">
                <a:tc>
                  <a:txBody>
                    <a:bodyPr/>
                    <a:lstStyle/>
                    <a:p>
                      <a:pPr marL="10795" marR="0" lvl="0" indent="0" algn="l" defTabSz="1341150" rtl="0" eaLnBrk="1" fontAlgn="auto" latinLnBrk="0" hangingPunct="1">
                        <a:lnSpc>
                          <a:spcPct val="107000"/>
                        </a:lnSpc>
                        <a:spcBef>
                          <a:spcPts val="0"/>
                        </a:spcBef>
                        <a:spcAft>
                          <a:spcPts val="0"/>
                        </a:spcAft>
                        <a:buClrTx/>
                        <a:buSzTx/>
                        <a:buFontTx/>
                        <a:buNone/>
                        <a:tabLst/>
                        <a:defRPr/>
                      </a:pPr>
                      <a:r>
                        <a:rPr lang="en-US" sz="1800" dirty="0" smtClean="0">
                          <a:effectLst/>
                          <a:latin typeface="Times New Roman" panose="02020603050405020304" pitchFamily="18" charset="0"/>
                          <a:cs typeface="Times New Roman" panose="02020603050405020304" pitchFamily="18" charset="0"/>
                        </a:rPr>
                        <a:t>7. </a:t>
                      </a:r>
                      <a:r>
                        <a:rPr lang="en-US" sz="1800" dirty="0">
                          <a:effectLst/>
                          <a:latin typeface="Times New Roman" panose="02020603050405020304" pitchFamily="18" charset="0"/>
                          <a:cs typeface="Times New Roman" panose="02020603050405020304" pitchFamily="18" charset="0"/>
                        </a:rPr>
                        <a:t>It is considered as the User Acceptance </a:t>
                      </a:r>
                      <a:r>
                        <a:rPr lang="en-US" sz="2000" dirty="0">
                          <a:effectLst/>
                          <a:latin typeface="Times New Roman" panose="02020603050405020304" pitchFamily="18" charset="0"/>
                          <a:cs typeface="Times New Roman" panose="02020603050405020304" pitchFamily="18" charset="0"/>
                        </a:rPr>
                        <a:t> </a:t>
                      </a:r>
                      <a:r>
                        <a:rPr lang="en-US" sz="2000" dirty="0" smtClean="0">
                          <a:effectLst/>
                          <a:latin typeface="Times New Roman" panose="02020603050405020304" pitchFamily="18" charset="0"/>
                          <a:cs typeface="Times New Roman" panose="02020603050405020304" pitchFamily="18" charset="0"/>
                        </a:rPr>
                        <a:t>Testing (UAT) which is done at developer’s area.</a:t>
                      </a:r>
                      <a:r>
                        <a:rPr lang="en-US" sz="2400" dirty="0" smtClean="0">
                          <a:effectLst/>
                          <a:latin typeface="Times New Roman" panose="02020603050405020304" pitchFamily="18" charset="0"/>
                          <a:cs typeface="Times New Roman" panose="02020603050405020304" pitchFamily="18" charset="0"/>
                        </a:rPr>
                        <a:t> </a:t>
                      </a:r>
                      <a:endParaRPr lang="en-US" sz="4000" dirty="0" smtClean="0">
                        <a:effectLst/>
                        <a:latin typeface="Times New Roman" panose="02020603050405020304" pitchFamily="18" charset="0"/>
                        <a:cs typeface="Times New Roman" panose="02020603050405020304" pitchFamily="18" charset="0"/>
                      </a:endParaRPr>
                    </a:p>
                    <a:p>
                      <a:pPr marL="10795" marR="0">
                        <a:lnSpc>
                          <a:spcPct val="107000"/>
                        </a:lnSpc>
                        <a:spcBef>
                          <a:spcPts val="0"/>
                        </a:spcBef>
                        <a:spcAft>
                          <a:spcPts val="0"/>
                        </a:spcAft>
                      </a:pP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 marR="73025" marT="46355" marB="0">
                    <a:solidFill>
                      <a:schemeClr val="accent4">
                        <a:lumMod val="75000"/>
                      </a:schemeClr>
                    </a:solidFill>
                  </a:tcPr>
                </a:tc>
                <a:tc>
                  <a:txBody>
                    <a:bodyPr/>
                    <a:lstStyle/>
                    <a:p>
                      <a:pPr marL="54610" marR="0">
                        <a:lnSpc>
                          <a:spcPct val="100000"/>
                        </a:lnSpc>
                        <a:spcBef>
                          <a:spcPts val="0"/>
                        </a:spcBef>
                        <a:spcAft>
                          <a:spcPts val="390"/>
                        </a:spcAft>
                      </a:pPr>
                      <a:r>
                        <a:rPr lang="en-US" sz="1800" dirty="0" smtClean="0">
                          <a:effectLst/>
                          <a:latin typeface="Times New Roman" panose="02020603050405020304" pitchFamily="18" charset="0"/>
                          <a:cs typeface="Times New Roman" panose="02020603050405020304" pitchFamily="18" charset="0"/>
                        </a:rPr>
                        <a:t>7. </a:t>
                      </a:r>
                      <a:r>
                        <a:rPr lang="en-US" sz="1800" dirty="0">
                          <a:effectLst/>
                          <a:latin typeface="Times New Roman" panose="02020603050405020304" pitchFamily="18" charset="0"/>
                          <a:cs typeface="Times New Roman" panose="02020603050405020304" pitchFamily="18" charset="0"/>
                        </a:rPr>
                        <a:t>It is also considered as the User </a:t>
                      </a:r>
                      <a:r>
                        <a:rPr lang="en-US" sz="2000" dirty="0">
                          <a:effectLst/>
                          <a:latin typeface="Times New Roman" panose="02020603050405020304" pitchFamily="18" charset="0"/>
                          <a:cs typeface="Times New Roman" panose="02020603050405020304" pitchFamily="18" charset="0"/>
                        </a:rPr>
                        <a:t> </a:t>
                      </a:r>
                      <a:r>
                        <a:rPr lang="en-US" sz="1800" dirty="0" smtClean="0">
                          <a:effectLst/>
                          <a:latin typeface="Times New Roman" panose="02020603050405020304" pitchFamily="18" charset="0"/>
                          <a:cs typeface="Times New Roman" panose="02020603050405020304" pitchFamily="18" charset="0"/>
                        </a:rPr>
                        <a:t>Acceptance Testing (UAT) which is done at Customers or users area</a:t>
                      </a:r>
                      <a:r>
                        <a:rPr lang="en-US" sz="3600" dirty="0" smtClean="0">
                          <a:effectLst/>
                          <a:latin typeface="Times New Roman" panose="02020603050405020304" pitchFamily="18" charset="0"/>
                          <a:cs typeface="Times New Roman" panose="02020603050405020304" pitchFamily="18" charset="0"/>
                        </a:rPr>
                        <a:t>.</a:t>
                      </a:r>
                      <a:r>
                        <a:rPr lang="en-US" sz="4000" dirty="0" smtClean="0">
                          <a:effectLst/>
                          <a:latin typeface="Times New Roman" panose="02020603050405020304" pitchFamily="18" charset="0"/>
                          <a:cs typeface="Times New Roman" panose="02020603050405020304" pitchFamily="18" charset="0"/>
                        </a:rPr>
                        <a:t> </a:t>
                      </a:r>
                      <a:endParaRPr lang="en-US" sz="6000" dirty="0">
                        <a:effectLst/>
                        <a:latin typeface="Times New Roman" panose="02020603050405020304" pitchFamily="18" charset="0"/>
                        <a:cs typeface="Times New Roman" panose="02020603050405020304" pitchFamily="18" charset="0"/>
                      </a:endParaRPr>
                    </a:p>
                  </a:txBody>
                  <a:tcPr marL="7620" marR="73025" marT="46355" marB="0">
                    <a:solidFill>
                      <a:schemeClr val="accent4">
                        <a:lumMod val="75000"/>
                      </a:schemeClr>
                    </a:solidFill>
                  </a:tcPr>
                </a:tc>
              </a:tr>
              <a:tr h="329565">
                <a:tc>
                  <a:txBody>
                    <a:bodyPr/>
                    <a:lstStyle/>
                    <a:p>
                      <a:pPr marL="22860" marR="0">
                        <a:lnSpc>
                          <a:spcPct val="107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 marR="73025" marT="46355" marB="0">
                    <a:solidFill>
                      <a:schemeClr val="accent4">
                        <a:lumMod val="75000"/>
                      </a:schemeClr>
                    </a:solidFill>
                  </a:tcPr>
                </a:tc>
                <a:tc>
                  <a:txBody>
                    <a:bodyPr/>
                    <a:lstStyle/>
                    <a:p>
                      <a:pPr marL="54610" marR="0">
                        <a:lnSpc>
                          <a:spcPct val="107000"/>
                        </a:lnSpc>
                        <a:spcBef>
                          <a:spcPts val="0"/>
                        </a:spcBef>
                        <a:spcAft>
                          <a:spcPts val="0"/>
                        </a:spcAft>
                      </a:pPr>
                      <a:r>
                        <a:rPr lang="en-US" sz="2000" dirty="0" smtClean="0">
                          <a:effectLst/>
                          <a:latin typeface="Times New Roman" panose="02020603050405020304" pitchFamily="18" charset="0"/>
                          <a:cs typeface="Times New Roman" panose="02020603050405020304" pitchFamily="18" charset="0"/>
                        </a:rPr>
                        <a:t>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 marR="73025" marT="46355" marB="0">
                    <a:solidFill>
                      <a:schemeClr val="accent4">
                        <a:lumMod val="75000"/>
                      </a:schemeClr>
                    </a:solidFill>
                  </a:tcPr>
                </a:tc>
              </a:tr>
            </a:tbl>
          </a:graphicData>
        </a:graphic>
      </p:graphicFrame>
      <p:graphicFrame>
        <p:nvGraphicFramePr>
          <p:cNvPr id="8" name="Table 7"/>
          <p:cNvGraphicFramePr>
            <a:graphicFrameLocks noGrp="1"/>
          </p:cNvGraphicFramePr>
          <p:nvPr>
            <p:extLst/>
          </p:nvPr>
        </p:nvGraphicFramePr>
        <p:xfrm>
          <a:off x="278290" y="8567530"/>
          <a:ext cx="12642569" cy="964311"/>
        </p:xfrm>
        <a:graphic>
          <a:graphicData uri="http://schemas.openxmlformats.org/drawingml/2006/table">
            <a:tbl>
              <a:tblPr firstRow="1" firstCol="1" bandRow="1">
                <a:tableStyleId>{5C22544A-7EE6-4342-B048-85BDC9FD1C3A}</a:tableStyleId>
              </a:tblPr>
              <a:tblGrid>
                <a:gridCol w="6221901"/>
                <a:gridCol w="6420668"/>
              </a:tblGrid>
              <a:tr h="862764">
                <a:tc>
                  <a:txBody>
                    <a:bodyPr/>
                    <a:lstStyle/>
                    <a:p>
                      <a:pPr>
                        <a:spcAft>
                          <a:spcPts val="130"/>
                        </a:spcAft>
                      </a:pPr>
                      <a:r>
                        <a:rPr lang="en-US" sz="1800" dirty="0" smtClean="0">
                          <a:effectLst/>
                          <a:latin typeface="Times New Roman" panose="02020603050405020304" pitchFamily="18" charset="0"/>
                          <a:cs typeface="Times New Roman" panose="02020603050405020304" pitchFamily="18" charset="0"/>
                        </a:rPr>
                        <a:t>8. It </a:t>
                      </a:r>
                      <a:r>
                        <a:rPr lang="en-US" sz="1800" dirty="0">
                          <a:effectLst/>
                          <a:latin typeface="Times New Roman" panose="02020603050405020304" pitchFamily="18" charset="0"/>
                          <a:cs typeface="Times New Roman" panose="02020603050405020304" pitchFamily="18" charset="0"/>
                        </a:rPr>
                        <a:t>is always performed at the developer’s premises in the absence of the users. </a:t>
                      </a:r>
                      <a:r>
                        <a:rPr lang="en-US" sz="2000" dirty="0">
                          <a:effectLst/>
                          <a:latin typeface="Times New Roman" panose="02020603050405020304" pitchFamily="18" charset="0"/>
                          <a:cs typeface="Times New Roman" panose="02020603050405020304" pitchFamily="18" charset="0"/>
                        </a:rPr>
                        <a:t> </a:t>
                      </a:r>
                      <a:endParaRPr lang="en-US" sz="36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cs typeface="Times New Roman" panose="02020603050405020304" pitchFamily="18" charset="0"/>
                        </a:rPr>
                        <a:t> </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7620" marR="73025" marT="46355" marB="0">
                    <a:solidFill>
                      <a:schemeClr val="accent4">
                        <a:lumMod val="75000"/>
                      </a:schemeClr>
                    </a:solidFill>
                  </a:tcPr>
                </a:tc>
                <a:tc>
                  <a:txBody>
                    <a:bodyPr/>
                    <a:lstStyle/>
                    <a:p>
                      <a:pPr marL="54610" marR="0">
                        <a:spcBef>
                          <a:spcPts val="0"/>
                        </a:spcBef>
                        <a:spcAft>
                          <a:spcPts val="0"/>
                        </a:spcAft>
                      </a:pPr>
                      <a:r>
                        <a:rPr lang="en-US" sz="1800" dirty="0" smtClean="0">
                          <a:effectLst/>
                          <a:latin typeface="Times New Roman" panose="02020603050405020304" pitchFamily="18" charset="0"/>
                          <a:cs typeface="Times New Roman" panose="02020603050405020304" pitchFamily="18" charset="0"/>
                        </a:rPr>
                        <a:t>8. </a:t>
                      </a:r>
                      <a:r>
                        <a:rPr lang="en-US" sz="1800" dirty="0">
                          <a:effectLst/>
                          <a:latin typeface="Times New Roman" panose="02020603050405020304" pitchFamily="18" charset="0"/>
                          <a:cs typeface="Times New Roman" panose="02020603050405020304" pitchFamily="18" charset="0"/>
                        </a:rPr>
                        <a:t>It is always performed at the user’s premises in the absence of the development team</a:t>
                      </a:r>
                      <a:r>
                        <a:rPr lang="en-US" sz="2000" dirty="0">
                          <a:effectLst/>
                          <a:latin typeface="Times New Roman" panose="02020603050405020304" pitchFamily="18" charset="0"/>
                          <a:cs typeface="Times New Roman" panose="02020603050405020304" pitchFamily="18" charset="0"/>
                        </a:rPr>
                        <a:t> </a:t>
                      </a:r>
                      <a:endParaRPr lang="en-US" sz="3600" dirty="0">
                        <a:effectLst/>
                        <a:latin typeface="Times New Roman" panose="02020603050405020304" pitchFamily="18" charset="0"/>
                        <a:cs typeface="Times New Roman" panose="02020603050405020304" pitchFamily="18" charset="0"/>
                      </a:endParaRPr>
                    </a:p>
                  </a:txBody>
                  <a:tcPr marL="7620" marR="73025" marT="46355" marB="0">
                    <a:solidFill>
                      <a:schemeClr val="accent4">
                        <a:lumMod val="75000"/>
                      </a:schemeClr>
                    </a:solidFill>
                  </a:tcPr>
                </a:tc>
              </a:tr>
            </a:tbl>
          </a:graphicData>
        </a:graphic>
      </p:graphicFrame>
      <p:sp>
        <p:nvSpPr>
          <p:cNvPr id="9" name="Title 1"/>
          <p:cNvSpPr txBox="1">
            <a:spLocks noGrp="1"/>
          </p:cNvSpPr>
          <p:nvPr>
            <p:ph type="title"/>
          </p:nvPr>
        </p:nvSpPr>
        <p:spPr>
          <a:xfrm>
            <a:off x="1283321" y="131014"/>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 xmlns:a16="http://schemas.microsoft.com/office/drawing/2014/main"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641207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429" y="3161191"/>
            <a:ext cx="9355138" cy="1897063"/>
          </a:xfrm>
        </p:spPr>
        <p:txBody>
          <a:bodyPr>
            <a:noAutofit/>
          </a:bodyPr>
          <a:lstStyle/>
          <a:p>
            <a:pPr algn="ctr"/>
            <a:r>
              <a:rPr lang="en-US" sz="8800" i="1" dirty="0" smtClean="0">
                <a:solidFill>
                  <a:srgbClr val="FFFF00"/>
                </a:solidFill>
                <a:latin typeface="Times New Roman" panose="02020603050405020304" pitchFamily="18" charset="0"/>
                <a:cs typeface="Times New Roman" panose="02020603050405020304" pitchFamily="18" charset="0"/>
              </a:rPr>
              <a:t>THANKYOU </a:t>
            </a:r>
            <a:br>
              <a:rPr lang="en-US" sz="8800" i="1" dirty="0" smtClean="0">
                <a:solidFill>
                  <a:srgbClr val="FFFF00"/>
                </a:solidFill>
                <a:latin typeface="Times New Roman" panose="02020603050405020304" pitchFamily="18" charset="0"/>
                <a:cs typeface="Times New Roman" panose="02020603050405020304" pitchFamily="18" charset="0"/>
              </a:rPr>
            </a:br>
            <a:r>
              <a:rPr lang="en-US" sz="8800" i="1" dirty="0" smtClean="0">
                <a:solidFill>
                  <a:srgbClr val="FFFF00"/>
                </a:solidFill>
                <a:latin typeface="Times New Roman" panose="02020603050405020304" pitchFamily="18" charset="0"/>
                <a:cs typeface="Times New Roman" panose="02020603050405020304" pitchFamily="18" charset="0"/>
              </a:rPr>
              <a:t/>
            </a:r>
            <a:br>
              <a:rPr lang="en-US" sz="8800" i="1" dirty="0" smtClean="0">
                <a:solidFill>
                  <a:srgbClr val="FFFF00"/>
                </a:solidFill>
                <a:latin typeface="Times New Roman" panose="02020603050405020304" pitchFamily="18" charset="0"/>
                <a:cs typeface="Times New Roman" panose="02020603050405020304" pitchFamily="18" charset="0"/>
              </a:rPr>
            </a:br>
            <a:r>
              <a:rPr lang="en-US" sz="8800" i="1" dirty="0" smtClean="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t>
            </a:r>
            <a:endParaRPr lang="en-US" sz="8800" i="1" dirty="0">
              <a:solidFill>
                <a:srgbClr val="FFFF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B902CA13-58CC-45C3-A688-7591C9941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1944442489"/>
      </p:ext>
    </p:extLst>
  </p:cSld>
  <p:clrMapOvr>
    <a:masterClrMapping/>
  </p:clrMapOvr>
  <mc:AlternateContent xmlns:mc="http://schemas.openxmlformats.org/markup-compatibility/2006" xmlns:p14="http://schemas.microsoft.com/office/powerpoint/2010/main">
    <mc:Choice Requires="p14">
      <p:transition spd="slow" p14:dur="2000" advTm="27050"/>
    </mc:Choice>
    <mc:Fallback xmlns="">
      <p:transition spd="slow" advTm="2705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noGrp="1"/>
          </p:cNvSpPr>
          <p:nvPr>
            <p:ph type="title"/>
          </p:nvPr>
        </p:nvSpPr>
        <p:spPr>
          <a:xfrm>
            <a:off x="1663596" y="829055"/>
            <a:ext cx="9355137" cy="104616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8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b="1" dirty="0">
              <a:solidFill>
                <a:srgbClr val="FFFF00"/>
              </a:solidFill>
              <a:latin typeface="Times New Roman" panose="02020603050405020304" pitchFamily="18" charset="0"/>
              <a:cs typeface="Times New Roman" panose="02020603050405020304" pitchFamily="18" charset="0"/>
            </a:endParaRPr>
          </a:p>
          <a:p>
            <a:pPr algn="ct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986406"/>
            <a:ext cx="12934950" cy="5967413"/>
          </a:xfrm>
        </p:spPr>
        <p:txBody>
          <a:bodyPr>
            <a:normAutofit fontScale="85000" lnSpcReduction="20000"/>
          </a:bodyPr>
          <a:lstStyle/>
          <a:p>
            <a:r>
              <a:rPr lang="en-US" sz="2800" b="1" dirty="0">
                <a:solidFill>
                  <a:srgbClr val="00B0F0"/>
                </a:solidFill>
                <a:latin typeface="Times New Roman" panose="02020603050405020304" pitchFamily="18" charset="0"/>
                <a:cs typeface="Times New Roman" panose="02020603050405020304" pitchFamily="18" charset="0"/>
              </a:rPr>
              <a:t>Defining Stubs</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this approach, the upper modules are prepared first and are ready for testing. While the bottom modules are not yet prepared by the developers. So in order to form the complete application we create dummy programs for the lower modules in the application. Hence all the functionalities can be tested.</a:t>
            </a:r>
          </a:p>
          <a:p>
            <a:r>
              <a:rPr lang="en-US" sz="2000" dirty="0">
                <a:latin typeface="Times New Roman" panose="02020603050405020304" pitchFamily="18" charset="0"/>
                <a:cs typeface="Times New Roman" panose="02020603050405020304" pitchFamily="18" charset="0"/>
              </a:rPr>
              <a:t>The main purpose of a stub is to allow testing of the upper levels of the code. Hence, when the lower levels of the code are not yet developed.</a:t>
            </a:r>
          </a:p>
          <a:p>
            <a:r>
              <a:rPr lang="en-US" sz="2800" dirty="0">
                <a:latin typeface="Times New Roman" panose="02020603050405020304" pitchFamily="18" charset="0"/>
                <a:cs typeface="Times New Roman" panose="02020603050405020304" pitchFamily="18" charset="0"/>
              </a:rPr>
              <a:t>Stubs are used to test modules and are created by the team of testers during the process of </a:t>
            </a:r>
            <a:r>
              <a:rPr lang="en-US" sz="2800" b="1" u="sng" dirty="0">
                <a:latin typeface="Times New Roman" panose="02020603050405020304" pitchFamily="18" charset="0"/>
                <a:cs typeface="Times New Roman" panose="02020603050405020304" pitchFamily="18" charset="0"/>
                <a:hlinkClick r:id="rId2"/>
              </a:rPr>
              <a:t>Top-Down Integration Testing</a:t>
            </a:r>
            <a:r>
              <a:rPr lang="en-US" sz="2800" dirty="0">
                <a:latin typeface="Times New Roman" panose="02020603050405020304" pitchFamily="18" charset="0"/>
                <a:cs typeface="Times New Roman" panose="02020603050405020304" pitchFamily="18" charset="0"/>
              </a:rPr>
              <a:t>. With the assistance of these test stubs testers are capable of stimulating the behaviour of the lower level modules that are not yet integrated with the software. Moreover, it helps stimulates the activity of the missing components.</a:t>
            </a:r>
          </a:p>
          <a:p>
            <a:r>
              <a:rPr lang="en-US" sz="2800" dirty="0">
                <a:latin typeface="Times New Roman" panose="02020603050405020304" pitchFamily="18" charset="0"/>
                <a:cs typeface="Times New Roman" panose="02020603050405020304" pitchFamily="18" charset="0"/>
              </a:rPr>
              <a:t>Types of Stubs:</a:t>
            </a:r>
          </a:p>
          <a:p>
            <a:r>
              <a:rPr lang="en-US" sz="2800" dirty="0">
                <a:latin typeface="Times New Roman" panose="02020603050405020304" pitchFamily="18" charset="0"/>
                <a:cs typeface="Times New Roman" panose="02020603050405020304" pitchFamily="18" charset="0"/>
              </a:rPr>
              <a:t>There are basically four types of stubs used in top-down approach of integration testing, which are mentioned below:</a:t>
            </a:r>
          </a:p>
          <a:p>
            <a:pPr lvl="0"/>
            <a:r>
              <a:rPr lang="en-US" sz="2800" dirty="0">
                <a:latin typeface="Times New Roman" panose="02020603050405020304" pitchFamily="18" charset="0"/>
                <a:cs typeface="Times New Roman" panose="02020603050405020304" pitchFamily="18" charset="0"/>
              </a:rPr>
              <a:t>Displays the trace message.</a:t>
            </a:r>
          </a:p>
          <a:p>
            <a:pPr lvl="0"/>
            <a:r>
              <a:rPr lang="en-US" sz="2800" dirty="0">
                <a:latin typeface="Times New Roman" panose="02020603050405020304" pitchFamily="18" charset="0"/>
                <a:cs typeface="Times New Roman" panose="02020603050405020304" pitchFamily="18" charset="0"/>
              </a:rPr>
              <a:t>Values of parameter is displayed.</a:t>
            </a:r>
          </a:p>
          <a:p>
            <a:pPr lvl="0"/>
            <a:r>
              <a:rPr lang="en-US" sz="2800" dirty="0">
                <a:latin typeface="Times New Roman" panose="02020603050405020304" pitchFamily="18" charset="0"/>
                <a:cs typeface="Times New Roman" panose="02020603050405020304" pitchFamily="18" charset="0"/>
              </a:rPr>
              <a:t>Returns the values that are used by the modules.</a:t>
            </a:r>
          </a:p>
          <a:p>
            <a:pPr lvl="0"/>
            <a:r>
              <a:rPr lang="en-US" sz="2800" dirty="0">
                <a:latin typeface="Times New Roman" panose="02020603050405020304" pitchFamily="18" charset="0"/>
                <a:cs typeface="Times New Roman" panose="02020603050405020304" pitchFamily="18" charset="0"/>
              </a:rPr>
              <a:t>Returns the values selected by the parameters that were used by modules being tested.</a:t>
            </a:r>
          </a:p>
          <a:p>
            <a:endParaRPr lang="en-US"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19878"/>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87919" y="1163588"/>
            <a:ext cx="5361917" cy="584775"/>
          </a:xfrm>
          <a:prstGeom prst="rect">
            <a:avLst/>
          </a:prstGeom>
        </p:spPr>
        <p:txBody>
          <a:bodyPr wrap="none">
            <a:spAutoFit/>
          </a:bodyPr>
          <a:lstStyle/>
          <a:p>
            <a:r>
              <a:rPr lang="en-US" sz="3200" b="1" u="sng" dirty="0">
                <a:solidFill>
                  <a:srgbClr val="FFFF00"/>
                </a:solidFill>
                <a:latin typeface="Times New Roman" panose="02020603050405020304" pitchFamily="18" charset="0"/>
                <a:cs typeface="Times New Roman" panose="02020603050405020304" pitchFamily="18" charset="0"/>
              </a:rPr>
              <a:t>DYNAMIC UNIT TESTING</a:t>
            </a:r>
            <a:r>
              <a:rPr lang="en-US" sz="3200" b="1" dirty="0">
                <a:solidFill>
                  <a:srgbClr val="FFFF00"/>
                </a:solidFill>
                <a:latin typeface="Times New Roman" panose="02020603050405020304" pitchFamily="18" charset="0"/>
                <a:cs typeface="Times New Roman" panose="02020603050405020304" pitchFamily="18" charset="0"/>
              </a:rPr>
              <a:t> </a:t>
            </a:r>
            <a:endParaRPr lang="en-US" sz="3200" dirty="0"/>
          </a:p>
        </p:txBody>
      </p:sp>
    </p:spTree>
    <p:extLst>
      <p:ext uri="{BB962C8B-B14F-4D97-AF65-F5344CB8AC3E}">
        <p14:creationId xmlns:p14="http://schemas.microsoft.com/office/powerpoint/2010/main" val="1169274846"/>
      </p:ext>
    </p:extLst>
  </p:cSld>
  <p:clrMapOvr>
    <a:masterClrMapping/>
  </p:clrMapOvr>
  <mc:AlternateContent xmlns:mc="http://schemas.openxmlformats.org/markup-compatibility/2006" xmlns:p14="http://schemas.microsoft.com/office/powerpoint/2010/main">
    <mc:Choice Requires="p14">
      <p:transition spd="slow" p14:dur="2000" advTm="303148"/>
    </mc:Choice>
    <mc:Fallback xmlns="">
      <p:transition spd="slow" advTm="303148"/>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Grp="1"/>
          </p:cNvSpPr>
          <p:nvPr>
            <p:ph type="title"/>
          </p:nvPr>
        </p:nvSpPr>
        <p:spPr>
          <a:xfrm>
            <a:off x="2623930" y="159026"/>
            <a:ext cx="6901070" cy="10940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b="1" dirty="0" smtClean="0">
              <a:solidFill>
                <a:srgbClr val="FFFF00"/>
              </a:solidFill>
              <a:latin typeface="Times New Roman" panose="02020603050405020304" pitchFamily="18" charset="0"/>
              <a:cs typeface="Times New Roman" panose="02020603050405020304" pitchFamily="18" charset="0"/>
            </a:endParaRPr>
          </a:p>
          <a:p>
            <a:pPr algn="ct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3207" y="1875218"/>
            <a:ext cx="12255914" cy="5967413"/>
          </a:xfrm>
        </p:spPr>
        <p:txBody>
          <a:bodyPr>
            <a:normAutofit fontScale="77500" lnSpcReduction="20000"/>
          </a:bodyPr>
          <a:lstStyle/>
          <a:p>
            <a:r>
              <a:rPr lang="en-US" sz="2800" b="1" dirty="0">
                <a:solidFill>
                  <a:srgbClr val="00B0F0"/>
                </a:solidFill>
                <a:latin typeface="Times New Roman" panose="02020603050405020304" pitchFamily="18" charset="0"/>
                <a:cs typeface="Times New Roman" panose="02020603050405020304" pitchFamily="18" charset="0"/>
              </a:rPr>
              <a:t>Defining Drivers:</a:t>
            </a:r>
          </a:p>
          <a:p>
            <a:r>
              <a:rPr lang="en-US" sz="2400" dirty="0" smtClean="0">
                <a:latin typeface="Times New Roman" panose="02020603050405020304" pitchFamily="18" charset="0"/>
                <a:cs typeface="Times New Roman" panose="02020603050405020304" pitchFamily="18" charset="0"/>
              </a:rPr>
              <a:t>.Drivers </a:t>
            </a:r>
            <a:r>
              <a:rPr lang="en-US" sz="2400" dirty="0">
                <a:latin typeface="Times New Roman" panose="02020603050405020304" pitchFamily="18" charset="0"/>
                <a:cs typeface="Times New Roman" panose="02020603050405020304" pitchFamily="18" charset="0"/>
              </a:rPr>
              <a:t>can be utilized to test the lower levels of the code, when the upper level of codes or modules are not developed. Drivers act as pseudo codes that are mainly used when the stub modules are ready, but the primary modules are not ready</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Drivers are basically called in </a:t>
            </a:r>
            <a:r>
              <a:rPr lang="en-US" sz="2800" u="sng" dirty="0">
                <a:latin typeface="Times New Roman" panose="02020603050405020304" pitchFamily="18" charset="0"/>
                <a:cs typeface="Times New Roman" panose="02020603050405020304" pitchFamily="18" charset="0"/>
                <a:hlinkClick r:id="rId2"/>
              </a:rPr>
              <a:t>Bottom Up testing approach</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500" dirty="0" smtClean="0">
                <a:solidFill>
                  <a:schemeClr val="accent3">
                    <a:lumMod val="60000"/>
                    <a:lumOff val="40000"/>
                  </a:schemeClr>
                </a:solidFill>
                <a:latin typeface="Times New Roman" panose="02020603050405020304" pitchFamily="18" charset="0"/>
                <a:cs typeface="Times New Roman" panose="02020603050405020304" pitchFamily="18" charset="0"/>
              </a:rPr>
              <a:t>In </a:t>
            </a:r>
            <a:r>
              <a:rPr lang="en-US" sz="2500" dirty="0">
                <a:solidFill>
                  <a:schemeClr val="accent3">
                    <a:lumMod val="60000"/>
                    <a:lumOff val="40000"/>
                  </a:schemeClr>
                </a:solidFill>
                <a:latin typeface="Times New Roman" panose="02020603050405020304" pitchFamily="18" charset="0"/>
                <a:cs typeface="Times New Roman" panose="02020603050405020304" pitchFamily="18" charset="0"/>
              </a:rPr>
              <a:t>bottom up testing approach the bottom level modules are prepared but the top level modules are not prepared. </a:t>
            </a:r>
            <a:endParaRPr lang="en-US" sz="2500" dirty="0" smtClean="0">
              <a:solidFill>
                <a:schemeClr val="accent3">
                  <a:lumMod val="60000"/>
                  <a:lumOff val="4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500" dirty="0" smtClean="0">
                <a:solidFill>
                  <a:schemeClr val="accent3">
                    <a:lumMod val="60000"/>
                    <a:lumOff val="40000"/>
                  </a:schemeClr>
                </a:solidFill>
                <a:latin typeface="Times New Roman" panose="02020603050405020304" pitchFamily="18" charset="0"/>
                <a:cs typeface="Times New Roman" panose="02020603050405020304" pitchFamily="18" charset="0"/>
              </a:rPr>
              <a:t>Testing </a:t>
            </a:r>
            <a:r>
              <a:rPr lang="en-US" sz="2500" dirty="0">
                <a:solidFill>
                  <a:schemeClr val="accent3">
                    <a:lumMod val="60000"/>
                    <a:lumOff val="40000"/>
                  </a:schemeClr>
                </a:solidFill>
                <a:latin typeface="Times New Roman" panose="02020603050405020304" pitchFamily="18" charset="0"/>
                <a:cs typeface="Times New Roman" panose="02020603050405020304" pitchFamily="18" charset="0"/>
              </a:rPr>
              <a:t>of the bottom level modules is not possible with the help of main program. So we prepare a dummy program or driver to call the bottom level modules and perform its testing. </a:t>
            </a:r>
            <a:endParaRPr lang="en-US" sz="2500" dirty="0" smtClean="0">
              <a:solidFill>
                <a:schemeClr val="accent3">
                  <a:lumMod val="60000"/>
                  <a:lumOff val="4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500" dirty="0" smtClean="0">
                <a:solidFill>
                  <a:schemeClr val="accent3">
                    <a:lumMod val="60000"/>
                    <a:lumOff val="40000"/>
                  </a:schemeClr>
                </a:solidFill>
                <a:latin typeface="Times New Roman" panose="02020603050405020304" pitchFamily="18" charset="0"/>
                <a:cs typeface="Times New Roman" panose="02020603050405020304" pitchFamily="18" charset="0"/>
              </a:rPr>
              <a:t>The </a:t>
            </a:r>
            <a:r>
              <a:rPr lang="en-US" sz="2500" dirty="0">
                <a:solidFill>
                  <a:schemeClr val="accent3">
                    <a:lumMod val="60000"/>
                    <a:lumOff val="40000"/>
                  </a:schemeClr>
                </a:solidFill>
                <a:latin typeface="Times New Roman" panose="02020603050405020304" pitchFamily="18" charset="0"/>
                <a:cs typeface="Times New Roman" panose="02020603050405020304" pitchFamily="18" charset="0"/>
              </a:rPr>
              <a:t>main purpose of drivers is to allow testing of the lower levels of the code, when the upper levels of the code are not yet developed. </a:t>
            </a:r>
          </a:p>
          <a:p>
            <a:r>
              <a:rPr lang="en-US" sz="2800" dirty="0">
                <a:latin typeface="Times New Roman" panose="02020603050405020304" pitchFamily="18" charset="0"/>
                <a:cs typeface="Times New Roman" panose="02020603050405020304" pitchFamily="18" charset="0"/>
              </a:rPr>
              <a:t>Drivers, like stubs, are used by software testers to fulfil the requirements of missing or incomplete components and modules. These are usually complex than stubs and are developed during </a:t>
            </a:r>
            <a:r>
              <a:rPr lang="en-US" sz="2800" b="1" u="sng" dirty="0">
                <a:latin typeface="Times New Roman" panose="02020603050405020304" pitchFamily="18" charset="0"/>
                <a:cs typeface="Times New Roman" panose="02020603050405020304" pitchFamily="18" charset="0"/>
                <a:hlinkClick r:id="rId3"/>
              </a:rPr>
              <a:t>Bottom-Up approach of Integration Testing</a:t>
            </a:r>
            <a:r>
              <a:rPr lang="en-US" sz="2800" dirty="0">
                <a:latin typeface="Times New Roman" panose="02020603050405020304" pitchFamily="18" charset="0"/>
                <a:cs typeface="Times New Roman" panose="02020603050405020304" pitchFamily="18" charset="0"/>
              </a:rPr>
              <a:t>. Drivers can be utilized to test the lower levels of the code, when the upper level of codes or modules are not developed. Drivers act as pseudo codes that are mainly used when the stub modules are ready, but the primary modules are not ready.</a:t>
            </a:r>
          </a:p>
          <a:p>
            <a:r>
              <a:rPr lang="en-US" sz="2000"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02876" y="1065347"/>
            <a:ext cx="6002925" cy="646331"/>
          </a:xfrm>
          <a:prstGeom prst="rect">
            <a:avLst/>
          </a:prstGeom>
        </p:spPr>
        <p:txBody>
          <a:bodyPr wrap="none">
            <a:spAutoFit/>
          </a:bodyPr>
          <a:lstStyle/>
          <a:p>
            <a:r>
              <a:rPr lang="en-US" sz="3600" b="1" u="sng" dirty="0">
                <a:solidFill>
                  <a:srgbClr val="FFFF00"/>
                </a:solidFill>
                <a:latin typeface="Times New Roman" panose="02020603050405020304" pitchFamily="18" charset="0"/>
                <a:cs typeface="Times New Roman" panose="02020603050405020304" pitchFamily="18" charset="0"/>
              </a:rPr>
              <a:t>DYNAMIC UNIT TESTING</a:t>
            </a:r>
            <a:r>
              <a:rPr lang="en-US" sz="3600" b="1" dirty="0">
                <a:solidFill>
                  <a:srgbClr val="FFFF00"/>
                </a:solidFill>
                <a:latin typeface="Times New Roman" panose="02020603050405020304" pitchFamily="18" charset="0"/>
                <a:cs typeface="Times New Roman" panose="02020603050405020304" pitchFamily="18" charset="0"/>
              </a:rPr>
              <a:t> </a:t>
            </a:r>
            <a:endParaRPr lang="en-US" sz="3600" dirty="0"/>
          </a:p>
        </p:txBody>
      </p:sp>
      <p:sp>
        <p:nvSpPr>
          <p:cNvPr id="9" name="Title 1"/>
          <p:cNvSpPr txBox="1">
            <a:spLocks/>
          </p:cNvSpPr>
          <p:nvPr/>
        </p:nvSpPr>
        <p:spPr>
          <a:xfrm>
            <a:off x="1663596" y="829055"/>
            <a:ext cx="9355137" cy="104616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8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b="1" dirty="0" smtClean="0">
              <a:solidFill>
                <a:srgbClr val="FFFF00"/>
              </a:solidFill>
              <a:latin typeface="Times New Roman" panose="02020603050405020304" pitchFamily="18" charset="0"/>
              <a:cs typeface="Times New Roman" panose="02020603050405020304" pitchFamily="18" charset="0"/>
            </a:endParaRPr>
          </a:p>
          <a:p>
            <a:pPr algn="ct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554750"/>
      </p:ext>
    </p:extLst>
  </p:cSld>
  <p:clrMapOvr>
    <a:masterClrMapping/>
  </p:clrMapOvr>
  <mc:AlternateContent xmlns:mc="http://schemas.openxmlformats.org/markup-compatibility/2006" xmlns:p14="http://schemas.microsoft.com/office/powerpoint/2010/main">
    <mc:Choice Requires="p14">
      <p:transition spd="slow" p14:dur="2000" advTm="355448"/>
    </mc:Choice>
    <mc:Fallback xmlns="">
      <p:transition spd="slow" advTm="355448"/>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noGrp="1"/>
          </p:cNvSpPr>
          <p:nvPr>
            <p:ph type="title"/>
          </p:nvPr>
        </p:nvSpPr>
        <p:spPr>
          <a:xfrm>
            <a:off x="1689651" y="1013791"/>
            <a:ext cx="8265561" cy="178422"/>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8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8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b="1" dirty="0" smtClean="0">
              <a:solidFill>
                <a:srgbClr val="FFFF00"/>
              </a:solidFill>
              <a:latin typeface="Times New Roman" panose="02020603050405020304" pitchFamily="18" charset="0"/>
              <a:cs typeface="Times New Roman" panose="02020603050405020304" pitchFamily="18" charset="0"/>
            </a:endParaRPr>
          </a:p>
          <a:p>
            <a:pPr algn="ct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8052" y="1371601"/>
            <a:ext cx="13093148" cy="7397820"/>
          </a:xfrm>
        </p:spPr>
        <p:txBody>
          <a:bodyPr>
            <a:normAutofit fontScale="92500" lnSpcReduction="10000"/>
          </a:bodyPr>
          <a:lstStyle/>
          <a:p>
            <a:r>
              <a:rPr lang="en-US" sz="2800" b="1" u="sng" dirty="0">
                <a:solidFill>
                  <a:srgbClr val="FFFF00"/>
                </a:solidFill>
                <a:latin typeface="Times New Roman" panose="02020603050405020304" pitchFamily="18" charset="0"/>
                <a:cs typeface="Times New Roman" panose="02020603050405020304" pitchFamily="18" charset="0"/>
              </a:rPr>
              <a:t>Are Stubs and Drivers, Same?</a:t>
            </a:r>
          </a:p>
          <a:p>
            <a:r>
              <a:rPr lang="en-US" sz="2400" dirty="0">
                <a:latin typeface="Times New Roman" panose="02020603050405020304" pitchFamily="18" charset="0"/>
                <a:cs typeface="Times New Roman" panose="02020603050405020304" pitchFamily="18" charset="0"/>
              </a:rPr>
              <a:t>Yes, basically the features and purpose of stubs and drivers are same. Both of them work as a substitute for the missing or unavailable module. However, the difference between them can be visualized during the </a:t>
            </a:r>
            <a:r>
              <a:rPr lang="en-US" sz="2400" b="1" u="sng" dirty="0">
                <a:latin typeface="Times New Roman" panose="02020603050405020304" pitchFamily="18" charset="0"/>
                <a:cs typeface="Times New Roman" panose="02020603050405020304" pitchFamily="18" charset="0"/>
                <a:hlinkClick r:id="rId2"/>
              </a:rPr>
              <a:t>integration </a:t>
            </a:r>
            <a:r>
              <a:rPr lang="en-US" sz="2400" b="1" u="sng" dirty="0" smtClean="0">
                <a:latin typeface="Times New Roman" panose="02020603050405020304" pitchFamily="18" charset="0"/>
                <a:cs typeface="Times New Roman" panose="02020603050405020304" pitchFamily="18" charset="0"/>
                <a:hlinkClick r:id="rId2"/>
              </a:rPr>
              <a:t>testing</a:t>
            </a:r>
            <a:r>
              <a:rPr lang="en-US" sz="2400" b="1" u="sng" dirty="0" smtClean="0">
                <a:latin typeface="Times New Roman" panose="02020603050405020304" pitchFamily="18" charset="0"/>
                <a:cs typeface="Times New Roman" panose="02020603050405020304" pitchFamily="18" charset="0"/>
              </a:rPr>
              <a:t> and unit testing</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Stubs are commonly referred to as "called programs" and are being used in top bottom approach of the integration testing, whereas drivers are "calling program" and they are used in bottom-up integration testing.</a:t>
            </a:r>
          </a:p>
          <a:p>
            <a:r>
              <a:rPr lang="en-US" sz="2400" dirty="0">
                <a:latin typeface="Times New Roman" panose="02020603050405020304" pitchFamily="18" charset="0"/>
                <a:cs typeface="Times New Roman" panose="02020603050405020304" pitchFamily="18" charset="0"/>
              </a:rPr>
              <a:t>Stubs are similar to the components, which are under test, in a very simple and basic form, whereas driver is used to invoke the component that needs to be tested.</a:t>
            </a:r>
          </a:p>
          <a:p>
            <a:r>
              <a:rPr lang="en-US" sz="2400" dirty="0">
                <a:latin typeface="Times New Roman" panose="02020603050405020304" pitchFamily="18" charset="0"/>
                <a:cs typeface="Times New Roman" panose="02020603050405020304" pitchFamily="18" charset="0"/>
              </a:rPr>
              <a:t>Stubs, are usually, considered for low level modules, whereas drivers represents the high level modules.</a:t>
            </a:r>
          </a:p>
          <a:p>
            <a:r>
              <a:rPr lang="en-US" sz="2400" u="sng" dirty="0">
                <a:latin typeface="Times New Roman" panose="02020603050405020304" pitchFamily="18" charset="0"/>
                <a:cs typeface="Times New Roman" panose="02020603050405020304" pitchFamily="18" charset="0"/>
              </a:rPr>
              <a:t>Key Points: Stubs and Drivers</a:t>
            </a:r>
          </a:p>
          <a:p>
            <a:r>
              <a:rPr lang="en-US" sz="2400" dirty="0">
                <a:latin typeface="Times New Roman" panose="02020603050405020304" pitchFamily="18" charset="0"/>
                <a:cs typeface="Times New Roman" panose="02020603050405020304" pitchFamily="18" charset="0"/>
              </a:rPr>
              <a:t>Stubs and Drivers works as a substitute for the missing or unavailable module.</a:t>
            </a:r>
          </a:p>
          <a:p>
            <a:r>
              <a:rPr lang="en-US" sz="2400" dirty="0">
                <a:latin typeface="Times New Roman" panose="02020603050405020304" pitchFamily="18" charset="0"/>
                <a:cs typeface="Times New Roman" panose="02020603050405020304" pitchFamily="18" charset="0"/>
              </a:rPr>
              <a:t>They are specifically developed, for each module, having different functionalities.</a:t>
            </a:r>
          </a:p>
          <a:p>
            <a:r>
              <a:rPr lang="en-US" sz="2400" dirty="0">
                <a:latin typeface="Times New Roman" panose="02020603050405020304" pitchFamily="18" charset="0"/>
                <a:cs typeface="Times New Roman" panose="02020603050405020304" pitchFamily="18" charset="0"/>
              </a:rPr>
              <a:t>Generally, developers and unit testers are involved in the development of stubs and drivers.</a:t>
            </a:r>
          </a:p>
          <a:p>
            <a:r>
              <a:rPr lang="en-US" sz="2400" dirty="0">
                <a:latin typeface="Times New Roman" panose="02020603050405020304" pitchFamily="18" charset="0"/>
                <a:cs typeface="Times New Roman" panose="02020603050405020304" pitchFamily="18" charset="0"/>
              </a:rPr>
              <a:t>Although, it provides ease to carry out </a:t>
            </a:r>
            <a:r>
              <a:rPr lang="en-US" sz="2400" b="1" u="sng" dirty="0">
                <a:latin typeface="Times New Roman" panose="02020603050405020304" pitchFamily="18" charset="0"/>
                <a:cs typeface="Times New Roman" panose="02020603050405020304" pitchFamily="18" charset="0"/>
                <a:hlinkClick r:id="rId3"/>
              </a:rPr>
              <a:t>of individual components</a:t>
            </a:r>
            <a:r>
              <a:rPr lang="en-US" sz="2400" dirty="0">
                <a:latin typeface="Times New Roman" panose="02020603050405020304" pitchFamily="18" charset="0"/>
                <a:cs typeface="Times New Roman" panose="02020603050405020304" pitchFamily="18" charset="0"/>
              </a:rPr>
              <a:t>, without concerning the availability of other modules, but it is a time-consuming process, as it requires to develop dummy for each missing module.</a:t>
            </a:r>
          </a:p>
          <a:p>
            <a:r>
              <a:rPr lang="en-US" sz="2400" dirty="0">
                <a:latin typeface="Times New Roman" panose="02020603050405020304" pitchFamily="18" charset="0"/>
                <a:cs typeface="Times New Roman" panose="02020603050405020304" pitchFamily="18" charset="0"/>
              </a:rPr>
              <a:t>Their most common use may be seen in the integration </a:t>
            </a:r>
            <a:r>
              <a:rPr lang="en-US" sz="2400" b="1" u="sng" dirty="0">
                <a:latin typeface="Times New Roman" panose="02020603050405020304" pitchFamily="18" charset="0"/>
                <a:cs typeface="Times New Roman" panose="02020603050405020304" pitchFamily="18" charset="0"/>
                <a:hlinkClick r:id="rId4"/>
              </a:rPr>
              <a:t>incremental testing</a:t>
            </a:r>
            <a:r>
              <a:rPr lang="en-US" sz="2400" dirty="0">
                <a:latin typeface="Times New Roman" panose="02020603050405020304" pitchFamily="18" charset="0"/>
                <a:cs typeface="Times New Roman" panose="02020603050405020304" pitchFamily="18" charset="0"/>
              </a:rPr>
              <a:t>, where stubs are used in top bottom approach and drivers in a bottom up approach.</a:t>
            </a:r>
          </a:p>
          <a:p>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1770504"/>
      </p:ext>
    </p:extLst>
  </p:cSld>
  <p:clrMapOvr>
    <a:masterClrMapping/>
  </p:clrMapOvr>
  <mc:AlternateContent xmlns:mc="http://schemas.openxmlformats.org/markup-compatibility/2006" xmlns:p14="http://schemas.microsoft.com/office/powerpoint/2010/main">
    <mc:Choice Requires="p14">
      <p:transition spd="slow" p14:dur="2000" advTm="216111"/>
    </mc:Choice>
    <mc:Fallback xmlns="">
      <p:transition spd="slow" advTm="21611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xfrm>
            <a:off x="521390" y="307498"/>
            <a:ext cx="9355138" cy="927100"/>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u="sng"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r>
              <a:rPr lang="en-US" sz="4400" dirty="0" smtClean="0">
                <a:solidFill>
                  <a:schemeClr val="accent2">
                    <a:lumMod val="60000"/>
                    <a:lumOff val="40000"/>
                  </a:schemeClr>
                </a:solidFill>
                <a:latin typeface="Times New Roman" panose="02020603050405020304" pitchFamily="18" charset="0"/>
                <a:cs typeface="Times New Roman" panose="02020603050405020304" pitchFamily="18" charset="0"/>
              </a:rPr>
              <a:t/>
            </a:r>
            <a:br>
              <a:rPr lang="en-US" sz="4400" dirty="0" smtClean="0">
                <a:solidFill>
                  <a:schemeClr val="accent2">
                    <a:lumMod val="60000"/>
                    <a:lumOff val="40000"/>
                  </a:schemeClr>
                </a:solidFill>
                <a:latin typeface="Times New Roman" panose="02020603050405020304" pitchFamily="18" charset="0"/>
                <a:cs typeface="Times New Roman" panose="02020603050405020304" pitchFamily="18" charset="0"/>
              </a:rPr>
            </a:br>
            <a:endParaRPr lang="en-US" sz="4400"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1390" y="2285017"/>
            <a:ext cx="11668125" cy="5967413"/>
          </a:xfrm>
        </p:spPr>
        <p:txBody>
          <a:bodyPr>
            <a:normAutofit fontScale="92500" lnSpcReduction="20000"/>
          </a:bodyPr>
          <a:lstStyle/>
          <a:p>
            <a:pPr lvl="0"/>
            <a:r>
              <a:rPr lang="en-US" sz="2400" dirty="0">
                <a:latin typeface="Times New Roman" panose="02020603050405020304" pitchFamily="18" charset="0"/>
                <a:cs typeface="Times New Roman" panose="02020603050405020304" pitchFamily="18" charset="0"/>
              </a:rPr>
              <a:t>The test driver should have the capability to automatically determine the success or failure of the unit under test for each input test data. If appropriate, the driver should also check for memory leaks and problems in allocation and deallocation of memory. If the module opens and closes files, the test driver should check that these files are left in the expected open or closed state after each test. The test driver can be designed to check the data values of the internal variable that  </a:t>
            </a:r>
          </a:p>
          <a:p>
            <a:pPr lvl="0"/>
            <a:r>
              <a:rPr lang="en-US" sz="2400" dirty="0">
                <a:latin typeface="Times New Roman" panose="02020603050405020304" pitchFamily="18" charset="0"/>
                <a:cs typeface="Times New Roman" panose="02020603050405020304" pitchFamily="18" charset="0"/>
              </a:rPr>
              <a:t>The test driver and stubs are tightly coupled with the unit under test and should accompany the unit throughout its life cycle.  </a:t>
            </a:r>
          </a:p>
          <a:p>
            <a:pPr lvl="0"/>
            <a:r>
              <a:rPr lang="en-US" sz="2400" dirty="0">
                <a:latin typeface="Times New Roman" panose="02020603050405020304" pitchFamily="18" charset="0"/>
                <a:cs typeface="Times New Roman" panose="02020603050405020304" pitchFamily="18" charset="0"/>
              </a:rPr>
              <a:t>A test driver and the stubs for a unit should be reusable and maintainable.  </a:t>
            </a:r>
          </a:p>
          <a:p>
            <a:pPr lvl="0"/>
            <a:r>
              <a:rPr lang="en-US" sz="2400" dirty="0">
                <a:latin typeface="Times New Roman" panose="02020603050405020304" pitchFamily="18" charset="0"/>
                <a:cs typeface="Times New Roman" panose="02020603050405020304" pitchFamily="18" charset="0"/>
              </a:rPr>
              <a:t>Every time a unit is modified, the programmer should check whether or not to modify the corresponding driver and stubs.  </a:t>
            </a:r>
          </a:p>
          <a:p>
            <a:pPr lvl="0"/>
            <a:r>
              <a:rPr lang="en-US" sz="2400" dirty="0">
                <a:latin typeface="Times New Roman" panose="02020603050405020304" pitchFamily="18" charset="0"/>
                <a:cs typeface="Times New Roman" panose="02020603050405020304" pitchFamily="18" charset="0"/>
              </a:rPr>
              <a:t>Whenever a new fault is detected in the unit, the corresponding test driver should be updated with a new set of input data to detect that fault and similar faults in the future.  </a:t>
            </a:r>
          </a:p>
          <a:p>
            <a:pPr lvl="0"/>
            <a:r>
              <a:rPr lang="en-US" sz="2400" dirty="0">
                <a:latin typeface="Times New Roman" panose="02020603050405020304" pitchFamily="18" charset="0"/>
                <a:cs typeface="Times New Roman" panose="02020603050405020304" pitchFamily="18" charset="0"/>
              </a:rPr>
              <a:t>If the unit is expected to run on different platforms, the test driver and stubs should also be built to test the unit on new platforms.  </a:t>
            </a:r>
          </a:p>
          <a:p>
            <a:pPr lvl="0"/>
            <a:r>
              <a:rPr lang="en-US" sz="2400" dirty="0">
                <a:latin typeface="Times New Roman" panose="02020603050405020304" pitchFamily="18" charset="0"/>
                <a:cs typeface="Times New Roman" panose="02020603050405020304" pitchFamily="18" charset="0"/>
              </a:rPr>
              <a:t>Finally, the test driver and stubs should be reviewed, cross referenced with the unit for which these are written, and checked in to the version control system as a product along with the unit.  </a:t>
            </a:r>
          </a:p>
          <a:p>
            <a:endParaRPr lang="en-US" dirty="0"/>
          </a:p>
        </p:txBody>
      </p:sp>
      <p:sp>
        <p:nvSpPr>
          <p:cNvPr id="5" name="Rectangle 4"/>
          <p:cNvSpPr/>
          <p:nvPr/>
        </p:nvSpPr>
        <p:spPr>
          <a:xfrm>
            <a:off x="934572" y="1049932"/>
            <a:ext cx="4709815" cy="523220"/>
          </a:xfrm>
          <a:prstGeom prst="rect">
            <a:avLst/>
          </a:prstGeom>
        </p:spPr>
        <p:txBody>
          <a:bodyPr wrap="none">
            <a:spAutoFit/>
          </a:bodyPr>
          <a:lstStyle/>
          <a:p>
            <a:r>
              <a:rPr lang="en-US" sz="2800" b="1" u="sng" dirty="0">
                <a:solidFill>
                  <a:srgbClr val="FFFF00"/>
                </a:solidFill>
                <a:latin typeface="Times New Roman" panose="02020603050405020304" pitchFamily="18" charset="0"/>
                <a:cs typeface="Times New Roman" panose="02020603050405020304" pitchFamily="18" charset="0"/>
              </a:rPr>
              <a:t>DYNAMIC UNIT TESTING</a:t>
            </a:r>
            <a:r>
              <a:rPr lang="en-US" sz="2800" b="1" dirty="0">
                <a:solidFill>
                  <a:srgbClr val="FFFF00"/>
                </a:solidFill>
                <a:latin typeface="Times New Roman" panose="02020603050405020304" pitchFamily="18" charset="0"/>
                <a:cs typeface="Times New Roman" panose="02020603050405020304" pitchFamily="18" charset="0"/>
              </a:rPr>
              <a:t> </a:t>
            </a:r>
            <a:endParaRPr lang="en-US" sz="2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25000" y="-102871"/>
            <a:ext cx="3886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2518000" y="1684644"/>
            <a:ext cx="6865726" cy="584775"/>
          </a:xfrm>
          <a:prstGeom prst="rect">
            <a:avLst/>
          </a:prstGeom>
        </p:spPr>
        <p:txBody>
          <a:bodyPr wrap="none">
            <a:spAutoFit/>
          </a:bodyPr>
          <a:lstStyle/>
          <a:p>
            <a:r>
              <a:rPr lang="en-US" sz="3200" b="1" u="sng" dirty="0" smtClean="0">
                <a:solidFill>
                  <a:srgbClr val="00B0F0"/>
                </a:solidFill>
                <a:latin typeface="Times New Roman" panose="02020603050405020304" pitchFamily="18" charset="0"/>
                <a:cs typeface="Times New Roman" panose="02020603050405020304" pitchFamily="18" charset="0"/>
              </a:rPr>
              <a:t>Importance of Stubs and Test Drivers</a:t>
            </a:r>
            <a:r>
              <a:rPr lang="en-US" sz="3200" b="1" dirty="0" smtClean="0">
                <a:solidFill>
                  <a:srgbClr val="00B0F0"/>
                </a:solidFill>
                <a:latin typeface="Times New Roman" panose="02020603050405020304" pitchFamily="18" charset="0"/>
                <a:cs typeface="Times New Roman" panose="02020603050405020304" pitchFamily="18" charset="0"/>
              </a:rPr>
              <a:t> </a:t>
            </a:r>
            <a:endParaRPr lang="en-US" sz="3200" dirty="0">
              <a:solidFill>
                <a:srgbClr val="00B0F0"/>
              </a:solidFill>
            </a:endParaRPr>
          </a:p>
        </p:txBody>
      </p:sp>
    </p:spTree>
    <p:extLst>
      <p:ext uri="{BB962C8B-B14F-4D97-AF65-F5344CB8AC3E}">
        <p14:creationId xmlns:p14="http://schemas.microsoft.com/office/powerpoint/2010/main" val="3270708601"/>
      </p:ext>
    </p:extLst>
  </p:cSld>
  <p:clrMapOvr>
    <a:masterClrMapping/>
  </p:clrMapOvr>
  <mc:AlternateContent xmlns:mc="http://schemas.openxmlformats.org/markup-compatibility/2006" xmlns:p14="http://schemas.microsoft.com/office/powerpoint/2010/main">
    <mc:Choice Requires="p14">
      <p:transition spd="slow" p14:dur="2000" advTm="147227"/>
    </mc:Choice>
    <mc:Fallback xmlns="">
      <p:transition spd="slow" advTm="14722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8296" y="1335159"/>
            <a:ext cx="12642574" cy="5016758"/>
          </a:xfrm>
          <a:prstGeom prst="rect">
            <a:avLst/>
          </a:prstGeom>
        </p:spPr>
        <p:txBody>
          <a:bodyPr wrap="square">
            <a:spAutoFit/>
          </a:bodyPr>
          <a:lstStyle/>
          <a:p>
            <a:r>
              <a:rPr lang="en-US" sz="3200" b="1" dirty="0">
                <a:solidFill>
                  <a:srgbClr val="FFFF00"/>
                </a:solidFill>
                <a:latin typeface="Times New Roman" panose="02020603050405020304" pitchFamily="18" charset="0"/>
                <a:cs typeface="Times New Roman" panose="02020603050405020304" pitchFamily="18" charset="0"/>
              </a:rPr>
              <a:t>Integration Test Case</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Integration Test Case differs from other test cases in the sense it focuses mainly on the interfaces </a:t>
            </a:r>
          </a:p>
          <a:p>
            <a:r>
              <a:rPr lang="en-US" sz="2400" dirty="0">
                <a:latin typeface="Times New Roman" panose="02020603050405020304" pitchFamily="18" charset="0"/>
                <a:cs typeface="Times New Roman" panose="02020603050405020304" pitchFamily="18" charset="0"/>
              </a:rPr>
              <a:t>&amp; flow of data/information between the modules. Here priority is to be given for the integrating links rather than the unit functions which are already tested.  </a:t>
            </a:r>
          </a:p>
          <a:p>
            <a:r>
              <a:rPr lang="en-US" sz="2400" dirty="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Sample </a:t>
            </a:r>
            <a:r>
              <a:rPr lang="en-US" sz="2400" dirty="0">
                <a:latin typeface="Times New Roman" panose="02020603050405020304" pitchFamily="18" charset="0"/>
                <a:cs typeface="Times New Roman" panose="02020603050405020304" pitchFamily="18" charset="0"/>
              </a:rPr>
              <a:t>Integration Test Cases for the following scenario: Application has 3 modules say </a:t>
            </a: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'Login </a:t>
            </a:r>
            <a:r>
              <a:rPr lang="en-US" sz="2400" dirty="0">
                <a:latin typeface="Times New Roman" panose="02020603050405020304" pitchFamily="18" charset="0"/>
                <a:cs typeface="Times New Roman" panose="02020603050405020304" pitchFamily="18" charset="0"/>
              </a:rPr>
              <a:t>Page</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'Mail box' </a:t>
            </a:r>
            <a:r>
              <a:rPr lang="en-US" sz="2400" dirty="0" smtClean="0">
                <a:latin typeface="Times New Roman" panose="02020603050405020304" pitchFamily="18" charset="0"/>
                <a:cs typeface="Times New Roman" panose="02020603050405020304" pitchFamily="18" charset="0"/>
              </a:rPr>
              <a:t>and</a:t>
            </a:r>
          </a:p>
          <a:p>
            <a:pPr marL="34290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'Delete mails' and each of them are integrated logically.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Here </a:t>
            </a:r>
            <a:r>
              <a:rPr lang="en-US" sz="2400" dirty="0">
                <a:latin typeface="Times New Roman" panose="02020603050405020304" pitchFamily="18" charset="0"/>
                <a:cs typeface="Times New Roman" panose="02020603050405020304" pitchFamily="18" charset="0"/>
              </a:rPr>
              <a:t>do not concentrate much on the Login Page testing as it's already been done in Unit Testing</a:t>
            </a:r>
            <a:r>
              <a:rPr lang="en-US"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But check how it's linked to the Mail Box Page.  </a:t>
            </a: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Similarly </a:t>
            </a:r>
            <a:r>
              <a:rPr lang="en-US" sz="2400" dirty="0">
                <a:latin typeface="Times New Roman" panose="02020603050405020304" pitchFamily="18" charset="0"/>
                <a:cs typeface="Times New Roman" panose="02020603050405020304" pitchFamily="18" charset="0"/>
              </a:rPr>
              <a:t>Mail Box: Check its integration to the Delete Mails Module.  </a:t>
            </a:r>
          </a:p>
        </p:txBody>
      </p:sp>
      <p:graphicFrame>
        <p:nvGraphicFramePr>
          <p:cNvPr id="5" name="Table 4"/>
          <p:cNvGraphicFramePr>
            <a:graphicFrameLocks noGrp="1"/>
          </p:cNvGraphicFramePr>
          <p:nvPr>
            <p:extLst>
              <p:ext uri="{D42A27DB-BD31-4B8C-83A1-F6EECF244321}">
                <p14:modId xmlns:p14="http://schemas.microsoft.com/office/powerpoint/2010/main" val="1589677267"/>
              </p:ext>
            </p:extLst>
          </p:nvPr>
        </p:nvGraphicFramePr>
        <p:xfrm>
          <a:off x="278296" y="6961710"/>
          <a:ext cx="12761843" cy="2198751"/>
        </p:xfrm>
        <a:graphic>
          <a:graphicData uri="http://schemas.openxmlformats.org/drawingml/2006/table">
            <a:tbl>
              <a:tblPr firstRow="1" firstCol="1" bandRow="1">
                <a:tableStyleId>{5C22544A-7EE6-4342-B048-85BDC9FD1C3A}</a:tableStyleId>
              </a:tblPr>
              <a:tblGrid>
                <a:gridCol w="1265680"/>
                <a:gridCol w="4095108"/>
                <a:gridCol w="3711192"/>
                <a:gridCol w="3689863"/>
              </a:tblGrid>
              <a:tr h="474980">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Test  </a:t>
                      </a:r>
                      <a:r>
                        <a:rPr lang="en-US" sz="2000" dirty="0" smtClean="0">
                          <a:effectLst/>
                          <a:latin typeface="Times New Roman" panose="02020603050405020304" pitchFamily="18" charset="0"/>
                          <a:cs typeface="Times New Roman" panose="02020603050405020304" pitchFamily="18" charset="0"/>
                        </a:rPr>
                        <a:t>Case  </a:t>
                      </a:r>
                      <a:endParaRPr lang="en-US" sz="3200" dirty="0">
                        <a:effectLst/>
                        <a:latin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ID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0795" marR="66675" marT="80645" marB="0" anchor="b">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Test Case Objective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0795" marR="66675" marT="80645" marB="0">
                    <a:solidFill>
                      <a:schemeClr val="accent4">
                        <a:lumMod val="75000"/>
                      </a:schemeClr>
                    </a:solidFill>
                  </a:tcPr>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Test Case Description  </a:t>
                      </a:r>
                      <a:endPar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0795" marR="66675" marT="80645" marB="0">
                    <a:solidFill>
                      <a:schemeClr val="accent4">
                        <a:lumMod val="75000"/>
                      </a:schemeClr>
                    </a:solidFill>
                  </a:tcPr>
                </a:tc>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Expected Result  </a:t>
                      </a:r>
                      <a:endPar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0795" marR="66675" marT="80645" marB="0">
                    <a:solidFill>
                      <a:schemeClr val="accent4">
                        <a:lumMod val="75000"/>
                      </a:schemeClr>
                    </a:solidFill>
                  </a:tcPr>
                </a:tc>
              </a:tr>
              <a:tr h="475615">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1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0795" marR="66675" marT="80645" marB="0">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Check </a:t>
                      </a:r>
                      <a:r>
                        <a:rPr lang="en-US" sz="2000" dirty="0" smtClean="0">
                          <a:effectLst/>
                          <a:latin typeface="Times New Roman" panose="02020603050405020304" pitchFamily="18" charset="0"/>
                          <a:cs typeface="Times New Roman" panose="02020603050405020304" pitchFamily="18" charset="0"/>
                        </a:rPr>
                        <a:t>the interface link </a:t>
                      </a:r>
                      <a:r>
                        <a:rPr lang="en-US" sz="2000" dirty="0">
                          <a:effectLst/>
                          <a:latin typeface="Times New Roman" panose="02020603050405020304" pitchFamily="18" charset="0"/>
                          <a:cs typeface="Times New Roman" panose="02020603050405020304" pitchFamily="18" charset="0"/>
                        </a:rPr>
                        <a:t>between the Login and Mailbox module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0795" marR="66675" marT="80645" marB="0" anchor="b">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Enter login credentials and click on the Login button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0795" marR="66675" marT="80645" marB="0" anchor="ctr">
                    <a:solidFill>
                      <a:schemeClr val="accent4">
                        <a:lumMod val="75000"/>
                      </a:schemeClr>
                    </a:solidFill>
                  </a:tcPr>
                </a:tc>
                <a:tc>
                  <a:txBody>
                    <a:bodyPr/>
                    <a:lstStyle/>
                    <a:p>
                      <a:pPr marL="0" marR="29591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To be directed to the Mail  Box  </a:t>
                      </a:r>
                      <a:endPar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0795" marR="66675" marT="80645" marB="0" anchor="ctr">
                    <a:solidFill>
                      <a:schemeClr val="accent4">
                        <a:lumMod val="75000"/>
                      </a:schemeClr>
                    </a:solidFill>
                  </a:tcPr>
                </a:tc>
              </a:tr>
              <a:tr h="337185">
                <a:tc>
                  <a:txBody>
                    <a:bodyPr/>
                    <a:lstStyle/>
                    <a:p>
                      <a:pPr marL="0" marR="0">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2  </a:t>
                      </a:r>
                      <a:endParaRPr lang="en-US" sz="3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0795" marR="66675" marT="80645" marB="0" anchor="ctr">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Check the interface link between the Mailbox and Delete Mails Module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0795" marR="66675" marT="80645" marB="0" anchor="b">
                    <a:solidFill>
                      <a:schemeClr val="accent4">
                        <a:lumMod val="75000"/>
                      </a:schemeClr>
                    </a:solidFill>
                  </a:tcPr>
                </a:tc>
                <a:tc>
                  <a:txBody>
                    <a:bodyPr/>
                    <a:lstStyle/>
                    <a:p>
                      <a:pPr marL="0" marR="0">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From Mail box select the an email and click delete button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0795" marR="66675" marT="80645" marB="0" anchor="b">
                    <a:solidFill>
                      <a:schemeClr val="accent4">
                        <a:lumMod val="75000"/>
                      </a:schemeClr>
                    </a:solidFill>
                  </a:tcPr>
                </a:tc>
                <a:tc>
                  <a:txBody>
                    <a:bodyPr/>
                    <a:lstStyle/>
                    <a:p>
                      <a:pPr marL="0" marR="227965" algn="just">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Selected email should appear in the Deleted/Trash folder  </a:t>
                      </a:r>
                      <a:endPar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0795" marR="66675" marT="80645" marB="0" anchor="b">
                    <a:solidFill>
                      <a:schemeClr val="accent4">
                        <a:lumMod val="75000"/>
                      </a:schemeClr>
                    </a:solidFill>
                  </a:tcPr>
                </a:tc>
              </a:tr>
            </a:tbl>
          </a:graphicData>
        </a:graphic>
      </p:graphicFrame>
      <p:sp>
        <p:nvSpPr>
          <p:cNvPr id="6" name="Title 1"/>
          <p:cNvSpPr txBox="1">
            <a:spLocks noGrp="1"/>
          </p:cNvSpPr>
          <p:nvPr>
            <p:ph type="title"/>
          </p:nvPr>
        </p:nvSpPr>
        <p:spPr>
          <a:xfrm>
            <a:off x="1303199" y="684356"/>
            <a:ext cx="9355137" cy="1113183"/>
          </a:xfrm>
          <a:prstGeom prst="rect">
            <a:avLst/>
          </a:prstGeom>
        </p:spPr>
        <p:txBody>
          <a:bodyPr vert="horz" lIns="91440" tIns="45720" rIns="91440" bIns="45720" rtlCol="0" anchor="ctr">
            <a:noAutofit/>
          </a:bodyPr>
          <a:lstStyle>
            <a:lvl1pPr algn="r" defTabSz="1339850" rtl="0" eaLnBrk="0" fontAlgn="base" hangingPunct="0">
              <a:lnSpc>
                <a:spcPct val="90000"/>
              </a:lnSpc>
              <a:spcBef>
                <a:spcPct val="0"/>
              </a:spcBef>
              <a:spcAft>
                <a:spcPct val="0"/>
              </a:spcAft>
              <a:defRPr sz="5800" kern="1200" cap="all">
                <a:solidFill>
                  <a:schemeClr val="tx1"/>
                </a:solidFill>
                <a:latin typeface="+mj-lt"/>
                <a:ea typeface="+mj-ea"/>
                <a:cs typeface="+mj-cs"/>
              </a:defRPr>
            </a:lvl1pPr>
            <a:lvl2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2pPr>
            <a:lvl3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3pPr>
            <a:lvl4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4pPr>
            <a:lvl5pPr algn="r" defTabSz="1339850" rtl="0" eaLnBrk="0" fontAlgn="base" hangingPunct="0">
              <a:lnSpc>
                <a:spcPct val="90000"/>
              </a:lnSpc>
              <a:spcBef>
                <a:spcPct val="0"/>
              </a:spcBef>
              <a:spcAft>
                <a:spcPct val="0"/>
              </a:spcAft>
              <a:defRPr sz="5800">
                <a:solidFill>
                  <a:schemeClr val="tx1"/>
                </a:solidFill>
                <a:latin typeface="Century Gothic" panose="020B0502020202020204" pitchFamily="34" charset="0"/>
              </a:defRPr>
            </a:lvl5pPr>
            <a:lvl6pPr marL="457200" algn="r" defTabSz="1339850" rtl="0" fontAlgn="base">
              <a:lnSpc>
                <a:spcPct val="90000"/>
              </a:lnSpc>
              <a:spcBef>
                <a:spcPct val="0"/>
              </a:spcBef>
              <a:spcAft>
                <a:spcPct val="0"/>
              </a:spcAft>
              <a:defRPr sz="5800">
                <a:solidFill>
                  <a:schemeClr val="tx1"/>
                </a:solidFill>
                <a:latin typeface="Century Gothic" panose="020B0502020202020204" pitchFamily="34" charset="0"/>
              </a:defRPr>
            </a:lvl6pPr>
            <a:lvl7pPr marL="914400" algn="r" defTabSz="1339850" rtl="0" fontAlgn="base">
              <a:lnSpc>
                <a:spcPct val="90000"/>
              </a:lnSpc>
              <a:spcBef>
                <a:spcPct val="0"/>
              </a:spcBef>
              <a:spcAft>
                <a:spcPct val="0"/>
              </a:spcAft>
              <a:defRPr sz="5800">
                <a:solidFill>
                  <a:schemeClr val="tx1"/>
                </a:solidFill>
                <a:latin typeface="Century Gothic" panose="020B0502020202020204" pitchFamily="34" charset="0"/>
              </a:defRPr>
            </a:lvl7pPr>
            <a:lvl8pPr marL="1371600" algn="r" defTabSz="1339850" rtl="0" fontAlgn="base">
              <a:lnSpc>
                <a:spcPct val="90000"/>
              </a:lnSpc>
              <a:spcBef>
                <a:spcPct val="0"/>
              </a:spcBef>
              <a:spcAft>
                <a:spcPct val="0"/>
              </a:spcAft>
              <a:defRPr sz="5800">
                <a:solidFill>
                  <a:schemeClr val="tx1"/>
                </a:solidFill>
                <a:latin typeface="Century Gothic" panose="020B0502020202020204" pitchFamily="34" charset="0"/>
              </a:defRPr>
            </a:lvl8pPr>
            <a:lvl9pPr marL="1828800" algn="r" defTabSz="1339850" rtl="0" fontAlgn="base">
              <a:lnSpc>
                <a:spcPct val="90000"/>
              </a:lnSpc>
              <a:spcBef>
                <a:spcPct val="0"/>
              </a:spcBef>
              <a:spcAft>
                <a:spcPct val="0"/>
              </a:spcAft>
              <a:defRPr sz="5800">
                <a:solidFill>
                  <a:schemeClr val="tx1"/>
                </a:solidFill>
                <a:latin typeface="Century Gothic" panose="020B0502020202020204" pitchFamily="34" charset="0"/>
              </a:defRPr>
            </a:lvl9pPr>
          </a:lstStyle>
          <a:p>
            <a:pPr algn="ctr"/>
            <a:r>
              <a:rPr lang="en-US" sz="4400" b="1" dirty="0" smtClean="0">
                <a:solidFill>
                  <a:schemeClr val="accent2">
                    <a:lumMod val="60000"/>
                    <a:lumOff val="40000"/>
                  </a:schemeClr>
                </a:solidFill>
                <a:latin typeface="Times New Roman" panose="02020603050405020304" pitchFamily="18" charset="0"/>
                <a:cs typeface="Times New Roman" panose="02020603050405020304" pitchFamily="18" charset="0"/>
              </a:rPr>
              <a:t>Levels of testing</a:t>
            </a:r>
            <a:endParaRPr lang="en-US" sz="44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B902CA13-58CC-45C3-A688-7591C9941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0"/>
            <a:ext cx="3886200" cy="820109"/>
          </a:xfrm>
          <a:prstGeom prst="rect">
            <a:avLst/>
          </a:prstGeom>
        </p:spPr>
      </p:pic>
    </p:spTree>
    <p:extLst>
      <p:ext uri="{BB962C8B-B14F-4D97-AF65-F5344CB8AC3E}">
        <p14:creationId xmlns:p14="http://schemas.microsoft.com/office/powerpoint/2010/main" val="2939688956"/>
      </p:ext>
    </p:extLst>
  </p:cSld>
  <p:clrMapOvr>
    <a:masterClrMapping/>
  </p:clrMapOvr>
  <mc:AlternateContent xmlns:mc="http://schemas.openxmlformats.org/markup-compatibility/2006" xmlns:p14="http://schemas.microsoft.com/office/powerpoint/2010/main">
    <mc:Choice Requires="p14">
      <p:transition spd="slow" p14:dur="2000" advTm="313589"/>
    </mc:Choice>
    <mc:Fallback xmlns="">
      <p:transition spd="slow" advTm="313589"/>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2322</TotalTime>
  <Words>3761</Words>
  <Application>Microsoft Office PowerPoint</Application>
  <PresentationFormat>Custom</PresentationFormat>
  <Paragraphs>568</Paragraphs>
  <Slides>41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Calibri</vt:lpstr>
      <vt:lpstr>Century Gothic</vt:lpstr>
      <vt:lpstr>Symbol</vt:lpstr>
      <vt:lpstr>Times New Roman</vt:lpstr>
      <vt:lpstr>Verdana</vt:lpstr>
      <vt:lpstr>Wingdings</vt:lpstr>
      <vt:lpstr>Wingdings 3</vt:lpstr>
      <vt:lpstr>Work Sans</vt:lpstr>
      <vt:lpstr>Ion</vt:lpstr>
      <vt:lpstr>WELCOME  TO  EIGHTH LECTURE  OF</vt:lpstr>
      <vt:lpstr>Levels of testing</vt:lpstr>
      <vt:lpstr>Levels of testing</vt:lpstr>
      <vt:lpstr>PowerPoint Presentation</vt:lpstr>
      <vt:lpstr>Levels of testing  </vt:lpstr>
      <vt:lpstr>  </vt:lpstr>
      <vt:lpstr>Levels of testing  </vt:lpstr>
      <vt:lpstr>Levels of testing </vt:lpstr>
      <vt:lpstr>Levels of testing</vt:lpstr>
      <vt:lpstr>Levels of testing</vt:lpstr>
      <vt:lpstr>Levels of testing</vt:lpstr>
      <vt:lpstr>Levels of testing</vt:lpstr>
      <vt:lpstr>Levels of testing</vt:lpstr>
      <vt:lpstr>Levels of testing</vt:lpstr>
      <vt:lpstr>Levels of testing</vt:lpstr>
      <vt:lpstr>Levels of testing</vt:lpstr>
      <vt:lpstr>Levels of testing</vt:lpstr>
      <vt:lpstr>Levels of testing</vt:lpstr>
      <vt:lpstr>Levels of testing</vt:lpstr>
      <vt:lpstr>PowerPoint Presentation</vt:lpstr>
      <vt:lpstr>Levels of testing</vt:lpstr>
      <vt:lpstr>PowerPoint Presentation</vt:lpstr>
      <vt:lpstr>Levels of testing</vt:lpstr>
      <vt:lpstr>Levels of testing</vt:lpstr>
      <vt:lpstr>Levels of testing</vt:lpstr>
      <vt:lpstr>Levels of testing</vt:lpstr>
      <vt:lpstr>PowerPoint Presentation</vt:lpstr>
      <vt:lpstr>PowerPoint Presentation</vt:lpstr>
      <vt:lpstr>PowerPoint Presentation</vt:lpstr>
      <vt:lpstr>PowerPoint Presentation</vt:lpstr>
      <vt:lpstr>PowerPoint Presentation</vt:lpstr>
      <vt:lpstr>Levels of testing</vt:lpstr>
      <vt:lpstr>PowerPoint Presentation</vt:lpstr>
      <vt:lpstr>PowerPoint Presentation</vt:lpstr>
      <vt:lpstr>PowerPoint Presentation</vt:lpstr>
      <vt:lpstr>PowerPoint Presentation</vt:lpstr>
      <vt:lpstr>PowerPoint Presentation</vt:lpstr>
      <vt:lpstr>Levels of testing</vt:lpstr>
      <vt:lpstr>Levels of testing</vt:lpstr>
      <vt:lpstr>Levels of testing</vt:lpstr>
      <vt:lpstr>THANKYOU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Simra Najm</dc:creator>
  <cp:keywords/>
  <cp:lastModifiedBy>Simra Najm</cp:lastModifiedBy>
  <cp:revision>198</cp:revision>
  <dcterms:modified xsi:type="dcterms:W3CDTF">2023-05-30T10:10:09Z</dcterms:modified>
</cp:coreProperties>
</file>