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26" r:id="rId1"/>
  </p:sldMasterIdLst>
  <p:notesMasterIdLst>
    <p:notesMasterId r:id="rId33"/>
  </p:notesMasterIdLst>
  <p:sldIdLst>
    <p:sldId id="280" r:id="rId2"/>
    <p:sldId id="323" r:id="rId3"/>
    <p:sldId id="324" r:id="rId4"/>
    <p:sldId id="330" r:id="rId5"/>
    <p:sldId id="344" r:id="rId6"/>
    <p:sldId id="343" r:id="rId7"/>
    <p:sldId id="332" r:id="rId8"/>
    <p:sldId id="331" r:id="rId9"/>
    <p:sldId id="329" r:id="rId10"/>
    <p:sldId id="342" r:id="rId11"/>
    <p:sldId id="333" r:id="rId12"/>
    <p:sldId id="334" r:id="rId13"/>
    <p:sldId id="337" r:id="rId14"/>
    <p:sldId id="339" r:id="rId15"/>
    <p:sldId id="335" r:id="rId16"/>
    <p:sldId id="340" r:id="rId17"/>
    <p:sldId id="336" r:id="rId18"/>
    <p:sldId id="305" r:id="rId19"/>
    <p:sldId id="304" r:id="rId20"/>
    <p:sldId id="306" r:id="rId21"/>
    <p:sldId id="309" r:id="rId22"/>
    <p:sldId id="310" r:id="rId23"/>
    <p:sldId id="308" r:id="rId24"/>
    <p:sldId id="311" r:id="rId25"/>
    <p:sldId id="312" r:id="rId26"/>
    <p:sldId id="313" r:id="rId27"/>
    <p:sldId id="314" r:id="rId28"/>
    <p:sldId id="315" r:id="rId29"/>
    <p:sldId id="316" r:id="rId30"/>
    <p:sldId id="345" r:id="rId31"/>
    <p:sldId id="303" r:id="rId32"/>
  </p:sldIdLst>
  <p:sldSz cx="13411200" cy="100584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snapToGrid="0">
      <p:cViewPr varScale="1">
        <p:scale>
          <a:sx n="48" d="100"/>
          <a:sy n="48" d="100"/>
        </p:scale>
        <p:origin x="13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07190817-D39E-40E8-927B-FE522A70D6F8}" type="datetimeFigureOut">
              <a:rPr lang="en-US"/>
              <a:pPr>
                <a:defRPr/>
              </a:pPr>
              <a:t>6/7/2023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662F380F-7476-4E35-9B1B-3B95EE98BDCE}" type="slidenum">
              <a:rPr lang="en-US"/>
              <a:pPr>
                <a:defRPr/>
              </a:pPr>
              <a:t>‹#›</a:t>
            </a:fld>
            <a:endParaRPr lang="en-US"/>
          </a:p>
        </p:txBody>
      </p:sp>
    </p:spTree>
    <p:extLst>
      <p:ext uri="{BB962C8B-B14F-4D97-AF65-F5344CB8AC3E}">
        <p14:creationId xmlns:p14="http://schemas.microsoft.com/office/powerpoint/2010/main" val="41891938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782" y="2123442"/>
            <a:ext cx="9710753" cy="4883385"/>
          </a:xfrm>
        </p:spPr>
        <p:txBody>
          <a:bodyPr anchor="b"/>
          <a:lstStyle>
            <a:lvl1pPr>
              <a:defRPr sz="10560"/>
            </a:lvl1pPr>
          </a:lstStyle>
          <a:p>
            <a:r>
              <a:rPr lang="en-US" smtClean="0"/>
              <a:t>Click to edit Master title style</a:t>
            </a:r>
            <a:endParaRPr lang="en-US" dirty="0"/>
          </a:p>
        </p:txBody>
      </p:sp>
      <p:sp>
        <p:nvSpPr>
          <p:cNvPr id="3" name="Subtitle 2"/>
          <p:cNvSpPr>
            <a:spLocks noGrp="1"/>
          </p:cNvSpPr>
          <p:nvPr>
            <p:ph type="subTitle" idx="1"/>
          </p:nvPr>
        </p:nvSpPr>
        <p:spPr>
          <a:xfrm>
            <a:off x="1270782" y="7006824"/>
            <a:ext cx="9710753" cy="1263416"/>
          </a:xfrm>
        </p:spPr>
        <p:txBody>
          <a:bodyPr anchor="t"/>
          <a:lstStyle>
            <a:lvl1pPr marL="0" indent="0" algn="l">
              <a:buNone/>
              <a:defRPr cap="all">
                <a:solidFill>
                  <a:schemeClr val="bg2">
                    <a:lumMod val="40000"/>
                    <a:lumOff val="60000"/>
                  </a:schemeClr>
                </a:solidFill>
              </a:defRPr>
            </a:lvl1pPr>
            <a:lvl2pPr marL="670575" indent="0" algn="ctr">
              <a:buNone/>
              <a:defRPr>
                <a:solidFill>
                  <a:schemeClr val="tx1">
                    <a:tint val="75000"/>
                  </a:schemeClr>
                </a:solidFill>
              </a:defRPr>
            </a:lvl2pPr>
            <a:lvl3pPr marL="1341150" indent="0" algn="ctr">
              <a:buNone/>
              <a:defRPr>
                <a:solidFill>
                  <a:schemeClr val="tx1">
                    <a:tint val="75000"/>
                  </a:schemeClr>
                </a:solidFill>
              </a:defRPr>
            </a:lvl3pPr>
            <a:lvl4pPr marL="2011726" indent="0" algn="ctr">
              <a:buNone/>
              <a:defRPr>
                <a:solidFill>
                  <a:schemeClr val="tx1">
                    <a:tint val="75000"/>
                  </a:schemeClr>
                </a:solidFill>
              </a:defRPr>
            </a:lvl4pPr>
            <a:lvl5pPr marL="2682301" indent="0" algn="ctr">
              <a:buNone/>
              <a:defRPr>
                <a:solidFill>
                  <a:schemeClr val="tx1">
                    <a:tint val="75000"/>
                  </a:schemeClr>
                </a:solidFill>
              </a:defRPr>
            </a:lvl5pPr>
            <a:lvl6pPr marL="3352876" indent="0" algn="ctr">
              <a:buNone/>
              <a:defRPr>
                <a:solidFill>
                  <a:schemeClr val="tx1">
                    <a:tint val="75000"/>
                  </a:schemeClr>
                </a:solidFill>
              </a:defRPr>
            </a:lvl6pPr>
            <a:lvl7pPr marL="4023451" indent="0" algn="ctr">
              <a:buNone/>
              <a:defRPr>
                <a:solidFill>
                  <a:schemeClr val="tx1">
                    <a:tint val="75000"/>
                  </a:schemeClr>
                </a:solidFill>
              </a:defRPr>
            </a:lvl7pPr>
            <a:lvl8pPr marL="4694027" indent="0" algn="ctr">
              <a:buNone/>
              <a:defRPr>
                <a:solidFill>
                  <a:schemeClr val="tx1">
                    <a:tint val="75000"/>
                  </a:schemeClr>
                </a:solidFill>
              </a:defRPr>
            </a:lvl8pPr>
            <a:lvl9pPr marL="5364602"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53E68BEA-8658-4C60-90E8-4672BEC24039}" type="datetimeFigureOut">
              <a:rPr lang="en-US" smtClean="0"/>
              <a:pPr>
                <a:defRPr/>
              </a:pPr>
              <a:t>6/7/2023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45DE1F8-162F-4A00-AA89-AC5B2A29736C}" type="slidenum">
              <a:rPr lang="en-US" smtClean="0"/>
              <a:pPr>
                <a:defRPr/>
              </a:pPr>
              <a:t>‹#›</a:t>
            </a:fld>
            <a:endParaRPr lang="en-US" dirty="0"/>
          </a:p>
        </p:txBody>
      </p:sp>
    </p:spTree>
    <p:extLst>
      <p:ext uri="{BB962C8B-B14F-4D97-AF65-F5344CB8AC3E}">
        <p14:creationId xmlns:p14="http://schemas.microsoft.com/office/powerpoint/2010/main" val="808995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0784" y="7040861"/>
            <a:ext cx="9710752" cy="831216"/>
          </a:xfrm>
        </p:spPr>
        <p:txBody>
          <a:bodyPr anchor="b">
            <a:normAutofit/>
          </a:bodyPr>
          <a:lstStyle>
            <a:lvl1pPr algn="l">
              <a:defRPr sz="352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70782" y="1005840"/>
            <a:ext cx="9710753" cy="533964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4" name="Text Placeholder 3"/>
          <p:cNvSpPr>
            <a:spLocks noGrp="1"/>
          </p:cNvSpPr>
          <p:nvPr>
            <p:ph type="body" sz="half" idx="2"/>
          </p:nvPr>
        </p:nvSpPr>
        <p:spPr>
          <a:xfrm>
            <a:off x="1270783" y="7872077"/>
            <a:ext cx="9710750" cy="724111"/>
          </a:xfrm>
        </p:spPr>
        <p:txBody>
          <a:bodyPr>
            <a:normAutofit/>
          </a:bodyPr>
          <a:lstStyle>
            <a:lvl1pPr marL="0" indent="0">
              <a:buNone/>
              <a:defRPr sz="1760"/>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14D77703-A8CB-47F3-86A1-01ACC4DB489E}" type="datetimeFigureOut">
              <a:rPr lang="en-US" smtClean="0"/>
              <a:pPr>
                <a:defRPr/>
              </a:pPr>
              <a:t>6/7/2023</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E6E5F07-3DA3-4FA7-9266-ED493C64BD36}" type="slidenum">
              <a:rPr lang="en-US" smtClean="0"/>
              <a:pPr>
                <a:defRPr/>
              </a:pPr>
              <a:t>‹#›</a:t>
            </a:fld>
            <a:endParaRPr lang="en-US" dirty="0"/>
          </a:p>
        </p:txBody>
      </p:sp>
    </p:spTree>
    <p:extLst>
      <p:ext uri="{BB962C8B-B14F-4D97-AF65-F5344CB8AC3E}">
        <p14:creationId xmlns:p14="http://schemas.microsoft.com/office/powerpoint/2010/main" val="1677307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70782" y="2123440"/>
            <a:ext cx="9710753" cy="2905760"/>
          </a:xfrm>
        </p:spPr>
        <p:txBody>
          <a:bodyPr/>
          <a:lstStyle>
            <a:lvl1pPr>
              <a:defRPr sz="7040"/>
            </a:lvl1pPr>
          </a:lstStyle>
          <a:p>
            <a:r>
              <a:rPr lang="en-US" smtClean="0"/>
              <a:t>Click to edit Master title style</a:t>
            </a:r>
            <a:endParaRPr lang="en-US" dirty="0"/>
          </a:p>
        </p:txBody>
      </p:sp>
      <p:sp>
        <p:nvSpPr>
          <p:cNvPr id="8" name="Text Placeholder 3"/>
          <p:cNvSpPr>
            <a:spLocks noGrp="1"/>
          </p:cNvSpPr>
          <p:nvPr>
            <p:ph type="body" sz="half" idx="2"/>
          </p:nvPr>
        </p:nvSpPr>
        <p:spPr>
          <a:xfrm>
            <a:off x="1270782" y="5364480"/>
            <a:ext cx="9710753" cy="3464560"/>
          </a:xfrm>
        </p:spPr>
        <p:txBody>
          <a:bodyPr anchor="ctr">
            <a:normAutofit/>
          </a:bodyPr>
          <a:lstStyle>
            <a:lvl1pPr marL="0" indent="0">
              <a:buNone/>
              <a:defRPr sz="2640"/>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5D0E9F7-06C2-4BEE-AB43-81F75ADE88D5}" type="datetimeFigureOut">
              <a:rPr lang="en-US" smtClean="0"/>
              <a:pPr>
                <a:defRPr/>
              </a:pPr>
              <a:t>6/7/2023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1ABC4E6-6E8B-4476-B821-B5FBD74B0660}" type="slidenum">
              <a:rPr lang="en-US" smtClean="0"/>
              <a:pPr>
                <a:defRPr/>
              </a:pPr>
              <a:t>‹#›</a:t>
            </a:fld>
            <a:endParaRPr lang="en-US" dirty="0"/>
          </a:p>
        </p:txBody>
      </p:sp>
    </p:spTree>
    <p:extLst>
      <p:ext uri="{BB962C8B-B14F-4D97-AF65-F5344CB8AC3E}">
        <p14:creationId xmlns:p14="http://schemas.microsoft.com/office/powerpoint/2010/main" val="2140833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734" y="2123440"/>
            <a:ext cx="8801539" cy="3407615"/>
          </a:xfrm>
        </p:spPr>
        <p:txBody>
          <a:bodyPr/>
          <a:lstStyle>
            <a:lvl1pPr>
              <a:defRPr sz="7040"/>
            </a:lvl1pPr>
          </a:lstStyle>
          <a:p>
            <a:r>
              <a:rPr lang="en-US" smtClean="0"/>
              <a:t>Click to edit Master title style</a:t>
            </a:r>
            <a:endParaRPr lang="en-US" dirty="0"/>
          </a:p>
        </p:txBody>
      </p:sp>
      <p:sp>
        <p:nvSpPr>
          <p:cNvPr id="11" name="Text Placeholder 3"/>
          <p:cNvSpPr>
            <a:spLocks noGrp="1"/>
          </p:cNvSpPr>
          <p:nvPr>
            <p:ph type="body" sz="half" idx="14"/>
          </p:nvPr>
        </p:nvSpPr>
        <p:spPr>
          <a:xfrm>
            <a:off x="2123994" y="5531055"/>
            <a:ext cx="8009700" cy="501855"/>
          </a:xfrm>
        </p:spPr>
        <p:txBody>
          <a:bodyPr vert="horz" lIns="91440" tIns="45720" rIns="91440" bIns="45720" rtlCol="0" anchor="t">
            <a:normAutofit/>
          </a:bodyPr>
          <a:lstStyle>
            <a:lvl1pPr marL="0" indent="0">
              <a:buNone/>
              <a:defRPr lang="en-US" sz="2053" b="0" i="0" kern="1200" cap="small" dirty="0">
                <a:solidFill>
                  <a:schemeClr val="bg2">
                    <a:lumMod val="40000"/>
                    <a:lumOff val="60000"/>
                  </a:schemeClr>
                </a:solidFill>
                <a:latin typeface="+mj-lt"/>
                <a:ea typeface="+mj-ea"/>
                <a:cs typeface="+mj-cs"/>
              </a:defRPr>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270782" y="6380964"/>
            <a:ext cx="9710753" cy="2458720"/>
          </a:xfrm>
        </p:spPr>
        <p:txBody>
          <a:bodyPr anchor="ctr">
            <a:normAutofit/>
          </a:bodyPr>
          <a:lstStyle>
            <a:lvl1pPr marL="0" indent="0">
              <a:buNone/>
              <a:defRPr sz="2640"/>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D7B3AFC9-3E06-4CE9-96EB-8BDCA8D1DD0E}" type="datetimeFigureOut">
              <a:rPr lang="en-US" smtClean="0"/>
              <a:pPr>
                <a:defRPr/>
              </a:pPr>
              <a:t>6/7/2023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E917BF0-02D0-4FC4-BE37-A42839E7EE11}" type="slidenum">
              <a:rPr lang="en-US" smtClean="0"/>
              <a:pPr>
                <a:defRPr/>
              </a:pPr>
              <a:t>‹#›</a:t>
            </a:fld>
            <a:endParaRPr lang="en-US" dirty="0"/>
          </a:p>
        </p:txBody>
      </p:sp>
      <p:sp>
        <p:nvSpPr>
          <p:cNvPr id="12" name="TextBox 11"/>
          <p:cNvSpPr txBox="1"/>
          <p:nvPr/>
        </p:nvSpPr>
        <p:spPr>
          <a:xfrm>
            <a:off x="988383" y="1424504"/>
            <a:ext cx="882333" cy="2846036"/>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7894" dirty="0"/>
              <a:t>“</a:t>
            </a:r>
          </a:p>
        </p:txBody>
      </p:sp>
      <p:sp>
        <p:nvSpPr>
          <p:cNvPr id="15" name="TextBox 14"/>
          <p:cNvSpPr txBox="1"/>
          <p:nvPr/>
        </p:nvSpPr>
        <p:spPr>
          <a:xfrm>
            <a:off x="10266213" y="3833554"/>
            <a:ext cx="882333" cy="2846036"/>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7894" dirty="0"/>
              <a:t>”</a:t>
            </a:r>
          </a:p>
        </p:txBody>
      </p:sp>
    </p:spTree>
    <p:extLst>
      <p:ext uri="{BB962C8B-B14F-4D97-AF65-F5344CB8AC3E}">
        <p14:creationId xmlns:p14="http://schemas.microsoft.com/office/powerpoint/2010/main" val="2973478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70781" y="4582161"/>
            <a:ext cx="9710755" cy="2424664"/>
          </a:xfrm>
        </p:spPr>
        <p:txBody>
          <a:bodyPr anchor="b"/>
          <a:lstStyle>
            <a:lvl1pPr algn="l">
              <a:defRPr sz="586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0782" y="7006825"/>
            <a:ext cx="9710753" cy="1261920"/>
          </a:xfrm>
        </p:spPr>
        <p:txBody>
          <a:bodyPr anchor="t"/>
          <a:lstStyle>
            <a:lvl1pPr marL="0" indent="0" algn="l">
              <a:buNone/>
              <a:defRPr sz="2933" cap="none">
                <a:solidFill>
                  <a:schemeClr val="bg2">
                    <a:lumMod val="40000"/>
                    <a:lumOff val="60000"/>
                  </a:schemeClr>
                </a:solidFill>
              </a:defRPr>
            </a:lvl1pPr>
            <a:lvl2pPr marL="670575" indent="0">
              <a:buNone/>
              <a:defRPr sz="2640">
                <a:solidFill>
                  <a:schemeClr val="tx1">
                    <a:tint val="75000"/>
                  </a:schemeClr>
                </a:solidFill>
              </a:defRPr>
            </a:lvl2pPr>
            <a:lvl3pPr marL="1341150" indent="0">
              <a:buNone/>
              <a:defRPr sz="2347">
                <a:solidFill>
                  <a:schemeClr val="tx1">
                    <a:tint val="75000"/>
                  </a:schemeClr>
                </a:solidFill>
              </a:defRPr>
            </a:lvl3pPr>
            <a:lvl4pPr marL="2011726" indent="0">
              <a:buNone/>
              <a:defRPr sz="2053">
                <a:solidFill>
                  <a:schemeClr val="tx1">
                    <a:tint val="75000"/>
                  </a:schemeClr>
                </a:solidFill>
              </a:defRPr>
            </a:lvl4pPr>
            <a:lvl5pPr marL="2682301" indent="0">
              <a:buNone/>
              <a:defRPr sz="2053">
                <a:solidFill>
                  <a:schemeClr val="tx1">
                    <a:tint val="75000"/>
                  </a:schemeClr>
                </a:solidFill>
              </a:defRPr>
            </a:lvl5pPr>
            <a:lvl6pPr marL="3352876" indent="0">
              <a:buNone/>
              <a:defRPr sz="2053">
                <a:solidFill>
                  <a:schemeClr val="tx1">
                    <a:tint val="75000"/>
                  </a:schemeClr>
                </a:solidFill>
              </a:defRPr>
            </a:lvl6pPr>
            <a:lvl7pPr marL="4023451" indent="0">
              <a:buNone/>
              <a:defRPr sz="2053">
                <a:solidFill>
                  <a:schemeClr val="tx1">
                    <a:tint val="75000"/>
                  </a:schemeClr>
                </a:solidFill>
              </a:defRPr>
            </a:lvl7pPr>
            <a:lvl8pPr marL="4694027" indent="0">
              <a:buNone/>
              <a:defRPr sz="2053">
                <a:solidFill>
                  <a:schemeClr val="tx1">
                    <a:tint val="75000"/>
                  </a:schemeClr>
                </a:solidFill>
              </a:defRPr>
            </a:lvl8pPr>
            <a:lvl9pPr marL="5364602" indent="0">
              <a:buNone/>
              <a:defRPr sz="205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CC956223-6A0B-4152-8BF8-32B200CC0DE1}" type="datetimeFigureOut">
              <a:rPr lang="en-US" smtClean="0"/>
              <a:pPr>
                <a:defRPr/>
              </a:pPr>
              <a:t>6/7/2023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F46A124-6F3F-45B0-908E-917BD7BB9D92}" type="slidenum">
              <a:rPr lang="en-US" smtClean="0"/>
              <a:pPr>
                <a:defRPr/>
              </a:pPr>
              <a:t>‹#›</a:t>
            </a:fld>
            <a:endParaRPr lang="en-US" dirty="0"/>
          </a:p>
        </p:txBody>
      </p:sp>
    </p:spTree>
    <p:extLst>
      <p:ext uri="{BB962C8B-B14F-4D97-AF65-F5344CB8AC3E}">
        <p14:creationId xmlns:p14="http://schemas.microsoft.com/office/powerpoint/2010/main" val="2686682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160"/>
            </a:lvl1pPr>
          </a:lstStyle>
          <a:p>
            <a:r>
              <a:rPr lang="en-US" smtClean="0"/>
              <a:t>Click to edit Master title style</a:t>
            </a:r>
            <a:endParaRPr lang="en-US" dirty="0"/>
          </a:p>
        </p:txBody>
      </p:sp>
      <p:sp>
        <p:nvSpPr>
          <p:cNvPr id="3" name="Text Placeholder 2"/>
          <p:cNvSpPr>
            <a:spLocks noGrp="1"/>
          </p:cNvSpPr>
          <p:nvPr>
            <p:ph type="body" idx="1"/>
          </p:nvPr>
        </p:nvSpPr>
        <p:spPr>
          <a:xfrm>
            <a:off x="696424" y="2905760"/>
            <a:ext cx="3242397"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16" name="Text Placeholder 3"/>
          <p:cNvSpPr>
            <a:spLocks noGrp="1"/>
          </p:cNvSpPr>
          <p:nvPr>
            <p:ph type="body" sz="half" idx="15"/>
          </p:nvPr>
        </p:nvSpPr>
        <p:spPr>
          <a:xfrm>
            <a:off x="717897" y="3911600"/>
            <a:ext cx="3220923" cy="5264362"/>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Text Placeholder 4"/>
          <p:cNvSpPr>
            <a:spLocks noGrp="1"/>
          </p:cNvSpPr>
          <p:nvPr>
            <p:ph type="body" sz="quarter" idx="3"/>
          </p:nvPr>
        </p:nvSpPr>
        <p:spPr>
          <a:xfrm>
            <a:off x="4273139" y="2905760"/>
            <a:ext cx="3230706"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19" name="Text Placeholder 3"/>
          <p:cNvSpPr>
            <a:spLocks noGrp="1"/>
          </p:cNvSpPr>
          <p:nvPr>
            <p:ph type="body" sz="half" idx="16"/>
          </p:nvPr>
        </p:nvSpPr>
        <p:spPr>
          <a:xfrm>
            <a:off x="4261527" y="3911600"/>
            <a:ext cx="3242317" cy="5264362"/>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14" name="Text Placeholder 4"/>
          <p:cNvSpPr>
            <a:spLocks noGrp="1"/>
          </p:cNvSpPr>
          <p:nvPr>
            <p:ph type="body" sz="quarter" idx="13"/>
          </p:nvPr>
        </p:nvSpPr>
        <p:spPr>
          <a:xfrm>
            <a:off x="7839212" y="2905760"/>
            <a:ext cx="3226165"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20" name="Text Placeholder 3"/>
          <p:cNvSpPr>
            <a:spLocks noGrp="1"/>
          </p:cNvSpPr>
          <p:nvPr>
            <p:ph type="body" sz="half" idx="17"/>
          </p:nvPr>
        </p:nvSpPr>
        <p:spPr>
          <a:xfrm>
            <a:off x="7839212" y="3911600"/>
            <a:ext cx="3226165" cy="5264362"/>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cxnSp>
        <p:nvCxnSpPr>
          <p:cNvPr id="17" name="Straight Connector 16"/>
          <p:cNvCxnSpPr/>
          <p:nvPr/>
        </p:nvCxnSpPr>
        <p:spPr>
          <a:xfrm>
            <a:off x="4099823" y="3129280"/>
            <a:ext cx="0" cy="581152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660444" y="3129280"/>
            <a:ext cx="0" cy="5818094"/>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45D2E9C7-8ABD-44E6-B926-EA509C8BEF3B}" type="datetimeFigureOut">
              <a:rPr lang="en-US" smtClean="0"/>
              <a:pPr>
                <a:defRPr/>
              </a:pPr>
              <a:t>6/7/2023</a:t>
            </a:fld>
            <a:endParaRPr lang="en-US" dirty="0"/>
          </a:p>
        </p:txBody>
      </p:sp>
      <p:sp>
        <p:nvSpPr>
          <p:cNvPr id="4"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AFD2948-FEE1-4859-A35C-05E2D2A81EA7}" type="slidenum">
              <a:rPr lang="en-US" smtClean="0"/>
              <a:pPr>
                <a:defRPr/>
              </a:pPr>
              <a:t>‹#›</a:t>
            </a:fld>
            <a:endParaRPr lang="en-US" dirty="0"/>
          </a:p>
        </p:txBody>
      </p:sp>
    </p:spTree>
    <p:extLst>
      <p:ext uri="{BB962C8B-B14F-4D97-AF65-F5344CB8AC3E}">
        <p14:creationId xmlns:p14="http://schemas.microsoft.com/office/powerpoint/2010/main" val="1511456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160"/>
            </a:lvl1pPr>
          </a:lstStyle>
          <a:p>
            <a:r>
              <a:rPr lang="en-US" smtClean="0"/>
              <a:t>Click to edit Master title style</a:t>
            </a:r>
            <a:endParaRPr lang="en-US" dirty="0"/>
          </a:p>
        </p:txBody>
      </p:sp>
      <p:sp>
        <p:nvSpPr>
          <p:cNvPr id="3" name="Text Placeholder 2"/>
          <p:cNvSpPr>
            <a:spLocks noGrp="1"/>
          </p:cNvSpPr>
          <p:nvPr>
            <p:ph type="body" idx="1"/>
          </p:nvPr>
        </p:nvSpPr>
        <p:spPr>
          <a:xfrm>
            <a:off x="717896" y="6234725"/>
            <a:ext cx="3234898"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29" name="Picture Placeholder 2"/>
          <p:cNvSpPr>
            <a:spLocks noGrp="1" noChangeAspect="1"/>
          </p:cNvSpPr>
          <p:nvPr>
            <p:ph type="pic" idx="15"/>
          </p:nvPr>
        </p:nvSpPr>
        <p:spPr>
          <a:xfrm>
            <a:off x="717896" y="3241040"/>
            <a:ext cx="3234898"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22" name="Text Placeholder 3"/>
          <p:cNvSpPr>
            <a:spLocks noGrp="1"/>
          </p:cNvSpPr>
          <p:nvPr>
            <p:ph type="body" sz="half" idx="18"/>
          </p:nvPr>
        </p:nvSpPr>
        <p:spPr>
          <a:xfrm>
            <a:off x="717896" y="7079911"/>
            <a:ext cx="3234898" cy="966811"/>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Text Placeholder 4"/>
          <p:cNvSpPr>
            <a:spLocks noGrp="1"/>
          </p:cNvSpPr>
          <p:nvPr>
            <p:ph type="body" sz="quarter" idx="3"/>
          </p:nvPr>
        </p:nvSpPr>
        <p:spPr>
          <a:xfrm>
            <a:off x="4279428" y="6234725"/>
            <a:ext cx="3224417"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30" name="Picture Placeholder 2"/>
          <p:cNvSpPr>
            <a:spLocks noGrp="1" noChangeAspect="1"/>
          </p:cNvSpPr>
          <p:nvPr>
            <p:ph type="pic" idx="21"/>
          </p:nvPr>
        </p:nvSpPr>
        <p:spPr>
          <a:xfrm>
            <a:off x="4279427" y="3241040"/>
            <a:ext cx="3224417"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23" name="Text Placeholder 3"/>
          <p:cNvSpPr>
            <a:spLocks noGrp="1"/>
          </p:cNvSpPr>
          <p:nvPr>
            <p:ph type="body" sz="half" idx="19"/>
          </p:nvPr>
        </p:nvSpPr>
        <p:spPr>
          <a:xfrm>
            <a:off x="4277938" y="7079910"/>
            <a:ext cx="3228688" cy="966811"/>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14" name="Text Placeholder 4"/>
          <p:cNvSpPr>
            <a:spLocks noGrp="1"/>
          </p:cNvSpPr>
          <p:nvPr>
            <p:ph type="body" sz="quarter" idx="13"/>
          </p:nvPr>
        </p:nvSpPr>
        <p:spPr>
          <a:xfrm>
            <a:off x="7839212" y="6234725"/>
            <a:ext cx="3226165"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31" name="Picture Placeholder 2"/>
          <p:cNvSpPr>
            <a:spLocks noGrp="1" noChangeAspect="1"/>
          </p:cNvSpPr>
          <p:nvPr>
            <p:ph type="pic" idx="22"/>
          </p:nvPr>
        </p:nvSpPr>
        <p:spPr>
          <a:xfrm>
            <a:off x="7839210" y="3241040"/>
            <a:ext cx="3226165"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24" name="Text Placeholder 3"/>
          <p:cNvSpPr>
            <a:spLocks noGrp="1"/>
          </p:cNvSpPr>
          <p:nvPr>
            <p:ph type="body" sz="half" idx="20"/>
          </p:nvPr>
        </p:nvSpPr>
        <p:spPr>
          <a:xfrm>
            <a:off x="7839076" y="7079907"/>
            <a:ext cx="3230437" cy="966811"/>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cxnSp>
        <p:nvCxnSpPr>
          <p:cNvPr id="19" name="Straight Connector 18"/>
          <p:cNvCxnSpPr/>
          <p:nvPr/>
        </p:nvCxnSpPr>
        <p:spPr>
          <a:xfrm>
            <a:off x="4099823" y="3129280"/>
            <a:ext cx="0" cy="581152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660444" y="3129280"/>
            <a:ext cx="0" cy="5818094"/>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C0A5BDA5-8D93-47CE-9C55-527813ACEAA1}" type="datetimeFigureOut">
              <a:rPr lang="en-US" smtClean="0"/>
              <a:pPr>
                <a:defRPr/>
              </a:pPr>
              <a:t>6/7/2023</a:t>
            </a:fld>
            <a:endParaRPr lang="en-US" dirty="0"/>
          </a:p>
        </p:txBody>
      </p:sp>
      <p:sp>
        <p:nvSpPr>
          <p:cNvPr id="4"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0D1A3EE-26CF-4420-B3CB-1925E05194E9}" type="slidenum">
              <a:rPr lang="en-US" smtClean="0"/>
              <a:pPr>
                <a:defRPr/>
              </a:pPr>
              <a:t>‹#›</a:t>
            </a:fld>
            <a:endParaRPr lang="en-US" dirty="0"/>
          </a:p>
        </p:txBody>
      </p:sp>
    </p:spTree>
    <p:extLst>
      <p:ext uri="{BB962C8B-B14F-4D97-AF65-F5344CB8AC3E}">
        <p14:creationId xmlns:p14="http://schemas.microsoft.com/office/powerpoint/2010/main" val="746792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607232F5-AC9C-4EDB-AE21-F8E12F4B0312}" type="datetimeFigureOut">
              <a:rPr lang="en-US" smtClean="0"/>
              <a:pPr>
                <a:defRPr/>
              </a:pPr>
              <a:t>6/7/2023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FFB810A-4A5E-44C8-8400-0FF7BCB36D2A}" type="slidenum">
              <a:rPr lang="en-US" smtClean="0"/>
              <a:pPr>
                <a:defRPr/>
              </a:pPr>
              <a:t>‹#›</a:t>
            </a:fld>
            <a:endParaRPr lang="en-US" dirty="0"/>
          </a:p>
        </p:txBody>
      </p:sp>
    </p:spTree>
    <p:extLst>
      <p:ext uri="{BB962C8B-B14F-4D97-AF65-F5344CB8AC3E}">
        <p14:creationId xmlns:p14="http://schemas.microsoft.com/office/powerpoint/2010/main" val="12890598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37014" y="630981"/>
            <a:ext cx="1928363" cy="8544983"/>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17897" y="1134034"/>
            <a:ext cx="8167591" cy="80419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5B30ED2E-596C-447A-A6FD-ED53FE333D4A}" type="datetimeFigureOut">
              <a:rPr lang="en-US" smtClean="0"/>
              <a:pPr>
                <a:defRPr/>
              </a:pPr>
              <a:t>6/7/2023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6CA87CD-2EBC-4906-A895-F9569ACD88FE}" type="slidenum">
              <a:rPr lang="en-US" smtClean="0"/>
              <a:pPr>
                <a:defRPr/>
              </a:pPr>
              <a:t>‹#›</a:t>
            </a:fld>
            <a:endParaRPr lang="en-US" dirty="0"/>
          </a:p>
        </p:txBody>
      </p:sp>
    </p:spTree>
    <p:extLst>
      <p:ext uri="{BB962C8B-B14F-4D97-AF65-F5344CB8AC3E}">
        <p14:creationId xmlns:p14="http://schemas.microsoft.com/office/powerpoint/2010/main" val="4190583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pPr>
              <a:defRPr/>
            </a:pPr>
            <a:fld id="{EF7EB69A-8D21-4E55-9435-3A7AE4190249}" type="datetimeFigureOut">
              <a:rPr lang="en-US" smtClean="0"/>
              <a:pPr>
                <a:defRPr/>
              </a:pPr>
              <a:t>6/7/2023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69B07FB-BB7D-4F17-BB65-51CB0DC3D7CA}" type="slidenum">
              <a:rPr lang="en-US" smtClean="0"/>
              <a:pPr>
                <a:defRPr/>
              </a:pPr>
              <a:t>‹#›</a:t>
            </a:fld>
            <a:endParaRPr lang="en-US" dirty="0"/>
          </a:p>
        </p:txBody>
      </p:sp>
    </p:spTree>
    <p:extLst>
      <p:ext uri="{BB962C8B-B14F-4D97-AF65-F5344CB8AC3E}">
        <p14:creationId xmlns:p14="http://schemas.microsoft.com/office/powerpoint/2010/main" val="339441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0784" y="4197210"/>
            <a:ext cx="9710752" cy="2809616"/>
          </a:xfrm>
        </p:spPr>
        <p:txBody>
          <a:bodyPr anchor="b"/>
          <a:lstStyle>
            <a:lvl1pPr algn="l">
              <a:defRPr sz="586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0782" y="7006825"/>
            <a:ext cx="9710753" cy="1261920"/>
          </a:xfrm>
        </p:spPr>
        <p:txBody>
          <a:bodyPr anchor="t"/>
          <a:lstStyle>
            <a:lvl1pPr marL="0" indent="0" algn="l">
              <a:buNone/>
              <a:defRPr sz="2933" cap="all">
                <a:solidFill>
                  <a:schemeClr val="bg2">
                    <a:lumMod val="40000"/>
                    <a:lumOff val="60000"/>
                  </a:schemeClr>
                </a:solidFill>
              </a:defRPr>
            </a:lvl1pPr>
            <a:lvl2pPr marL="670575" indent="0">
              <a:buNone/>
              <a:defRPr sz="2640">
                <a:solidFill>
                  <a:schemeClr val="tx1">
                    <a:tint val="75000"/>
                  </a:schemeClr>
                </a:solidFill>
              </a:defRPr>
            </a:lvl2pPr>
            <a:lvl3pPr marL="1341150" indent="0">
              <a:buNone/>
              <a:defRPr sz="2347">
                <a:solidFill>
                  <a:schemeClr val="tx1">
                    <a:tint val="75000"/>
                  </a:schemeClr>
                </a:solidFill>
              </a:defRPr>
            </a:lvl3pPr>
            <a:lvl4pPr marL="2011726" indent="0">
              <a:buNone/>
              <a:defRPr sz="2053">
                <a:solidFill>
                  <a:schemeClr val="tx1">
                    <a:tint val="75000"/>
                  </a:schemeClr>
                </a:solidFill>
              </a:defRPr>
            </a:lvl4pPr>
            <a:lvl5pPr marL="2682301" indent="0">
              <a:buNone/>
              <a:defRPr sz="2053">
                <a:solidFill>
                  <a:schemeClr val="tx1">
                    <a:tint val="75000"/>
                  </a:schemeClr>
                </a:solidFill>
              </a:defRPr>
            </a:lvl5pPr>
            <a:lvl6pPr marL="3352876" indent="0">
              <a:buNone/>
              <a:defRPr sz="2053">
                <a:solidFill>
                  <a:schemeClr val="tx1">
                    <a:tint val="75000"/>
                  </a:schemeClr>
                </a:solidFill>
              </a:defRPr>
            </a:lvl6pPr>
            <a:lvl7pPr marL="4023451" indent="0">
              <a:buNone/>
              <a:defRPr sz="2053">
                <a:solidFill>
                  <a:schemeClr val="tx1">
                    <a:tint val="75000"/>
                  </a:schemeClr>
                </a:solidFill>
              </a:defRPr>
            </a:lvl7pPr>
            <a:lvl8pPr marL="4694027" indent="0">
              <a:buNone/>
              <a:defRPr sz="2053">
                <a:solidFill>
                  <a:schemeClr val="tx1">
                    <a:tint val="75000"/>
                  </a:schemeClr>
                </a:solidFill>
              </a:defRPr>
            </a:lvl8pPr>
            <a:lvl9pPr marL="5364602" indent="0">
              <a:buNone/>
              <a:defRPr sz="205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CC668E2A-CEAD-4A5D-909C-B9636209BD8B}" type="datetimeFigureOut">
              <a:rPr lang="en-US" smtClean="0"/>
              <a:pPr>
                <a:defRPr/>
              </a:pPr>
              <a:t>6/7/2023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7361599-9BCD-4CE1-903F-DDDF74568799}" type="slidenum">
              <a:rPr lang="en-US" smtClean="0"/>
              <a:pPr>
                <a:defRPr/>
              </a:pPr>
              <a:t>‹#›</a:t>
            </a:fld>
            <a:endParaRPr lang="en-US" dirty="0"/>
          </a:p>
        </p:txBody>
      </p:sp>
    </p:spTree>
    <p:extLst>
      <p:ext uri="{BB962C8B-B14F-4D97-AF65-F5344CB8AC3E}">
        <p14:creationId xmlns:p14="http://schemas.microsoft.com/office/powerpoint/2010/main" val="832798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13961" y="3022179"/>
            <a:ext cx="4837232" cy="6153786"/>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21564" y="3015604"/>
            <a:ext cx="4837235" cy="6160359"/>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A8794DD2-73FF-4107-B5E9-32CE6F2F31D1}" type="datetimeFigureOut">
              <a:rPr lang="en-US" smtClean="0"/>
              <a:pPr>
                <a:defRPr/>
              </a:pPr>
              <a:t>6/7/2023</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0B820F5-ADBF-4EB7-BF04-F28A03A4F468}" type="slidenum">
              <a:rPr lang="en-US" smtClean="0"/>
              <a:pPr>
                <a:defRPr/>
              </a:pPr>
              <a:t>‹#›</a:t>
            </a:fld>
            <a:endParaRPr lang="en-US" dirty="0"/>
          </a:p>
        </p:txBody>
      </p:sp>
    </p:spTree>
    <p:extLst>
      <p:ext uri="{BB962C8B-B14F-4D97-AF65-F5344CB8AC3E}">
        <p14:creationId xmlns:p14="http://schemas.microsoft.com/office/powerpoint/2010/main" val="1366544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13960" y="2794000"/>
            <a:ext cx="4837231"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4" name="Content Placeholder 3"/>
          <p:cNvSpPr>
            <a:spLocks noGrp="1"/>
          </p:cNvSpPr>
          <p:nvPr>
            <p:ph sz="half" idx="2"/>
          </p:nvPr>
        </p:nvSpPr>
        <p:spPr>
          <a:xfrm>
            <a:off x="1213961" y="3688080"/>
            <a:ext cx="4837232" cy="5487882"/>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21566" y="2794000"/>
            <a:ext cx="4837232"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6" name="Content Placeholder 5"/>
          <p:cNvSpPr>
            <a:spLocks noGrp="1"/>
          </p:cNvSpPr>
          <p:nvPr>
            <p:ph sz="quarter" idx="4"/>
          </p:nvPr>
        </p:nvSpPr>
        <p:spPr>
          <a:xfrm>
            <a:off x="6221566" y="3688080"/>
            <a:ext cx="4837232" cy="5487882"/>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A9A87F4E-B361-40A2-845F-092AE0979530}" type="datetimeFigureOut">
              <a:rPr lang="en-US" smtClean="0"/>
              <a:pPr>
                <a:defRPr/>
              </a:pPr>
              <a:t>6/7/2023</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1258031C-D803-4D15-B091-08BF34880BA7}" type="slidenum">
              <a:rPr lang="en-US" smtClean="0"/>
              <a:pPr>
                <a:defRPr/>
              </a:pPr>
              <a:t>‹#›</a:t>
            </a:fld>
            <a:endParaRPr lang="en-US" dirty="0"/>
          </a:p>
        </p:txBody>
      </p:sp>
    </p:spTree>
    <p:extLst>
      <p:ext uri="{BB962C8B-B14F-4D97-AF65-F5344CB8AC3E}">
        <p14:creationId xmlns:p14="http://schemas.microsoft.com/office/powerpoint/2010/main" val="429629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pPr>
              <a:defRPr/>
            </a:pPr>
            <a:fld id="{B4D63E60-53DD-4045-8CD8-0BAE74FC1B6F}" type="datetimeFigureOut">
              <a:rPr lang="en-US" smtClean="0"/>
              <a:pPr>
                <a:defRPr/>
              </a:pPr>
              <a:t>6/7/2023</a:t>
            </a:fld>
            <a:endParaRPr lang="en-US" dirty="0"/>
          </a:p>
        </p:txBody>
      </p:sp>
      <p:sp>
        <p:nvSpPr>
          <p:cNvPr id="5" name="Footer Placeholder 3"/>
          <p:cNvSpPr>
            <a:spLocks noGrp="1"/>
          </p:cNvSpPr>
          <p:nvPr>
            <p:ph type="ftr" sz="quarter" idx="11"/>
          </p:nvPr>
        </p:nvSpPr>
        <p:spPr/>
        <p:txBody>
          <a:bodyPr/>
          <a:lstStyle/>
          <a:p>
            <a:pPr>
              <a:defRPr/>
            </a:pPr>
            <a:endParaRPr lang="en-US"/>
          </a:p>
        </p:txBody>
      </p:sp>
      <p:sp>
        <p:nvSpPr>
          <p:cNvPr id="6" name="Slide Number Placeholder 4"/>
          <p:cNvSpPr>
            <a:spLocks noGrp="1"/>
          </p:cNvSpPr>
          <p:nvPr>
            <p:ph type="sldNum" sz="quarter" idx="12"/>
          </p:nvPr>
        </p:nvSpPr>
        <p:spPr/>
        <p:txBody>
          <a:bodyPr/>
          <a:lstStyle/>
          <a:p>
            <a:pPr>
              <a:defRPr/>
            </a:pPr>
            <a:fld id="{2C62EAEF-28E7-43F4-AE07-329A7D7655D0}" type="slidenum">
              <a:rPr lang="en-US" smtClean="0"/>
              <a:pPr>
                <a:defRPr/>
              </a:pPr>
              <a:t>‹#›</a:t>
            </a:fld>
            <a:endParaRPr lang="en-US" dirty="0"/>
          </a:p>
        </p:txBody>
      </p:sp>
    </p:spTree>
    <p:extLst>
      <p:ext uri="{BB962C8B-B14F-4D97-AF65-F5344CB8AC3E}">
        <p14:creationId xmlns:p14="http://schemas.microsoft.com/office/powerpoint/2010/main" val="2304568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fld id="{36D9E0B9-65D9-4A0C-ADFF-656DE7ED5CBC}" type="datetimeFigureOut">
              <a:rPr lang="en-US" smtClean="0"/>
              <a:pPr>
                <a:defRPr/>
              </a:pPr>
              <a:t>6/7/2023</a:t>
            </a:fld>
            <a:endParaRPr lang="en-US" dirty="0"/>
          </a:p>
        </p:txBody>
      </p:sp>
      <p:sp>
        <p:nvSpPr>
          <p:cNvPr id="5" name="Footer Placeholder 2"/>
          <p:cNvSpPr>
            <a:spLocks noGrp="1"/>
          </p:cNvSpPr>
          <p:nvPr>
            <p:ph type="ftr" sz="quarter" idx="11"/>
          </p:nvPr>
        </p:nvSpPr>
        <p:spPr/>
        <p:txBody>
          <a:bodyPr/>
          <a:lstStyle/>
          <a:p>
            <a:pPr>
              <a:defRPr/>
            </a:pPr>
            <a:endParaRPr lang="en-US"/>
          </a:p>
        </p:txBody>
      </p:sp>
      <p:sp>
        <p:nvSpPr>
          <p:cNvPr id="6" name="Slide Number Placeholder 3"/>
          <p:cNvSpPr>
            <a:spLocks noGrp="1"/>
          </p:cNvSpPr>
          <p:nvPr>
            <p:ph type="sldNum" sz="quarter" idx="12"/>
          </p:nvPr>
        </p:nvSpPr>
        <p:spPr/>
        <p:txBody>
          <a:bodyPr/>
          <a:lstStyle/>
          <a:p>
            <a:pPr>
              <a:defRPr/>
            </a:pPr>
            <a:fld id="{CD983438-8F9C-445E-B892-C543FFB84ADC}" type="slidenum">
              <a:rPr lang="en-US" smtClean="0"/>
              <a:pPr>
                <a:defRPr/>
              </a:pPr>
              <a:t>‹#›</a:t>
            </a:fld>
            <a:endParaRPr lang="en-US" dirty="0"/>
          </a:p>
        </p:txBody>
      </p:sp>
    </p:spTree>
    <p:extLst>
      <p:ext uri="{BB962C8B-B14F-4D97-AF65-F5344CB8AC3E}">
        <p14:creationId xmlns:p14="http://schemas.microsoft.com/office/powerpoint/2010/main" val="1321571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0780" y="2123440"/>
            <a:ext cx="3742144" cy="2123440"/>
          </a:xfrm>
        </p:spPr>
        <p:txBody>
          <a:bodyPr anchor="b"/>
          <a:lstStyle>
            <a:lvl1pPr algn="l">
              <a:defRPr sz="3520" b="0"/>
            </a:lvl1pPr>
          </a:lstStyle>
          <a:p>
            <a:r>
              <a:rPr lang="en-US" smtClean="0"/>
              <a:t>Click to edit Master title style</a:t>
            </a:r>
            <a:endParaRPr lang="en-US" dirty="0"/>
          </a:p>
        </p:txBody>
      </p:sp>
      <p:sp>
        <p:nvSpPr>
          <p:cNvPr id="3" name="Content Placeholder 2"/>
          <p:cNvSpPr>
            <a:spLocks noGrp="1"/>
          </p:cNvSpPr>
          <p:nvPr>
            <p:ph idx="1"/>
          </p:nvPr>
        </p:nvSpPr>
        <p:spPr>
          <a:xfrm>
            <a:off x="5264450" y="2123440"/>
            <a:ext cx="5717086" cy="6705600"/>
          </a:xfrm>
        </p:spPr>
        <p:txBody>
          <a:bodyPr anchor="ctr">
            <a:normAutofit/>
          </a:bodyPr>
          <a:lstStyle>
            <a:lvl1pPr>
              <a:defRPr sz="2933"/>
            </a:lvl1pPr>
            <a:lvl2pPr>
              <a:defRPr sz="2640"/>
            </a:lvl2pPr>
            <a:lvl3pPr>
              <a:defRPr sz="2347"/>
            </a:lvl3pPr>
            <a:lvl4pPr>
              <a:defRPr sz="2053"/>
            </a:lvl4pPr>
            <a:lvl5pPr>
              <a:defRPr sz="2053"/>
            </a:lvl5pPr>
            <a:lvl6pPr>
              <a:defRPr sz="2053"/>
            </a:lvl6pPr>
            <a:lvl7pPr>
              <a:defRPr sz="2053"/>
            </a:lvl7pPr>
            <a:lvl8pPr>
              <a:defRPr sz="2053"/>
            </a:lvl8pPr>
            <a:lvl9pPr>
              <a:defRPr sz="205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70780" y="4589613"/>
            <a:ext cx="3742144" cy="4246879"/>
          </a:xfrm>
        </p:spPr>
        <p:txBody>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7" name="Date Placeholder 4"/>
          <p:cNvSpPr>
            <a:spLocks noGrp="1"/>
          </p:cNvSpPr>
          <p:nvPr>
            <p:ph type="dt" sz="half" idx="10"/>
          </p:nvPr>
        </p:nvSpPr>
        <p:spPr/>
        <p:txBody>
          <a:bodyPr/>
          <a:lstStyle/>
          <a:p>
            <a:pPr>
              <a:defRPr/>
            </a:pPr>
            <a:fld id="{F86FF29F-904F-4E9B-94DF-7D8A509530B4}" type="datetimeFigureOut">
              <a:rPr lang="en-US" smtClean="0"/>
              <a:pPr>
                <a:defRPr/>
              </a:pPr>
              <a:t>6/7/2023</a:t>
            </a:fld>
            <a:endParaRPr lang="en-US" dirty="0"/>
          </a:p>
        </p:txBody>
      </p:sp>
      <p:sp>
        <p:nvSpPr>
          <p:cNvPr id="5" name="Footer Placeholder 5"/>
          <p:cNvSpPr>
            <a:spLocks noGrp="1"/>
          </p:cNvSpPr>
          <p:nvPr>
            <p:ph type="ftr" sz="quarter" idx="11"/>
          </p:nvPr>
        </p:nvSpPr>
        <p:spPr/>
        <p:txBody>
          <a:bodyPr/>
          <a:lstStyle/>
          <a:p>
            <a:pPr>
              <a:defRPr/>
            </a:pPr>
            <a:endParaRPr lang="en-US"/>
          </a:p>
        </p:txBody>
      </p:sp>
      <p:sp>
        <p:nvSpPr>
          <p:cNvPr id="6" name="Slide Number Placeholder 6"/>
          <p:cNvSpPr>
            <a:spLocks noGrp="1"/>
          </p:cNvSpPr>
          <p:nvPr>
            <p:ph type="sldNum" sz="quarter" idx="12"/>
          </p:nvPr>
        </p:nvSpPr>
        <p:spPr/>
        <p:txBody>
          <a:bodyPr/>
          <a:lstStyle/>
          <a:p>
            <a:pPr>
              <a:defRPr/>
            </a:pPr>
            <a:fld id="{94A3AE81-81D0-4706-B397-8266340C04A3}" type="slidenum">
              <a:rPr lang="en-US" smtClean="0"/>
              <a:pPr>
                <a:defRPr/>
              </a:pPr>
              <a:t>‹#›</a:t>
            </a:fld>
            <a:endParaRPr lang="en-US" dirty="0"/>
          </a:p>
        </p:txBody>
      </p:sp>
    </p:spTree>
    <p:extLst>
      <p:ext uri="{BB962C8B-B14F-4D97-AF65-F5344CB8AC3E}">
        <p14:creationId xmlns:p14="http://schemas.microsoft.com/office/powerpoint/2010/main" val="1299456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9629" y="2719482"/>
            <a:ext cx="5603655" cy="2309718"/>
          </a:xfrm>
        </p:spPr>
        <p:txBody>
          <a:bodyPr anchor="b">
            <a:normAutofit/>
          </a:bodyPr>
          <a:lstStyle>
            <a:lvl1pPr algn="l">
              <a:defRPr sz="528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646492" y="1676400"/>
            <a:ext cx="3521357" cy="6705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4" name="Text Placeholder 3"/>
          <p:cNvSpPr>
            <a:spLocks noGrp="1"/>
          </p:cNvSpPr>
          <p:nvPr>
            <p:ph type="body" sz="half" idx="2"/>
          </p:nvPr>
        </p:nvSpPr>
        <p:spPr>
          <a:xfrm>
            <a:off x="1270780" y="5364480"/>
            <a:ext cx="5594934" cy="2011680"/>
          </a:xfrm>
        </p:spPr>
        <p:txBody>
          <a:bodyPr>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9F2D3E16-CA3F-4E97-8C58-E815C8176107}" type="datetimeFigureOut">
              <a:rPr lang="en-US" smtClean="0"/>
              <a:pPr>
                <a:defRPr/>
              </a:pPr>
              <a:t>6/7/2023</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9548C5F-1F83-434C-9B0C-0071C624D223}" type="slidenum">
              <a:rPr lang="en-US" smtClean="0"/>
              <a:pPr>
                <a:defRPr/>
              </a:pPr>
              <a:t>‹#›</a:t>
            </a:fld>
            <a:endParaRPr lang="en-US" dirty="0"/>
          </a:p>
        </p:txBody>
      </p:sp>
    </p:spTree>
    <p:extLst>
      <p:ext uri="{BB962C8B-B14F-4D97-AF65-F5344CB8AC3E}">
        <p14:creationId xmlns:p14="http://schemas.microsoft.com/office/powerpoint/2010/main" val="3754139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9239167" y="2458720"/>
            <a:ext cx="4135120" cy="413512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345087" y="-670560"/>
            <a:ext cx="2346960" cy="234696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9239167" y="8940800"/>
            <a:ext cx="1452880" cy="145288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25849" y="3911600"/>
            <a:ext cx="6146800" cy="61468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231689" y="4246880"/>
            <a:ext cx="3464560" cy="346456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11360278" y="0"/>
            <a:ext cx="1005840" cy="16125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710908" y="663986"/>
            <a:ext cx="10347891" cy="2054111"/>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213960" y="3010957"/>
            <a:ext cx="9843759" cy="61533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992651" y="2682198"/>
            <a:ext cx="1452879" cy="335367"/>
          </a:xfrm>
          <a:prstGeom prst="rect">
            <a:avLst/>
          </a:prstGeom>
        </p:spPr>
        <p:txBody>
          <a:bodyPr vert="horz" lIns="91440" tIns="45720" rIns="91440" bIns="45720" rtlCol="0" anchor="t"/>
          <a:lstStyle>
            <a:lvl1pPr algn="l">
              <a:defRPr sz="1613" b="0" i="0">
                <a:solidFill>
                  <a:schemeClr val="tx1">
                    <a:tint val="75000"/>
                    <a:alpha val="60000"/>
                  </a:schemeClr>
                </a:solidFill>
              </a:defRPr>
            </a:lvl1pPr>
          </a:lstStyle>
          <a:p>
            <a:pPr>
              <a:defRPr/>
            </a:pPr>
            <a:fld id="{52FDC965-6F43-436A-98B8-9B882715605B}" type="datetimeFigureOut">
              <a:rPr lang="en-US" smtClean="0"/>
              <a:pPr>
                <a:defRPr/>
              </a:pPr>
              <a:t>6/7/2023</a:t>
            </a:fld>
            <a:endParaRPr lang="en-US" dirty="0"/>
          </a:p>
        </p:txBody>
      </p:sp>
      <p:sp>
        <p:nvSpPr>
          <p:cNvPr id="5" name="Footer Placeholder 4"/>
          <p:cNvSpPr>
            <a:spLocks noGrp="1"/>
          </p:cNvSpPr>
          <p:nvPr>
            <p:ph type="ftr" sz="quarter" idx="3"/>
          </p:nvPr>
        </p:nvSpPr>
        <p:spPr>
          <a:xfrm rot="5400000">
            <a:off x="9142225" y="4786277"/>
            <a:ext cx="5661033" cy="335368"/>
          </a:xfrm>
          <a:prstGeom prst="rect">
            <a:avLst/>
          </a:prstGeom>
        </p:spPr>
        <p:txBody>
          <a:bodyPr vert="horz" lIns="91440" tIns="45720" rIns="91440" bIns="45720" rtlCol="0" anchor="b"/>
          <a:lstStyle>
            <a:lvl1pPr algn="l">
              <a:defRPr sz="1613" b="0" i="0">
                <a:solidFill>
                  <a:schemeClr val="tx1">
                    <a:tint val="75000"/>
                    <a:alpha val="60000"/>
                  </a:schemeClr>
                </a:solidFill>
              </a:defRPr>
            </a:lvl1pPr>
          </a:lstStyle>
          <a:p>
            <a:pPr>
              <a:defRPr/>
            </a:pPr>
            <a:endParaRPr lang="en-US"/>
          </a:p>
        </p:txBody>
      </p:sp>
      <p:sp>
        <p:nvSpPr>
          <p:cNvPr id="6" name="Slide Number Placeholder 5"/>
          <p:cNvSpPr>
            <a:spLocks noGrp="1"/>
          </p:cNvSpPr>
          <p:nvPr>
            <p:ph type="sldNum" sz="quarter" idx="4"/>
          </p:nvPr>
        </p:nvSpPr>
        <p:spPr bwMode="gray">
          <a:xfrm>
            <a:off x="11390766" y="433747"/>
            <a:ext cx="922259" cy="1125941"/>
          </a:xfrm>
          <a:prstGeom prst="rect">
            <a:avLst/>
          </a:prstGeom>
        </p:spPr>
        <p:txBody>
          <a:bodyPr vert="horz" lIns="91440" tIns="45720" rIns="91440" bIns="45720" rtlCol="0" anchor="b"/>
          <a:lstStyle>
            <a:lvl1pPr algn="ctr">
              <a:defRPr sz="4108" b="0" i="0">
                <a:solidFill>
                  <a:schemeClr val="tx1">
                    <a:tint val="75000"/>
                  </a:schemeClr>
                </a:solidFill>
              </a:defRPr>
            </a:lvl1pPr>
          </a:lstStyle>
          <a:p>
            <a:pPr>
              <a:defRPr/>
            </a:pPr>
            <a:fld id="{A1B5B910-B678-4200-A4A8-A93891816D60}" type="slidenum">
              <a:rPr lang="en-US" smtClean="0"/>
              <a:pPr>
                <a:defRPr/>
              </a:pPr>
              <a:t>‹#›</a:t>
            </a:fld>
            <a:endParaRPr lang="en-US" dirty="0"/>
          </a:p>
        </p:txBody>
      </p:sp>
    </p:spTree>
    <p:extLst>
      <p:ext uri="{BB962C8B-B14F-4D97-AF65-F5344CB8AC3E}">
        <p14:creationId xmlns:p14="http://schemas.microsoft.com/office/powerpoint/2010/main" val="1423827811"/>
      </p:ext>
    </p:extLst>
  </p:cSld>
  <p:clrMap bg1="dk1" tx1="lt1" bg2="dk2" tx2="lt2" accent1="accent1" accent2="accent2" accent3="accent3" accent4="accent4" accent5="accent5" accent6="accent6" hlink="hlink" folHlink="folHlink"/>
  <p:sldLayoutIdLst>
    <p:sldLayoutId id="2147484527" r:id="rId1"/>
    <p:sldLayoutId id="2147484528" r:id="rId2"/>
    <p:sldLayoutId id="2147484529" r:id="rId3"/>
    <p:sldLayoutId id="2147484530" r:id="rId4"/>
    <p:sldLayoutId id="2147484531" r:id="rId5"/>
    <p:sldLayoutId id="2147484532" r:id="rId6"/>
    <p:sldLayoutId id="2147484533" r:id="rId7"/>
    <p:sldLayoutId id="2147484534" r:id="rId8"/>
    <p:sldLayoutId id="2147484535" r:id="rId9"/>
    <p:sldLayoutId id="2147484536" r:id="rId10"/>
    <p:sldLayoutId id="2147484537" r:id="rId11"/>
    <p:sldLayoutId id="2147484538" r:id="rId12"/>
    <p:sldLayoutId id="2147484539" r:id="rId13"/>
    <p:sldLayoutId id="2147484540" r:id="rId14"/>
    <p:sldLayoutId id="2147484541" r:id="rId15"/>
    <p:sldLayoutId id="2147484542" r:id="rId16"/>
    <p:sldLayoutId id="2147484543" r:id="rId17"/>
  </p:sldLayoutIdLst>
  <p:txStyles>
    <p:titleStyle>
      <a:lvl1pPr algn="l" defTabSz="670586" rtl="0" eaLnBrk="1" latinLnBrk="0" hangingPunct="1">
        <a:spcBef>
          <a:spcPct val="0"/>
        </a:spcBef>
        <a:buNone/>
        <a:defRPr sz="616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02940" indent="-502940" algn="l" defTabSz="670586" rtl="0" eaLnBrk="1" latinLnBrk="0" hangingPunct="1">
        <a:spcBef>
          <a:spcPts val="1467"/>
        </a:spcBef>
        <a:spcAft>
          <a:spcPts val="0"/>
        </a:spcAft>
        <a:buClr>
          <a:schemeClr val="bg2">
            <a:lumMod val="40000"/>
            <a:lumOff val="60000"/>
          </a:schemeClr>
        </a:buClr>
        <a:buSzPct val="80000"/>
        <a:buFont typeface="Wingdings 3" charset="2"/>
        <a:buChar char=""/>
        <a:defRPr sz="2933" b="0" i="0" kern="1200">
          <a:solidFill>
            <a:schemeClr val="tx1"/>
          </a:solidFill>
          <a:latin typeface="+mj-lt"/>
          <a:ea typeface="+mj-ea"/>
          <a:cs typeface="+mj-cs"/>
        </a:defRPr>
      </a:lvl1pPr>
      <a:lvl2pPr marL="1089702" indent="-419117" algn="l" defTabSz="670586" rtl="0" eaLnBrk="1" latinLnBrk="0" hangingPunct="1">
        <a:spcBef>
          <a:spcPts val="1467"/>
        </a:spcBef>
        <a:spcAft>
          <a:spcPts val="0"/>
        </a:spcAft>
        <a:buClr>
          <a:schemeClr val="bg2">
            <a:lumMod val="40000"/>
            <a:lumOff val="60000"/>
          </a:schemeClr>
        </a:buClr>
        <a:buSzPct val="80000"/>
        <a:buFont typeface="Wingdings 3" charset="2"/>
        <a:buChar char=""/>
        <a:defRPr sz="2640" b="0" i="0" kern="1200">
          <a:solidFill>
            <a:schemeClr val="tx1"/>
          </a:solidFill>
          <a:latin typeface="+mj-lt"/>
          <a:ea typeface="+mj-ea"/>
          <a:cs typeface="+mj-cs"/>
        </a:defRPr>
      </a:lvl2pPr>
      <a:lvl3pPr marL="1676467"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347" b="0" i="0" kern="1200">
          <a:solidFill>
            <a:schemeClr val="tx1"/>
          </a:solidFill>
          <a:latin typeface="+mj-lt"/>
          <a:ea typeface="+mj-ea"/>
          <a:cs typeface="+mj-cs"/>
        </a:defRPr>
      </a:lvl3pPr>
      <a:lvl4pPr marL="2347053"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4pPr>
      <a:lvl5pPr marL="3017638"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5pPr>
      <a:lvl6pPr marL="3688225"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6pPr>
      <a:lvl7pPr marL="4358811"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7pPr>
      <a:lvl8pPr marL="5029398"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8pPr>
      <a:lvl9pPr marL="5699983"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9pPr>
    </p:bodyStyle>
    <p:otherStyle>
      <a:defPPr>
        <a:defRPr lang="en-US"/>
      </a:defPPr>
      <a:lvl1pPr marL="0" algn="l" defTabSz="670586" rtl="0" eaLnBrk="1" latinLnBrk="0" hangingPunct="1">
        <a:defRPr sz="2640" kern="1200">
          <a:solidFill>
            <a:schemeClr val="tx1"/>
          </a:solidFill>
          <a:latin typeface="+mn-lt"/>
          <a:ea typeface="+mn-ea"/>
          <a:cs typeface="+mn-cs"/>
        </a:defRPr>
      </a:lvl1pPr>
      <a:lvl2pPr marL="670586" algn="l" defTabSz="670586" rtl="0" eaLnBrk="1" latinLnBrk="0" hangingPunct="1">
        <a:defRPr sz="2640" kern="1200">
          <a:solidFill>
            <a:schemeClr val="tx1"/>
          </a:solidFill>
          <a:latin typeface="+mn-lt"/>
          <a:ea typeface="+mn-ea"/>
          <a:cs typeface="+mn-cs"/>
        </a:defRPr>
      </a:lvl2pPr>
      <a:lvl3pPr marL="1341172" algn="l" defTabSz="670586" rtl="0" eaLnBrk="1" latinLnBrk="0" hangingPunct="1">
        <a:defRPr sz="2640" kern="1200">
          <a:solidFill>
            <a:schemeClr val="tx1"/>
          </a:solidFill>
          <a:latin typeface="+mn-lt"/>
          <a:ea typeface="+mn-ea"/>
          <a:cs typeface="+mn-cs"/>
        </a:defRPr>
      </a:lvl3pPr>
      <a:lvl4pPr marL="2011758" algn="l" defTabSz="670586" rtl="0" eaLnBrk="1" latinLnBrk="0" hangingPunct="1">
        <a:defRPr sz="2640" kern="1200">
          <a:solidFill>
            <a:schemeClr val="tx1"/>
          </a:solidFill>
          <a:latin typeface="+mn-lt"/>
          <a:ea typeface="+mn-ea"/>
          <a:cs typeface="+mn-cs"/>
        </a:defRPr>
      </a:lvl4pPr>
      <a:lvl5pPr marL="2682346" algn="l" defTabSz="670586" rtl="0" eaLnBrk="1" latinLnBrk="0" hangingPunct="1">
        <a:defRPr sz="2640" kern="1200">
          <a:solidFill>
            <a:schemeClr val="tx1"/>
          </a:solidFill>
          <a:latin typeface="+mn-lt"/>
          <a:ea typeface="+mn-ea"/>
          <a:cs typeface="+mn-cs"/>
        </a:defRPr>
      </a:lvl5pPr>
      <a:lvl6pPr marL="3352932" algn="l" defTabSz="670586" rtl="0" eaLnBrk="1" latinLnBrk="0" hangingPunct="1">
        <a:defRPr sz="2640" kern="1200">
          <a:solidFill>
            <a:schemeClr val="tx1"/>
          </a:solidFill>
          <a:latin typeface="+mn-lt"/>
          <a:ea typeface="+mn-ea"/>
          <a:cs typeface="+mn-cs"/>
        </a:defRPr>
      </a:lvl6pPr>
      <a:lvl7pPr marL="4023519" algn="l" defTabSz="670586" rtl="0" eaLnBrk="1" latinLnBrk="0" hangingPunct="1">
        <a:defRPr sz="2640" kern="1200">
          <a:solidFill>
            <a:schemeClr val="tx1"/>
          </a:solidFill>
          <a:latin typeface="+mn-lt"/>
          <a:ea typeface="+mn-ea"/>
          <a:cs typeface="+mn-cs"/>
        </a:defRPr>
      </a:lvl7pPr>
      <a:lvl8pPr marL="4694104" algn="l" defTabSz="670586" rtl="0" eaLnBrk="1" latinLnBrk="0" hangingPunct="1">
        <a:defRPr sz="2640" kern="1200">
          <a:solidFill>
            <a:schemeClr val="tx1"/>
          </a:solidFill>
          <a:latin typeface="+mn-lt"/>
          <a:ea typeface="+mn-ea"/>
          <a:cs typeface="+mn-cs"/>
        </a:defRPr>
      </a:lvl8pPr>
      <a:lvl9pPr marL="5364691" algn="l" defTabSz="670586"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reqtest.com/testing-blog/advanced-software-testing-techniques/"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reqtest.com/requirements-blog/requirements-document-template/"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reqtest.com/testing-blog/unit-testing-frameworks/"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www.guru99.com/test-case.html" TargetMode="External"/><Relationship Id="rId2" Type="http://schemas.openxmlformats.org/officeDocument/2006/relationships/hyperlink" Target="https://www.guru99.com/the-unconventional-guide-to-defect-management.html" TargetMode="External"/><Relationship Id="rId1" Type="http://schemas.openxmlformats.org/officeDocument/2006/relationships/slideLayout" Target="../slideLayouts/slideLayout6.xml"/><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guru99.com/selenium-tutorial.html" TargetMode="External"/><Relationship Id="rId7" Type="http://schemas.openxmlformats.org/officeDocument/2006/relationships/image" Target="../media/image2.JPG"/><Relationship Id="rId2" Type="http://schemas.openxmlformats.org/officeDocument/2006/relationships/hyperlink" Target="https://www.guru99.com/quick-test-professional-qtp-tutorial.html" TargetMode="External"/><Relationship Id="rId1" Type="http://schemas.openxmlformats.org/officeDocument/2006/relationships/slideLayout" Target="../slideLayouts/slideLayout2.xml"/><Relationship Id="rId6" Type="http://schemas.openxmlformats.org/officeDocument/2006/relationships/hyperlink" Target="https://www.guru99.com/regression-testing.html" TargetMode="External"/><Relationship Id="rId5" Type="http://schemas.openxmlformats.org/officeDocument/2006/relationships/hyperlink" Target="https://www.guru99.com/jmeter-tutorials.html" TargetMode="External"/><Relationship Id="rId4" Type="http://schemas.openxmlformats.org/officeDocument/2006/relationships/hyperlink" Target="https://www.guru99.com/loadrunner-tutorials.html"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guru99.com/test-case.html"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bwMode="auto">
          <a:xfrm>
            <a:off x="1014413" y="1155700"/>
            <a:ext cx="9710737" cy="2438400"/>
          </a:xfrm>
        </p:spPr>
        <p:txBody>
          <a:bodyPr wrap="square" numCol="1" anchorCtr="0" compatLnSpc="1">
            <a:prstTxWarp prst="textNoShape">
              <a:avLst/>
            </a:prstTxWarp>
            <a:noAutofit/>
          </a:bodyPr>
          <a:lstStyle/>
          <a:p>
            <a:pPr algn="ctr" defTabSz="1341150" eaLnBrk="1" fontAlgn="auto" hangingPunct="1">
              <a:spcAft>
                <a:spcPts val="0"/>
              </a:spcAft>
              <a:defRPr/>
            </a:pPr>
            <a:r>
              <a:rPr lang="en-US" altLang="en-US" sz="4800" dirty="0" smtClean="0">
                <a:latin typeface="Times New Roman" panose="02020603050405020304" pitchFamily="18" charset="0"/>
                <a:cs typeface="Times New Roman" panose="02020603050405020304" pitchFamily="18" charset="0"/>
              </a:rPr>
              <a:t>WELCOME </a:t>
            </a:r>
            <a:br>
              <a:rPr lang="en-US" altLang="en-US" sz="4800" dirty="0" smtClean="0">
                <a:latin typeface="Times New Roman" panose="02020603050405020304" pitchFamily="18" charset="0"/>
                <a:cs typeface="Times New Roman" panose="02020603050405020304" pitchFamily="18" charset="0"/>
              </a:rPr>
            </a:br>
            <a:r>
              <a:rPr lang="en-US" altLang="en-US" sz="4800" dirty="0" smtClean="0">
                <a:latin typeface="Times New Roman" panose="02020603050405020304" pitchFamily="18" charset="0"/>
                <a:cs typeface="Times New Roman" panose="02020603050405020304" pitchFamily="18" charset="0"/>
              </a:rPr>
              <a:t>TO </a:t>
            </a:r>
            <a:br>
              <a:rPr lang="en-US" altLang="en-US" sz="4800" dirty="0" smtClean="0">
                <a:latin typeface="Times New Roman" panose="02020603050405020304" pitchFamily="18" charset="0"/>
                <a:cs typeface="Times New Roman" panose="02020603050405020304" pitchFamily="18" charset="0"/>
              </a:rPr>
            </a:br>
            <a:r>
              <a:rPr lang="en-US" altLang="en-US" sz="4800" dirty="0" smtClean="0">
                <a:latin typeface="Times New Roman" panose="02020603050405020304" pitchFamily="18" charset="0"/>
                <a:cs typeface="Times New Roman" panose="02020603050405020304" pitchFamily="18" charset="0"/>
              </a:rPr>
              <a:t>NINETH  LECTURE </a:t>
            </a:r>
            <a:br>
              <a:rPr lang="en-US" altLang="en-US" sz="4800" dirty="0" smtClean="0">
                <a:latin typeface="Times New Roman" panose="02020603050405020304" pitchFamily="18" charset="0"/>
                <a:cs typeface="Times New Roman" panose="02020603050405020304" pitchFamily="18" charset="0"/>
              </a:rPr>
            </a:br>
            <a:r>
              <a:rPr lang="en-US" altLang="en-US" sz="4800" dirty="0" smtClean="0">
                <a:latin typeface="Times New Roman" panose="02020603050405020304" pitchFamily="18" charset="0"/>
                <a:cs typeface="Times New Roman" panose="02020603050405020304" pitchFamily="18" charset="0"/>
              </a:rPr>
              <a:t>OF</a:t>
            </a:r>
          </a:p>
        </p:txBody>
      </p:sp>
      <p:sp>
        <p:nvSpPr>
          <p:cNvPr id="3" name="Subtitle 2"/>
          <p:cNvSpPr>
            <a:spLocks noGrp="1"/>
          </p:cNvSpPr>
          <p:nvPr>
            <p:ph type="subTitle" idx="1"/>
          </p:nvPr>
        </p:nvSpPr>
        <p:spPr>
          <a:xfrm>
            <a:off x="1374775" y="4094163"/>
            <a:ext cx="9710738" cy="3260725"/>
          </a:xfrm>
        </p:spPr>
        <p:txBody>
          <a:bodyPr rtlCol="0">
            <a:normAutofit fontScale="85000" lnSpcReduction="20000"/>
          </a:bodyPr>
          <a:lstStyle/>
          <a:p>
            <a:pPr algn="ctr" defTabSz="670586" eaLnBrk="1" fontAlgn="auto" hangingPunct="1">
              <a:spcBef>
                <a:spcPts val="1467"/>
              </a:spcBef>
              <a:spcAft>
                <a:spcPts val="0"/>
              </a:spcAft>
              <a:buClr>
                <a:schemeClr val="bg2">
                  <a:lumMod val="40000"/>
                  <a:lumOff val="60000"/>
                </a:schemeClr>
              </a:buClr>
              <a:buFont typeface="Wingdings 3" charset="2"/>
              <a:buNone/>
              <a:defRPr/>
            </a:pPr>
            <a:r>
              <a:rPr lang="en-US" sz="6600" b="1" dirty="0" smtClean="0">
                <a:solidFill>
                  <a:srgbClr val="FFFF00"/>
                </a:solidFill>
                <a:latin typeface="Times New Roman" panose="02020603050405020304" pitchFamily="18" charset="0"/>
                <a:cs typeface="Times New Roman" panose="02020603050405020304" pitchFamily="18" charset="0"/>
              </a:rPr>
              <a:t>Software Testing Techniques and Strategies</a:t>
            </a:r>
          </a:p>
          <a:p>
            <a:pPr algn="ctr" defTabSz="670586" eaLnBrk="1" fontAlgn="auto" hangingPunct="1">
              <a:spcBef>
                <a:spcPts val="1467"/>
              </a:spcBef>
              <a:spcAft>
                <a:spcPts val="0"/>
              </a:spcAft>
              <a:buClr>
                <a:schemeClr val="bg2">
                  <a:lumMod val="40000"/>
                  <a:lumOff val="60000"/>
                </a:schemeClr>
              </a:buClr>
              <a:buFont typeface="Wingdings 3" charset="2"/>
              <a:buNone/>
              <a:defRPr/>
            </a:pPr>
            <a:endParaRPr lang="en-US" dirty="0" smtClean="0">
              <a:solidFill>
                <a:srgbClr val="FFFF00"/>
              </a:solidFill>
              <a:latin typeface="Times New Roman" panose="02020603050405020304" pitchFamily="18" charset="0"/>
              <a:cs typeface="Times New Roman" panose="02020603050405020304" pitchFamily="18" charset="0"/>
            </a:endParaRPr>
          </a:p>
          <a:p>
            <a:pPr algn="ctr" defTabSz="670586" eaLnBrk="1" fontAlgn="auto" hangingPunct="1">
              <a:spcBef>
                <a:spcPts val="1467"/>
              </a:spcBef>
              <a:spcAft>
                <a:spcPts val="0"/>
              </a:spcAft>
              <a:buClr>
                <a:schemeClr val="bg2">
                  <a:lumMod val="40000"/>
                  <a:lumOff val="60000"/>
                </a:schemeClr>
              </a:buClr>
              <a:buFont typeface="Wingdings 3" charset="2"/>
              <a:buNone/>
              <a:defRPr/>
            </a:pPr>
            <a:r>
              <a:rPr lang="en-US" dirty="0" smtClean="0">
                <a:solidFill>
                  <a:srgbClr val="FFFF00"/>
                </a:solidFill>
                <a:latin typeface="Times New Roman" panose="02020603050405020304" pitchFamily="18" charset="0"/>
                <a:cs typeface="Times New Roman" panose="02020603050405020304" pitchFamily="18" charset="0"/>
              </a:rPr>
              <a:t>COURSE CODE :SE-484</a:t>
            </a:r>
            <a:endParaRPr lang="en-US" dirty="0">
              <a:solidFill>
                <a:srgbClr val="FFFF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6700" y="373208"/>
            <a:ext cx="12915900" cy="9879628"/>
          </a:xfrm>
          <a:prstGeom prst="rect">
            <a:avLst/>
          </a:prstGeom>
        </p:spPr>
        <p:txBody>
          <a:bodyPr wrap="square">
            <a:spAutoFit/>
          </a:bodyPr>
          <a:lstStyle/>
          <a:p>
            <a:pPr algn="ctr"/>
            <a:r>
              <a:rPr lang="en-US" sz="4000" b="1" dirty="0">
                <a:solidFill>
                  <a:srgbClr val="FFFF00"/>
                </a:solidFill>
                <a:latin typeface="Times New Roman" panose="02020603050405020304" pitchFamily="18" charset="0"/>
                <a:cs typeface="Times New Roman" panose="02020603050405020304" pitchFamily="18" charset="0"/>
              </a:rPr>
              <a:t>Regression Test Overview</a:t>
            </a:r>
          </a:p>
          <a:p>
            <a:r>
              <a:rPr lang="en-US" sz="2400" dirty="0">
                <a:latin typeface="Times New Roman" panose="02020603050405020304" pitchFamily="18" charset="0"/>
                <a:cs typeface="Times New Roman" panose="02020603050405020304" pitchFamily="18" charset="0"/>
              </a:rPr>
              <a:t>Regression test is like a verification method. Test cases are generally automated as test cases are required to execute again and again and running the same test cases again and again manually is time-consuming and tedious one too.</a:t>
            </a:r>
          </a:p>
          <a:p>
            <a:r>
              <a:rPr lang="en-US" sz="2400" b="1" u="sng" dirty="0">
                <a:solidFill>
                  <a:srgbClr val="00B0F0"/>
                </a:solidFill>
                <a:latin typeface="Times New Roman" panose="02020603050405020304" pitchFamily="18" charset="0"/>
                <a:cs typeface="Times New Roman" panose="02020603050405020304" pitchFamily="18" charset="0"/>
              </a:rPr>
              <a:t>For Example,</a:t>
            </a:r>
            <a:r>
              <a:rPr lang="en-US" sz="2400" b="1" dirty="0">
                <a:solidFill>
                  <a:srgbClr val="00B0F0"/>
                </a:solidFill>
                <a:latin typeface="Times New Roman" panose="02020603050405020304" pitchFamily="18" charset="0"/>
                <a:cs typeface="Times New Roman" panose="02020603050405020304" pitchFamily="18" charset="0"/>
              </a:rPr>
              <a:t> Consider a product X, in which one of the functionality is to trigger confirmation, acceptance, and dispatched emails when Confirm, Accept and Dispatch buttons are clicked</a:t>
            </a:r>
            <a:r>
              <a:rPr lang="en-US" sz="24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Some issue occurs in the confirmation email and in order to fix the same, some code changes are done. In this case, not only the Confirmation emails need to be tested but Acceptance and Dispatched emails also needs to be tested to ensure that the change in the code has not affected them.</a:t>
            </a:r>
          </a:p>
          <a:p>
            <a:pPr marL="457200" indent="-45720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It </a:t>
            </a:r>
            <a:r>
              <a:rPr lang="en-US" sz="2800" dirty="0">
                <a:latin typeface="Times New Roman" panose="02020603050405020304" pitchFamily="18" charset="0"/>
                <a:cs typeface="Times New Roman" panose="02020603050405020304" pitchFamily="18" charset="0"/>
              </a:rPr>
              <a:t>is a testing method which is used to test the product for modifications or for any updates being done. It verifies that any modification in a product does not affect the existing modules of the product.</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Verifying that the bugs are fixed and the newly added features have not created any problem in the previous working version of the software.</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Testers perform Functional Testing when a new build is available for verification. The intent of this test is to verify the changes made in the existing functionality and the newly added functionality as well.</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When this test is done, the tester should verify whether the existing functionality is working as expected and the new changes have not introduced any defect in functionality that was working before this change.</a:t>
            </a:r>
          </a:p>
          <a:p>
            <a:pPr marL="457200" indent="-457200">
              <a:buFont typeface="Wingdings" panose="05000000000000000000" pitchFamily="2" charset="2"/>
              <a:buChar char="ü"/>
            </a:pPr>
            <a:r>
              <a:rPr lang="en-US" sz="2800" b="1" dirty="0">
                <a:latin typeface="Times New Roman" panose="02020603050405020304" pitchFamily="18" charset="0"/>
                <a:cs typeface="Times New Roman" panose="02020603050405020304" pitchFamily="18" charset="0"/>
              </a:rPr>
              <a:t>Regression test should be a part of the Release Cycle and must be considered in the test estimation.</a:t>
            </a:r>
            <a:endParaRPr lang="en-US" sz="2800" b="0" i="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62353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9026" y="820109"/>
            <a:ext cx="12794974" cy="8937383"/>
          </a:xfrm>
          <a:prstGeom prst="rect">
            <a:avLst/>
          </a:prstGeom>
        </p:spPr>
        <p:txBody>
          <a:bodyPr wrap="square">
            <a:spAutoFit/>
          </a:bodyPr>
          <a:lstStyle/>
          <a:p>
            <a:pPr marR="150495" algn="ctr">
              <a:lnSpc>
                <a:spcPct val="107000"/>
              </a:lnSpc>
              <a:spcBef>
                <a:spcPts val="0"/>
              </a:spcBef>
              <a:spcAft>
                <a:spcPts val="985"/>
              </a:spcAft>
            </a:pPr>
            <a:r>
              <a:rPr lang="en-US" sz="3600" b="1" u="sng" dirty="0">
                <a:solidFill>
                  <a:srgbClr val="FFFF00"/>
                </a:solidFill>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What is Adhoc Testing?</a:t>
            </a:r>
            <a:r>
              <a:rPr lang="en-US" sz="36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a:t>
            </a:r>
          </a:p>
          <a:p>
            <a:pPr marL="800100" marR="147955" lvl="1" indent="-342900">
              <a:lnSpc>
                <a:spcPct val="103000"/>
              </a:lnSpc>
              <a:spcBef>
                <a:spcPts val="0"/>
              </a:spcBef>
              <a:spcAft>
                <a:spcPts val="215"/>
              </a:spcAft>
              <a:buClr>
                <a:srgbClr val="343434"/>
              </a:buClr>
              <a:buSzPts val="1000"/>
              <a:buFont typeface="Wingdings" panose="05000000000000000000" pitchFamily="2" charset="2"/>
              <a:buChar char="ü"/>
            </a:pPr>
            <a:r>
              <a:rPr lang="en-US" sz="32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Adhoc testing is an informal testing type with an aim to break the system.  </a:t>
            </a:r>
            <a:r>
              <a:rPr lang="en-US" sz="3200" dirty="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p>
          <a:p>
            <a:pPr marL="800100" marR="147955" lvl="1" indent="-342900">
              <a:lnSpc>
                <a:spcPct val="103000"/>
              </a:lnSpc>
              <a:spcBef>
                <a:spcPts val="0"/>
              </a:spcBef>
              <a:spcAft>
                <a:spcPts val="200"/>
              </a:spcAft>
              <a:buClr>
                <a:srgbClr val="343434"/>
              </a:buClr>
              <a:buSzPts val="1000"/>
              <a:buFont typeface="Wingdings" panose="05000000000000000000" pitchFamily="2" charset="2"/>
              <a:buChar char="ü"/>
            </a:pPr>
            <a:r>
              <a:rPr lang="en-US" sz="32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Ad hoc Testing does not follow any structured way of testing and it is randomly done on any part of application. </a:t>
            </a:r>
            <a:r>
              <a:rPr lang="en-US" sz="3200" dirty="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p>
          <a:p>
            <a:pPr marL="800100" marR="147955" lvl="1" indent="-342900">
              <a:lnSpc>
                <a:spcPct val="103000"/>
              </a:lnSpc>
              <a:spcBef>
                <a:spcPts val="0"/>
              </a:spcBef>
              <a:spcAft>
                <a:spcPts val="65"/>
              </a:spcAft>
              <a:buClr>
                <a:srgbClr val="343434"/>
              </a:buClr>
              <a:buSzPts val="1000"/>
              <a:buFont typeface="Wingdings" panose="05000000000000000000" pitchFamily="2" charset="2"/>
              <a:buChar char="ü"/>
            </a:pPr>
            <a:r>
              <a:rPr lang="en-US" sz="32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This testing is usually an unplanned activity.  </a:t>
            </a:r>
            <a:r>
              <a:rPr lang="en-US" sz="3200" dirty="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p>
          <a:p>
            <a:pPr marL="800100" marR="147955" lvl="1" indent="-342900">
              <a:lnSpc>
                <a:spcPct val="103000"/>
              </a:lnSpc>
              <a:spcBef>
                <a:spcPts val="0"/>
              </a:spcBef>
              <a:spcAft>
                <a:spcPts val="65"/>
              </a:spcAft>
              <a:buClr>
                <a:srgbClr val="343434"/>
              </a:buClr>
              <a:buSzPts val="1000"/>
              <a:buFont typeface="Wingdings" panose="05000000000000000000" pitchFamily="2" charset="2"/>
              <a:buChar char="ü"/>
            </a:pPr>
            <a:r>
              <a:rPr lang="en-US" sz="32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It does not follow any test design techniques to create test cases.  </a:t>
            </a:r>
            <a:r>
              <a:rPr lang="en-US" sz="3200" dirty="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p>
          <a:p>
            <a:pPr marL="800100" marR="147955" lvl="1" indent="-342900">
              <a:lnSpc>
                <a:spcPct val="103000"/>
              </a:lnSpc>
              <a:spcBef>
                <a:spcPts val="0"/>
              </a:spcBef>
              <a:spcAft>
                <a:spcPts val="65"/>
              </a:spcAft>
              <a:buClr>
                <a:srgbClr val="343434"/>
              </a:buClr>
              <a:buSzPts val="1000"/>
              <a:buFont typeface="Wingdings" panose="05000000000000000000" pitchFamily="2" charset="2"/>
              <a:buChar char="ü"/>
            </a:pPr>
            <a:r>
              <a:rPr lang="en-US" sz="32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In fact is does not create test cases altogether!  </a:t>
            </a:r>
            <a:r>
              <a:rPr lang="en-US" sz="3200" dirty="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p>
          <a:p>
            <a:pPr marL="800100" marR="147955" lvl="1" indent="-342900">
              <a:lnSpc>
                <a:spcPct val="103000"/>
              </a:lnSpc>
              <a:spcBef>
                <a:spcPts val="0"/>
              </a:spcBef>
              <a:spcAft>
                <a:spcPts val="225"/>
              </a:spcAft>
              <a:buClr>
                <a:srgbClr val="343434"/>
              </a:buClr>
              <a:buSzPts val="1000"/>
              <a:buFont typeface="Wingdings" panose="05000000000000000000" pitchFamily="2" charset="2"/>
              <a:buChar char="ü"/>
            </a:pPr>
            <a:r>
              <a:rPr lang="en-US" sz="32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This testing is primarily performed if the knowledge of testers in the system under test is very high.  </a:t>
            </a:r>
            <a:r>
              <a:rPr lang="en-US" sz="3200" dirty="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p>
          <a:p>
            <a:pPr marL="800100" marR="147955" lvl="1" indent="-342900">
              <a:lnSpc>
                <a:spcPct val="103000"/>
              </a:lnSpc>
              <a:spcBef>
                <a:spcPts val="0"/>
              </a:spcBef>
              <a:spcAft>
                <a:spcPts val="205"/>
              </a:spcAft>
              <a:buClr>
                <a:srgbClr val="343434"/>
              </a:buClr>
              <a:buSzPts val="1000"/>
              <a:buFont typeface="Wingdings" panose="05000000000000000000" pitchFamily="2" charset="2"/>
              <a:buChar char="ü"/>
            </a:pPr>
            <a:r>
              <a:rPr lang="en-US" sz="32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Testers randomly test the application without any test cases or any business requirement document. </a:t>
            </a:r>
            <a:r>
              <a:rPr lang="en-US" sz="3200" dirty="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p>
          <a:p>
            <a:pPr marL="800100" marR="147955" lvl="1" indent="-342900">
              <a:lnSpc>
                <a:spcPct val="103000"/>
              </a:lnSpc>
              <a:spcBef>
                <a:spcPts val="0"/>
              </a:spcBef>
              <a:spcAft>
                <a:spcPts val="65"/>
              </a:spcAft>
              <a:buClr>
                <a:srgbClr val="343434"/>
              </a:buClr>
              <a:buSzPts val="1000"/>
              <a:buFont typeface="Wingdings" panose="05000000000000000000" pitchFamily="2" charset="2"/>
              <a:buChar char="ü"/>
            </a:pPr>
            <a:r>
              <a:rPr lang="en-US" sz="32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Main aim of this testing is to find defects by random checking. Adhoc testing can be achieved with the testing technique called </a:t>
            </a:r>
            <a:r>
              <a:rPr lang="en-US" sz="3200" b="1"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Error Guessing.</a:t>
            </a:r>
            <a:r>
              <a:rPr lang="en-US" sz="32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 Error guessing can be done by the people having enough experience on the system to "guess" the most likely source of errors. </a:t>
            </a:r>
            <a:r>
              <a:rPr lang="en-US" sz="3200" dirty="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p>
          <a:p>
            <a:pPr marR="0">
              <a:lnSpc>
                <a:spcPct val="107000"/>
              </a:lnSpc>
              <a:spcBef>
                <a:spcPts val="0"/>
              </a:spcBef>
              <a:spcAft>
                <a:spcPts val="570"/>
              </a:spcAft>
            </a:pPr>
            <a:r>
              <a:rPr lang="en-US" sz="2200" dirty="0">
                <a:latin typeface="Times New Roman" panose="02020603050405020304" pitchFamily="18" charset="0"/>
                <a:ea typeface="Verdana" panose="020B060403050404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4" name="Picture 3">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4151132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662" y="390176"/>
            <a:ext cx="13040138" cy="6924973"/>
          </a:xfrm>
          <a:prstGeom prst="rect">
            <a:avLst/>
          </a:prstGeom>
        </p:spPr>
        <p:txBody>
          <a:bodyPr wrap="square">
            <a:spAutoFit/>
          </a:bodyPr>
          <a:lstStyle/>
          <a:p>
            <a:r>
              <a:rPr lang="en-US" sz="3600" b="1" dirty="0" smtClean="0">
                <a:solidFill>
                  <a:srgbClr val="FFFF00"/>
                </a:solidFill>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                      </a:t>
            </a:r>
            <a:r>
              <a:rPr lang="en-US" sz="3600" b="1" dirty="0" err="1" smtClean="0">
                <a:solidFill>
                  <a:srgbClr val="FFFF00"/>
                </a:solidFill>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Adhoc</a:t>
            </a:r>
            <a:r>
              <a:rPr lang="en-US" sz="3600" b="1" dirty="0" smtClean="0">
                <a:solidFill>
                  <a:srgbClr val="FFFF00"/>
                </a:solidFill>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 </a:t>
            </a:r>
            <a:r>
              <a:rPr lang="en-US" sz="3600" b="1" dirty="0">
                <a:solidFill>
                  <a:srgbClr val="FFFF00"/>
                </a:solidFill>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Testing </a:t>
            </a:r>
            <a:r>
              <a:rPr lang="en-US" sz="3600" b="1" dirty="0" smtClean="0">
                <a:solidFill>
                  <a:srgbClr val="FFFF00"/>
                </a:solidFill>
                <a:latin typeface="Times New Roman" panose="02020603050405020304" pitchFamily="18" charset="0"/>
                <a:cs typeface="Times New Roman" panose="02020603050405020304" pitchFamily="18" charset="0"/>
              </a:rPr>
              <a:t>Disadvantages  </a:t>
            </a:r>
            <a:endParaRPr lang="en-US" sz="3600" b="1" dirty="0">
              <a:solidFill>
                <a:srgbClr val="FFFF0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testing requires no documentation/ </a:t>
            </a:r>
            <a:r>
              <a:rPr lang="en-US" sz="2400" dirty="0" smtClean="0">
                <a:latin typeface="Times New Roman" panose="02020603050405020304" pitchFamily="18" charset="0"/>
                <a:cs typeface="Times New Roman" panose="02020603050405020304" pitchFamily="18" charset="0"/>
              </a:rPr>
              <a:t>planning /process to be followed.</a:t>
            </a:r>
          </a:p>
          <a:p>
            <a:endParaRPr lang="en-US" sz="24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One </a:t>
            </a:r>
            <a:r>
              <a:rPr lang="en-US" sz="2400" dirty="0">
                <a:latin typeface="Times New Roman" panose="02020603050405020304" pitchFamily="18" charset="0"/>
                <a:cs typeface="Times New Roman" panose="02020603050405020304" pitchFamily="18" charset="0"/>
              </a:rPr>
              <a:t>of the main disadvantages of ad hoc testing is that the actual testing process is not documented since it does not follow a particular test case. This makes it more difficult for the tests to regenerate an error. Because, in order to get that error, the tester will need to remember the exact steps he/she took to get there, which is not always possible</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Since this testing aims at finding defects through random approach, without any documentation,   </a:t>
            </a:r>
            <a:r>
              <a:rPr lang="en-US" sz="2400" dirty="0" smtClean="0">
                <a:latin typeface="Times New Roman" panose="02020603050405020304" pitchFamily="18" charset="0"/>
                <a:cs typeface="Times New Roman" panose="02020603050405020304" pitchFamily="18" charset="0"/>
              </a:rPr>
              <a:t>Defects </a:t>
            </a:r>
            <a:r>
              <a:rPr lang="en-US" sz="2400" dirty="0">
                <a:latin typeface="Times New Roman" panose="02020603050405020304" pitchFamily="18" charset="0"/>
                <a:cs typeface="Times New Roman" panose="02020603050405020304" pitchFamily="18" charset="0"/>
              </a:rPr>
              <a:t>will not be mapped to test cases. Hence, sometimes, it is very difficult to reproduce the defects as there are no test steps or requirements mapped to it.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test</a:t>
            </a:r>
            <a:r>
              <a:rPr lang="en-US" sz="2400" dirty="0">
                <a:latin typeface="Times New Roman" panose="02020603050405020304" pitchFamily="18" charset="0"/>
                <a:cs typeface="Times New Roman" panose="02020603050405020304" pitchFamily="18" charset="0"/>
              </a:rPr>
              <a:t> scenarios executed during the </a:t>
            </a:r>
            <a:r>
              <a:rPr lang="en-US" sz="2400" b="1" dirty="0">
                <a:latin typeface="Times New Roman" panose="02020603050405020304" pitchFamily="18" charset="0"/>
                <a:cs typeface="Times New Roman" panose="02020603050405020304" pitchFamily="18" charset="0"/>
              </a:rPr>
              <a:t>ad-hoc testing</a:t>
            </a:r>
            <a:r>
              <a:rPr lang="en-US" sz="2400" dirty="0">
                <a:latin typeface="Times New Roman" panose="02020603050405020304" pitchFamily="18" charset="0"/>
                <a:cs typeface="Times New Roman" panose="02020603050405020304" pitchFamily="18" charset="0"/>
              </a:rPr>
              <a:t> are not documented so the tester has to keep all the scenarios in their mind which he/she might not be able to recollect in </a:t>
            </a:r>
            <a:r>
              <a:rPr lang="en-US" sz="2400" dirty="0" smtClean="0">
                <a:latin typeface="Times New Roman" panose="02020603050405020304" pitchFamily="18" charset="0"/>
                <a:cs typeface="Times New Roman" panose="02020603050405020304" pitchFamily="18" charset="0"/>
              </a:rPr>
              <a:t>future</a:t>
            </a:r>
          </a:p>
          <a:p>
            <a:r>
              <a:rPr lang="en-US" sz="24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Ad </a:t>
            </a:r>
            <a:r>
              <a:rPr lang="en-US" sz="2400" dirty="0">
                <a:latin typeface="Times New Roman" panose="02020603050405020304" pitchFamily="18" charset="0"/>
                <a:cs typeface="Times New Roman" panose="02020603050405020304" pitchFamily="18" charset="0"/>
              </a:rPr>
              <a:t>hoc testing will be effective only if the tester is knowledgeable and experienced of the System Under Test. . If the tester does not have prior knowledge about the functionality of the application under test, ad hoc testing will not be useful and won’t be able to identify any errors.</a:t>
            </a:r>
          </a:p>
        </p:txBody>
      </p:sp>
      <p:pic>
        <p:nvPicPr>
          <p:cNvPr id="5" name="Picture 4">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2" name="Rectangle 1"/>
          <p:cNvSpPr/>
          <p:nvPr/>
        </p:nvSpPr>
        <p:spPr>
          <a:xfrm>
            <a:off x="218662" y="7212882"/>
            <a:ext cx="12443790" cy="2308324"/>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Occasionally</a:t>
            </a:r>
            <a:r>
              <a:rPr lang="en-US" sz="2400" dirty="0">
                <a:latin typeface="Times New Roman" panose="02020603050405020304" pitchFamily="18" charset="0"/>
                <a:cs typeface="Times New Roman" panose="02020603050405020304" pitchFamily="18" charset="0"/>
              </a:rPr>
              <a:t>, as a result of invalid test cases that are developed by the tester, invalid errors are reported. This can become an issue in the following error fixing </a:t>
            </a:r>
            <a:r>
              <a:rPr lang="en-US" sz="2400" dirty="0" smtClean="0">
                <a:latin typeface="Times New Roman" panose="02020603050405020304" pitchFamily="18" charset="0"/>
                <a:cs typeface="Times New Roman" panose="02020603050405020304" pitchFamily="18" charset="0"/>
              </a:rPr>
              <a:t>processes</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Ad hoc testing also does not guarantee that all errors will be found. The success of ad hoc testing relies on the skill and knowledge of the tester. Since there are no previously created or documented test cases, the amount of time, effort and resources that go into these tests remains unspecified. Finding one error could take anything from a few minutes to a few hours or longer.</a:t>
            </a: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513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30965" y="949437"/>
            <a:ext cx="11718235" cy="8217634"/>
          </a:xfrm>
          <a:prstGeom prst="rect">
            <a:avLst/>
          </a:prstGeom>
        </p:spPr>
        <p:txBody>
          <a:bodyPr wrap="square">
            <a:spAutoFit/>
          </a:bodyPr>
          <a:lstStyle/>
          <a:p>
            <a:pPr algn="ctr"/>
            <a:r>
              <a:rPr lang="en-US" sz="4000" b="1" dirty="0">
                <a:solidFill>
                  <a:srgbClr val="FFFF00"/>
                </a:solidFill>
                <a:latin typeface="Times New Roman" panose="02020603050405020304" pitchFamily="18" charset="0"/>
                <a:cs typeface="Times New Roman" panose="02020603050405020304" pitchFamily="18" charset="0"/>
              </a:rPr>
              <a:t>Advantages Of Ad Hoc </a:t>
            </a:r>
            <a:r>
              <a:rPr lang="en-US" sz="4000" b="1" dirty="0" smtClean="0">
                <a:solidFill>
                  <a:srgbClr val="FFFF00"/>
                </a:solidFill>
                <a:latin typeface="Times New Roman" panose="02020603050405020304" pitchFamily="18" charset="0"/>
                <a:cs typeface="Times New Roman" panose="02020603050405020304" pitchFamily="18" charset="0"/>
              </a:rPr>
              <a:t>Testing</a:t>
            </a:r>
          </a:p>
          <a:p>
            <a:pPr algn="ctr"/>
            <a:endParaRPr lang="en-US" sz="4000" b="1" dirty="0">
              <a:solidFill>
                <a:srgbClr val="FFFF0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One of the main advantages of ad hoc testing is that it is able to identify any errors that would usually go unnoticed during formal testing methods. This can save a lot of time as it requires none of the planning that structured testing does</a:t>
            </a:r>
            <a:r>
              <a:rPr lang="en-US" sz="2800" dirty="0" smtClean="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Another advantage is that testers get to explore the application freely, according to their own knowledge and understanding of the application</a:t>
            </a:r>
            <a:r>
              <a:rPr lang="en-US" sz="28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They can then execute various tests as they go along, helping identify errors throughout the process</a:t>
            </a:r>
            <a:r>
              <a:rPr lang="en-US" sz="2800" dirty="0" smtClean="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Thirdly, testers and developers of the application can easily test the app themselves, as it does not require test cases. This allows the developers to create more efficient and bug-free code easily</a:t>
            </a:r>
            <a:r>
              <a:rPr lang="en-US" sz="2800" dirty="0" smtClean="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Ad hoc testing can also be combined with other </a:t>
            </a:r>
            <a:r>
              <a:rPr lang="en-US" sz="2800" dirty="0">
                <a:latin typeface="Times New Roman" panose="02020603050405020304" pitchFamily="18" charset="0"/>
                <a:cs typeface="Times New Roman" panose="02020603050405020304" pitchFamily="18" charset="0"/>
                <a:hlinkClick r:id="rId2"/>
              </a:rPr>
              <a:t>testing techniques</a:t>
            </a:r>
            <a:r>
              <a:rPr lang="en-US" sz="2800" dirty="0">
                <a:latin typeface="Times New Roman" panose="02020603050405020304" pitchFamily="18" charset="0"/>
                <a:cs typeface="Times New Roman" panose="02020603050405020304" pitchFamily="18" charset="0"/>
              </a:rPr>
              <a:t> and executed thereafter to produce more effective and informative results over</a:t>
            </a:r>
            <a:r>
              <a:rPr lang="en-US" sz="2400" dirty="0">
                <a:latin typeface="Times New Roman" panose="02020603050405020304" pitchFamily="18" charset="0"/>
                <a:cs typeface="Times New Roman" panose="02020603050405020304" pitchFamily="18" charset="0"/>
              </a:rPr>
              <a:t>all</a:t>
            </a:r>
            <a:endParaRPr lang="en-US" sz="2400" b="0" i="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3567017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3923" y="791473"/>
            <a:ext cx="11807687" cy="8833187"/>
          </a:xfrm>
          <a:prstGeom prst="rect">
            <a:avLst/>
          </a:prstGeom>
        </p:spPr>
        <p:txBody>
          <a:bodyPr wrap="square">
            <a:spAutoFit/>
          </a:bodyPr>
          <a:lstStyle/>
          <a:p>
            <a:pPr algn="ctr"/>
            <a:r>
              <a:rPr lang="en-US" sz="3200" b="1" dirty="0">
                <a:solidFill>
                  <a:srgbClr val="FFFF00"/>
                </a:solidFill>
                <a:latin typeface="Times New Roman" panose="02020603050405020304" pitchFamily="18" charset="0"/>
                <a:cs typeface="Times New Roman" panose="02020603050405020304" pitchFamily="18" charset="0"/>
              </a:rPr>
              <a:t>When And When Not To Conduct Ad hoc testing</a:t>
            </a:r>
            <a:br>
              <a:rPr lang="en-US" sz="3200" b="1" dirty="0">
                <a:solidFill>
                  <a:srgbClr val="FFFF00"/>
                </a:solidFill>
                <a:latin typeface="Times New Roman" panose="02020603050405020304" pitchFamily="18" charset="0"/>
                <a:cs typeface="Times New Roman" panose="02020603050405020304" pitchFamily="18" charset="0"/>
              </a:rPr>
            </a:br>
            <a:endParaRPr lang="en-US" sz="3200" b="1" dirty="0">
              <a:solidFill>
                <a:srgbClr val="FFFF0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Ad hoc testing is commonly conducted when there is a lack of time to perform longer and more exhaustive testing processes. </a:t>
            </a: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more thorough testing method includes preparing test </a:t>
            </a:r>
            <a:r>
              <a:rPr lang="en-US" sz="2800" dirty="0">
                <a:latin typeface="Times New Roman" panose="02020603050405020304" pitchFamily="18" charset="0"/>
                <a:cs typeface="Times New Roman" panose="02020603050405020304" pitchFamily="18" charset="0"/>
                <a:hlinkClick r:id="rId2"/>
              </a:rPr>
              <a:t>requirements documents</a:t>
            </a:r>
            <a:r>
              <a:rPr lang="en-US" sz="2800" dirty="0">
                <a:latin typeface="Times New Roman" panose="02020603050405020304" pitchFamily="18" charset="0"/>
                <a:cs typeface="Times New Roman" panose="02020603050405020304" pitchFamily="18" charset="0"/>
              </a:rPr>
              <a:t>, test cases, and test case designs.</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The ideal time to conduct ad hoc testing is after the completion of all formal testing techniques. </a:t>
            </a: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However</a:t>
            </a:r>
            <a:r>
              <a:rPr lang="en-US" sz="2800" dirty="0">
                <a:latin typeface="Times New Roman" panose="02020603050405020304" pitchFamily="18" charset="0"/>
                <a:cs typeface="Times New Roman" panose="02020603050405020304" pitchFamily="18" charset="0"/>
              </a:rPr>
              <a:t>, ad hoc testing can also be conducted in the middle of the software development, after the complete development of the software, or after a few modules have already been developed</a:t>
            </a:r>
            <a:r>
              <a:rPr lang="en-US" sz="28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ü"/>
            </a:pPr>
            <a:endParaRPr lang="en-US" sz="2800" dirty="0" smtClean="0">
              <a:latin typeface="Times New Roman" panose="02020603050405020304" pitchFamily="18" charset="0"/>
              <a:cs typeface="Times New Roman" panose="02020603050405020304" pitchFamily="18" charset="0"/>
            </a:endParaRPr>
          </a:p>
          <a:p>
            <a:pPr algn="ctr"/>
            <a:r>
              <a:rPr lang="en-US" sz="2800" b="1" dirty="0">
                <a:solidFill>
                  <a:srgbClr val="FFFF00"/>
                </a:solidFill>
                <a:latin typeface="Times New Roman" panose="02020603050405020304" pitchFamily="18" charset="0"/>
                <a:cs typeface="Times New Roman" panose="02020603050405020304" pitchFamily="18" charset="0"/>
              </a:rPr>
              <a:t>When Not To Conduct Ad hoc testing</a:t>
            </a:r>
            <a:endParaRPr lang="en-US" sz="2800" dirty="0">
              <a:solidFill>
                <a:srgbClr val="FFFF00"/>
              </a:solidFill>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It is important to take note of the few scenarios when ad hoc testing is not recommended. A few conditions when ad hoc testing should not be conducted include:</a:t>
            </a:r>
          </a:p>
          <a:p>
            <a:pPr marL="457200" indent="-457200">
              <a:buFont typeface="Wingdings" panose="05000000000000000000" pitchFamily="2" charset="2"/>
              <a:buChar char="Ø"/>
            </a:pPr>
            <a:r>
              <a:rPr lang="en-US" sz="2800" dirty="0">
                <a:solidFill>
                  <a:srgbClr val="00B0F0"/>
                </a:solidFill>
                <a:latin typeface="Times New Roman" panose="02020603050405020304" pitchFamily="18" charset="0"/>
                <a:cs typeface="Times New Roman" panose="02020603050405020304" pitchFamily="18" charset="0"/>
              </a:rPr>
              <a:t>When Beta testing is being conducted</a:t>
            </a:r>
          </a:p>
          <a:p>
            <a:pPr marL="457200" indent="-457200">
              <a:buFont typeface="Wingdings" panose="05000000000000000000" pitchFamily="2" charset="2"/>
              <a:buChar char="Ø"/>
            </a:pPr>
            <a:r>
              <a:rPr lang="en-US" sz="2800" dirty="0">
                <a:solidFill>
                  <a:srgbClr val="00B0F0"/>
                </a:solidFill>
                <a:latin typeface="Times New Roman" panose="02020603050405020304" pitchFamily="18" charset="0"/>
                <a:cs typeface="Times New Roman" panose="02020603050405020304" pitchFamily="18" charset="0"/>
              </a:rPr>
              <a:t>In test cases which already have existing errors</a:t>
            </a:r>
            <a:endParaRPr lang="en-US" sz="2800" b="0" i="0" dirty="0">
              <a:solidFill>
                <a:srgbClr val="00B0F0"/>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144227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92505"/>
            <a:ext cx="13411200" cy="10556736"/>
          </a:xfrm>
          <a:prstGeom prst="rect">
            <a:avLst/>
          </a:prstGeom>
        </p:spPr>
        <p:txBody>
          <a:bodyPr wrap="square">
            <a:spAutoFit/>
          </a:bodyPr>
          <a:lstStyle/>
          <a:p>
            <a:pPr algn="ctr"/>
            <a:r>
              <a:rPr lang="en-US" sz="4400" b="1" dirty="0">
                <a:solidFill>
                  <a:srgbClr val="FFFF00"/>
                </a:solidFill>
                <a:latin typeface="Times New Roman" panose="02020603050405020304" pitchFamily="18" charset="0"/>
                <a:cs typeface="Times New Roman" panose="02020603050405020304" pitchFamily="18" charset="0"/>
              </a:rPr>
              <a:t>Types of Adhoc testing  </a:t>
            </a:r>
          </a:p>
          <a:p>
            <a:r>
              <a:rPr lang="en-US" sz="2800" dirty="0">
                <a:latin typeface="Times New Roman" panose="02020603050405020304" pitchFamily="18" charset="0"/>
                <a:cs typeface="Times New Roman" panose="02020603050405020304" pitchFamily="18" charset="0"/>
              </a:rPr>
              <a:t>There are different types of Adhoc testing and they are listed as below</a:t>
            </a:r>
            <a:r>
              <a:rPr lang="en-US"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r>
              <a:rPr lang="en-US" sz="3200" b="1" dirty="0">
                <a:solidFill>
                  <a:srgbClr val="00B0F0"/>
                </a:solidFill>
                <a:latin typeface="Times New Roman" panose="02020603050405020304" pitchFamily="18" charset="0"/>
                <a:cs typeface="Times New Roman" panose="02020603050405020304" pitchFamily="18" charset="0"/>
              </a:rPr>
              <a:t>Buddy  </a:t>
            </a:r>
            <a:r>
              <a:rPr lang="en-US" sz="3200" b="1" dirty="0" smtClean="0">
                <a:solidFill>
                  <a:srgbClr val="00B0F0"/>
                </a:solidFill>
                <a:latin typeface="Times New Roman" panose="02020603050405020304" pitchFamily="18" charset="0"/>
                <a:cs typeface="Times New Roman" panose="02020603050405020304" pitchFamily="18" charset="0"/>
              </a:rPr>
              <a:t>Testing</a:t>
            </a:r>
          </a:p>
          <a:p>
            <a:pPr marL="457200" indent="-457200">
              <a:buFont typeface="Wingdings" panose="05000000000000000000" pitchFamily="2" charset="2"/>
              <a:buChar char="ü"/>
            </a:pPr>
            <a:r>
              <a:rPr lang="en-US" sz="3200" b="1" dirty="0" smtClean="0">
                <a:solidFill>
                  <a:srgbClr val="00B0F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This type of ad hoc testing is conducted with a minimum of two people. It takes place after unit testing of a module has been conducted and completed. This type of testing can also be considered a combination of both system and </a:t>
            </a:r>
            <a:r>
              <a:rPr lang="en-US" sz="2800" dirty="0">
                <a:latin typeface="Times New Roman" panose="02020603050405020304" pitchFamily="18" charset="0"/>
                <a:cs typeface="Times New Roman" panose="02020603050405020304" pitchFamily="18" charset="0"/>
                <a:hlinkClick r:id="rId2"/>
              </a:rPr>
              <a:t>unit testing</a:t>
            </a:r>
            <a:r>
              <a:rPr lang="en-US" sz="32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Two </a:t>
            </a:r>
            <a:r>
              <a:rPr lang="en-US" sz="2800" dirty="0">
                <a:latin typeface="Times New Roman" panose="02020603050405020304" pitchFamily="18" charset="0"/>
                <a:cs typeface="Times New Roman" panose="02020603050405020304" pitchFamily="18" charset="0"/>
              </a:rPr>
              <a:t>buddies mutually work on identifying defects in the same module. Mostly one buddy will be from development team and another person will be from testing team</a:t>
            </a:r>
            <a:r>
              <a:rPr lang="en-US" sz="28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Buddy testing helps the testers develop better test cases and development team can also make design changes early. This testing usually happens after Unit Testing completion.  </a:t>
            </a:r>
          </a:p>
          <a:p>
            <a:r>
              <a:rPr lang="en-US" sz="3600" b="1" dirty="0" smtClean="0">
                <a:solidFill>
                  <a:srgbClr val="00B0F0"/>
                </a:solidFill>
                <a:latin typeface="Times New Roman" panose="02020603050405020304" pitchFamily="18" charset="0"/>
                <a:cs typeface="Times New Roman" panose="02020603050405020304" pitchFamily="18" charset="0"/>
              </a:rPr>
              <a:t>Pair </a:t>
            </a:r>
            <a:r>
              <a:rPr lang="en-US" sz="3600" b="1" dirty="0">
                <a:solidFill>
                  <a:srgbClr val="00B0F0"/>
                </a:solidFill>
                <a:latin typeface="Times New Roman" panose="02020603050405020304" pitchFamily="18" charset="0"/>
                <a:cs typeface="Times New Roman" panose="02020603050405020304" pitchFamily="18" charset="0"/>
              </a:rPr>
              <a:t>testing</a:t>
            </a:r>
            <a:r>
              <a:rPr lang="en-US" sz="3600" b="1" dirty="0" smtClean="0">
                <a:solidFill>
                  <a:srgbClr val="00B0F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Similar to ‘buddy testing’ in some ways, ‘pair testing’ involves a pair of testers working together on the modules for testing. </a:t>
            </a: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two testers will share ideas, knowledge, and opinions over the same machine in order to identify defects or errors.</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This method of testing involves using testers who are paired according to their expertise and knowledge levels, allowing for different insights to any problem they identify. </a:t>
            </a: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two testers will share the same setup, also sharing the work of testing and documenting all observations between them. </a:t>
            </a: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This </a:t>
            </a:r>
            <a:r>
              <a:rPr lang="en-US" sz="2800" dirty="0">
                <a:latin typeface="Times New Roman" panose="02020603050405020304" pitchFamily="18" charset="0"/>
                <a:cs typeface="Times New Roman" panose="02020603050405020304" pitchFamily="18" charset="0"/>
              </a:rPr>
              <a:t>method of testing also allows for one tester to execute the tests, while the other can take notes on the </a:t>
            </a:r>
            <a:r>
              <a:rPr lang="en-US" sz="2800" dirty="0" smtClean="0">
                <a:latin typeface="Times New Roman" panose="02020603050405020304" pitchFamily="18" charset="0"/>
                <a:cs typeface="Times New Roman" panose="02020603050405020304" pitchFamily="18" charset="0"/>
              </a:rPr>
              <a:t>findings. One </a:t>
            </a:r>
            <a:r>
              <a:rPr lang="en-US" sz="2800" dirty="0">
                <a:latin typeface="Times New Roman" panose="02020603050405020304" pitchFamily="18" charset="0"/>
                <a:cs typeface="Times New Roman" panose="02020603050405020304" pitchFamily="18" charset="0"/>
              </a:rPr>
              <a:t>person can execute the tests and another person can take notes on the findings. Roles of the persons can be a tester and scriber during testing.  </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4286995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3258800" cy="9264075"/>
          </a:xfrm>
          <a:prstGeom prst="rect">
            <a:avLst/>
          </a:prstGeom>
        </p:spPr>
        <p:txBody>
          <a:bodyPr wrap="square">
            <a:spAutoFit/>
          </a:bodyPr>
          <a:lstStyle/>
          <a:p>
            <a:pPr algn="ctr"/>
            <a:r>
              <a:rPr lang="en-US" sz="4400" b="1" dirty="0">
                <a:solidFill>
                  <a:srgbClr val="FFFF00"/>
                </a:solidFill>
                <a:latin typeface="Times New Roman" panose="02020603050405020304" pitchFamily="18" charset="0"/>
                <a:cs typeface="Times New Roman" panose="02020603050405020304" pitchFamily="18" charset="0"/>
              </a:rPr>
              <a:t>Types of Adhoc testing  </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3200" b="1" dirty="0">
                <a:solidFill>
                  <a:srgbClr val="00B0F0"/>
                </a:solidFill>
                <a:latin typeface="Times New Roman" panose="02020603050405020304" pitchFamily="18" charset="0"/>
                <a:cs typeface="Times New Roman" panose="02020603050405020304" pitchFamily="18" charset="0"/>
              </a:rPr>
              <a:t>Comparison Buddy and Pair Testing</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Buddy </a:t>
            </a:r>
            <a:r>
              <a:rPr lang="en-US" sz="2800" dirty="0">
                <a:latin typeface="Times New Roman" panose="02020603050405020304" pitchFamily="18" charset="0"/>
                <a:cs typeface="Times New Roman" panose="02020603050405020304" pitchFamily="18" charset="0"/>
              </a:rPr>
              <a:t>testing is combination of unit and System Testing together with developers and testers but Pair testing is done only with the testers with different knowledge levels. (Experienced and non-experienced to share their ideas and views)  </a:t>
            </a:r>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3200" b="1" dirty="0">
                <a:solidFill>
                  <a:srgbClr val="00B0F0"/>
                </a:solidFill>
                <a:latin typeface="Times New Roman" panose="02020603050405020304" pitchFamily="18" charset="0"/>
                <a:cs typeface="Times New Roman" panose="02020603050405020304" pitchFamily="18" charset="0"/>
              </a:rPr>
              <a:t>Monkey  </a:t>
            </a:r>
            <a:r>
              <a:rPr lang="en-US" sz="3200" b="1" dirty="0" smtClean="0">
                <a:solidFill>
                  <a:srgbClr val="00B0F0"/>
                </a:solidFill>
                <a:latin typeface="Times New Roman" panose="02020603050405020304" pitchFamily="18" charset="0"/>
                <a:cs typeface="Times New Roman" panose="02020603050405020304" pitchFamily="18" charset="0"/>
              </a:rPr>
              <a:t>Testing  </a:t>
            </a:r>
            <a:endParaRPr lang="en-US" sz="3200" b="1" dirty="0">
              <a:solidFill>
                <a:srgbClr val="00B0F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Randomly test the product or application without test cases with a goal to break the system. </a:t>
            </a: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Due to the random nature of the testing, this method has earned the name ‘monkey testing’. </a:t>
            </a: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Monkey </a:t>
            </a:r>
            <a:r>
              <a:rPr lang="en-US" sz="2800" dirty="0">
                <a:latin typeface="Times New Roman" panose="02020603050405020304" pitchFamily="18" charset="0"/>
                <a:cs typeface="Times New Roman" panose="02020603050405020304" pitchFamily="18" charset="0"/>
              </a:rPr>
              <a:t>testing is most commonly done in the unit testing level. </a:t>
            </a: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Here</a:t>
            </a:r>
            <a:r>
              <a:rPr lang="en-US" sz="2800" dirty="0">
                <a:latin typeface="Times New Roman" panose="02020603050405020304" pitchFamily="18" charset="0"/>
                <a:cs typeface="Times New Roman" panose="02020603050405020304" pitchFamily="18" charset="0"/>
              </a:rPr>
              <a:t>, testers randomly test the application or product without test cases. </a:t>
            </a: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tester’s main goal is to analyze the data or tests in completely random ways, ensuring that the system is able to withstand any crash.</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Testers provide the software with random inputs and observe their corresponding outputs. Based on the output data, they can determine any errors, inconsistencies or system crashes better.</a:t>
            </a:r>
          </a:p>
          <a:p>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365725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6517" y="229559"/>
            <a:ext cx="12752733" cy="9839810"/>
          </a:xfrm>
          <a:prstGeom prst="rect">
            <a:avLst/>
          </a:prstGeom>
        </p:spPr>
        <p:txBody>
          <a:bodyPr wrap="square">
            <a:spAutoFit/>
          </a:bodyPr>
          <a:lstStyle/>
          <a:p>
            <a:pPr marL="6350" marR="147955" indent="-6350" algn="ctr">
              <a:lnSpc>
                <a:spcPct val="107000"/>
              </a:lnSpc>
              <a:spcBef>
                <a:spcPts val="0"/>
              </a:spcBef>
              <a:spcAft>
                <a:spcPts val="0"/>
              </a:spcAft>
            </a:pPr>
            <a:r>
              <a:rPr lang="en-US" sz="3200" b="1" dirty="0">
                <a:solidFill>
                  <a:srgbClr val="FFFF00"/>
                </a:solidFill>
                <a:latin typeface="Times New Roman" panose="02020603050405020304" pitchFamily="18" charset="0"/>
                <a:ea typeface="Verdana" panose="020B0604030504040204" pitchFamily="34" charset="0"/>
                <a:cs typeface="Calibri" panose="020F0502020204030204" pitchFamily="34" charset="0"/>
              </a:rPr>
              <a:t>Best practices to follow  </a:t>
            </a:r>
            <a:r>
              <a:rPr lang="en-US" sz="4000" b="1" dirty="0">
                <a:solidFill>
                  <a:srgbClr val="FFFF00"/>
                </a:solidFill>
                <a:latin typeface="Times New Roman" panose="02020603050405020304" pitchFamily="18" charset="0"/>
                <a:ea typeface="Verdana" panose="020B0604030504040204" pitchFamily="34" charset="0"/>
                <a:cs typeface="Calibri" panose="020F0502020204030204" pitchFamily="34" charset="0"/>
              </a:rPr>
              <a:t>Adhoc testing </a:t>
            </a:r>
            <a:r>
              <a:rPr lang="en-US" sz="3600" dirty="0">
                <a:solidFill>
                  <a:srgbClr val="FFFF00"/>
                </a:solidFill>
                <a:latin typeface="Times New Roman" panose="02020603050405020304" pitchFamily="18" charset="0"/>
                <a:ea typeface="Calibri" panose="020F0502020204030204" pitchFamily="34" charset="0"/>
                <a:cs typeface="Calibri" panose="020F0502020204030204" pitchFamily="34" charset="0"/>
              </a:rPr>
              <a:t>  </a:t>
            </a:r>
            <a:endParaRPr lang="en-US" sz="2800" dirty="0" smtClean="0">
              <a:solidFill>
                <a:srgbClr val="FFFF00"/>
              </a:solidFill>
              <a:latin typeface="Times New Roman" panose="02020603050405020304" pitchFamily="18" charset="0"/>
              <a:ea typeface="Calibri" panose="020F0502020204030204" pitchFamily="34" charset="0"/>
              <a:cs typeface="Calibri" panose="020F0502020204030204" pitchFamily="34" charset="0"/>
            </a:endParaRPr>
          </a:p>
          <a:p>
            <a:pPr marL="6350" marR="147955" indent="-6350">
              <a:lnSpc>
                <a:spcPct val="107000"/>
              </a:lnSpc>
              <a:spcBef>
                <a:spcPts val="0"/>
              </a:spcBef>
              <a:spcAft>
                <a:spcPts val="0"/>
              </a:spcAft>
            </a:pPr>
            <a:endParaRPr lang="en-US" sz="2400" dirty="0" smtClean="0">
              <a:latin typeface="Times New Roman" panose="02020603050405020304" pitchFamily="18" charset="0"/>
              <a:ea typeface="Verdana" panose="020B0604030504040204" pitchFamily="34" charset="0"/>
              <a:cs typeface="Calibri" panose="020F0502020204030204" pitchFamily="34" charset="0"/>
            </a:endParaRPr>
          </a:p>
          <a:p>
            <a:pPr marL="6350" marR="147955" indent="-6350">
              <a:lnSpc>
                <a:spcPct val="107000"/>
              </a:lnSpc>
              <a:spcBef>
                <a:spcPts val="0"/>
              </a:spcBef>
              <a:spcAft>
                <a:spcPts val="0"/>
              </a:spcAft>
            </a:pPr>
            <a:r>
              <a:rPr lang="en-US" sz="2800" dirty="0" smtClean="0">
                <a:latin typeface="Times New Roman" panose="02020603050405020304" pitchFamily="18" charset="0"/>
                <a:ea typeface="Verdana" panose="020B0604030504040204" pitchFamily="34" charset="0"/>
                <a:cs typeface="Calibri" panose="020F0502020204030204" pitchFamily="34" charset="0"/>
              </a:rPr>
              <a:t>Following </a:t>
            </a:r>
            <a:r>
              <a:rPr lang="en-US" sz="2800" dirty="0">
                <a:latin typeface="Times New Roman" panose="02020603050405020304" pitchFamily="18" charset="0"/>
                <a:ea typeface="Verdana" panose="020B0604030504040204" pitchFamily="34" charset="0"/>
                <a:cs typeface="Calibri" panose="020F0502020204030204" pitchFamily="34" charset="0"/>
              </a:rPr>
              <a:t>best practices can ensure effective Adhoc Testing</a:t>
            </a:r>
            <a:r>
              <a:rPr lang="en-US" sz="1200" dirty="0">
                <a:solidFill>
                  <a:srgbClr val="343434"/>
                </a:solidFill>
                <a:latin typeface="Times New Roman" panose="02020603050405020304" pitchFamily="18" charset="0"/>
                <a:ea typeface="Verdana" panose="020B0604030504040204" pitchFamily="34" charset="0"/>
                <a:cs typeface="Calibri" panose="020F0502020204030204" pitchFamily="34" charset="0"/>
              </a:rPr>
              <a:t>. </a:t>
            </a:r>
            <a:r>
              <a:rPr lang="en-US" sz="1200" dirty="0">
                <a:solidFill>
                  <a:srgbClr val="000000"/>
                </a:solidFill>
                <a:latin typeface="Times New Roman" panose="02020603050405020304" pitchFamily="18" charset="0"/>
                <a:ea typeface="Calibri" panose="020F0502020204030204" pitchFamily="34" charset="0"/>
                <a:cs typeface="Calibri" panose="020F0502020204030204" pitchFamily="34" charset="0"/>
              </a:rPr>
              <a:t> </a:t>
            </a:r>
            <a:endParaRPr lang="en-US" sz="1200" dirty="0">
              <a:solidFill>
                <a:srgbClr val="000000"/>
              </a:solidFill>
              <a:ea typeface="Calibri" panose="020F0502020204030204" pitchFamily="34" charset="0"/>
              <a:cs typeface="Calibri" panose="020F0502020204030204" pitchFamily="34" charset="0"/>
            </a:endParaRPr>
          </a:p>
          <a:p>
            <a:pPr marL="460375" marR="0" indent="-6350">
              <a:lnSpc>
                <a:spcPct val="107000"/>
              </a:lnSpc>
              <a:spcBef>
                <a:spcPts val="0"/>
              </a:spcBef>
              <a:spcAft>
                <a:spcPts val="0"/>
              </a:spcAft>
            </a:pPr>
            <a:r>
              <a:rPr lang="en-US" sz="2800" b="1" dirty="0">
                <a:solidFill>
                  <a:srgbClr val="1F4D78"/>
                </a:solidFill>
                <a:latin typeface="Times New Roman" panose="02020603050405020304" pitchFamily="18" charset="0"/>
                <a:ea typeface="Wingdings" panose="05000000000000000000" pitchFamily="2" charset="2"/>
                <a:cs typeface="Calibri" panose="020F0502020204030204" pitchFamily="34" charset="0"/>
              </a:rPr>
              <a:t></a:t>
            </a:r>
            <a:r>
              <a:rPr lang="en-US" sz="2800" b="1" dirty="0">
                <a:solidFill>
                  <a:srgbClr val="1F4D78"/>
                </a:solidFill>
                <a:latin typeface="Times New Roman" panose="02020603050405020304" pitchFamily="18" charset="0"/>
                <a:ea typeface="Arial" panose="020B0604020202020204" pitchFamily="34" charset="0"/>
                <a:cs typeface="Calibri" panose="020F0502020204030204" pitchFamily="34" charset="0"/>
              </a:rPr>
              <a:t> </a:t>
            </a:r>
            <a:r>
              <a:rPr lang="en-US" sz="2800" b="1" dirty="0">
                <a:solidFill>
                  <a:srgbClr val="00B0F0"/>
                </a:solidFill>
                <a:latin typeface="Times New Roman" panose="02020603050405020304" pitchFamily="18" charset="0"/>
                <a:ea typeface="Calibri" panose="020F0502020204030204" pitchFamily="34" charset="0"/>
                <a:cs typeface="Calibri" panose="020F0502020204030204" pitchFamily="34" charset="0"/>
              </a:rPr>
              <a:t>Good business knowledge  </a:t>
            </a:r>
            <a:endParaRPr lang="en-US" sz="2800" b="1" i="1" dirty="0">
              <a:solidFill>
                <a:srgbClr val="00B0F0"/>
              </a:solidFill>
              <a:ea typeface="Calibri" panose="020F0502020204030204" pitchFamily="34" charset="0"/>
              <a:cs typeface="Calibri" panose="020F0502020204030204" pitchFamily="34" charset="0"/>
            </a:endParaRPr>
          </a:p>
          <a:p>
            <a:pPr marL="6350" marR="147955" indent="-6350">
              <a:lnSpc>
                <a:spcPct val="107000"/>
              </a:lnSpc>
              <a:spcBef>
                <a:spcPts val="0"/>
              </a:spcBef>
              <a:spcAft>
                <a:spcPts val="0"/>
              </a:spcAft>
            </a:pPr>
            <a:r>
              <a:rPr lang="en-US" sz="2400" dirty="0">
                <a:latin typeface="Times New Roman" panose="02020603050405020304" pitchFamily="18" charset="0"/>
                <a:ea typeface="Verdana" panose="020B0604030504040204" pitchFamily="34" charset="0"/>
                <a:cs typeface="Calibri" panose="020F0502020204030204" pitchFamily="34" charset="0"/>
              </a:rPr>
              <a:t>Testers should have good knowledge of the business and clear understanding of the requirements- Detailed knowledge of the end to end business process will help find defects easily. Experienced testers find more defects as they are better at error guessing.</a:t>
            </a:r>
            <a:r>
              <a:rPr lang="en-US" sz="2400" dirty="0">
                <a:solidFill>
                  <a:srgbClr val="343434"/>
                </a:solidFill>
                <a:latin typeface="Times New Roman" panose="02020603050405020304" pitchFamily="18" charset="0"/>
                <a:ea typeface="Verdana" panose="020B0604030504040204" pitchFamily="34" charset="0"/>
                <a:cs typeface="Calibri" panose="020F0502020204030204" pitchFamily="34" charset="0"/>
              </a:rPr>
              <a:t> </a:t>
            </a:r>
            <a:r>
              <a:rPr lang="en-US" sz="2400" dirty="0">
                <a:solidFill>
                  <a:srgbClr val="000000"/>
                </a:solidFill>
                <a:latin typeface="Times New Roman" panose="02020603050405020304" pitchFamily="18" charset="0"/>
                <a:ea typeface="Calibri" panose="020F0502020204030204" pitchFamily="34" charset="0"/>
                <a:cs typeface="Calibri" panose="020F0502020204030204" pitchFamily="34" charset="0"/>
              </a:rPr>
              <a:t> </a:t>
            </a:r>
            <a:endParaRPr lang="en-US" sz="2400" dirty="0">
              <a:solidFill>
                <a:srgbClr val="000000"/>
              </a:solidFill>
              <a:ea typeface="Calibri" panose="020F0502020204030204" pitchFamily="34" charset="0"/>
              <a:cs typeface="Calibri" panose="020F0502020204030204" pitchFamily="34" charset="0"/>
            </a:endParaRPr>
          </a:p>
          <a:p>
            <a:pPr marL="460375" marR="0" indent="-6350">
              <a:lnSpc>
                <a:spcPct val="107000"/>
              </a:lnSpc>
              <a:spcBef>
                <a:spcPts val="0"/>
              </a:spcBef>
              <a:spcAft>
                <a:spcPts val="0"/>
              </a:spcAft>
            </a:pPr>
            <a:r>
              <a:rPr lang="en-US" sz="2800" b="1" dirty="0">
                <a:solidFill>
                  <a:srgbClr val="1F4D78"/>
                </a:solidFill>
                <a:latin typeface="Times New Roman" panose="02020603050405020304" pitchFamily="18" charset="0"/>
                <a:ea typeface="Wingdings" panose="05000000000000000000" pitchFamily="2" charset="2"/>
                <a:cs typeface="Calibri" panose="020F0502020204030204" pitchFamily="34" charset="0"/>
              </a:rPr>
              <a:t></a:t>
            </a:r>
            <a:r>
              <a:rPr lang="en-US" sz="2800" b="1" dirty="0">
                <a:solidFill>
                  <a:srgbClr val="1F4D78"/>
                </a:solidFill>
                <a:latin typeface="Times New Roman" panose="02020603050405020304" pitchFamily="18" charset="0"/>
                <a:ea typeface="Arial" panose="020B0604020202020204" pitchFamily="34" charset="0"/>
                <a:cs typeface="Calibri" panose="020F0502020204030204" pitchFamily="34" charset="0"/>
              </a:rPr>
              <a:t> </a:t>
            </a:r>
            <a:r>
              <a:rPr lang="en-US" sz="2800" b="1" dirty="0">
                <a:solidFill>
                  <a:srgbClr val="00B0F0"/>
                </a:solidFill>
                <a:latin typeface="Times New Roman" panose="02020603050405020304" pitchFamily="18" charset="0"/>
                <a:ea typeface="Calibri" panose="020F0502020204030204" pitchFamily="34" charset="0"/>
                <a:cs typeface="Calibri" panose="020F0502020204030204" pitchFamily="34" charset="0"/>
              </a:rPr>
              <a:t>Test Key Modules  </a:t>
            </a:r>
            <a:endParaRPr lang="en-US" sz="2800" b="1" i="1" dirty="0">
              <a:solidFill>
                <a:srgbClr val="00B0F0"/>
              </a:solidFill>
              <a:ea typeface="Calibri" panose="020F0502020204030204" pitchFamily="34" charset="0"/>
              <a:cs typeface="Calibri" panose="020F0502020204030204" pitchFamily="34" charset="0"/>
            </a:endParaRPr>
          </a:p>
          <a:p>
            <a:pPr marL="6350" marR="147955" indent="-6350">
              <a:lnSpc>
                <a:spcPct val="107000"/>
              </a:lnSpc>
              <a:spcBef>
                <a:spcPts val="0"/>
              </a:spcBef>
              <a:spcAft>
                <a:spcPts val="0"/>
              </a:spcAft>
            </a:pPr>
            <a:r>
              <a:rPr lang="en-US" sz="2400" dirty="0">
                <a:latin typeface="Times New Roman" panose="02020603050405020304" pitchFamily="18" charset="0"/>
                <a:ea typeface="Verdana" panose="020B0604030504040204" pitchFamily="34" charset="0"/>
                <a:cs typeface="Calibri" panose="020F0502020204030204" pitchFamily="34" charset="0"/>
              </a:rPr>
              <a:t>Key business modules should be identified and targeted for ad-hoc testing. Business critical modules should be tested first to gain confidence on the quality of the system</a:t>
            </a:r>
            <a:r>
              <a:rPr lang="en-US" sz="2400" dirty="0">
                <a:solidFill>
                  <a:srgbClr val="343434"/>
                </a:solidFill>
                <a:latin typeface="Times New Roman" panose="02020603050405020304" pitchFamily="18" charset="0"/>
                <a:ea typeface="Verdana" panose="020B0604030504040204" pitchFamily="34" charset="0"/>
                <a:cs typeface="Calibri" panose="020F0502020204030204" pitchFamily="34" charset="0"/>
              </a:rPr>
              <a:t>. </a:t>
            </a:r>
            <a:r>
              <a:rPr lang="en-US" sz="2000" dirty="0">
                <a:solidFill>
                  <a:srgbClr val="000000"/>
                </a:solidFill>
                <a:latin typeface="Times New Roman" panose="02020603050405020304" pitchFamily="18" charset="0"/>
                <a:ea typeface="Calibri" panose="020F0502020204030204" pitchFamily="34" charset="0"/>
                <a:cs typeface="Calibri" panose="020F0502020204030204" pitchFamily="34" charset="0"/>
              </a:rPr>
              <a:t> </a:t>
            </a:r>
            <a:endParaRPr lang="en-US" sz="2000" dirty="0">
              <a:solidFill>
                <a:srgbClr val="000000"/>
              </a:solidFill>
              <a:ea typeface="Calibri" panose="020F0502020204030204" pitchFamily="34" charset="0"/>
              <a:cs typeface="Calibri" panose="020F0502020204030204" pitchFamily="34" charset="0"/>
            </a:endParaRPr>
          </a:p>
          <a:p>
            <a:pPr marL="460375" marR="0" indent="-6350">
              <a:lnSpc>
                <a:spcPct val="107000"/>
              </a:lnSpc>
              <a:spcBef>
                <a:spcPts val="0"/>
              </a:spcBef>
              <a:spcAft>
                <a:spcPts val="0"/>
              </a:spcAft>
            </a:pPr>
            <a:r>
              <a:rPr lang="en-US" sz="2800" b="1" dirty="0">
                <a:solidFill>
                  <a:srgbClr val="00B0F0"/>
                </a:solidFill>
                <a:latin typeface="Times New Roman" panose="02020603050405020304" pitchFamily="18" charset="0"/>
                <a:ea typeface="Wingdings" panose="05000000000000000000" pitchFamily="2" charset="2"/>
                <a:cs typeface="Calibri" panose="020F0502020204030204" pitchFamily="34" charset="0"/>
              </a:rPr>
              <a:t></a:t>
            </a:r>
            <a:r>
              <a:rPr lang="en-US" sz="2800" b="1" dirty="0">
                <a:solidFill>
                  <a:srgbClr val="00B0F0"/>
                </a:solidFill>
                <a:latin typeface="Times New Roman" panose="02020603050405020304" pitchFamily="18" charset="0"/>
                <a:ea typeface="Arial" panose="020B0604020202020204" pitchFamily="34" charset="0"/>
                <a:cs typeface="Calibri" panose="020F0502020204030204" pitchFamily="34" charset="0"/>
              </a:rPr>
              <a:t> </a:t>
            </a:r>
            <a:r>
              <a:rPr lang="en-US" sz="2800" b="1" dirty="0">
                <a:solidFill>
                  <a:srgbClr val="00B0F0"/>
                </a:solidFill>
                <a:latin typeface="Times New Roman" panose="02020603050405020304" pitchFamily="18" charset="0"/>
                <a:ea typeface="Calibri" panose="020F0502020204030204" pitchFamily="34" charset="0"/>
                <a:cs typeface="Calibri" panose="020F0502020204030204" pitchFamily="34" charset="0"/>
              </a:rPr>
              <a:t>Record Defects  </a:t>
            </a:r>
            <a:endParaRPr lang="en-US" sz="2800" b="1" i="1" dirty="0">
              <a:solidFill>
                <a:srgbClr val="00B0F0"/>
              </a:solidFill>
              <a:ea typeface="Calibri" panose="020F0502020204030204" pitchFamily="34" charset="0"/>
              <a:cs typeface="Calibri" panose="020F0502020204030204" pitchFamily="34" charset="0"/>
            </a:endParaRPr>
          </a:p>
          <a:p>
            <a:pPr marL="0" marR="60960" indent="-6350">
              <a:lnSpc>
                <a:spcPct val="107000"/>
              </a:lnSpc>
              <a:spcBef>
                <a:spcPts val="0"/>
              </a:spcBef>
              <a:spcAft>
                <a:spcPts val="0"/>
              </a:spcAft>
            </a:pPr>
            <a:r>
              <a:rPr lang="en-US" sz="2400" dirty="0">
                <a:latin typeface="Times New Roman" panose="02020603050405020304" pitchFamily="18" charset="0"/>
                <a:ea typeface="Verdana" panose="020B0604030504040204" pitchFamily="34" charset="0"/>
                <a:cs typeface="Calibri" panose="020F0502020204030204" pitchFamily="34" charset="0"/>
              </a:rPr>
              <a:t>All defects need to be recorded or written </a:t>
            </a:r>
            <a:r>
              <a:rPr lang="en-US" sz="2400" dirty="0" smtClean="0">
                <a:latin typeface="Times New Roman" panose="02020603050405020304" pitchFamily="18" charset="0"/>
                <a:ea typeface="Verdana" panose="020B0604030504040204" pitchFamily="34" charset="0"/>
                <a:cs typeface="Calibri" panose="020F0502020204030204" pitchFamily="34" charset="0"/>
              </a:rPr>
              <a:t>. </a:t>
            </a:r>
            <a:r>
              <a:rPr lang="en-US" sz="2400" dirty="0">
                <a:latin typeface="Times New Roman" panose="02020603050405020304" pitchFamily="18" charset="0"/>
                <a:ea typeface="Verdana" panose="020B0604030504040204" pitchFamily="34" charset="0"/>
                <a:cs typeface="Calibri" panose="020F0502020204030204" pitchFamily="34" charset="0"/>
              </a:rPr>
              <a:t>Defects must be assigned to developers for fixing. For each valid defect, corresponding test cases must be written &amp; must be added to planned test cases</a:t>
            </a:r>
            <a:r>
              <a:rPr lang="en-US" sz="2400" dirty="0">
                <a:solidFill>
                  <a:srgbClr val="343434"/>
                </a:solidFill>
                <a:latin typeface="Times New Roman" panose="02020603050405020304" pitchFamily="18" charset="0"/>
                <a:ea typeface="Verdana" panose="020B0604030504040204" pitchFamily="34" charset="0"/>
                <a:cs typeface="Calibri" panose="020F0502020204030204" pitchFamily="34" charset="0"/>
              </a:rPr>
              <a:t>. </a:t>
            </a:r>
            <a:r>
              <a:rPr lang="en-US" sz="2400" dirty="0">
                <a:solidFill>
                  <a:srgbClr val="000000"/>
                </a:solidFill>
                <a:latin typeface="Times New Roman" panose="02020603050405020304" pitchFamily="18" charset="0"/>
                <a:ea typeface="Calibri" panose="020F0502020204030204" pitchFamily="34" charset="0"/>
                <a:cs typeface="Calibri" panose="020F0502020204030204" pitchFamily="34" charset="0"/>
              </a:rPr>
              <a:t> </a:t>
            </a:r>
            <a:endParaRPr lang="en-US" sz="2400" dirty="0">
              <a:solidFill>
                <a:srgbClr val="000000"/>
              </a:solidFill>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2400" dirty="0">
                <a:solidFill>
                  <a:srgbClr val="343434"/>
                </a:solidFill>
                <a:latin typeface="Times New Roman" panose="02020603050405020304" pitchFamily="18" charset="0"/>
                <a:ea typeface="Verdana" panose="020B0604030504040204" pitchFamily="34" charset="0"/>
                <a:cs typeface="Calibri" panose="020F0502020204030204" pitchFamily="34" charset="0"/>
              </a:rPr>
              <a:t> </a:t>
            </a:r>
            <a:endParaRPr lang="en-US" sz="2000" dirty="0">
              <a:solidFill>
                <a:srgbClr val="000000"/>
              </a:solidFill>
              <a:ea typeface="Calibri" panose="020F0502020204030204" pitchFamily="34" charset="0"/>
              <a:cs typeface="Calibri" panose="020F0502020204030204" pitchFamily="34" charset="0"/>
            </a:endParaRPr>
          </a:p>
          <a:p>
            <a:pPr marL="0" marR="60960" indent="-6350">
              <a:lnSpc>
                <a:spcPct val="107000"/>
              </a:lnSpc>
              <a:spcBef>
                <a:spcPts val="0"/>
              </a:spcBef>
              <a:spcAft>
                <a:spcPts val="0"/>
              </a:spcAft>
            </a:pPr>
            <a:r>
              <a:rPr lang="en-US" sz="2800" dirty="0">
                <a:latin typeface="Times New Roman" panose="02020603050405020304" pitchFamily="18" charset="0"/>
                <a:ea typeface="Verdana" panose="020B0604030504040204" pitchFamily="34" charset="0"/>
                <a:cs typeface="Calibri" panose="020F0502020204030204" pitchFamily="34" charset="0"/>
              </a:rPr>
              <a:t>These</a:t>
            </a:r>
            <a:r>
              <a:rPr lang="en-US" sz="2800" u="sng" dirty="0">
                <a:uFill>
                  <a:solidFill>
                    <a:srgbClr val="04B8E6"/>
                  </a:solidFill>
                </a:uFill>
                <a:latin typeface="Times New Roman" panose="02020603050405020304" pitchFamily="18" charset="0"/>
                <a:ea typeface="Verdana" panose="020B0604030504040204" pitchFamily="34" charset="0"/>
                <a:cs typeface="Calibri" panose="020F0502020204030204" pitchFamily="34" charset="0"/>
                <a:hlinkClick r:id="rId2"/>
              </a:rPr>
              <a:t> Defect </a:t>
            </a:r>
            <a:r>
              <a:rPr lang="en-US" sz="2800" dirty="0">
                <a:latin typeface="Times New Roman" panose="02020603050405020304" pitchFamily="18" charset="0"/>
                <a:ea typeface="Verdana" panose="020B0604030504040204" pitchFamily="34" charset="0"/>
                <a:cs typeface="Calibri" panose="020F0502020204030204" pitchFamily="34" charset="0"/>
                <a:hlinkClick r:id="rId2"/>
              </a:rPr>
              <a:t>fi</a:t>
            </a:r>
            <a:r>
              <a:rPr lang="en-US" sz="2800" dirty="0">
                <a:latin typeface="Times New Roman" panose="02020603050405020304" pitchFamily="18" charset="0"/>
                <a:ea typeface="Verdana" panose="020B0604030504040204" pitchFamily="34" charset="0"/>
                <a:cs typeface="Calibri" panose="020F0502020204030204" pitchFamily="34" charset="0"/>
              </a:rPr>
              <a:t>ndings should be made as lesson learned and these should be reflected in our next system while we are planning for test cases. </a:t>
            </a:r>
            <a:r>
              <a:rPr lang="en-US" sz="2400" dirty="0">
                <a:latin typeface="Times New Roman" panose="02020603050405020304" pitchFamily="18" charset="0"/>
                <a:ea typeface="Calibri" panose="020F0502020204030204" pitchFamily="34" charset="0"/>
                <a:cs typeface="Calibri" panose="020F0502020204030204" pitchFamily="34" charset="0"/>
              </a:rPr>
              <a:t> </a:t>
            </a:r>
            <a:endParaRPr lang="en-US" sz="2400" dirty="0" smtClean="0">
              <a:latin typeface="Times New Roman" panose="02020603050405020304" pitchFamily="18" charset="0"/>
              <a:ea typeface="Calibri" panose="020F0502020204030204" pitchFamily="34" charset="0"/>
              <a:cs typeface="Calibri" panose="020F0502020204030204" pitchFamily="34" charset="0"/>
            </a:endParaRPr>
          </a:p>
          <a:p>
            <a:pPr marL="0" marR="60960" indent="-6350">
              <a:lnSpc>
                <a:spcPct val="107000"/>
              </a:lnSpc>
              <a:spcBef>
                <a:spcPts val="0"/>
              </a:spcBef>
              <a:spcAft>
                <a:spcPts val="0"/>
              </a:spcAft>
            </a:pPr>
            <a:r>
              <a:rPr lang="en-US" sz="2800" b="1" dirty="0" smtClean="0">
                <a:latin typeface="Times New Roman" panose="02020603050405020304" pitchFamily="18" charset="0"/>
                <a:ea typeface="Verdana" panose="020B0604030504040204" pitchFamily="34" charset="0"/>
                <a:cs typeface="Calibri" panose="020F0502020204030204" pitchFamily="34" charset="0"/>
              </a:rPr>
              <a:t>Conclusion</a:t>
            </a:r>
            <a:r>
              <a:rPr lang="en-US" sz="2800" b="1" dirty="0">
                <a:latin typeface="Times New Roman" panose="02020603050405020304" pitchFamily="18" charset="0"/>
                <a:ea typeface="Verdana" panose="020B0604030504040204" pitchFamily="34" charset="0"/>
                <a:cs typeface="Calibri" panose="020F0502020204030204" pitchFamily="34" charset="0"/>
              </a:rPr>
              <a:t>: </a:t>
            </a:r>
            <a:r>
              <a:rPr lang="en-US" sz="2400" dirty="0">
                <a:latin typeface="Times New Roman" panose="02020603050405020304" pitchFamily="18" charset="0"/>
                <a:ea typeface="Calibri" panose="020F0502020204030204" pitchFamily="34" charset="0"/>
                <a:cs typeface="Calibri" panose="020F0502020204030204" pitchFamily="34" charset="0"/>
              </a:rPr>
              <a:t> </a:t>
            </a:r>
            <a:endParaRPr lang="en-US" sz="2400" dirty="0">
              <a:ea typeface="Calibri" panose="020F0502020204030204" pitchFamily="34" charset="0"/>
              <a:cs typeface="Calibri" panose="020F0502020204030204" pitchFamily="34" charset="0"/>
            </a:endParaRPr>
          </a:p>
          <a:p>
            <a:pPr marL="0" marR="60960" indent="-6350">
              <a:lnSpc>
                <a:spcPct val="107000"/>
              </a:lnSpc>
              <a:spcBef>
                <a:spcPts val="0"/>
              </a:spcBef>
              <a:spcAft>
                <a:spcPts val="0"/>
              </a:spcAft>
            </a:pPr>
            <a:r>
              <a:rPr lang="en-US" sz="2800" dirty="0">
                <a:latin typeface="Times New Roman" panose="02020603050405020304" pitchFamily="18" charset="0"/>
                <a:ea typeface="Verdana" panose="020B0604030504040204" pitchFamily="34" charset="0"/>
                <a:cs typeface="Calibri" panose="020F0502020204030204" pitchFamily="34" charset="0"/>
              </a:rPr>
              <a:t>The advantage of Ad-hoc testing is to check for the completeness of testing and find more defects than planned testing. The defect catching test cases are added as additional test cases to the planned test cases. </a:t>
            </a:r>
            <a:r>
              <a:rPr lang="en-US" sz="2400" dirty="0">
                <a:latin typeface="Times New Roman" panose="02020603050405020304" pitchFamily="18" charset="0"/>
                <a:ea typeface="Calibri" panose="020F0502020204030204" pitchFamily="34" charset="0"/>
                <a:cs typeface="Calibri" panose="020F0502020204030204" pitchFamily="34" charset="0"/>
              </a:rPr>
              <a:t> </a:t>
            </a:r>
            <a:endParaRPr lang="en-US" sz="2400" dirty="0">
              <a:ea typeface="Calibri" panose="020F0502020204030204" pitchFamily="34" charset="0"/>
              <a:cs typeface="Calibri" panose="020F0502020204030204" pitchFamily="34" charset="0"/>
            </a:endParaRPr>
          </a:p>
          <a:p>
            <a:pPr marL="0" marR="60960" indent="-6350">
              <a:lnSpc>
                <a:spcPct val="107000"/>
              </a:lnSpc>
              <a:spcBef>
                <a:spcPts val="0"/>
              </a:spcBef>
              <a:spcAft>
                <a:spcPts val="0"/>
              </a:spcAft>
            </a:pPr>
            <a:r>
              <a:rPr lang="en-US" sz="2800" dirty="0">
                <a:latin typeface="Times New Roman" panose="02020603050405020304" pitchFamily="18" charset="0"/>
                <a:ea typeface="Verdana" panose="020B0604030504040204" pitchFamily="34" charset="0"/>
                <a:cs typeface="Calibri" panose="020F0502020204030204" pitchFamily="34" charset="0"/>
              </a:rPr>
              <a:t>Ad-hoc Testing saves lot of time as it doesn't require elaborate test planning, documentation and</a:t>
            </a:r>
            <a:r>
              <a:rPr lang="en-US" sz="2800" u="sng" dirty="0">
                <a:uFill>
                  <a:solidFill>
                    <a:srgbClr val="04B8E6"/>
                  </a:solidFill>
                </a:uFill>
                <a:latin typeface="Times New Roman" panose="02020603050405020304" pitchFamily="18" charset="0"/>
                <a:ea typeface="Verdana" panose="020B0604030504040204" pitchFamily="34" charset="0"/>
                <a:cs typeface="Calibri" panose="020F0502020204030204" pitchFamily="34" charset="0"/>
                <a:hlinkClick r:id="rId3"/>
              </a:rPr>
              <a:t> Test Case </a:t>
            </a:r>
            <a:r>
              <a:rPr lang="en-US" sz="2800" dirty="0">
                <a:latin typeface="Times New Roman" panose="02020603050405020304" pitchFamily="18" charset="0"/>
                <a:ea typeface="Verdana" panose="020B0604030504040204" pitchFamily="34" charset="0"/>
                <a:cs typeface="Calibri" panose="020F0502020204030204" pitchFamily="34" charset="0"/>
                <a:hlinkClick r:id="rId3"/>
              </a:rPr>
              <a:t>de</a:t>
            </a:r>
            <a:r>
              <a:rPr lang="en-US" sz="2800" dirty="0">
                <a:latin typeface="Times New Roman" panose="02020603050405020304" pitchFamily="18" charset="0"/>
                <a:ea typeface="Verdana" panose="020B0604030504040204" pitchFamily="34" charset="0"/>
                <a:cs typeface="Calibri" panose="020F0502020204030204" pitchFamily="34" charset="0"/>
              </a:rPr>
              <a:t>sign.</a:t>
            </a:r>
            <a:r>
              <a:rPr lang="en-US" sz="2400" dirty="0">
                <a:latin typeface="Times New Roman" panose="02020603050405020304" pitchFamily="18" charset="0"/>
                <a:ea typeface="Calibri" panose="020F0502020204030204" pitchFamily="34" charset="0"/>
                <a:cs typeface="Calibri" panose="020F0502020204030204" pitchFamily="34" charset="0"/>
              </a:rPr>
              <a:t> </a:t>
            </a:r>
            <a:endParaRPr lang="en-US" sz="2400" dirty="0">
              <a:ea typeface="Calibri" panose="020F0502020204030204" pitchFamily="34" charset="0"/>
              <a:cs typeface="Calibri" panose="020F0502020204030204" pitchFamily="34" charset="0"/>
            </a:endParaRPr>
          </a:p>
        </p:txBody>
      </p:sp>
      <p:pic>
        <p:nvPicPr>
          <p:cNvPr id="5" name="Picture 4">
            <a:extLst>
              <a:ext uri="{FF2B5EF4-FFF2-40B4-BE49-F238E27FC236}">
                <a16:creationId xmlns="" xmlns:a16="http://schemas.microsoft.com/office/drawing/2014/main" id="{B902CA13-58CC-45C3-A688-7591C99414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2327970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555" y="820110"/>
            <a:ext cx="12407141" cy="5594328"/>
          </a:xfrm>
        </p:spPr>
        <p:txBody>
          <a:bodyPr>
            <a:normAutofit fontScale="92500" lnSpcReduction="10000"/>
          </a:bodyPr>
          <a:lstStyle/>
          <a:p>
            <a:pPr algn="ct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What is Black Box Testing? </a:t>
            </a:r>
          </a:p>
          <a:p>
            <a:r>
              <a:rPr lang="en-US" sz="2400" dirty="0">
                <a:latin typeface="Times New Roman" panose="02020603050405020304" pitchFamily="18" charset="0"/>
                <a:cs typeface="Times New Roman" panose="02020603050405020304" pitchFamily="18" charset="0"/>
              </a:rPr>
              <a:t>Black box testing is a software testing techniques in which functionality of the software under test (SUT) is tested without looking at the internal code structure, implementation details and knowledge of internal paths of the software. This type of testing is based entirely on the software requirements and specifications. </a:t>
            </a:r>
          </a:p>
          <a:p>
            <a:r>
              <a:rPr lang="en-US" sz="2400" dirty="0">
                <a:latin typeface="Times New Roman" panose="02020603050405020304" pitchFamily="18" charset="0"/>
                <a:cs typeface="Times New Roman" panose="02020603050405020304" pitchFamily="18" charset="0"/>
              </a:rPr>
              <a:t>In Black Box Testing we just focus on inputs and output of the software system without bothering about internal knowledge of the software program. </a:t>
            </a:r>
          </a:p>
          <a:p>
            <a:pPr marL="0" indent="0">
              <a:buNone/>
            </a:pPr>
            <a:r>
              <a:rPr lang="en-US" sz="2800" b="1" dirty="0">
                <a:solidFill>
                  <a:srgbClr val="FFFF00"/>
                </a:solidFill>
                <a:latin typeface="Times New Roman" panose="02020603050405020304" pitchFamily="18" charset="0"/>
                <a:cs typeface="Times New Roman" panose="02020603050405020304" pitchFamily="18" charset="0"/>
              </a:rPr>
              <a:t>Definition by ISTQB </a:t>
            </a:r>
            <a:endParaRPr lang="en-US" sz="20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Black </a:t>
            </a:r>
            <a:r>
              <a:rPr lang="en-US" sz="2400" dirty="0">
                <a:latin typeface="Times New Roman" panose="02020603050405020304" pitchFamily="18" charset="0"/>
                <a:cs typeface="Times New Roman" panose="02020603050405020304" pitchFamily="18" charset="0"/>
              </a:rPr>
              <a:t>box testing: Testing, either functional or non-functional, without reference to the 	 internal structure of the component or system. </a:t>
            </a:r>
          </a:p>
          <a:p>
            <a:r>
              <a:rPr lang="en-US" sz="2400" dirty="0">
                <a:latin typeface="Times New Roman" panose="02020603050405020304" pitchFamily="18" charset="0"/>
                <a:cs typeface="Times New Roman" panose="02020603050405020304" pitchFamily="18" charset="0"/>
              </a:rPr>
              <a:t>  Black box test design technique: Procedure to derive and/or select test cases based on an analysis of the specification, either functional or non-functional, of a component or system without reference to its internal structure. </a:t>
            </a:r>
          </a:p>
          <a:p>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458819" y="5883965"/>
            <a:ext cx="8806070" cy="4035287"/>
          </a:xfrm>
          <a:prstGeom prst="rect">
            <a:avLst/>
          </a:prstGeom>
        </p:spPr>
      </p:pic>
      <p:pic>
        <p:nvPicPr>
          <p:cNvPr id="5" name="Picture 4">
            <a:extLst>
              <a:ext uri="{FF2B5EF4-FFF2-40B4-BE49-F238E27FC236}">
                <a16:creationId xmlns:a16="http://schemas.microsoft.com/office/drawing/2014/main" xmlns=""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2" name="Rectangle 1"/>
          <p:cNvSpPr/>
          <p:nvPr/>
        </p:nvSpPr>
        <p:spPr>
          <a:xfrm>
            <a:off x="3778274" y="0"/>
            <a:ext cx="5281702" cy="584775"/>
          </a:xfrm>
          <a:prstGeom prst="rect">
            <a:avLst/>
          </a:prstGeom>
        </p:spPr>
        <p:txBody>
          <a:bodyPr wrap="none">
            <a:spAutoFit/>
          </a:bodyPr>
          <a:lstStyle/>
          <a:p>
            <a:r>
              <a:rPr lang="en-US" sz="3200" b="1" dirty="0" smtClean="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3200" b="1" dirty="0">
                <a:solidFill>
                  <a:schemeClr val="accent2">
                    <a:lumMod val="60000"/>
                    <a:lumOff val="40000"/>
                  </a:schemeClr>
                </a:solidFill>
                <a:latin typeface="Times New Roman" panose="02020603050405020304" pitchFamily="18" charset="0"/>
                <a:cs typeface="Times New Roman" panose="02020603050405020304" pitchFamily="18" charset="0"/>
              </a:rPr>
              <a:t>Dynamic </a:t>
            </a:r>
            <a:r>
              <a:rPr lang="en-US" sz="3200" b="1" dirty="0" smtClean="0">
                <a:solidFill>
                  <a:schemeClr val="accent2">
                    <a:lumMod val="60000"/>
                    <a:lumOff val="40000"/>
                  </a:schemeClr>
                </a:solidFill>
                <a:latin typeface="Times New Roman" panose="02020603050405020304" pitchFamily="18" charset="0"/>
                <a:cs typeface="Times New Roman" panose="02020603050405020304" pitchFamily="18" charset="0"/>
              </a:rPr>
              <a:t>Testing Techniques</a:t>
            </a:r>
            <a:endParaRPr lang="en-US" sz="3200" b="1" i="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0399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825" y="1549676"/>
            <a:ext cx="12923975" cy="5967413"/>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Example </a:t>
            </a:r>
          </a:p>
          <a:p>
            <a:r>
              <a:rPr lang="en-US" dirty="0">
                <a:latin typeface="Times New Roman" panose="02020603050405020304" pitchFamily="18" charset="0"/>
                <a:cs typeface="Times New Roman" panose="02020603050405020304" pitchFamily="18" charset="0"/>
              </a:rPr>
              <a:t>A tester, without knowledge of the internal structures of a website, tests the web pages by using a browser; providing inputs (clicks, keystrokes) and verifying the outputs against the expected outcome. </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Levels Applicable To 	 </a:t>
            </a:r>
          </a:p>
          <a:p>
            <a:r>
              <a:rPr lang="en-US" dirty="0">
                <a:latin typeface="Times New Roman" panose="02020603050405020304" pitchFamily="18" charset="0"/>
                <a:cs typeface="Times New Roman" panose="02020603050405020304" pitchFamily="18" charset="0"/>
              </a:rPr>
              <a:t>Black Box testing method is applicable to the following levels of software testing: 	 </a:t>
            </a:r>
          </a:p>
          <a:p>
            <a:pPr algn="ctr">
              <a:buFont typeface="Wingdings" panose="05000000000000000000" pitchFamily="2" charset="2"/>
              <a:buChar char="ü"/>
            </a:pPr>
            <a:r>
              <a:rPr lang="en-US" b="1" dirty="0">
                <a:solidFill>
                  <a:srgbClr val="00B0F0"/>
                </a:solidFill>
                <a:latin typeface="Times New Roman" panose="02020603050405020304" pitchFamily="18" charset="0"/>
                <a:cs typeface="Times New Roman" panose="02020603050405020304" pitchFamily="18" charset="0"/>
              </a:rPr>
              <a:t> Integration Testing  </a:t>
            </a:r>
            <a:endParaRPr lang="en-US" b="1" dirty="0" smtClean="0">
              <a:solidFill>
                <a:srgbClr val="00B0F0"/>
              </a:solidFill>
              <a:latin typeface="Times New Roman" panose="02020603050405020304" pitchFamily="18" charset="0"/>
              <a:cs typeface="Times New Roman" panose="02020603050405020304" pitchFamily="18" charset="0"/>
            </a:endParaRPr>
          </a:p>
          <a:p>
            <a:pPr algn="ctr">
              <a:buFont typeface="Wingdings" panose="05000000000000000000" pitchFamily="2" charset="2"/>
              <a:buChar char="ü"/>
            </a:pPr>
            <a:r>
              <a:rPr lang="en-US" b="1" dirty="0" smtClean="0">
                <a:solidFill>
                  <a:srgbClr val="00B0F0"/>
                </a:solidFill>
                <a:latin typeface="Times New Roman" panose="02020603050405020304" pitchFamily="18" charset="0"/>
                <a:cs typeface="Times New Roman" panose="02020603050405020304" pitchFamily="18" charset="0"/>
              </a:rPr>
              <a:t>System </a:t>
            </a:r>
            <a:r>
              <a:rPr lang="en-US" b="1" dirty="0">
                <a:solidFill>
                  <a:srgbClr val="00B0F0"/>
                </a:solidFill>
                <a:latin typeface="Times New Roman" panose="02020603050405020304" pitchFamily="18" charset="0"/>
                <a:cs typeface="Times New Roman" panose="02020603050405020304" pitchFamily="18" charset="0"/>
              </a:rPr>
              <a:t>Testing </a:t>
            </a:r>
          </a:p>
          <a:p>
            <a:pPr algn="ctr">
              <a:buFont typeface="Wingdings" panose="05000000000000000000" pitchFamily="2" charset="2"/>
              <a:buChar char="ü"/>
            </a:pPr>
            <a:r>
              <a:rPr lang="en-US" b="1" dirty="0">
                <a:solidFill>
                  <a:srgbClr val="00B0F0"/>
                </a:solidFill>
                <a:latin typeface="Times New Roman" panose="02020603050405020304" pitchFamily="18" charset="0"/>
                <a:cs typeface="Times New Roman" panose="02020603050405020304" pitchFamily="18" charset="0"/>
              </a:rPr>
              <a:t>Acceptance Testing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higher the level, and hence the bigger and more complex the box, the more black box testing method comes into use.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5" name="Rectangle 4"/>
          <p:cNvSpPr/>
          <p:nvPr/>
        </p:nvSpPr>
        <p:spPr>
          <a:xfrm>
            <a:off x="0" y="975251"/>
            <a:ext cx="5105400" cy="584775"/>
          </a:xfrm>
          <a:prstGeom prst="rect">
            <a:avLst/>
          </a:prstGeom>
        </p:spPr>
        <p:txBody>
          <a:bodyPr wrap="square">
            <a:spAutoFit/>
          </a:bodyPr>
          <a:lstStyle/>
          <a:p>
            <a:pPr algn="ctr"/>
            <a:r>
              <a:rPr lang="en-US" sz="3200" b="1" dirty="0">
                <a:solidFill>
                  <a:srgbClr val="FFFF00"/>
                </a:solidFill>
                <a:latin typeface="Times New Roman" panose="02020603050405020304" pitchFamily="18" charset="0"/>
                <a:cs typeface="Times New Roman" panose="02020603050405020304" pitchFamily="18" charset="0"/>
              </a:rPr>
              <a:t>Black Box Testing</a:t>
            </a:r>
            <a:endParaRPr lang="en-US" dirty="0">
              <a:solidFill>
                <a:srgbClr val="FFFF00"/>
              </a:solidFill>
            </a:endParaRPr>
          </a:p>
        </p:txBody>
      </p:sp>
      <p:sp>
        <p:nvSpPr>
          <p:cNvPr id="6" name="Rectangle 5"/>
          <p:cNvSpPr/>
          <p:nvPr/>
        </p:nvSpPr>
        <p:spPr>
          <a:xfrm>
            <a:off x="4107204" y="682864"/>
            <a:ext cx="5281702" cy="584775"/>
          </a:xfrm>
          <a:prstGeom prst="rect">
            <a:avLst/>
          </a:prstGeom>
        </p:spPr>
        <p:txBody>
          <a:bodyPr wrap="none">
            <a:spAutoFit/>
          </a:bodyPr>
          <a:lstStyle/>
          <a:p>
            <a:r>
              <a:rPr lang="en-US" sz="3200" b="1" dirty="0" smtClean="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3200" b="1" dirty="0">
                <a:solidFill>
                  <a:schemeClr val="accent2">
                    <a:lumMod val="60000"/>
                    <a:lumOff val="40000"/>
                  </a:schemeClr>
                </a:solidFill>
                <a:latin typeface="Times New Roman" panose="02020603050405020304" pitchFamily="18" charset="0"/>
                <a:cs typeface="Times New Roman" panose="02020603050405020304" pitchFamily="18" charset="0"/>
              </a:rPr>
              <a:t>Dynamic </a:t>
            </a:r>
            <a:r>
              <a:rPr lang="en-US" sz="3200" b="1" dirty="0" smtClean="0">
                <a:solidFill>
                  <a:schemeClr val="accent2">
                    <a:lumMod val="60000"/>
                    <a:lumOff val="40000"/>
                  </a:schemeClr>
                </a:solidFill>
                <a:latin typeface="Times New Roman" panose="02020603050405020304" pitchFamily="18" charset="0"/>
                <a:cs typeface="Times New Roman" panose="02020603050405020304" pitchFamily="18" charset="0"/>
              </a:rPr>
              <a:t>Testing Techniques</a:t>
            </a:r>
            <a:endParaRPr lang="en-US" sz="3200" b="1" i="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0178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587113390"/>
              </p:ext>
            </p:extLst>
          </p:nvPr>
        </p:nvGraphicFramePr>
        <p:xfrm>
          <a:off x="178905" y="2196794"/>
          <a:ext cx="13079895" cy="7636891"/>
        </p:xfrm>
        <a:graphic>
          <a:graphicData uri="http://schemas.openxmlformats.org/drawingml/2006/table">
            <a:tbl>
              <a:tblPr firstRow="1" firstCol="1" bandRow="1">
                <a:tableStyleId>{5C22544A-7EE6-4342-B048-85BDC9FD1C3A}</a:tableStyleId>
              </a:tblPr>
              <a:tblGrid>
                <a:gridCol w="6405135"/>
                <a:gridCol w="6674760"/>
              </a:tblGrid>
              <a:tr h="199665">
                <a:tc>
                  <a:txBody>
                    <a:bodyPr/>
                    <a:lstStyle/>
                    <a:p>
                      <a:pPr marL="0" marR="0">
                        <a:lnSpc>
                          <a:spcPct val="107000"/>
                        </a:lnSpc>
                        <a:spcBef>
                          <a:spcPts val="0"/>
                        </a:spcBef>
                        <a:spcAft>
                          <a:spcPts val="0"/>
                        </a:spcAft>
                        <a:tabLst>
                          <a:tab pos="1002030" algn="ctr"/>
                        </a:tabLst>
                      </a:pPr>
                      <a:r>
                        <a:rPr lang="en-US" sz="3200" dirty="0">
                          <a:effectLst/>
                          <a:latin typeface="Times New Roman" panose="02020603050405020304" pitchFamily="18" charset="0"/>
                          <a:cs typeface="Times New Roman" panose="02020603050405020304" pitchFamily="18" charset="0"/>
                        </a:rPr>
                        <a:t>  	System Testing  </a:t>
                      </a:r>
                      <a:endParaRPr lang="en-US" sz="5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c>
                  <a:txBody>
                    <a:bodyPr/>
                    <a:lstStyle/>
                    <a:p>
                      <a:pPr marL="0" marR="0">
                        <a:lnSpc>
                          <a:spcPct val="107000"/>
                        </a:lnSpc>
                        <a:spcBef>
                          <a:spcPts val="0"/>
                        </a:spcBef>
                        <a:spcAft>
                          <a:spcPts val="0"/>
                        </a:spcAft>
                        <a:tabLst>
                          <a:tab pos="1125220" algn="ctr"/>
                        </a:tabLst>
                      </a:pPr>
                      <a:r>
                        <a:rPr lang="en-US" sz="3200" dirty="0">
                          <a:effectLst/>
                          <a:latin typeface="Times New Roman" panose="02020603050405020304" pitchFamily="18" charset="0"/>
                          <a:cs typeface="Times New Roman" panose="02020603050405020304" pitchFamily="18" charset="0"/>
                        </a:rPr>
                        <a:t>  	Integration Testing  </a:t>
                      </a:r>
                      <a:endParaRPr lang="en-US" sz="5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r>
              <a:tr h="233849">
                <a:tc>
                  <a:txBody>
                    <a:bodyPr/>
                    <a:lstStyle/>
                    <a:p>
                      <a:pPr marL="88265" marR="0">
                        <a:lnSpc>
                          <a:spcPct val="1070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1. In system testing we test the complete  system as a whole to check whether the system is properly working or not means as  per the requirements or not</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c>
                  <a:txBody>
                    <a:bodyPr/>
                    <a:lstStyle/>
                    <a:p>
                      <a:pPr marL="6985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 In integration testing we test the modules  </a:t>
                      </a:r>
                      <a:r>
                        <a:rPr lang="en-US" sz="1800" dirty="0" smtClean="0">
                          <a:effectLst/>
                          <a:latin typeface="Times New Roman" panose="02020603050405020304" pitchFamily="18" charset="0"/>
                          <a:cs typeface="Times New Roman" panose="02020603050405020304" pitchFamily="18" charset="0"/>
                        </a:rPr>
                        <a:t>to see whether they are integrating properly  or not by combining the modules and tested as a group.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r>
              <a:tr h="234626">
                <a:tc>
                  <a:txBody>
                    <a:bodyPr/>
                    <a:lstStyle/>
                    <a:p>
                      <a:pPr marL="88265"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 In system testing testers always have to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c>
                  <a:txBody>
                    <a:bodyPr/>
                    <a:lstStyle/>
                    <a:p>
                      <a:pPr marL="635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 In  integration  testing  testers  have  to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r>
              <a:tr h="195004">
                <a:tc>
                  <a:txBody>
                    <a:bodyPr/>
                    <a:lstStyle/>
                    <a:p>
                      <a:pPr marL="88265"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concentrate on both functional and  non-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c>
                  <a:txBody>
                    <a:bodyPr/>
                    <a:lstStyle/>
                    <a:p>
                      <a:pPr marL="6985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concentrate on functional testing means main  </a:t>
                      </a:r>
                      <a:endParaRPr lang="en-US" sz="3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r>
              <a:tr h="195004">
                <a:tc>
                  <a:txBody>
                    <a:bodyPr/>
                    <a:lstStyle/>
                    <a:p>
                      <a:pPr marL="88265"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functional  testing  like  performance,  load,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c>
                  <a:txBody>
                    <a:bodyPr/>
                    <a:lstStyle/>
                    <a:p>
                      <a:pPr marL="6985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focus on how two modules are combined and  </a:t>
                      </a:r>
                      <a:endParaRPr lang="en-US" sz="3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r>
              <a:tr h="195004">
                <a:tc>
                  <a:txBody>
                    <a:bodyPr/>
                    <a:lstStyle/>
                    <a:p>
                      <a:pPr marL="88265"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stress, security, recovery testing and so on.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c>
                  <a:txBody>
                    <a:bodyPr/>
                    <a:lstStyle/>
                    <a:p>
                      <a:pPr marL="6985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tested as a group.  </a:t>
                      </a:r>
                      <a:endParaRPr lang="en-US" sz="3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r>
              <a:tr h="684456">
                <a:tc>
                  <a:txBody>
                    <a:bodyPr/>
                    <a:lstStyle/>
                    <a:p>
                      <a:pPr marL="88265" marR="0">
                        <a:lnSpc>
                          <a:spcPct val="97000"/>
                        </a:lnSpc>
                        <a:spcBef>
                          <a:spcPts val="0"/>
                        </a:spcBef>
                        <a:spcAft>
                          <a:spcPts val="155"/>
                        </a:spcAft>
                      </a:pPr>
                      <a:r>
                        <a:rPr lang="en-US" sz="2000" dirty="0">
                          <a:effectLst/>
                          <a:latin typeface="Times New Roman" panose="02020603050405020304" pitchFamily="18" charset="0"/>
                          <a:cs typeface="Times New Roman" panose="02020603050405020304" pitchFamily="18" charset="0"/>
                        </a:rPr>
                        <a:t>3. For performing this testing system must be integrated tested.  </a:t>
                      </a:r>
                      <a:endParaRPr lang="en-US" sz="3600" dirty="0">
                        <a:effectLst/>
                        <a:latin typeface="Times New Roman" panose="02020603050405020304" pitchFamily="18" charset="0"/>
                        <a:cs typeface="Times New Roman" panose="02020603050405020304" pitchFamily="18" charset="0"/>
                      </a:endParaRPr>
                    </a:p>
                    <a:p>
                      <a:pPr marL="12065"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3600" dirty="0">
                        <a:effectLst/>
                        <a:latin typeface="Times New Roman" panose="02020603050405020304" pitchFamily="18" charset="0"/>
                        <a:cs typeface="Times New Roman" panose="02020603050405020304" pitchFamily="18" charset="0"/>
                      </a:endParaRPr>
                    </a:p>
                    <a:p>
                      <a:pPr marL="12065"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c>
                  <a:txBody>
                    <a:bodyPr/>
                    <a:lstStyle/>
                    <a:p>
                      <a:pPr marL="0" marR="0">
                        <a:lnSpc>
                          <a:spcPct val="107000"/>
                        </a:lnSpc>
                        <a:spcBef>
                          <a:spcPts val="0"/>
                        </a:spcBef>
                        <a:spcAft>
                          <a:spcPts val="1030"/>
                        </a:spcAft>
                      </a:pPr>
                      <a:r>
                        <a:rPr lang="en-US" sz="2000">
                          <a:effectLst/>
                          <a:latin typeface="Times New Roman" panose="02020603050405020304" pitchFamily="18" charset="0"/>
                          <a:cs typeface="Times New Roman" panose="02020603050405020304" pitchFamily="18" charset="0"/>
                        </a:rPr>
                        <a:t> </a:t>
                      </a:r>
                      <a:endParaRPr lang="en-US" sz="3600">
                        <a:effectLst/>
                        <a:latin typeface="Times New Roman" panose="02020603050405020304" pitchFamily="18" charset="0"/>
                        <a:cs typeface="Times New Roman" panose="02020603050405020304" pitchFamily="18" charset="0"/>
                      </a:endParaRPr>
                    </a:p>
                    <a:p>
                      <a:pPr marL="6350" marR="0" algn="just">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3. For performing this testing system must be unit tested before. </a:t>
                      </a:r>
                      <a:endParaRPr lang="en-US" sz="3600">
                        <a:effectLst/>
                        <a:latin typeface="Times New Roman" panose="02020603050405020304" pitchFamily="18" charset="0"/>
                        <a:cs typeface="Times New Roman" panose="02020603050405020304" pitchFamily="18" charset="0"/>
                      </a:endParaRPr>
                    </a:p>
                    <a:p>
                      <a:pPr marL="635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3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r>
              <a:tr h="404769">
                <a:tc>
                  <a:txBody>
                    <a:bodyPr/>
                    <a:lstStyle/>
                    <a:p>
                      <a:pPr marL="88265"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4. It   starts   from   the   requirements specifications.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c>
                  <a:txBody>
                    <a:bodyPr/>
                    <a:lstStyle/>
                    <a:p>
                      <a:pPr marL="69850" marR="0">
                        <a:lnSpc>
                          <a:spcPct val="107000"/>
                        </a:lnSpc>
                        <a:spcBef>
                          <a:spcPts val="0"/>
                        </a:spcBef>
                        <a:spcAft>
                          <a:spcPts val="240"/>
                        </a:spcAft>
                      </a:pPr>
                      <a:r>
                        <a:rPr lang="en-US" sz="2000" dirty="0">
                          <a:effectLst/>
                          <a:latin typeface="Times New Roman" panose="02020603050405020304" pitchFamily="18" charset="0"/>
                          <a:cs typeface="Times New Roman" panose="02020603050405020304" pitchFamily="18" charset="0"/>
                        </a:rPr>
                        <a:t>4. It starts from the interface specification.  </a:t>
                      </a:r>
                      <a:endParaRPr lang="en-US" sz="3600" dirty="0">
                        <a:effectLst/>
                        <a:latin typeface="Times New Roman" panose="02020603050405020304" pitchFamily="18" charset="0"/>
                        <a:cs typeface="Times New Roman" panose="02020603050405020304" pitchFamily="18" charset="0"/>
                      </a:endParaRPr>
                    </a:p>
                    <a:p>
                      <a:pPr marL="635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r>
              <a:tr h="233849">
                <a:tc>
                  <a:txBody>
                    <a:bodyPr/>
                    <a:lstStyle/>
                    <a:p>
                      <a:pPr marL="88265"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5. System Testing does not test the visibility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c>
                  <a:txBody>
                    <a:bodyPr/>
                    <a:lstStyle/>
                    <a:p>
                      <a:pPr marL="6985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5. Integration Testing test the visibility of the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r>
              <a:tr h="195004">
                <a:tc>
                  <a:txBody>
                    <a:bodyPr/>
                    <a:lstStyle/>
                    <a:p>
                      <a:pPr marL="88265"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of code.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c>
                  <a:txBody>
                    <a:bodyPr/>
                    <a:lstStyle/>
                    <a:p>
                      <a:pPr marL="6985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integration structure.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r>
              <a:tr h="671248">
                <a:tc>
                  <a:txBody>
                    <a:bodyPr/>
                    <a:lstStyle/>
                    <a:p>
                      <a:pPr marL="88265" marR="603250">
                        <a:lnSpc>
                          <a:spcPct val="13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7 In System Testing Tester pays attention to  the system functionality.  </a:t>
                      </a:r>
                      <a:endParaRPr lang="en-US" sz="3600" dirty="0">
                        <a:effectLst/>
                        <a:latin typeface="Times New Roman" panose="02020603050405020304" pitchFamily="18" charset="0"/>
                        <a:cs typeface="Times New Roman" panose="02020603050405020304" pitchFamily="18" charset="0"/>
                      </a:endParaRPr>
                    </a:p>
                    <a:p>
                      <a:pPr marL="12065"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nchor="b">
                    <a:solidFill>
                      <a:schemeClr val="accent4">
                        <a:lumMod val="75000"/>
                      </a:schemeClr>
                    </a:solidFill>
                  </a:tcPr>
                </a:tc>
                <a:tc>
                  <a:txBody>
                    <a:bodyPr/>
                    <a:lstStyle/>
                    <a:p>
                      <a:pPr marL="69850" marR="0">
                        <a:lnSpc>
                          <a:spcPct val="107000"/>
                        </a:lnSpc>
                        <a:spcBef>
                          <a:spcPts val="0"/>
                        </a:spcBef>
                        <a:spcAft>
                          <a:spcPts val="965"/>
                        </a:spcAft>
                      </a:pPr>
                      <a:r>
                        <a:rPr lang="en-US" sz="2000" dirty="0">
                          <a:effectLst/>
                          <a:latin typeface="Times New Roman" panose="02020603050405020304" pitchFamily="18" charset="0"/>
                          <a:cs typeface="Times New Roman" panose="02020603050405020304" pitchFamily="18" charset="0"/>
                        </a:rPr>
                        <a:t>7. In Integration Testing Tester pays attention  </a:t>
                      </a:r>
                      <a:r>
                        <a:rPr lang="en-US" sz="2000" dirty="0" smtClean="0">
                          <a:effectLst/>
                          <a:latin typeface="Times New Roman" panose="02020603050405020304" pitchFamily="18" charset="0"/>
                          <a:cs typeface="Times New Roman" panose="02020603050405020304" pitchFamily="18" charset="0"/>
                        </a:rPr>
                        <a:t>to</a:t>
                      </a:r>
                      <a:r>
                        <a:rPr lang="en-US" sz="2000" baseline="0" dirty="0" smtClean="0">
                          <a:effectLst/>
                          <a:latin typeface="Times New Roman" panose="02020603050405020304" pitchFamily="18" charset="0"/>
                          <a:cs typeface="Times New Roman" panose="02020603050405020304" pitchFamily="18" charset="0"/>
                        </a:rPr>
                        <a:t> the functionality of integrated units</a:t>
                      </a:r>
                      <a:endParaRPr lang="en-US" sz="3600" dirty="0">
                        <a:effectLst/>
                        <a:latin typeface="Times New Roman" panose="02020603050405020304" pitchFamily="18" charset="0"/>
                        <a:cs typeface="Times New Roman" panose="02020603050405020304" pitchFamily="18" charset="0"/>
                      </a:endParaRPr>
                    </a:p>
                    <a:p>
                      <a:pPr marL="635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r>
              <a:tr h="234626">
                <a:tc>
                  <a:txBody>
                    <a:bodyPr/>
                    <a:lstStyle/>
                    <a:p>
                      <a:pPr marL="88265"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8. It is always only the kind of Black Box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c>
                  <a:txBody>
                    <a:bodyPr/>
                    <a:lstStyle/>
                    <a:p>
                      <a:pPr marL="6985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8. It is a kind of both White Box Testing and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r>
              <a:tr h="195004">
                <a:tc>
                  <a:txBody>
                    <a:bodyPr/>
                    <a:lstStyle/>
                    <a:p>
                      <a:pPr marL="88265"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Testing.  </a:t>
                      </a:r>
                      <a:endParaRPr lang="en-US" sz="3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c>
                  <a:txBody>
                    <a:bodyPr/>
                    <a:lstStyle/>
                    <a:p>
                      <a:pPr marL="6985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Black Box Testing.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r>
            </a:tbl>
          </a:graphicData>
        </a:graphic>
      </p:graphicFrame>
      <p:sp>
        <p:nvSpPr>
          <p:cNvPr id="4" name="Rectangle 1"/>
          <p:cNvSpPr>
            <a:spLocks noChangeArrowheads="1"/>
          </p:cNvSpPr>
          <p:nvPr/>
        </p:nvSpPr>
        <p:spPr bwMode="auto">
          <a:xfrm>
            <a:off x="278296" y="1281821"/>
            <a:ext cx="2199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tabLst>
                <a:tab pos="1125538" algn="ctr"/>
              </a:tabLst>
              <a:defRPr>
                <a:solidFill>
                  <a:schemeClr val="tx1"/>
                </a:solidFill>
                <a:latin typeface="Arial" panose="020B0604020202020204" pitchFamily="34" charset="0"/>
              </a:defRPr>
            </a:lvl1pPr>
            <a:lvl2pPr>
              <a:tabLst>
                <a:tab pos="1125538" algn="ctr"/>
              </a:tabLst>
              <a:defRPr>
                <a:solidFill>
                  <a:schemeClr val="tx1"/>
                </a:solidFill>
                <a:latin typeface="Arial" panose="020B0604020202020204" pitchFamily="34" charset="0"/>
              </a:defRPr>
            </a:lvl2pPr>
            <a:lvl3pPr>
              <a:tabLst>
                <a:tab pos="1125538" algn="ctr"/>
              </a:tabLst>
              <a:defRPr>
                <a:solidFill>
                  <a:schemeClr val="tx1"/>
                </a:solidFill>
                <a:latin typeface="Arial" panose="020B0604020202020204" pitchFamily="34" charset="0"/>
              </a:defRPr>
            </a:lvl3pPr>
            <a:lvl4pPr>
              <a:tabLst>
                <a:tab pos="1125538" algn="ctr"/>
              </a:tabLst>
              <a:defRPr>
                <a:solidFill>
                  <a:schemeClr val="tx1"/>
                </a:solidFill>
                <a:latin typeface="Arial" panose="020B0604020202020204" pitchFamily="34" charset="0"/>
              </a:defRPr>
            </a:lvl4pPr>
            <a:lvl5pPr>
              <a:tabLst>
                <a:tab pos="1125538" algn="ctr"/>
              </a:tabLst>
              <a:defRPr>
                <a:solidFill>
                  <a:schemeClr val="tx1"/>
                </a:solidFill>
                <a:latin typeface="Arial" panose="020B0604020202020204" pitchFamily="34" charset="0"/>
              </a:defRPr>
            </a:lvl5pPr>
            <a:lvl6pPr eaLnBrk="0" fontAlgn="base" hangingPunct="0">
              <a:spcBef>
                <a:spcPct val="0"/>
              </a:spcBef>
              <a:spcAft>
                <a:spcPct val="0"/>
              </a:spcAft>
              <a:tabLst>
                <a:tab pos="1125538" algn="ctr"/>
              </a:tabLst>
              <a:defRPr>
                <a:solidFill>
                  <a:schemeClr val="tx1"/>
                </a:solidFill>
                <a:latin typeface="Arial" panose="020B0604020202020204" pitchFamily="34" charset="0"/>
              </a:defRPr>
            </a:lvl6pPr>
            <a:lvl7pPr eaLnBrk="0" fontAlgn="base" hangingPunct="0">
              <a:spcBef>
                <a:spcPct val="0"/>
              </a:spcBef>
              <a:spcAft>
                <a:spcPct val="0"/>
              </a:spcAft>
              <a:tabLst>
                <a:tab pos="1125538" algn="ctr"/>
              </a:tabLst>
              <a:defRPr>
                <a:solidFill>
                  <a:schemeClr val="tx1"/>
                </a:solidFill>
                <a:latin typeface="Arial" panose="020B0604020202020204" pitchFamily="34" charset="0"/>
              </a:defRPr>
            </a:lvl7pPr>
            <a:lvl8pPr eaLnBrk="0" fontAlgn="base" hangingPunct="0">
              <a:spcBef>
                <a:spcPct val="0"/>
              </a:spcBef>
              <a:spcAft>
                <a:spcPct val="0"/>
              </a:spcAft>
              <a:tabLst>
                <a:tab pos="1125538" algn="ctr"/>
              </a:tabLst>
              <a:defRPr>
                <a:solidFill>
                  <a:schemeClr val="tx1"/>
                </a:solidFill>
                <a:latin typeface="Arial" panose="020B0604020202020204" pitchFamily="34" charset="0"/>
              </a:defRPr>
            </a:lvl8pPr>
            <a:lvl9pPr eaLnBrk="0" fontAlgn="base" hangingPunct="0">
              <a:spcBef>
                <a:spcPct val="0"/>
              </a:spcBef>
              <a:spcAft>
                <a:spcPct val="0"/>
              </a:spcAft>
              <a:tabLst>
                <a:tab pos="1125538"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25538" algn="ctr"/>
              </a:tabLst>
            </a:pPr>
            <a:r>
              <a:rPr kumimoji="0" lang="en-US" altLang="en-US" sz="1000" b="1" i="1" u="none" strike="noStrike" cap="none" normalizeH="0" baseline="0" dirty="0" smtClean="0">
                <a:ln>
                  <a:noFill/>
                </a:ln>
                <a:solidFill>
                  <a:srgbClr val="000000"/>
                </a:solidFill>
                <a:effectLst/>
                <a:latin typeface="Arial" panose="020B0604020202020204" pitchFamily="34" charset="0"/>
                <a:ea typeface="Verdana" panose="020B0604030504040204" pitchFamily="34" charset="0"/>
                <a:cs typeface="Verdana" panose="020B0604030504040204" pitchFamily="34" charset="0"/>
              </a:rPr>
              <a:t> </a:t>
            </a:r>
            <a:endParaRPr kumimoji="0" lang="en-US" altLang="en-US" sz="18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4373218" y="697046"/>
            <a:ext cx="4114800" cy="584775"/>
          </a:xfrm>
          <a:prstGeom prst="rect">
            <a:avLst/>
          </a:prstGeom>
        </p:spPr>
        <p:txBody>
          <a:bodyPr wrap="square">
            <a:spAutoFit/>
          </a:bodyPr>
          <a:lstStyle/>
          <a:p>
            <a:pPr lvl="0">
              <a:tabLst>
                <a:tab pos="1125538" algn="ctr"/>
              </a:tabLst>
            </a:pPr>
            <a:r>
              <a:rPr lang="en-US" altLang="en-US" sz="3200" b="1" dirty="0">
                <a:solidFill>
                  <a:srgbClr val="FFFF00"/>
                </a:solidFill>
                <a:latin typeface="Times New Roman" panose="02020603050405020304" pitchFamily="18" charset="0"/>
                <a:ea typeface="Verdana" panose="020B0604030504040204" pitchFamily="34" charset="0"/>
                <a:cs typeface="Times New Roman" panose="02020603050405020304" pitchFamily="18" charset="0"/>
              </a:rPr>
              <a:t>SUMMARY </a:t>
            </a:r>
            <a:endParaRPr lang="en-US" altLang="en-US" sz="28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498228" y="1218297"/>
            <a:ext cx="12679788" cy="997068"/>
          </a:xfrm>
          <a:prstGeom prst="rect">
            <a:avLst/>
          </a:prstGeom>
        </p:spPr>
        <p:txBody>
          <a:bodyPr wrap="square">
            <a:spAutoFit/>
          </a:bodyPr>
          <a:lstStyle/>
          <a:p>
            <a:pPr marL="64135" marR="0">
              <a:lnSpc>
                <a:spcPct val="107000"/>
              </a:lnSpc>
              <a:spcBef>
                <a:spcPts val="0"/>
              </a:spcBef>
              <a:spcAft>
                <a:spcPts val="75"/>
              </a:spcAft>
            </a:pPr>
            <a:r>
              <a:rPr lang="en-US" sz="2000" b="1" u="sng"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DIFFERENCE BETWEEN SYSTEM TESTING AND INTEGRATION TESTING</a:t>
            </a:r>
            <a:r>
              <a:rPr lang="en-US" sz="2000" b="1" dirty="0">
                <a:latin typeface="Times New Roman" panose="02020603050405020304" pitchFamily="18" charset="0"/>
                <a:ea typeface="Verdana" panose="020B0604030504040204" pitchFamily="34" charset="0"/>
                <a:cs typeface="Times New Roman" panose="02020603050405020304" pitchFamily="18" charset="0"/>
              </a:rPr>
              <a:t> </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p>
          <a:p>
            <a:r>
              <a:rPr lang="en-US" sz="2000" dirty="0">
                <a:latin typeface="Times New Roman" panose="02020603050405020304" pitchFamily="18" charset="0"/>
                <a:ea typeface="Verdana" panose="020B0604030504040204" pitchFamily="34" charset="0"/>
                <a:cs typeface="Times New Roman" panose="02020603050405020304" pitchFamily="18" charset="0"/>
              </a:rPr>
              <a:t> </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Verdana" panose="020B0604030504040204" pitchFamily="34" charset="0"/>
                <a:cs typeface="Times New Roman" panose="02020603050405020304" pitchFamily="18" charset="0"/>
              </a:rPr>
              <a:t>But apart from that before you take a look at differences first of all take a brief look at above than go for differences</a:t>
            </a:r>
            <a:endParaRPr lang="en-US" sz="4400" dirty="0">
              <a:latin typeface="Times New Roman" panose="02020603050405020304" pitchFamily="18" charset="0"/>
              <a:cs typeface="Times New Roman" panose="02020603050405020304" pitchFamily="18" charset="0"/>
            </a:endParaRPr>
          </a:p>
        </p:txBody>
      </p:sp>
      <p:sp>
        <p:nvSpPr>
          <p:cNvPr id="7" name="Title 1"/>
          <p:cNvSpPr txBox="1">
            <a:spLocks noGrp="1"/>
          </p:cNvSpPr>
          <p:nvPr>
            <p:ph type="title"/>
          </p:nvPr>
        </p:nvSpPr>
        <p:spPr>
          <a:xfrm>
            <a:off x="1283321" y="131014"/>
            <a:ext cx="9355137" cy="111318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4103247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3973" y="2347602"/>
            <a:ext cx="12188480" cy="5967413"/>
          </a:xfrm>
        </p:spPr>
        <p:txBody>
          <a:bodyPr>
            <a:normAutofit fontScale="92500" lnSpcReduction="10000"/>
          </a:bodyPr>
          <a:lstStyle/>
          <a:p>
            <a:pPr marL="0" indent="0">
              <a:buNone/>
            </a:pPr>
            <a:r>
              <a:rPr lang="en-US" b="1" u="sng" dirty="0">
                <a:solidFill>
                  <a:srgbClr val="FFFF00"/>
                </a:solidFill>
                <a:latin typeface="Times New Roman" panose="02020603050405020304" pitchFamily="18" charset="0"/>
                <a:cs typeface="Times New Roman" panose="02020603050405020304" pitchFamily="18" charset="0"/>
              </a:rPr>
              <a:t>WORKING PROCESS OF BLACK BOX TESTING TECHNIQUE</a:t>
            </a:r>
            <a:r>
              <a:rPr lang="en-US" b="1" dirty="0">
                <a:solidFill>
                  <a:srgbClr val="FFFF00"/>
                </a:solidFill>
                <a:latin typeface="Times New Roman" panose="02020603050405020304" pitchFamily="18" charset="0"/>
                <a:cs typeface="Times New Roman" panose="02020603050405020304" pitchFamily="18" charset="0"/>
              </a:rPr>
              <a:t> </a:t>
            </a:r>
          </a:p>
          <a:p>
            <a:pPr marL="0" indent="0">
              <a:buNone/>
            </a:pPr>
            <a:r>
              <a:rPr lang="en-US" sz="2800" dirty="0">
                <a:latin typeface="Times New Roman" panose="02020603050405020304" pitchFamily="18" charset="0"/>
                <a:cs typeface="Times New Roman" panose="02020603050405020304" pitchFamily="18" charset="0"/>
              </a:rPr>
              <a:t>Below are the steps which explain the working process of Black Box Testing </a:t>
            </a:r>
          </a:p>
          <a:p>
            <a:pPr marL="0" indent="0">
              <a:buNone/>
            </a:pPr>
            <a:r>
              <a:rPr lang="en-US" sz="2800" b="1" dirty="0" smtClean="0">
                <a:solidFill>
                  <a:srgbClr val="00B0F0"/>
                </a:solidFill>
                <a:latin typeface="Times New Roman" panose="02020603050405020304" pitchFamily="18" charset="0"/>
                <a:cs typeface="Times New Roman" panose="02020603050405020304" pitchFamily="18" charset="0"/>
              </a:rPr>
              <a:t>Step </a:t>
            </a:r>
            <a:r>
              <a:rPr lang="en-US" sz="2800" b="1" dirty="0">
                <a:solidFill>
                  <a:srgbClr val="00B0F0"/>
                </a:solidFill>
                <a:latin typeface="Times New Roman" panose="02020603050405020304" pitchFamily="18" charset="0"/>
                <a:cs typeface="Times New Roman" panose="02020603050405020304" pitchFamily="18" charset="0"/>
              </a:rPr>
              <a:t>1 Input</a:t>
            </a:r>
            <a:r>
              <a:rPr lang="en-US" sz="2800" dirty="0">
                <a:latin typeface="Times New Roman" panose="02020603050405020304" pitchFamily="18" charset="0"/>
                <a:cs typeface="Times New Roman" panose="02020603050405020304" pitchFamily="18" charset="0"/>
              </a:rPr>
              <a:t>: Requirement and functional specification of the system are examined. High level design documents and application block source code are also examined. Tester chooses valid input and rejects the invalid inputs.  </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marL="0" indent="0">
              <a:buNone/>
            </a:pPr>
            <a:r>
              <a:rPr lang="en-US" sz="2800" b="1" dirty="0">
                <a:solidFill>
                  <a:srgbClr val="00B0F0"/>
                </a:solidFill>
                <a:latin typeface="Times New Roman" panose="02020603050405020304" pitchFamily="18" charset="0"/>
                <a:cs typeface="Times New Roman" panose="02020603050405020304" pitchFamily="18" charset="0"/>
              </a:rPr>
              <a:t>Step 2 Processing Unit</a:t>
            </a:r>
            <a:r>
              <a:rPr lang="en-US" sz="2800" dirty="0">
                <a:latin typeface="Times New Roman" panose="02020603050405020304" pitchFamily="18" charset="0"/>
                <a:cs typeface="Times New Roman" panose="02020603050405020304" pitchFamily="18" charset="0"/>
              </a:rPr>
              <a:t>: Do not concern with the internal working of the </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system</a:t>
            </a:r>
            <a:r>
              <a:rPr lang="en-US" sz="2800" dirty="0">
                <a:latin typeface="Times New Roman" panose="02020603050405020304" pitchFamily="18" charset="0"/>
                <a:cs typeface="Times New Roman" panose="02020603050405020304" pitchFamily="18" charset="0"/>
              </a:rPr>
              <a:t>. In processing unit tester constructs test cases with the selected input and execute them. </a:t>
            </a:r>
          </a:p>
          <a:p>
            <a:pPr marL="0" indent="0">
              <a:buNone/>
            </a:pPr>
            <a:r>
              <a:rPr lang="en-US" sz="2800" dirty="0">
                <a:latin typeface="Times New Roman" panose="02020603050405020304" pitchFamily="18" charset="0"/>
                <a:cs typeface="Times New Roman" panose="02020603050405020304" pitchFamily="18" charset="0"/>
              </a:rPr>
              <a:t>Tester also performs Invalid and Valid inputs  </a:t>
            </a:r>
          </a:p>
          <a:p>
            <a:pPr marL="0" indent="0">
              <a:buNone/>
            </a:pPr>
            <a:r>
              <a:rPr lang="en-US" sz="2800" dirty="0">
                <a:latin typeface="Times New Roman" panose="02020603050405020304" pitchFamily="18" charset="0"/>
                <a:cs typeface="Times New Roman" panose="02020603050405020304" pitchFamily="18" charset="0"/>
              </a:rPr>
              <a:t>Partitions Output load testing, stress testing, security review and globalization testing. If any defect is detected it will be fixed and re-tested. </a:t>
            </a:r>
          </a:p>
          <a:p>
            <a:pPr marL="0" indent="0">
              <a:buNone/>
            </a:pPr>
            <a:r>
              <a:rPr lang="en-US" sz="2800" b="1" dirty="0">
                <a:solidFill>
                  <a:srgbClr val="00B0F0"/>
                </a:solidFill>
                <a:latin typeface="Times New Roman" panose="02020603050405020304" pitchFamily="18" charset="0"/>
                <a:cs typeface="Times New Roman" panose="02020603050405020304" pitchFamily="18" charset="0"/>
              </a:rPr>
              <a:t>Step 3</a:t>
            </a:r>
            <a:r>
              <a:rPr lang="en-US" sz="2800" dirty="0">
                <a:solidFill>
                  <a:srgbClr val="00B0F0"/>
                </a:solidFill>
                <a:latin typeface="Times New Roman" panose="02020603050405020304" pitchFamily="18" charset="0"/>
                <a:cs typeface="Times New Roman" panose="02020603050405020304" pitchFamily="18" charset="0"/>
              </a:rPr>
              <a:t> </a:t>
            </a:r>
            <a:r>
              <a:rPr lang="en-US" sz="2800" b="1" dirty="0">
                <a:solidFill>
                  <a:srgbClr val="00B0F0"/>
                </a:solidFill>
                <a:latin typeface="Times New Roman" panose="02020603050405020304" pitchFamily="18" charset="0"/>
                <a:cs typeface="Times New Roman" panose="02020603050405020304" pitchFamily="18" charset="0"/>
              </a:rPr>
              <a:t>Output</a:t>
            </a:r>
            <a:r>
              <a:rPr lang="en-US" sz="2800" dirty="0">
                <a:solidFill>
                  <a:srgbClr val="00B0F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After all these testing, tester gets desired output and prepares final report </a:t>
            </a:r>
          </a:p>
          <a:p>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5" name="Rectangle 4"/>
          <p:cNvSpPr/>
          <p:nvPr/>
        </p:nvSpPr>
        <p:spPr>
          <a:xfrm>
            <a:off x="4107204" y="682864"/>
            <a:ext cx="5281702" cy="584775"/>
          </a:xfrm>
          <a:prstGeom prst="rect">
            <a:avLst/>
          </a:prstGeom>
        </p:spPr>
        <p:txBody>
          <a:bodyPr wrap="none">
            <a:spAutoFit/>
          </a:bodyPr>
          <a:lstStyle/>
          <a:p>
            <a:r>
              <a:rPr lang="en-US" sz="3200" b="1" dirty="0" smtClean="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3200" b="1" dirty="0">
                <a:solidFill>
                  <a:schemeClr val="accent2">
                    <a:lumMod val="60000"/>
                    <a:lumOff val="40000"/>
                  </a:schemeClr>
                </a:solidFill>
                <a:latin typeface="Times New Roman" panose="02020603050405020304" pitchFamily="18" charset="0"/>
                <a:cs typeface="Times New Roman" panose="02020603050405020304" pitchFamily="18" charset="0"/>
              </a:rPr>
              <a:t>Dynamic </a:t>
            </a:r>
            <a:r>
              <a:rPr lang="en-US" sz="3200" b="1" dirty="0" smtClean="0">
                <a:solidFill>
                  <a:schemeClr val="accent2">
                    <a:lumMod val="60000"/>
                    <a:lumOff val="40000"/>
                  </a:schemeClr>
                </a:solidFill>
                <a:latin typeface="Times New Roman" panose="02020603050405020304" pitchFamily="18" charset="0"/>
                <a:cs typeface="Times New Roman" panose="02020603050405020304" pitchFamily="18" charset="0"/>
              </a:rPr>
              <a:t>Testing Techniques</a:t>
            </a:r>
            <a:endParaRPr lang="en-US" sz="3200" b="1" i="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821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314" y="1873526"/>
            <a:ext cx="11668125" cy="5967413"/>
          </a:xfrm>
        </p:spPr>
        <p:txBody>
          <a:bodyPr>
            <a:normAutofit fontScale="92500" lnSpcReduction="10000"/>
          </a:bodyPr>
          <a:lstStyle/>
          <a:p>
            <a:pPr marL="0" indent="0">
              <a:buNone/>
            </a:pPr>
            <a:r>
              <a:rPr lang="en-US" b="1" u="sng" dirty="0">
                <a:solidFill>
                  <a:srgbClr val="FFFF00"/>
                </a:solidFill>
                <a:latin typeface="Times New Roman" panose="02020603050405020304" pitchFamily="18" charset="0"/>
                <a:cs typeface="Times New Roman" panose="02020603050405020304" pitchFamily="18" charset="0"/>
              </a:rPr>
              <a:t>Black Box Testing –Perform by the Tester</a:t>
            </a:r>
            <a:r>
              <a:rPr lang="en-US" b="1" dirty="0">
                <a:solidFill>
                  <a:srgbClr val="FFFF00"/>
                </a:solidFill>
                <a:latin typeface="Times New Roman" panose="02020603050405020304" pitchFamily="18" charset="0"/>
                <a:cs typeface="Times New Roman" panose="02020603050405020304" pitchFamily="18" charset="0"/>
              </a:rPr>
              <a:t> </a:t>
            </a:r>
            <a:endParaRPr lang="en-US" dirty="0">
              <a:solidFill>
                <a:srgbClr val="FFFF00"/>
              </a:solidFill>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Here are the generic steps followed to carry out any type of Black Box Testing. </a:t>
            </a:r>
          </a:p>
          <a:p>
            <a:pPr lvl="0"/>
            <a:r>
              <a:rPr lang="en-US" sz="2800" dirty="0">
                <a:latin typeface="Times New Roman" panose="02020603050405020304" pitchFamily="18" charset="0"/>
                <a:cs typeface="Times New Roman" panose="02020603050405020304" pitchFamily="18" charset="0"/>
              </a:rPr>
              <a:t>Initially requirements and specifications of the system are examined. </a:t>
            </a:r>
          </a:p>
          <a:p>
            <a:pPr lvl="0"/>
            <a:r>
              <a:rPr lang="en-US" sz="2800" dirty="0">
                <a:latin typeface="Times New Roman" panose="02020603050405020304" pitchFamily="18" charset="0"/>
                <a:cs typeface="Times New Roman" panose="02020603050405020304" pitchFamily="18" charset="0"/>
              </a:rPr>
              <a:t>Tester chooses valid inputs (positive test scenario) to check whether SUT processes them correctly. Also some invalid inputs (negative test scenario) are chosen to verify that the SUT is able to detect them. </a:t>
            </a:r>
          </a:p>
          <a:p>
            <a:pPr lvl="0"/>
            <a:r>
              <a:rPr lang="en-US" sz="2800" dirty="0">
                <a:latin typeface="Times New Roman" panose="02020603050405020304" pitchFamily="18" charset="0"/>
                <a:cs typeface="Times New Roman" panose="02020603050405020304" pitchFamily="18" charset="0"/>
              </a:rPr>
              <a:t>Tester determines expected outputs for all those inputs. </a:t>
            </a:r>
          </a:p>
          <a:p>
            <a:pPr lvl="0"/>
            <a:r>
              <a:rPr lang="en-US" sz="2800" dirty="0">
                <a:latin typeface="Times New Roman" panose="02020603050405020304" pitchFamily="18" charset="0"/>
                <a:cs typeface="Times New Roman" panose="02020603050405020304" pitchFamily="18" charset="0"/>
              </a:rPr>
              <a:t>Software tester constructs test cases with the selected inputs. </a:t>
            </a:r>
          </a:p>
          <a:p>
            <a:pPr lvl="0"/>
            <a:r>
              <a:rPr lang="en-US" sz="2800" dirty="0">
                <a:latin typeface="Times New Roman" panose="02020603050405020304" pitchFamily="18" charset="0"/>
                <a:cs typeface="Times New Roman" panose="02020603050405020304" pitchFamily="18" charset="0"/>
              </a:rPr>
              <a:t>The test cases are executed. </a:t>
            </a:r>
          </a:p>
          <a:p>
            <a:pPr lvl="0"/>
            <a:r>
              <a:rPr lang="en-US" sz="2800" dirty="0">
                <a:latin typeface="Times New Roman" panose="02020603050405020304" pitchFamily="18" charset="0"/>
                <a:cs typeface="Times New Roman" panose="02020603050405020304" pitchFamily="18" charset="0"/>
              </a:rPr>
              <a:t>Software tester compares the actual outputs with the expected outputs. </a:t>
            </a:r>
          </a:p>
          <a:p>
            <a:pPr lvl="0"/>
            <a:r>
              <a:rPr lang="en-US" sz="2800" dirty="0">
                <a:latin typeface="Times New Roman" panose="02020603050405020304" pitchFamily="18" charset="0"/>
                <a:cs typeface="Times New Roman" panose="02020603050405020304" pitchFamily="18" charset="0"/>
              </a:rPr>
              <a:t>Defects if any are fixed and re-tested. </a:t>
            </a:r>
          </a:p>
          <a:p>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5" name="Rectangle 4"/>
          <p:cNvSpPr/>
          <p:nvPr/>
        </p:nvSpPr>
        <p:spPr>
          <a:xfrm>
            <a:off x="4107204" y="682864"/>
            <a:ext cx="5281702" cy="584775"/>
          </a:xfrm>
          <a:prstGeom prst="rect">
            <a:avLst/>
          </a:prstGeom>
        </p:spPr>
        <p:txBody>
          <a:bodyPr wrap="none">
            <a:spAutoFit/>
          </a:bodyPr>
          <a:lstStyle/>
          <a:p>
            <a:r>
              <a:rPr lang="en-US" sz="3200" b="1" dirty="0" smtClean="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3200" b="1" dirty="0">
                <a:solidFill>
                  <a:schemeClr val="accent2">
                    <a:lumMod val="60000"/>
                    <a:lumOff val="40000"/>
                  </a:schemeClr>
                </a:solidFill>
                <a:latin typeface="Times New Roman" panose="02020603050405020304" pitchFamily="18" charset="0"/>
                <a:cs typeface="Times New Roman" panose="02020603050405020304" pitchFamily="18" charset="0"/>
              </a:rPr>
              <a:t>Dynamic </a:t>
            </a:r>
            <a:r>
              <a:rPr lang="en-US" sz="3200" b="1" dirty="0" smtClean="0">
                <a:solidFill>
                  <a:schemeClr val="accent2">
                    <a:lumMod val="60000"/>
                    <a:lumOff val="40000"/>
                  </a:schemeClr>
                </a:solidFill>
                <a:latin typeface="Times New Roman" panose="02020603050405020304" pitchFamily="18" charset="0"/>
                <a:cs typeface="Times New Roman" panose="02020603050405020304" pitchFamily="18" charset="0"/>
              </a:rPr>
              <a:t>Testing Techniques</a:t>
            </a:r>
            <a:endParaRPr lang="en-US" sz="3200" b="1" i="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1482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838" y="2069306"/>
            <a:ext cx="11668125" cy="5967413"/>
          </a:xfrm>
        </p:spPr>
        <p:txBody>
          <a:bodyPr>
            <a:normAutofit fontScale="92500" lnSpcReduction="20000"/>
          </a:bodyPr>
          <a:lstStyle/>
          <a:p>
            <a:pPr marL="0" indent="0">
              <a:buNone/>
            </a:pPr>
            <a:r>
              <a:rPr lang="en-US" sz="2800" b="1" dirty="0">
                <a:solidFill>
                  <a:srgbClr val="FFFF00"/>
                </a:solidFill>
                <a:latin typeface="Times New Roman" panose="02020603050405020304" pitchFamily="18" charset="0"/>
                <a:cs typeface="Times New Roman" panose="02020603050405020304" pitchFamily="18" charset="0"/>
              </a:rPr>
              <a:t>Black Box Testing Advantages</a:t>
            </a:r>
            <a:r>
              <a:rPr lang="en-US" sz="2800" dirty="0">
                <a:solidFill>
                  <a:srgbClr val="FFFF00"/>
                </a:solidFill>
                <a:latin typeface="Times New Roman" panose="02020603050405020304" pitchFamily="18" charset="0"/>
                <a:cs typeface="Times New Roman" panose="02020603050405020304" pitchFamily="18" charset="0"/>
              </a:rPr>
              <a:t> </a:t>
            </a:r>
            <a:endParaRPr lang="en-US" sz="2800" b="1" dirty="0">
              <a:solidFill>
                <a:srgbClr val="FFFF00"/>
              </a:solidFill>
              <a:latin typeface="Times New Roman" panose="02020603050405020304" pitchFamily="18" charset="0"/>
              <a:cs typeface="Times New Roman" panose="02020603050405020304" pitchFamily="18" charset="0"/>
            </a:endParaRPr>
          </a:p>
          <a:p>
            <a:pPr lvl="0"/>
            <a:r>
              <a:rPr lang="en-US" baseline="30000" dirty="0">
                <a:latin typeface="Times New Roman" panose="02020603050405020304" pitchFamily="18" charset="0"/>
                <a:cs typeface="Times New Roman" panose="02020603050405020304" pitchFamily="18" charset="0"/>
              </a:rPr>
              <a:t>Tests are done from a user’s point of view and will help in exposing discrepancies in  the specifications. </a:t>
            </a:r>
          </a:p>
          <a:p>
            <a:pPr lvl="0"/>
            <a:r>
              <a:rPr lang="en-US" baseline="30000" dirty="0">
                <a:latin typeface="Times New Roman" panose="02020603050405020304" pitchFamily="18" charset="0"/>
                <a:cs typeface="Times New Roman" panose="02020603050405020304" pitchFamily="18" charset="0"/>
              </a:rPr>
              <a:t>Tester need not know programming languages or how the software has been  </a:t>
            </a:r>
            <a:r>
              <a:rPr lang="en-US" baseline="30000" dirty="0" smtClean="0">
                <a:latin typeface="Times New Roman" panose="02020603050405020304" pitchFamily="18" charset="0"/>
                <a:cs typeface="Times New Roman" panose="02020603050405020304" pitchFamily="18" charset="0"/>
              </a:rPr>
              <a:t>implemented</a:t>
            </a:r>
            <a:r>
              <a:rPr lang="en-US" baseline="30000" dirty="0">
                <a:latin typeface="Times New Roman" panose="02020603050405020304" pitchFamily="18" charset="0"/>
                <a:cs typeface="Times New Roman" panose="02020603050405020304" pitchFamily="18" charset="0"/>
              </a:rPr>
              <a:t>. </a:t>
            </a:r>
          </a:p>
          <a:p>
            <a:pPr lvl="0"/>
            <a:r>
              <a:rPr lang="en-US" baseline="30000" dirty="0">
                <a:latin typeface="Times New Roman" panose="02020603050405020304" pitchFamily="18" charset="0"/>
                <a:cs typeface="Times New Roman" panose="02020603050405020304" pitchFamily="18" charset="0"/>
              </a:rPr>
              <a:t>Tests can be conducted by anyone independent from the developers, allowing for an  	objective perspective and the avoidance of developer-bias. </a:t>
            </a:r>
          </a:p>
          <a:p>
            <a:pPr lvl="0"/>
            <a:r>
              <a:rPr lang="en-US" baseline="30000" dirty="0">
                <a:latin typeface="Times New Roman" panose="02020603050405020304" pitchFamily="18" charset="0"/>
                <a:cs typeface="Times New Roman" panose="02020603050405020304" pitchFamily="18" charset="0"/>
              </a:rPr>
              <a:t>Test cases can be designed as soon as the specifications are complete. </a:t>
            </a:r>
            <a:endParaRPr lang="en-US" sz="2800" dirty="0">
              <a:latin typeface="Times New Roman" panose="02020603050405020304" pitchFamily="18" charset="0"/>
              <a:cs typeface="Times New Roman" panose="02020603050405020304" pitchFamily="18" charset="0"/>
            </a:endParaRPr>
          </a:p>
          <a:p>
            <a:pPr marL="0" indent="0">
              <a:buNone/>
            </a:pPr>
            <a:r>
              <a:rPr lang="en-US" sz="2800" b="1" dirty="0">
                <a:solidFill>
                  <a:srgbClr val="FFFF00"/>
                </a:solidFill>
                <a:latin typeface="Times New Roman" panose="02020603050405020304" pitchFamily="18" charset="0"/>
                <a:cs typeface="Times New Roman" panose="02020603050405020304" pitchFamily="18" charset="0"/>
              </a:rPr>
              <a:t>Black Box Testing Disadvantages </a:t>
            </a:r>
            <a:endParaRPr lang="en-US" sz="2800" dirty="0">
              <a:solidFill>
                <a:srgbClr val="FFFF00"/>
              </a:solidFill>
              <a:latin typeface="Times New Roman" panose="02020603050405020304" pitchFamily="18" charset="0"/>
              <a:cs typeface="Times New Roman" panose="02020603050405020304" pitchFamily="18" charset="0"/>
            </a:endParaRPr>
          </a:p>
          <a:p>
            <a:pPr lvl="0"/>
            <a:r>
              <a:rPr lang="en-US" sz="3600" baseline="30000" dirty="0">
                <a:latin typeface="Times New Roman" panose="02020603050405020304" pitchFamily="18" charset="0"/>
                <a:cs typeface="Times New Roman" panose="02020603050405020304" pitchFamily="18" charset="0"/>
              </a:rPr>
              <a:t>It is difficult to identify all possible inputs </a:t>
            </a:r>
            <a:endParaRPr lang="en-US" sz="3600" dirty="0">
              <a:latin typeface="Times New Roman" panose="02020603050405020304" pitchFamily="18" charset="0"/>
              <a:cs typeface="Times New Roman" panose="02020603050405020304" pitchFamily="18" charset="0"/>
            </a:endParaRPr>
          </a:p>
          <a:p>
            <a:pPr lvl="0"/>
            <a:r>
              <a:rPr lang="en-US" sz="3600" baseline="30000" dirty="0">
                <a:latin typeface="Times New Roman" panose="02020603050405020304" pitchFamily="18" charset="0"/>
                <a:cs typeface="Times New Roman" panose="02020603050405020304" pitchFamily="18" charset="0"/>
              </a:rPr>
              <a:t>Only a small number of possible inputs can be tested and possibility of many program paths will be left untested. </a:t>
            </a:r>
          </a:p>
          <a:p>
            <a:pPr lvl="0"/>
            <a:r>
              <a:rPr lang="en-US" sz="3600" baseline="30000" dirty="0">
                <a:latin typeface="Times New Roman" panose="02020603050405020304" pitchFamily="18" charset="0"/>
                <a:cs typeface="Times New Roman" panose="02020603050405020304" pitchFamily="18" charset="0"/>
              </a:rPr>
              <a:t>Chances of having unidentified paths during this testing </a:t>
            </a:r>
          </a:p>
          <a:p>
            <a:pPr lvl="0"/>
            <a:r>
              <a:rPr lang="en-US" sz="3600" baseline="30000" dirty="0">
                <a:latin typeface="Times New Roman" panose="02020603050405020304" pitchFamily="18" charset="0"/>
                <a:cs typeface="Times New Roman" panose="02020603050405020304" pitchFamily="18" charset="0"/>
              </a:rPr>
              <a:t>Without clear specifications, which are the situation in many projects, test cases will be difficult to design. </a:t>
            </a:r>
          </a:p>
          <a:p>
            <a:pPr lvl="0"/>
            <a:r>
              <a:rPr lang="en-US" sz="3600" baseline="30000" dirty="0">
                <a:latin typeface="Times New Roman" panose="02020603050405020304" pitchFamily="18" charset="0"/>
                <a:cs typeface="Times New Roman" panose="02020603050405020304" pitchFamily="18" charset="0"/>
              </a:rPr>
              <a:t>Tests can be redundant if the software designer/ developer has already run a test case. </a:t>
            </a: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5" name="Rectangle 4"/>
          <p:cNvSpPr/>
          <p:nvPr/>
        </p:nvSpPr>
        <p:spPr>
          <a:xfrm>
            <a:off x="4107204" y="682864"/>
            <a:ext cx="5281702" cy="584775"/>
          </a:xfrm>
          <a:prstGeom prst="rect">
            <a:avLst/>
          </a:prstGeom>
        </p:spPr>
        <p:txBody>
          <a:bodyPr wrap="none">
            <a:spAutoFit/>
          </a:bodyPr>
          <a:lstStyle/>
          <a:p>
            <a:r>
              <a:rPr lang="en-US" sz="3200" b="1" dirty="0" smtClean="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3200" b="1" dirty="0">
                <a:solidFill>
                  <a:schemeClr val="accent2">
                    <a:lumMod val="60000"/>
                    <a:lumOff val="40000"/>
                  </a:schemeClr>
                </a:solidFill>
                <a:latin typeface="Times New Roman" panose="02020603050405020304" pitchFamily="18" charset="0"/>
                <a:cs typeface="Times New Roman" panose="02020603050405020304" pitchFamily="18" charset="0"/>
              </a:rPr>
              <a:t>Dynamic </a:t>
            </a:r>
            <a:r>
              <a:rPr lang="en-US" sz="3200" b="1" dirty="0" smtClean="0">
                <a:solidFill>
                  <a:schemeClr val="accent2">
                    <a:lumMod val="60000"/>
                    <a:lumOff val="40000"/>
                  </a:schemeClr>
                </a:solidFill>
                <a:latin typeface="Times New Roman" panose="02020603050405020304" pitchFamily="18" charset="0"/>
                <a:cs typeface="Times New Roman" panose="02020603050405020304" pitchFamily="18" charset="0"/>
              </a:rPr>
              <a:t>Testing Techniques</a:t>
            </a:r>
            <a:endParaRPr lang="en-US" sz="3200" b="1" i="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7801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646" y="975251"/>
            <a:ext cx="12779858" cy="5967413"/>
          </a:xfrm>
        </p:spPr>
        <p:txBody>
          <a:bodyPr>
            <a:noAutofit/>
          </a:bodyPr>
          <a:lstStyle/>
          <a:p>
            <a:pPr marL="0" indent="0">
              <a:buNone/>
            </a:pPr>
            <a:r>
              <a:rPr lang="en-US" sz="3200" b="1" dirty="0">
                <a:solidFill>
                  <a:srgbClr val="FFFF00"/>
                </a:solidFill>
                <a:latin typeface="Times New Roman" panose="02020603050405020304" pitchFamily="18" charset="0"/>
                <a:cs typeface="Times New Roman" panose="02020603050405020304" pitchFamily="18" charset="0"/>
              </a:rPr>
              <a:t>Tools used for Black Box Testing:   </a:t>
            </a:r>
          </a:p>
          <a:p>
            <a:r>
              <a:rPr lang="en-US" sz="2800" dirty="0">
                <a:latin typeface="Times New Roman" panose="02020603050405020304" pitchFamily="18" charset="0"/>
                <a:cs typeface="Times New Roman" panose="02020603050405020304" pitchFamily="18" charset="0"/>
              </a:rPr>
              <a:t>Tools used for Black box testing largely depends on the type of black box testing you are doing. </a:t>
            </a:r>
          </a:p>
          <a:p>
            <a:r>
              <a:rPr lang="en-US" sz="2800" dirty="0">
                <a:latin typeface="Times New Roman" panose="02020603050405020304" pitchFamily="18" charset="0"/>
                <a:cs typeface="Times New Roman" panose="02020603050405020304" pitchFamily="18" charset="0"/>
              </a:rPr>
              <a:t>For Functional/ Regression Tests you can use -</a:t>
            </a:r>
            <a:r>
              <a:rPr lang="en-US" sz="2800" dirty="0">
                <a:latin typeface="Times New Roman" panose="02020603050405020304" pitchFamily="18" charset="0"/>
                <a:cs typeface="Times New Roman" panose="02020603050405020304" pitchFamily="18" charset="0"/>
                <a:hlinkClick r:id="rId2"/>
              </a:rPr>
              <a:t> QTP,</a:t>
            </a:r>
            <a:r>
              <a:rPr lang="en-US" sz="2800" dirty="0">
                <a:latin typeface="Times New Roman" panose="02020603050405020304" pitchFamily="18" charset="0"/>
                <a:cs typeface="Times New Roman" panose="02020603050405020304" pitchFamily="18" charset="0"/>
                <a:hlinkClick r:id="rId3"/>
              </a:rPr>
              <a:t> Selenium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For Non-Functional Tests, you can use -</a:t>
            </a:r>
            <a:r>
              <a:rPr lang="en-US" sz="2800" dirty="0">
                <a:latin typeface="Times New Roman" panose="02020603050405020304" pitchFamily="18" charset="0"/>
                <a:cs typeface="Times New Roman" panose="02020603050405020304" pitchFamily="18" charset="0"/>
                <a:hlinkClick r:id="rId4"/>
              </a:rPr>
              <a:t> </a:t>
            </a:r>
            <a:r>
              <a:rPr lang="en-US" sz="2800" dirty="0" err="1">
                <a:latin typeface="Times New Roman" panose="02020603050405020304" pitchFamily="18" charset="0"/>
                <a:cs typeface="Times New Roman" panose="02020603050405020304" pitchFamily="18" charset="0"/>
                <a:hlinkClick r:id="rId4"/>
              </a:rPr>
              <a:t>Loadrunner</a:t>
            </a:r>
            <a:r>
              <a:rPr lang="en-US" sz="2800" dirty="0">
                <a:latin typeface="Times New Roman" panose="02020603050405020304" pitchFamily="18" charset="0"/>
                <a:cs typeface="Times New Roman" panose="02020603050405020304" pitchFamily="18" charset="0"/>
                <a:hlinkClick r:id="rId4"/>
              </a:rPr>
              <a:t>,</a:t>
            </a:r>
            <a:r>
              <a:rPr lang="en-US" sz="2800" dirty="0">
                <a:latin typeface="Times New Roman" panose="02020603050405020304" pitchFamily="18" charset="0"/>
                <a:cs typeface="Times New Roman" panose="02020603050405020304" pitchFamily="18" charset="0"/>
                <a:hlinkClick r:id="rId5"/>
              </a:rPr>
              <a:t> </a:t>
            </a:r>
            <a:r>
              <a:rPr lang="en-US" sz="2800" dirty="0" err="1">
                <a:latin typeface="Times New Roman" panose="02020603050405020304" pitchFamily="18" charset="0"/>
                <a:cs typeface="Times New Roman" panose="02020603050405020304" pitchFamily="18" charset="0"/>
                <a:hlinkClick r:id="rId5"/>
              </a:rPr>
              <a:t>Jmeter</a:t>
            </a:r>
            <a:r>
              <a:rPr lang="en-US" sz="2800" dirty="0">
                <a:latin typeface="Times New Roman" panose="02020603050405020304" pitchFamily="18" charset="0"/>
                <a:cs typeface="Times New Roman" panose="02020603050405020304" pitchFamily="18" charset="0"/>
                <a:hlinkClick r:id="rId5"/>
              </a:rPr>
              <a:t>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p>
          <a:p>
            <a:pPr marL="0" indent="0">
              <a:buNone/>
            </a:pPr>
            <a:r>
              <a:rPr lang="en-US" sz="3200" b="1" u="sng" dirty="0">
                <a:solidFill>
                  <a:srgbClr val="FFFF00"/>
                </a:solidFill>
                <a:latin typeface="Times New Roman" panose="02020603050405020304" pitchFamily="18" charset="0"/>
                <a:cs typeface="Times New Roman" panose="02020603050405020304" pitchFamily="18" charset="0"/>
              </a:rPr>
              <a:t>Types of Black Box Testing</a:t>
            </a:r>
            <a:r>
              <a:rPr lang="en-US" sz="3200" b="1" dirty="0">
                <a:solidFill>
                  <a:srgbClr val="FFFF00"/>
                </a:solidFill>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There are many types of Black Box Testing but following are the prominent ones - </a:t>
            </a:r>
          </a:p>
          <a:p>
            <a:pPr lvl="0"/>
            <a:r>
              <a:rPr lang="en-US" sz="4000" b="1" baseline="30000" dirty="0">
                <a:latin typeface="Times New Roman" panose="02020603050405020304" pitchFamily="18" charset="0"/>
                <a:cs typeface="Times New Roman" panose="02020603050405020304" pitchFamily="18" charset="0"/>
              </a:rPr>
              <a:t>Functional testing</a:t>
            </a:r>
            <a:r>
              <a:rPr lang="en-US" sz="4000" baseline="30000" dirty="0">
                <a:latin typeface="Times New Roman" panose="02020603050405020304" pitchFamily="18" charset="0"/>
                <a:cs typeface="Times New Roman" panose="02020603050405020304" pitchFamily="18" charset="0"/>
              </a:rPr>
              <a:t> - This black box testing type is related to functional requirements of a system; it is done by software testers. </a:t>
            </a:r>
          </a:p>
          <a:p>
            <a:pPr lvl="0"/>
            <a:r>
              <a:rPr lang="en-US" sz="4000" b="1" baseline="30000" dirty="0">
                <a:latin typeface="Times New Roman" panose="02020603050405020304" pitchFamily="18" charset="0"/>
                <a:cs typeface="Times New Roman" panose="02020603050405020304" pitchFamily="18" charset="0"/>
              </a:rPr>
              <a:t>Non-functional testing </a:t>
            </a:r>
            <a:r>
              <a:rPr lang="en-US" sz="4000" baseline="30000" dirty="0">
                <a:latin typeface="Times New Roman" panose="02020603050405020304" pitchFamily="18" charset="0"/>
                <a:cs typeface="Times New Roman" panose="02020603050405020304" pitchFamily="18" charset="0"/>
              </a:rPr>
              <a:t>- This type of black box testing is not related to testing of a specific functionality, but non-functional requirements such as performance, scalability, usability. </a:t>
            </a:r>
          </a:p>
          <a:p>
            <a:r>
              <a:rPr lang="en-US" sz="2800" b="1" dirty="0">
                <a:latin typeface="Times New Roman" panose="02020603050405020304" pitchFamily="18" charset="0"/>
                <a:cs typeface="Times New Roman" panose="02020603050405020304" pitchFamily="18" charset="0"/>
              </a:rPr>
              <a:t>Regression testing </a:t>
            </a:r>
            <a:r>
              <a:rPr lang="en-US" sz="28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hlinkClick r:id="rId6"/>
              </a:rPr>
              <a:t> Regression Testing </a:t>
            </a:r>
            <a:r>
              <a:rPr lang="en-US" sz="2800" dirty="0">
                <a:latin typeface="Times New Roman" panose="02020603050405020304" pitchFamily="18" charset="0"/>
                <a:cs typeface="Times New Roman" panose="02020603050405020304" pitchFamily="18" charset="0"/>
              </a:rPr>
              <a:t>is done after code fixes, upgrades or any other system maintenance to check the new code has not affected the existing code</a:t>
            </a:r>
            <a:endParaRPr lang="en-US"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B902CA13-58CC-45C3-A688-7591C99414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5" name="Rectangle 4"/>
          <p:cNvSpPr/>
          <p:nvPr/>
        </p:nvSpPr>
        <p:spPr>
          <a:xfrm>
            <a:off x="3769273" y="117666"/>
            <a:ext cx="5281702" cy="584775"/>
          </a:xfrm>
          <a:prstGeom prst="rect">
            <a:avLst/>
          </a:prstGeom>
        </p:spPr>
        <p:txBody>
          <a:bodyPr wrap="none">
            <a:spAutoFit/>
          </a:bodyPr>
          <a:lstStyle/>
          <a:p>
            <a:r>
              <a:rPr lang="en-US" sz="3200" b="1" dirty="0" smtClean="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3200" b="1" dirty="0">
                <a:solidFill>
                  <a:schemeClr val="accent2">
                    <a:lumMod val="60000"/>
                    <a:lumOff val="40000"/>
                  </a:schemeClr>
                </a:solidFill>
                <a:latin typeface="Times New Roman" panose="02020603050405020304" pitchFamily="18" charset="0"/>
                <a:cs typeface="Times New Roman" panose="02020603050405020304" pitchFamily="18" charset="0"/>
              </a:rPr>
              <a:t>Dynamic </a:t>
            </a:r>
            <a:r>
              <a:rPr lang="en-US" sz="3200" b="1" dirty="0" smtClean="0">
                <a:solidFill>
                  <a:schemeClr val="accent2">
                    <a:lumMod val="60000"/>
                    <a:lumOff val="40000"/>
                  </a:schemeClr>
                </a:solidFill>
                <a:latin typeface="Times New Roman" panose="02020603050405020304" pitchFamily="18" charset="0"/>
                <a:cs typeface="Times New Roman" panose="02020603050405020304" pitchFamily="18" charset="0"/>
              </a:rPr>
              <a:t>Testing Techniques</a:t>
            </a:r>
            <a:endParaRPr lang="en-US" sz="3200" b="1" i="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3208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417" y="422544"/>
            <a:ext cx="12940748" cy="9635856"/>
          </a:xfrm>
        </p:spPr>
        <p:txBody>
          <a:bodyPr>
            <a:normAutofit fontScale="92500" lnSpcReduction="20000"/>
          </a:bodyPr>
          <a:lstStyle/>
          <a:p>
            <a:pPr marL="0" indent="0">
              <a:buNone/>
            </a:pPr>
            <a:r>
              <a:rPr lang="en-US" b="1" dirty="0" smtClean="0">
                <a:solidFill>
                  <a:srgbClr val="FFFF00"/>
                </a:solidFill>
                <a:latin typeface="Times New Roman" panose="02020603050405020304" pitchFamily="18" charset="0"/>
                <a:cs typeface="Times New Roman" panose="02020603050405020304" pitchFamily="18" charset="0"/>
              </a:rPr>
              <a:t>I. Black </a:t>
            </a:r>
            <a:r>
              <a:rPr lang="en-US" b="1" dirty="0">
                <a:solidFill>
                  <a:srgbClr val="FFFF00"/>
                </a:solidFill>
                <a:latin typeface="Times New Roman" panose="02020603050405020304" pitchFamily="18" charset="0"/>
                <a:cs typeface="Times New Roman" panose="02020603050405020304" pitchFamily="18" charset="0"/>
              </a:rPr>
              <a:t>Box Testing Techniques </a:t>
            </a:r>
          </a:p>
          <a:p>
            <a:r>
              <a:rPr lang="en-US" sz="3400" dirty="0">
                <a:latin typeface="Times New Roman" panose="02020603050405020304" pitchFamily="18" charset="0"/>
                <a:cs typeface="Times New Roman" panose="02020603050405020304" pitchFamily="18" charset="0"/>
              </a:rPr>
              <a:t>Following are some techniques that can be used for designing black box tests. </a:t>
            </a:r>
            <a:r>
              <a:rPr lang="en-US" sz="3400" dirty="0" smtClean="0">
                <a:latin typeface="Times New Roman" panose="02020603050405020304" pitchFamily="18" charset="0"/>
                <a:cs typeface="Times New Roman" panose="02020603050405020304" pitchFamily="18" charset="0"/>
              </a:rPr>
              <a:t> </a:t>
            </a:r>
            <a:endParaRPr lang="en-US" sz="3400" dirty="0">
              <a:latin typeface="Times New Roman" panose="02020603050405020304" pitchFamily="18" charset="0"/>
              <a:cs typeface="Times New Roman" panose="02020603050405020304" pitchFamily="18" charset="0"/>
            </a:endParaRPr>
          </a:p>
          <a:p>
            <a:r>
              <a:rPr lang="en-US" sz="3400" dirty="0">
                <a:latin typeface="Times New Roman" panose="02020603050405020304" pitchFamily="18" charset="0"/>
                <a:cs typeface="Times New Roman" panose="02020603050405020304" pitchFamily="18" charset="0"/>
              </a:rPr>
              <a:t>  </a:t>
            </a:r>
            <a:r>
              <a:rPr lang="en-US" sz="3400" b="1" dirty="0">
                <a:solidFill>
                  <a:srgbClr val="00B0F0"/>
                </a:solidFill>
                <a:latin typeface="Times New Roman" panose="02020603050405020304" pitchFamily="18" charset="0"/>
                <a:cs typeface="Times New Roman" panose="02020603050405020304" pitchFamily="18" charset="0"/>
              </a:rPr>
              <a:t>Equivalence partitioning</a:t>
            </a:r>
            <a:r>
              <a:rPr lang="en-US" sz="3400" dirty="0">
                <a:latin typeface="Times New Roman" panose="02020603050405020304" pitchFamily="18" charset="0"/>
                <a:cs typeface="Times New Roman" panose="02020603050405020304" pitchFamily="18" charset="0"/>
              </a:rPr>
              <a:t>: It is a software test design technique that involves dividing input values into valid and invalid partitions and selecting representative values from each partition as test data. 	 </a:t>
            </a:r>
          </a:p>
          <a:p>
            <a:r>
              <a:rPr lang="en-US" sz="3400" dirty="0">
                <a:latin typeface="Times New Roman" panose="02020603050405020304" pitchFamily="18" charset="0"/>
                <a:cs typeface="Times New Roman" panose="02020603050405020304" pitchFamily="18" charset="0"/>
              </a:rPr>
              <a:t>  </a:t>
            </a:r>
            <a:r>
              <a:rPr lang="en-US" sz="3400" b="1" dirty="0">
                <a:solidFill>
                  <a:srgbClr val="00B0F0"/>
                </a:solidFill>
                <a:latin typeface="Times New Roman" panose="02020603050405020304" pitchFamily="18" charset="0"/>
                <a:cs typeface="Times New Roman" panose="02020603050405020304" pitchFamily="18" charset="0"/>
              </a:rPr>
              <a:t>Boundary Value Analysis</a:t>
            </a:r>
            <a:r>
              <a:rPr lang="en-US" sz="3400" dirty="0">
                <a:latin typeface="Times New Roman" panose="02020603050405020304" pitchFamily="18" charset="0"/>
                <a:cs typeface="Times New Roman" panose="02020603050405020304" pitchFamily="18" charset="0"/>
              </a:rPr>
              <a:t>: It is a software test design technique that involves determination of boundaries for input values and selecting values that are at the boundaries and just inside/ outside of the boundaries as test data. 	 </a:t>
            </a:r>
          </a:p>
          <a:p>
            <a:r>
              <a:rPr lang="en-US" sz="3400" b="1" dirty="0">
                <a:solidFill>
                  <a:srgbClr val="00B0F0"/>
                </a:solidFill>
                <a:latin typeface="Times New Roman" panose="02020603050405020304" pitchFamily="18" charset="0"/>
                <a:cs typeface="Times New Roman" panose="02020603050405020304" pitchFamily="18" charset="0"/>
              </a:rPr>
              <a:t>Cause Effect Graphing</a:t>
            </a:r>
            <a:r>
              <a:rPr lang="en-US" sz="3400" dirty="0">
                <a:latin typeface="Times New Roman" panose="02020603050405020304" pitchFamily="18" charset="0"/>
                <a:cs typeface="Times New Roman" panose="02020603050405020304" pitchFamily="18" charset="0"/>
              </a:rPr>
              <a:t>: It is a software test design technique that involves identifying the cases (input conditions) and effects (output conditions), producing a Cause-Effect Graph, and generating test cases accordingly </a:t>
            </a:r>
          </a:p>
          <a:p>
            <a:r>
              <a:rPr lang="en-US" sz="3400" b="1" dirty="0">
                <a:solidFill>
                  <a:srgbClr val="00B0F0"/>
                </a:solidFill>
                <a:latin typeface="Times New Roman" panose="02020603050405020304" pitchFamily="18" charset="0"/>
                <a:cs typeface="Times New Roman" panose="02020603050405020304" pitchFamily="18" charset="0"/>
              </a:rPr>
              <a:t>Decision Table Testing</a:t>
            </a:r>
            <a:r>
              <a:rPr lang="en-US" sz="3400" dirty="0">
                <a:latin typeface="Times New Roman" panose="02020603050405020304" pitchFamily="18" charset="0"/>
                <a:cs typeface="Times New Roman" panose="02020603050405020304" pitchFamily="18" charset="0"/>
              </a:rPr>
              <a:t>: A decision table puts causes and their effects in a matrix. There is unique combination in each column. </a:t>
            </a:r>
          </a:p>
          <a:p>
            <a:r>
              <a:rPr lang="en-US" sz="3400" b="1" dirty="0">
                <a:solidFill>
                  <a:srgbClr val="00B0F0"/>
                </a:solidFill>
                <a:latin typeface="Times New Roman" panose="02020603050405020304" pitchFamily="18" charset="0"/>
                <a:cs typeface="Times New Roman" panose="02020603050405020304" pitchFamily="18" charset="0"/>
              </a:rPr>
              <a:t>Error Guessing: </a:t>
            </a:r>
          </a:p>
          <a:p>
            <a:r>
              <a:rPr lang="en-US" sz="3400" dirty="0">
                <a:latin typeface="Times New Roman" panose="02020603050405020304" pitchFamily="18" charset="0"/>
                <a:cs typeface="Times New Roman" panose="02020603050405020304" pitchFamily="18" charset="0"/>
              </a:rPr>
              <a:t>This is purely based on previous experience and judgment of tester. Error Guessing is the art of guessing where errors can be hidden. For this technique there are no specific tools, writing the test cases that cover all the application paths. </a:t>
            </a:r>
            <a:endParaRPr lang="en-US" sz="3400" dirty="0" smtClean="0">
              <a:latin typeface="Times New Roman" panose="02020603050405020304" pitchFamily="18" charset="0"/>
              <a:cs typeface="Times New Roman" panose="02020603050405020304" pitchFamily="18" charset="0"/>
            </a:endParaRPr>
          </a:p>
          <a:p>
            <a:r>
              <a:rPr lang="en-US" sz="3400" b="1" dirty="0" smtClean="0">
                <a:solidFill>
                  <a:srgbClr val="00B0F0"/>
                </a:solidFill>
                <a:latin typeface="Times New Roman" panose="02020603050405020304" pitchFamily="18" charset="0"/>
                <a:cs typeface="Times New Roman" panose="02020603050405020304" pitchFamily="18" charset="0"/>
              </a:rPr>
              <a:t>State Base Testing</a:t>
            </a:r>
            <a:endParaRPr lang="en-US" sz="3400" b="1" dirty="0">
              <a:solidFill>
                <a:srgbClr val="00B0F0"/>
              </a:solidFill>
              <a:latin typeface="Times New Roman" panose="02020603050405020304" pitchFamily="18" charset="0"/>
              <a:cs typeface="Times New Roman" panose="02020603050405020304" pitchFamily="18" charset="0"/>
            </a:endParaRPr>
          </a:p>
          <a:p>
            <a:endParaRPr lang="en-US" sz="3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5" name="Rectangle 4"/>
          <p:cNvSpPr/>
          <p:nvPr/>
        </p:nvSpPr>
        <p:spPr>
          <a:xfrm>
            <a:off x="3351830" y="-174721"/>
            <a:ext cx="5281702" cy="584775"/>
          </a:xfrm>
          <a:prstGeom prst="rect">
            <a:avLst/>
          </a:prstGeom>
        </p:spPr>
        <p:txBody>
          <a:bodyPr wrap="none">
            <a:spAutoFit/>
          </a:bodyPr>
          <a:lstStyle/>
          <a:p>
            <a:r>
              <a:rPr lang="en-US" sz="3200" b="1" dirty="0" smtClean="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3200" b="1" dirty="0">
                <a:solidFill>
                  <a:schemeClr val="accent2">
                    <a:lumMod val="60000"/>
                    <a:lumOff val="40000"/>
                  </a:schemeClr>
                </a:solidFill>
                <a:latin typeface="Times New Roman" panose="02020603050405020304" pitchFamily="18" charset="0"/>
                <a:cs typeface="Times New Roman" panose="02020603050405020304" pitchFamily="18" charset="0"/>
              </a:rPr>
              <a:t>Dynamic </a:t>
            </a:r>
            <a:r>
              <a:rPr lang="en-US" sz="3200" b="1" dirty="0" smtClean="0">
                <a:solidFill>
                  <a:schemeClr val="accent2">
                    <a:lumMod val="60000"/>
                    <a:lumOff val="40000"/>
                  </a:schemeClr>
                </a:solidFill>
                <a:latin typeface="Times New Roman" panose="02020603050405020304" pitchFamily="18" charset="0"/>
                <a:cs typeface="Times New Roman" panose="02020603050405020304" pitchFamily="18" charset="0"/>
              </a:rPr>
              <a:t>Testing Techniques</a:t>
            </a:r>
            <a:endParaRPr lang="en-US" sz="3200" b="1" i="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140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614" y="1446143"/>
            <a:ext cx="12992100" cy="7797248"/>
          </a:xfrm>
        </p:spPr>
        <p:txBody>
          <a:bodyPr>
            <a:normAutofit fontScale="92500" lnSpcReduction="20000"/>
          </a:bodyPr>
          <a:lstStyle/>
          <a:p>
            <a:pPr marL="0" indent="0">
              <a:buNone/>
            </a:pPr>
            <a:r>
              <a:rPr lang="en-US" sz="2400" dirty="0" smtClean="0">
                <a:latin typeface="Times New Roman" panose="02020603050405020304" pitchFamily="18" charset="0"/>
                <a:cs typeface="Times New Roman" panose="02020603050405020304" pitchFamily="18" charset="0"/>
              </a:rPr>
              <a:t> </a:t>
            </a:r>
            <a:r>
              <a:rPr lang="en-US" sz="2800" b="1" dirty="0" smtClean="0">
                <a:solidFill>
                  <a:srgbClr val="FFFF00"/>
                </a:solidFill>
                <a:latin typeface="Times New Roman" panose="02020603050405020304" pitchFamily="18" charset="0"/>
                <a:cs typeface="Times New Roman" panose="02020603050405020304" pitchFamily="18" charset="0"/>
              </a:rPr>
              <a:t>BLACK BOX TESTING </a:t>
            </a:r>
            <a:r>
              <a:rPr lang="en-US" sz="2800" b="1" dirty="0">
                <a:solidFill>
                  <a:srgbClr val="FFFF00"/>
                </a:solidFill>
                <a:latin typeface="Times New Roman" panose="02020603050405020304" pitchFamily="18" charset="0"/>
                <a:cs typeface="Times New Roman" panose="02020603050405020304" pitchFamily="18" charset="0"/>
              </a:rPr>
              <a:t>- I </a:t>
            </a:r>
            <a:r>
              <a:rPr lang="en-US" sz="2800" b="1" dirty="0" smtClean="0">
                <a:solidFill>
                  <a:srgbClr val="FFFF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a:p>
            <a:pPr marL="0" indent="0">
              <a:buNone/>
            </a:pPr>
            <a:r>
              <a:rPr lang="en-US" sz="2400" dirty="0" err="1">
                <a:latin typeface="Times New Roman" panose="02020603050405020304" pitchFamily="18" charset="0"/>
                <a:cs typeface="Times New Roman" panose="02020603050405020304" pitchFamily="18" charset="0"/>
              </a:rPr>
              <a:t>i</a:t>
            </a:r>
            <a:r>
              <a:rPr lang="en-US" sz="2800" b="1" dirty="0" smtClean="0">
                <a:solidFill>
                  <a:srgbClr val="FFFF00"/>
                </a:solidFill>
                <a:latin typeface="Times New Roman" panose="02020603050405020304" pitchFamily="18" charset="0"/>
                <a:cs typeface="Times New Roman" panose="02020603050405020304" pitchFamily="18" charset="0"/>
              </a:rPr>
              <a:t>.          </a:t>
            </a:r>
            <a:r>
              <a:rPr lang="en-US" sz="2800" dirty="0">
                <a:solidFill>
                  <a:srgbClr val="00B0F0"/>
                </a:solidFill>
                <a:latin typeface="Times New Roman" panose="02020603050405020304" pitchFamily="18" charset="0"/>
                <a:cs typeface="Times New Roman" panose="02020603050405020304" pitchFamily="18" charset="0"/>
              </a:rPr>
              <a:t>EQUIVALENCE CLASS PARTITIONING: </a:t>
            </a:r>
          </a:p>
          <a:p>
            <a:r>
              <a:rPr lang="en-US" sz="3200" dirty="0">
                <a:latin typeface="Times New Roman" panose="02020603050405020304" pitchFamily="18" charset="0"/>
                <a:cs typeface="Times New Roman" panose="02020603050405020304" pitchFamily="18" charset="0"/>
              </a:rPr>
              <a:t>Equivalence Class Partitioning is a test case design techniques in black box testing.  Equivalence partitioning is a Test Case Design Technique to divide the input data of software into  	different equivalence data classes. </a:t>
            </a:r>
          </a:p>
          <a:p>
            <a:r>
              <a:rPr lang="en-US" sz="3200" dirty="0">
                <a:latin typeface="Times New Roman" panose="02020603050405020304" pitchFamily="18" charset="0"/>
                <a:cs typeface="Times New Roman" panose="02020603050405020304" pitchFamily="18" charset="0"/>
              </a:rPr>
              <a:t>  Test cases are designed for equivalence data class. The equivalence partitions are frequently derived from the requirements specification for input data that influence the processing of the test  object. </a:t>
            </a:r>
          </a:p>
          <a:p>
            <a:r>
              <a:rPr lang="en-US" sz="3200" dirty="0">
                <a:latin typeface="Times New Roman" panose="02020603050405020304" pitchFamily="18" charset="0"/>
                <a:cs typeface="Times New Roman" panose="02020603050405020304" pitchFamily="18" charset="0"/>
              </a:rPr>
              <a:t>A use of this method reduces the time necessary for testing software using less and effective test cases </a:t>
            </a:r>
          </a:p>
          <a:p>
            <a:r>
              <a:rPr lang="en-US" sz="3200" dirty="0">
                <a:latin typeface="Times New Roman" panose="02020603050405020304" pitchFamily="18" charset="0"/>
                <a:cs typeface="Times New Roman" panose="02020603050405020304" pitchFamily="18" charset="0"/>
              </a:rPr>
              <a:t>Equivalence Partitioning = Equivalence Class Partitioning = ECP </a:t>
            </a:r>
            <a:r>
              <a:rPr lang="en-US" sz="3200" dirty="0" smtClean="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It can be used at any level of software for testing and is preferably a good technique to use first. In this technique, only one condition to be tested from each partition. Because we assume that, all the conditions in one partition behave in the same manner by the software. In a partition, if one condition works other will definitely work. Likewise we assume that, if one of the conditions does not work then none of the conditions in that partition will work. </a:t>
            </a:r>
          </a:p>
          <a:p>
            <a:endParaRPr lang="en-US"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5" name="Rectangle 4"/>
          <p:cNvSpPr/>
          <p:nvPr/>
        </p:nvSpPr>
        <p:spPr>
          <a:xfrm>
            <a:off x="4107204" y="682864"/>
            <a:ext cx="5281702" cy="584775"/>
          </a:xfrm>
          <a:prstGeom prst="rect">
            <a:avLst/>
          </a:prstGeom>
        </p:spPr>
        <p:txBody>
          <a:bodyPr wrap="none">
            <a:spAutoFit/>
          </a:bodyPr>
          <a:lstStyle/>
          <a:p>
            <a:r>
              <a:rPr lang="en-US" sz="3200" b="1" dirty="0" smtClean="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3200" b="1" dirty="0">
                <a:solidFill>
                  <a:schemeClr val="accent2">
                    <a:lumMod val="60000"/>
                    <a:lumOff val="40000"/>
                  </a:schemeClr>
                </a:solidFill>
                <a:latin typeface="Times New Roman" panose="02020603050405020304" pitchFamily="18" charset="0"/>
                <a:cs typeface="Times New Roman" panose="02020603050405020304" pitchFamily="18" charset="0"/>
              </a:rPr>
              <a:t>Dynamic </a:t>
            </a:r>
            <a:r>
              <a:rPr lang="en-US" sz="3200" b="1" dirty="0" smtClean="0">
                <a:solidFill>
                  <a:schemeClr val="accent2">
                    <a:lumMod val="60000"/>
                    <a:lumOff val="40000"/>
                  </a:schemeClr>
                </a:solidFill>
                <a:latin typeface="Times New Roman" panose="02020603050405020304" pitchFamily="18" charset="0"/>
                <a:cs typeface="Times New Roman" panose="02020603050405020304" pitchFamily="18" charset="0"/>
              </a:rPr>
              <a:t>Testing Techniques</a:t>
            </a:r>
            <a:endParaRPr lang="en-US" sz="3200" b="1" i="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3066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3847" y="2835965"/>
            <a:ext cx="12158662" cy="5967413"/>
          </a:xfrm>
        </p:spPr>
        <p:txBody>
          <a:bodyPr>
            <a:normAutofit fontScale="92500" lnSpcReduction="20000"/>
          </a:bodyPr>
          <a:lstStyle/>
          <a:p>
            <a:r>
              <a:rPr lang="en-US" sz="2800" dirty="0">
                <a:latin typeface="Times New Roman" panose="02020603050405020304" pitchFamily="18" charset="0"/>
                <a:cs typeface="Times New Roman" panose="02020603050405020304" pitchFamily="18" charset="0"/>
              </a:rPr>
              <a:t>Equivalence partitioning is a testing technique where input values set into classes for testing. </a:t>
            </a:r>
          </a:p>
          <a:p>
            <a:r>
              <a:rPr lang="en-US" sz="2800" b="1" dirty="0">
                <a:latin typeface="Times New Roman" panose="02020603050405020304" pitchFamily="18" charset="0"/>
                <a:cs typeface="Times New Roman" panose="02020603050405020304" pitchFamily="18" charset="0"/>
              </a:rPr>
              <a:t>Valid Input Class = Keeps all valid inputs.</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Invalid Input Class = Keeps all Invalid inputs</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How is this partitioning performed while testing: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1. If an input condition specifies a range, one valid and one two invalid classes are defined.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If an input condition requires a specific value, one valid and two invalid equivalence classes are defined. </a:t>
            </a:r>
          </a:p>
          <a:p>
            <a:pPr lvl="0"/>
            <a:r>
              <a:rPr lang="en-US" sz="2800" dirty="0" smtClean="0">
                <a:latin typeface="Times New Roman" panose="02020603050405020304" pitchFamily="18" charset="0"/>
                <a:cs typeface="Times New Roman" panose="02020603050405020304" pitchFamily="18" charset="0"/>
              </a:rPr>
              <a:t>3.If </a:t>
            </a:r>
            <a:r>
              <a:rPr lang="en-US" sz="2800" dirty="0">
                <a:latin typeface="Times New Roman" panose="02020603050405020304" pitchFamily="18" charset="0"/>
                <a:cs typeface="Times New Roman" panose="02020603050405020304" pitchFamily="18" charset="0"/>
              </a:rPr>
              <a:t>an input condition specifies a member of a set, one valid and one invalid equivalence class is defined. </a:t>
            </a:r>
          </a:p>
          <a:p>
            <a:pPr lvl="0"/>
            <a:r>
              <a:rPr lang="en-US" sz="2800" dirty="0" smtClean="0">
                <a:latin typeface="Times New Roman" panose="02020603050405020304" pitchFamily="18" charset="0"/>
                <a:cs typeface="Times New Roman" panose="02020603050405020304" pitchFamily="18" charset="0"/>
              </a:rPr>
              <a:t>4. If </a:t>
            </a:r>
            <a:r>
              <a:rPr lang="en-US" sz="2800" dirty="0">
                <a:latin typeface="Times New Roman" panose="02020603050405020304" pitchFamily="18" charset="0"/>
                <a:cs typeface="Times New Roman" panose="02020603050405020304" pitchFamily="18" charset="0"/>
              </a:rPr>
              <a:t>an input condition is Boolean, one valid and one invalid class is defined.</a:t>
            </a:r>
            <a:r>
              <a:rPr lang="en-US" sz="2800" b="1"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5" name="Rectangle 4"/>
          <p:cNvSpPr/>
          <p:nvPr/>
        </p:nvSpPr>
        <p:spPr>
          <a:xfrm>
            <a:off x="363847" y="1512797"/>
            <a:ext cx="4852610" cy="523220"/>
          </a:xfrm>
          <a:prstGeom prst="rect">
            <a:avLst/>
          </a:prstGeom>
        </p:spPr>
        <p:txBody>
          <a:bodyPr wrap="none">
            <a:spAutoFit/>
          </a:bodyPr>
          <a:lstStyle/>
          <a:p>
            <a:pPr marL="0" indent="0">
              <a:buNone/>
            </a:pPr>
            <a:r>
              <a:rPr lang="en-US" sz="2800" b="1" dirty="0" smtClean="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2800" b="1" dirty="0">
                <a:solidFill>
                  <a:srgbClr val="FFFF00"/>
                </a:solidFill>
                <a:latin typeface="Times New Roman" panose="02020603050405020304" pitchFamily="18" charset="0"/>
                <a:cs typeface="Times New Roman" panose="02020603050405020304" pitchFamily="18" charset="0"/>
              </a:rPr>
              <a:t>BLACK BOX TESTING </a:t>
            </a:r>
            <a:r>
              <a:rPr lang="en-US" sz="2800" b="1" dirty="0" smtClean="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p>
        </p:txBody>
      </p:sp>
      <p:sp>
        <p:nvSpPr>
          <p:cNvPr id="6" name="Rectangle 5"/>
          <p:cNvSpPr/>
          <p:nvPr/>
        </p:nvSpPr>
        <p:spPr>
          <a:xfrm>
            <a:off x="2371551" y="2036017"/>
            <a:ext cx="6310125" cy="461665"/>
          </a:xfrm>
          <a:prstGeom prst="rect">
            <a:avLst/>
          </a:prstGeom>
        </p:spPr>
        <p:txBody>
          <a:bodyPr wrap="none">
            <a:spAutoFit/>
          </a:bodyPr>
          <a:lstStyle/>
          <a:p>
            <a:r>
              <a:rPr lang="en-US" sz="2400" b="1" dirty="0">
                <a:solidFill>
                  <a:srgbClr val="FFFF00"/>
                </a:solidFill>
                <a:latin typeface="Times New Roman" panose="02020603050405020304" pitchFamily="18" charset="0"/>
                <a:cs typeface="Times New Roman" panose="02020603050405020304" pitchFamily="18" charset="0"/>
              </a:rPr>
              <a:t>i</a:t>
            </a:r>
            <a:r>
              <a:rPr lang="en-US" sz="2400" b="1" dirty="0" smtClean="0">
                <a:solidFill>
                  <a:srgbClr val="00B0F0"/>
                </a:solidFill>
                <a:latin typeface="Times New Roman" panose="02020603050405020304" pitchFamily="18" charset="0"/>
                <a:cs typeface="Times New Roman" panose="02020603050405020304" pitchFamily="18" charset="0"/>
              </a:rPr>
              <a:t>. EQUIVALENCE </a:t>
            </a:r>
            <a:r>
              <a:rPr lang="en-US" sz="2400" b="1" dirty="0">
                <a:solidFill>
                  <a:srgbClr val="00B0F0"/>
                </a:solidFill>
                <a:latin typeface="Times New Roman" panose="02020603050405020304" pitchFamily="18" charset="0"/>
                <a:cs typeface="Times New Roman" panose="02020603050405020304" pitchFamily="18" charset="0"/>
              </a:rPr>
              <a:t>CLASS PARTITIONING</a:t>
            </a:r>
            <a:r>
              <a:rPr lang="en-US" dirty="0">
                <a:latin typeface="Times New Roman" panose="02020603050405020304" pitchFamily="18" charset="0"/>
                <a:cs typeface="Times New Roman" panose="02020603050405020304" pitchFamily="18" charset="0"/>
              </a:rPr>
              <a:t>: </a:t>
            </a:r>
            <a:endParaRPr lang="en-US" dirty="0"/>
          </a:p>
        </p:txBody>
      </p:sp>
      <p:sp>
        <p:nvSpPr>
          <p:cNvPr id="7" name="Rectangle 6"/>
          <p:cNvSpPr/>
          <p:nvPr/>
        </p:nvSpPr>
        <p:spPr>
          <a:xfrm>
            <a:off x="4107204" y="682864"/>
            <a:ext cx="5281702" cy="584775"/>
          </a:xfrm>
          <a:prstGeom prst="rect">
            <a:avLst/>
          </a:prstGeom>
        </p:spPr>
        <p:txBody>
          <a:bodyPr wrap="none">
            <a:spAutoFit/>
          </a:bodyPr>
          <a:lstStyle/>
          <a:p>
            <a:r>
              <a:rPr lang="en-US" sz="3200" b="1" dirty="0" smtClean="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3200" b="1" dirty="0">
                <a:solidFill>
                  <a:schemeClr val="accent2">
                    <a:lumMod val="60000"/>
                    <a:lumOff val="40000"/>
                  </a:schemeClr>
                </a:solidFill>
                <a:latin typeface="Times New Roman" panose="02020603050405020304" pitchFamily="18" charset="0"/>
                <a:cs typeface="Times New Roman" panose="02020603050405020304" pitchFamily="18" charset="0"/>
              </a:rPr>
              <a:t>Dynamic </a:t>
            </a:r>
            <a:r>
              <a:rPr lang="en-US" sz="3200" b="1" dirty="0" smtClean="0">
                <a:solidFill>
                  <a:schemeClr val="accent2">
                    <a:lumMod val="60000"/>
                    <a:lumOff val="40000"/>
                  </a:schemeClr>
                </a:solidFill>
                <a:latin typeface="Times New Roman" panose="02020603050405020304" pitchFamily="18" charset="0"/>
                <a:cs typeface="Times New Roman" panose="02020603050405020304" pitchFamily="18" charset="0"/>
              </a:rPr>
              <a:t>Testing Techniques</a:t>
            </a:r>
            <a:endParaRPr lang="en-US" sz="3200" b="1" i="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3860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4045" y="2312024"/>
            <a:ext cx="11668125" cy="5967413"/>
          </a:xfrm>
        </p:spPr>
        <p:txBody>
          <a:bodyPr/>
          <a:lstStyle/>
          <a:p>
            <a:r>
              <a:rPr lang="en-US" sz="2400" dirty="0">
                <a:latin typeface="Times New Roman" panose="02020603050405020304" pitchFamily="18" charset="0"/>
                <a:cs typeface="Times New Roman" panose="02020603050405020304" pitchFamily="18" charset="0"/>
              </a:rPr>
              <a:t>Let's consider the behavior of tickets in the Flight reservation application, while booking a new flight. </a:t>
            </a:r>
          </a:p>
          <a:p>
            <a:r>
              <a:rPr lang="en-US" sz="2400" dirty="0">
                <a:latin typeface="Times New Roman" panose="02020603050405020304" pitchFamily="18" charset="0"/>
                <a:cs typeface="Times New Roman" panose="02020603050405020304" pitchFamily="18" charset="0"/>
              </a:rPr>
              <a:t>Ticket values 1 to 10 are considered valid &amp; ticket is booked. While value 11 to 99 is considered invalid for reservation and error message will appear, "Only ten tickets may be ordered at one time</a:t>
            </a:r>
            <a:r>
              <a:rPr lang="en-US" sz="2800" dirty="0"/>
              <a:t>". </a:t>
            </a:r>
          </a:p>
          <a:p>
            <a:endParaRPr lang="en-US" dirty="0"/>
          </a:p>
        </p:txBody>
      </p:sp>
      <p:pic>
        <p:nvPicPr>
          <p:cNvPr id="6" name="Picture 5"/>
          <p:cNvPicPr>
            <a:picLocks noChangeAspect="1"/>
          </p:cNvPicPr>
          <p:nvPr/>
        </p:nvPicPr>
        <p:blipFill rotWithShape="1">
          <a:blip r:embed="rId2"/>
          <a:srcRect l="24758" r="20039" b="6783"/>
          <a:stretch/>
        </p:blipFill>
        <p:spPr>
          <a:xfrm>
            <a:off x="5153433" y="4171278"/>
            <a:ext cx="6815143" cy="1390649"/>
          </a:xfrm>
          <a:prstGeom prst="rect">
            <a:avLst/>
          </a:prstGeom>
        </p:spPr>
      </p:pic>
      <p:sp>
        <p:nvSpPr>
          <p:cNvPr id="7" name="Rectangle 6"/>
          <p:cNvSpPr/>
          <p:nvPr/>
        </p:nvSpPr>
        <p:spPr>
          <a:xfrm>
            <a:off x="252011" y="5800120"/>
            <a:ext cx="12992088" cy="341632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Here is the test condition </a:t>
            </a:r>
          </a:p>
          <a:p>
            <a:r>
              <a:rPr lang="en-US" sz="2400" dirty="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1.Any </a:t>
            </a:r>
            <a:r>
              <a:rPr lang="en-US" sz="2400" dirty="0">
                <a:latin typeface="Times New Roman" panose="02020603050405020304" pitchFamily="18" charset="0"/>
                <a:cs typeface="Times New Roman" panose="02020603050405020304" pitchFamily="18" charset="0"/>
              </a:rPr>
              <a:t>Number greater than 10 entered in the reservation column (let say 11) is considered invalid. </a:t>
            </a:r>
          </a:p>
          <a:p>
            <a:pPr marL="342900" indent="-342900">
              <a:buAutoNum type="arabicPeriod" startAt="2"/>
            </a:pPr>
            <a:r>
              <a:rPr lang="en-US" sz="2400" dirty="0" smtClean="0">
                <a:latin typeface="Times New Roman" panose="02020603050405020304" pitchFamily="18" charset="0"/>
                <a:cs typeface="Times New Roman" panose="02020603050405020304" pitchFamily="18" charset="0"/>
              </a:rPr>
              <a:t>Any </a:t>
            </a:r>
            <a:r>
              <a:rPr lang="en-US" sz="2400" dirty="0">
                <a:latin typeface="Times New Roman" panose="02020603050405020304" pitchFamily="18" charset="0"/>
                <a:cs typeface="Times New Roman" panose="02020603050405020304" pitchFamily="18" charset="0"/>
              </a:rPr>
              <a:t>Number less than 1 that is 0 or below, then it is considered invalid. </a:t>
            </a:r>
            <a:endParaRPr lang="en-US" sz="2400" dirty="0" smtClean="0">
              <a:latin typeface="Times New Roman" panose="02020603050405020304" pitchFamily="18" charset="0"/>
              <a:cs typeface="Times New Roman" panose="02020603050405020304" pitchFamily="18" charset="0"/>
            </a:endParaRPr>
          </a:p>
          <a:p>
            <a:pPr marL="342900" indent="-342900">
              <a:buAutoNum type="arabicPeriod" startAt="2"/>
            </a:pPr>
            <a:r>
              <a:rPr lang="en-US" sz="2400" dirty="0">
                <a:latin typeface="Times New Roman" panose="02020603050405020304" pitchFamily="18" charset="0"/>
                <a:cs typeface="Times New Roman" panose="02020603050405020304" pitchFamily="18" charset="0"/>
              </a:rPr>
              <a:t>Numbers 1 to 10 are considered </a:t>
            </a:r>
            <a:r>
              <a:rPr lang="en-US" sz="2400" dirty="0" smtClean="0">
                <a:latin typeface="Times New Roman" panose="02020603050405020304" pitchFamily="18" charset="0"/>
                <a:cs typeface="Times New Roman" panose="02020603050405020304" pitchFamily="18" charset="0"/>
              </a:rPr>
              <a:t>valid</a:t>
            </a:r>
            <a:endParaRPr lang="en-US" sz="2400" dirty="0">
              <a:latin typeface="Times New Roman" panose="02020603050405020304" pitchFamily="18" charset="0"/>
              <a:cs typeface="Times New Roman" panose="02020603050405020304" pitchFamily="18" charset="0"/>
            </a:endParaRPr>
          </a:p>
          <a:p>
            <a:pPr marL="342900" indent="-342900">
              <a:buAutoNum type="arabicPeriod" startAt="2"/>
            </a:pPr>
            <a:r>
              <a:rPr lang="en-US" sz="2400" dirty="0">
                <a:latin typeface="Times New Roman" panose="02020603050405020304" pitchFamily="18" charset="0"/>
                <a:cs typeface="Times New Roman" panose="02020603050405020304" pitchFamily="18" charset="0"/>
              </a:rPr>
              <a:t>Any 3 Digit Number say -100 is invalid  We cannot test all the possible values because if done, number of test cases will be more than 100.To address this problem, we use equivalence partitioning hypothesis where we divide the possible values of tickets into groups or sets as shown below where the system behavior can be considered the same </a:t>
            </a:r>
          </a:p>
        </p:txBody>
      </p:sp>
      <p:pic>
        <p:nvPicPr>
          <p:cNvPr id="9" name="Picture 8">
            <a:extLst>
              <a:ext uri="{FF2B5EF4-FFF2-40B4-BE49-F238E27FC236}">
                <a16:creationId xmlns:a16="http://schemas.microsoft.com/office/drawing/2014/main" xmlns=""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10" name="Rectangle 9"/>
          <p:cNvSpPr/>
          <p:nvPr/>
        </p:nvSpPr>
        <p:spPr>
          <a:xfrm>
            <a:off x="558928" y="1212920"/>
            <a:ext cx="4852610" cy="523220"/>
          </a:xfrm>
          <a:prstGeom prst="rect">
            <a:avLst/>
          </a:prstGeom>
        </p:spPr>
        <p:txBody>
          <a:bodyPr wrap="none">
            <a:spAutoFit/>
          </a:bodyPr>
          <a:lstStyle/>
          <a:p>
            <a:pPr marL="0" indent="0">
              <a:buNone/>
            </a:pPr>
            <a:r>
              <a:rPr lang="en-US" sz="2800" b="1" dirty="0" smtClean="0">
                <a:solidFill>
                  <a:srgbClr val="FFFF00"/>
                </a:solidFill>
                <a:latin typeface="Times New Roman" panose="02020603050405020304" pitchFamily="18" charset="0"/>
                <a:cs typeface="Times New Roman" panose="02020603050405020304" pitchFamily="18" charset="0"/>
              </a:rPr>
              <a:t>BLACK </a:t>
            </a:r>
            <a:r>
              <a:rPr lang="en-US" sz="2800" b="1" dirty="0">
                <a:solidFill>
                  <a:srgbClr val="FFFF00"/>
                </a:solidFill>
                <a:latin typeface="Times New Roman" panose="02020603050405020304" pitchFamily="18" charset="0"/>
                <a:cs typeface="Times New Roman" panose="02020603050405020304" pitchFamily="18" charset="0"/>
              </a:rPr>
              <a:t>BOX TESTING - I  </a:t>
            </a:r>
            <a:r>
              <a:rPr lang="en-US" sz="1600" dirty="0">
                <a:latin typeface="Times New Roman" panose="02020603050405020304" pitchFamily="18" charset="0"/>
                <a:cs typeface="Times New Roman" panose="02020603050405020304" pitchFamily="18" charset="0"/>
              </a:rPr>
              <a:t>	 </a:t>
            </a:r>
          </a:p>
        </p:txBody>
      </p:sp>
      <p:sp>
        <p:nvSpPr>
          <p:cNvPr id="11" name="Rectangle 10"/>
          <p:cNvSpPr/>
          <p:nvPr/>
        </p:nvSpPr>
        <p:spPr>
          <a:xfrm>
            <a:off x="2689035" y="1704270"/>
            <a:ext cx="8002896" cy="461665"/>
          </a:xfrm>
          <a:prstGeom prst="rect">
            <a:avLst/>
          </a:prstGeom>
        </p:spPr>
        <p:txBody>
          <a:bodyPr wrap="none">
            <a:spAutoFit/>
          </a:bodyPr>
          <a:lstStyle/>
          <a:p>
            <a:r>
              <a:rPr lang="en-US" sz="2400" b="1" dirty="0" smtClean="0">
                <a:solidFill>
                  <a:srgbClr val="00B0F0"/>
                </a:solidFill>
                <a:latin typeface="Times New Roman" panose="02020603050405020304" pitchFamily="18" charset="0"/>
                <a:cs typeface="Times New Roman" panose="02020603050405020304" pitchFamily="18" charset="0"/>
              </a:rPr>
              <a:t>1.</a:t>
            </a:r>
            <a:r>
              <a:rPr lang="en-US" sz="2400" b="1" dirty="0" smtClean="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00B0F0"/>
                </a:solidFill>
                <a:latin typeface="Times New Roman" panose="02020603050405020304" pitchFamily="18" charset="0"/>
                <a:cs typeface="Times New Roman" panose="02020603050405020304" pitchFamily="18" charset="0"/>
              </a:rPr>
              <a:t>EQUIVALENCE </a:t>
            </a:r>
            <a:r>
              <a:rPr lang="en-US" sz="2400" b="1" dirty="0">
                <a:solidFill>
                  <a:srgbClr val="00B0F0"/>
                </a:solidFill>
                <a:latin typeface="Times New Roman" panose="02020603050405020304" pitchFamily="18" charset="0"/>
                <a:cs typeface="Times New Roman" panose="02020603050405020304" pitchFamily="18" charset="0"/>
              </a:rPr>
              <a:t>CLASS </a:t>
            </a:r>
            <a:r>
              <a:rPr lang="en-US" sz="2400" b="1" dirty="0" smtClean="0">
                <a:solidFill>
                  <a:srgbClr val="00B0F0"/>
                </a:solidFill>
                <a:latin typeface="Times New Roman" panose="02020603050405020304" pitchFamily="18" charset="0"/>
                <a:cs typeface="Times New Roman" panose="02020603050405020304" pitchFamily="18" charset="0"/>
              </a:rPr>
              <a:t>PARTITIONING  EXAMPLE</a:t>
            </a:r>
            <a:r>
              <a:rPr lang="en-US" dirty="0" smtClean="0">
                <a:latin typeface="Times New Roman" panose="02020603050405020304" pitchFamily="18" charset="0"/>
                <a:cs typeface="Times New Roman" panose="02020603050405020304" pitchFamily="18" charset="0"/>
              </a:rPr>
              <a:t>: </a:t>
            </a:r>
            <a:endParaRPr lang="en-US" dirty="0"/>
          </a:p>
        </p:txBody>
      </p:sp>
      <p:sp>
        <p:nvSpPr>
          <p:cNvPr id="8" name="Rectangle 7"/>
          <p:cNvSpPr/>
          <p:nvPr/>
        </p:nvSpPr>
        <p:spPr>
          <a:xfrm>
            <a:off x="4107204" y="682864"/>
            <a:ext cx="5281702" cy="584775"/>
          </a:xfrm>
          <a:prstGeom prst="rect">
            <a:avLst/>
          </a:prstGeom>
        </p:spPr>
        <p:txBody>
          <a:bodyPr wrap="none">
            <a:spAutoFit/>
          </a:bodyPr>
          <a:lstStyle/>
          <a:p>
            <a:r>
              <a:rPr lang="en-US" sz="3200" b="1" dirty="0" smtClean="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3200" b="1" dirty="0">
                <a:solidFill>
                  <a:schemeClr val="accent2">
                    <a:lumMod val="60000"/>
                    <a:lumOff val="40000"/>
                  </a:schemeClr>
                </a:solidFill>
                <a:latin typeface="Times New Roman" panose="02020603050405020304" pitchFamily="18" charset="0"/>
                <a:cs typeface="Times New Roman" panose="02020603050405020304" pitchFamily="18" charset="0"/>
              </a:rPr>
              <a:t>Dynamic </a:t>
            </a:r>
            <a:r>
              <a:rPr lang="en-US" sz="3200" b="1" dirty="0" smtClean="0">
                <a:solidFill>
                  <a:schemeClr val="accent2">
                    <a:lumMod val="60000"/>
                    <a:lumOff val="40000"/>
                  </a:schemeClr>
                </a:solidFill>
                <a:latin typeface="Times New Roman" panose="02020603050405020304" pitchFamily="18" charset="0"/>
                <a:cs typeface="Times New Roman" panose="02020603050405020304" pitchFamily="18" charset="0"/>
              </a:rPr>
              <a:t>Testing Techniques</a:t>
            </a:r>
            <a:endParaRPr lang="en-US" sz="3200" b="1" i="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5717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66701" y="1911669"/>
            <a:ext cx="13030199" cy="7758113"/>
          </a:xfrm>
          <a:prstGeom prst="rect">
            <a:avLst/>
          </a:prstGeom>
        </p:spPr>
      </p:pic>
      <p:sp>
        <p:nvSpPr>
          <p:cNvPr id="5" name="Rectangle 4"/>
          <p:cNvSpPr/>
          <p:nvPr/>
        </p:nvSpPr>
        <p:spPr>
          <a:xfrm>
            <a:off x="495300" y="1919930"/>
            <a:ext cx="12801600" cy="1328441"/>
          </a:xfrm>
          <a:prstGeom prst="rect">
            <a:avLst/>
          </a:prstGeom>
        </p:spPr>
        <p:txBody>
          <a:bodyPr wrap="square">
            <a:spAutoFit/>
          </a:bodyPr>
          <a:lstStyle/>
          <a:p>
            <a:pPr marL="55880" marR="222885" indent="-6350" algn="just">
              <a:lnSpc>
                <a:spcPct val="110000"/>
              </a:lnSpc>
              <a:spcBef>
                <a:spcPts val="0"/>
              </a:spcBef>
              <a:spcAft>
                <a:spcPts val="245"/>
              </a:spcAft>
            </a:pP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The divided sets are called Equivalence Partitions or Equivalence Classes. Then we pick only one value from each partition for testing. The hypothesis behind this technique is </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that if one</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 </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condition/value in a partition passes all others will also pass. </a:t>
            </a:r>
            <a:r>
              <a:rPr lang="en-US"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Likewise,</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 if one condition in a </a:t>
            </a:r>
            <a:endParaRPr lang="en-US" sz="1600" dirty="0">
              <a:solidFill>
                <a:srgbClr val="000000"/>
              </a:solidFill>
              <a:ea typeface="Calibri" panose="020F0502020204030204" pitchFamily="34" charset="0"/>
              <a:cs typeface="Calibri" panose="020F0502020204030204" pitchFamily="34" charset="0"/>
            </a:endParaRPr>
          </a:p>
          <a:p>
            <a:pPr marL="8255" marR="0" indent="-6350">
              <a:lnSpc>
                <a:spcPct val="107000"/>
              </a:lnSpc>
              <a:spcBef>
                <a:spcPts val="0"/>
              </a:spcBef>
              <a:spcAft>
                <a:spcPts val="485"/>
              </a:spcAft>
            </a:pPr>
            <a:r>
              <a:rPr lang="en-US" sz="1200"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 </a:t>
            </a:r>
            <a:r>
              <a:rPr lang="en-US" b="1"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partition fails, all other conditions in that partition will fail. </a:t>
            </a:r>
            <a:endParaRPr lang="en-US" sz="1600" dirty="0">
              <a:solidFill>
                <a:srgbClr val="000000"/>
              </a:solidFill>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xmlns=""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7" name="Rectangle 6"/>
          <p:cNvSpPr/>
          <p:nvPr/>
        </p:nvSpPr>
        <p:spPr>
          <a:xfrm>
            <a:off x="1551760" y="1188892"/>
            <a:ext cx="4852610" cy="523220"/>
          </a:xfrm>
          <a:prstGeom prst="rect">
            <a:avLst/>
          </a:prstGeom>
        </p:spPr>
        <p:txBody>
          <a:bodyPr wrap="none">
            <a:spAutoFit/>
          </a:bodyPr>
          <a:lstStyle/>
          <a:p>
            <a:pPr marL="0" indent="0">
              <a:buNone/>
            </a:pPr>
            <a:r>
              <a:rPr lang="en-US" sz="2800" b="1" dirty="0" smtClean="0">
                <a:solidFill>
                  <a:srgbClr val="FFFF00"/>
                </a:solidFill>
                <a:latin typeface="Times New Roman" panose="02020603050405020304" pitchFamily="18" charset="0"/>
                <a:cs typeface="Times New Roman" panose="02020603050405020304" pitchFamily="18" charset="0"/>
              </a:rPr>
              <a:t>BLACK </a:t>
            </a:r>
            <a:r>
              <a:rPr lang="en-US" sz="2800" b="1" dirty="0">
                <a:solidFill>
                  <a:srgbClr val="FFFF00"/>
                </a:solidFill>
                <a:latin typeface="Times New Roman" panose="02020603050405020304" pitchFamily="18" charset="0"/>
                <a:cs typeface="Times New Roman" panose="02020603050405020304" pitchFamily="18" charset="0"/>
              </a:rPr>
              <a:t>BOX TESTING - I  </a:t>
            </a:r>
            <a:r>
              <a:rPr lang="en-US" sz="1600" dirty="0">
                <a:latin typeface="Times New Roman" panose="02020603050405020304" pitchFamily="18" charset="0"/>
                <a:cs typeface="Times New Roman" panose="02020603050405020304" pitchFamily="18" charset="0"/>
              </a:rPr>
              <a:t>	 </a:t>
            </a:r>
          </a:p>
        </p:txBody>
      </p:sp>
      <p:sp>
        <p:nvSpPr>
          <p:cNvPr id="8" name="Rectangle 7"/>
          <p:cNvSpPr/>
          <p:nvPr/>
        </p:nvSpPr>
        <p:spPr>
          <a:xfrm>
            <a:off x="4140949" y="504338"/>
            <a:ext cx="5281702" cy="584775"/>
          </a:xfrm>
          <a:prstGeom prst="rect">
            <a:avLst/>
          </a:prstGeom>
        </p:spPr>
        <p:txBody>
          <a:bodyPr wrap="none">
            <a:spAutoFit/>
          </a:bodyPr>
          <a:lstStyle/>
          <a:p>
            <a:r>
              <a:rPr lang="en-US" sz="3200" b="1" dirty="0" smtClean="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3200" b="1" dirty="0">
                <a:solidFill>
                  <a:schemeClr val="accent2">
                    <a:lumMod val="60000"/>
                    <a:lumOff val="40000"/>
                  </a:schemeClr>
                </a:solidFill>
                <a:latin typeface="Times New Roman" panose="02020603050405020304" pitchFamily="18" charset="0"/>
                <a:cs typeface="Times New Roman" panose="02020603050405020304" pitchFamily="18" charset="0"/>
              </a:rPr>
              <a:t>Dynamic </a:t>
            </a:r>
            <a:r>
              <a:rPr lang="en-US" sz="3200" b="1" dirty="0" smtClean="0">
                <a:solidFill>
                  <a:schemeClr val="accent2">
                    <a:lumMod val="60000"/>
                    <a:lumOff val="40000"/>
                  </a:schemeClr>
                </a:solidFill>
                <a:latin typeface="Times New Roman" panose="02020603050405020304" pitchFamily="18" charset="0"/>
                <a:cs typeface="Times New Roman" panose="02020603050405020304" pitchFamily="18" charset="0"/>
              </a:rPr>
              <a:t>Testing Techniques</a:t>
            </a:r>
            <a:endParaRPr lang="en-US" sz="3200" b="1" i="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7508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1640218"/>
            <a:ext cx="11668125" cy="5967413"/>
          </a:xfrm>
        </p:spPr>
        <p:txBody>
          <a:bodyPr/>
          <a:lstStyle/>
          <a:p>
            <a:r>
              <a:rPr lang="en-US" sz="2800" b="1" u="sng" dirty="0">
                <a:latin typeface="Times New Roman" panose="02020603050405020304" pitchFamily="18" charset="0"/>
                <a:cs typeface="Times New Roman" panose="02020603050405020304" pitchFamily="18" charset="0"/>
              </a:rPr>
              <a:t>Example 2</a:t>
            </a:r>
            <a:r>
              <a:rPr lang="en-US" sz="2800" b="1" dirty="0">
                <a:latin typeface="Times New Roman" panose="02020603050405020304" pitchFamily="18" charset="0"/>
                <a:cs typeface="Times New Roman" panose="02020603050405020304" pitchFamily="18" charset="0"/>
              </a:rPr>
              <a:t> </a:t>
            </a:r>
            <a:endParaRPr lang="en-US" sz="2800" b="1" i="1" dirty="0">
              <a:latin typeface="Times New Roman" panose="02020603050405020304" pitchFamily="18" charset="0"/>
              <a:cs typeface="Times New Roman" panose="02020603050405020304" pitchFamily="18" charset="0"/>
            </a:endParaRPr>
          </a:p>
          <a:p>
            <a:r>
              <a:rPr lang="en-US" sz="2800" baseline="30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 text field permits only numeric characters</a:t>
            </a:r>
            <a:r>
              <a:rPr lang="en-US" sz="2800" baseline="300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r>
              <a:rPr lang="en-US" sz="2800" baseline="300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Length must be 6-10 characters long</a:t>
            </a:r>
            <a:r>
              <a:rPr lang="en-US" sz="2800" baseline="30000" dirty="0">
                <a:latin typeface="Times New Roman" panose="02020603050405020304" pitchFamily="18" charset="0"/>
                <a:cs typeface="Times New Roman" panose="02020603050405020304" pitchFamily="18" charset="0"/>
              </a:rPr>
              <a:t> </a:t>
            </a:r>
            <a:endParaRPr lang="en-US" sz="2800" baseline="30000" dirty="0" smtClean="0">
              <a:latin typeface="Times New Roman" panose="02020603050405020304" pitchFamily="18" charset="0"/>
              <a:cs typeface="Times New Roman" panose="02020603050405020304" pitchFamily="18" charset="0"/>
            </a:endParaRPr>
          </a:p>
          <a:p>
            <a:endParaRPr lang="en-US" dirty="0"/>
          </a:p>
          <a:p>
            <a:endParaRPr lang="en-US" dirty="0"/>
          </a:p>
        </p:txBody>
      </p:sp>
      <p:pic>
        <p:nvPicPr>
          <p:cNvPr id="4" name="Picture 3"/>
          <p:cNvPicPr>
            <a:picLocks noChangeAspect="1"/>
          </p:cNvPicPr>
          <p:nvPr/>
        </p:nvPicPr>
        <p:blipFill rotWithShape="1">
          <a:blip r:embed="rId2"/>
          <a:srcRect r="18102" b="79020"/>
          <a:stretch/>
        </p:blipFill>
        <p:spPr>
          <a:xfrm>
            <a:off x="2999110" y="3300107"/>
            <a:ext cx="8935715" cy="1426369"/>
          </a:xfrm>
          <a:prstGeom prst="rect">
            <a:avLst/>
          </a:prstGeom>
        </p:spPr>
      </p:pic>
      <p:pic>
        <p:nvPicPr>
          <p:cNvPr id="5" name="Picture 4"/>
          <p:cNvPicPr>
            <a:picLocks noChangeAspect="1"/>
          </p:cNvPicPr>
          <p:nvPr/>
        </p:nvPicPr>
        <p:blipFill rotWithShape="1">
          <a:blip r:embed="rId2"/>
          <a:srcRect t="55650" r="29349"/>
          <a:stretch/>
        </p:blipFill>
        <p:spPr>
          <a:xfrm>
            <a:off x="266700" y="6430672"/>
            <a:ext cx="9258300" cy="3494378"/>
          </a:xfrm>
          <a:prstGeom prst="rect">
            <a:avLst/>
          </a:prstGeom>
        </p:spPr>
      </p:pic>
      <p:sp>
        <p:nvSpPr>
          <p:cNvPr id="6" name="Rectangle 5"/>
          <p:cNvSpPr/>
          <p:nvPr/>
        </p:nvSpPr>
        <p:spPr>
          <a:xfrm>
            <a:off x="266700" y="4726476"/>
            <a:ext cx="11696700" cy="156966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At the time of testing, test 4 and 12 as invalid values and 7 as valid one.  </a:t>
            </a:r>
          </a:p>
          <a:p>
            <a:r>
              <a:rPr lang="en-US" sz="2400" dirty="0">
                <a:latin typeface="Times New Roman" panose="02020603050405020304" pitchFamily="18" charset="0"/>
                <a:cs typeface="Times New Roman" panose="02020603050405020304" pitchFamily="18" charset="0"/>
              </a:rPr>
              <a:t>It is easy to test input ranges 6–10 but harder to test input ranges 2-600. Testing will be easy in the case of lesser test cases but you should be very careful. Assuming, valid input is 7. That means, you belief that the developer coded the correct valid range (6-10). </a:t>
            </a:r>
          </a:p>
        </p:txBody>
      </p:sp>
      <p:pic>
        <p:nvPicPr>
          <p:cNvPr id="7" name="Picture 6">
            <a:extLst>
              <a:ext uri="{FF2B5EF4-FFF2-40B4-BE49-F238E27FC236}">
                <a16:creationId xmlns:a16="http://schemas.microsoft.com/office/drawing/2014/main" xmlns=""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8" name="Rectangle 7"/>
          <p:cNvSpPr/>
          <p:nvPr/>
        </p:nvSpPr>
        <p:spPr>
          <a:xfrm>
            <a:off x="266700" y="1006027"/>
            <a:ext cx="4852610" cy="523220"/>
          </a:xfrm>
          <a:prstGeom prst="rect">
            <a:avLst/>
          </a:prstGeom>
        </p:spPr>
        <p:txBody>
          <a:bodyPr wrap="none">
            <a:spAutoFit/>
          </a:bodyPr>
          <a:lstStyle/>
          <a:p>
            <a:pPr marL="0" indent="0">
              <a:buNone/>
            </a:pPr>
            <a:r>
              <a:rPr lang="en-US" sz="2800" b="1" dirty="0" smtClean="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2800" b="1" dirty="0">
                <a:solidFill>
                  <a:srgbClr val="FFFF00"/>
                </a:solidFill>
                <a:latin typeface="Times New Roman" panose="02020603050405020304" pitchFamily="18" charset="0"/>
                <a:cs typeface="Times New Roman" panose="02020603050405020304" pitchFamily="18" charset="0"/>
              </a:rPr>
              <a:t>BLACK BOX TESTING - I  </a:t>
            </a:r>
            <a:r>
              <a:rPr lang="en-US" sz="1600" b="1" dirty="0">
                <a:solidFill>
                  <a:srgbClr val="FFFF00"/>
                </a:solidFill>
                <a:latin typeface="Times New Roman" panose="02020603050405020304" pitchFamily="18" charset="0"/>
                <a:cs typeface="Times New Roman" panose="02020603050405020304" pitchFamily="18" charset="0"/>
              </a:rPr>
              <a:t>	 </a:t>
            </a:r>
          </a:p>
        </p:txBody>
      </p:sp>
      <p:sp>
        <p:nvSpPr>
          <p:cNvPr id="9" name="Rectangle 8"/>
          <p:cNvSpPr/>
          <p:nvPr/>
        </p:nvSpPr>
        <p:spPr>
          <a:xfrm>
            <a:off x="3533357" y="1432950"/>
            <a:ext cx="6310125" cy="461665"/>
          </a:xfrm>
          <a:prstGeom prst="rect">
            <a:avLst/>
          </a:prstGeom>
        </p:spPr>
        <p:txBody>
          <a:bodyPr wrap="none">
            <a:spAutoFit/>
          </a:bodyPr>
          <a:lstStyle/>
          <a:p>
            <a:r>
              <a:rPr lang="en-US" sz="2400" b="1" dirty="0" smtClean="0">
                <a:solidFill>
                  <a:srgbClr val="FFFF00"/>
                </a:solidFill>
                <a:latin typeface="Times New Roman" panose="02020603050405020304" pitchFamily="18" charset="0"/>
                <a:cs typeface="Times New Roman" panose="02020603050405020304" pitchFamily="18" charset="0"/>
              </a:rPr>
              <a:t>1. </a:t>
            </a:r>
            <a:r>
              <a:rPr lang="en-US" sz="2400" b="1" dirty="0" smtClean="0">
                <a:solidFill>
                  <a:srgbClr val="00B0F0"/>
                </a:solidFill>
                <a:latin typeface="Times New Roman" panose="02020603050405020304" pitchFamily="18" charset="0"/>
                <a:cs typeface="Times New Roman" panose="02020603050405020304" pitchFamily="18" charset="0"/>
              </a:rPr>
              <a:t>EQUIVALENCE </a:t>
            </a:r>
            <a:r>
              <a:rPr lang="en-US" sz="2400" b="1" dirty="0">
                <a:solidFill>
                  <a:srgbClr val="00B0F0"/>
                </a:solidFill>
                <a:latin typeface="Times New Roman" panose="02020603050405020304" pitchFamily="18" charset="0"/>
                <a:cs typeface="Times New Roman" panose="02020603050405020304" pitchFamily="18" charset="0"/>
              </a:rPr>
              <a:t>CLASS PARTITIONING</a:t>
            </a:r>
            <a:r>
              <a:rPr lang="en-US" dirty="0">
                <a:latin typeface="Times New Roman" panose="02020603050405020304" pitchFamily="18" charset="0"/>
                <a:cs typeface="Times New Roman" panose="02020603050405020304" pitchFamily="18" charset="0"/>
              </a:rPr>
              <a:t>: </a:t>
            </a:r>
            <a:endParaRPr lang="en-US" dirty="0"/>
          </a:p>
        </p:txBody>
      </p:sp>
      <p:sp>
        <p:nvSpPr>
          <p:cNvPr id="10" name="Rectangle 9"/>
          <p:cNvSpPr/>
          <p:nvPr/>
        </p:nvSpPr>
        <p:spPr>
          <a:xfrm>
            <a:off x="4047569" y="225498"/>
            <a:ext cx="5281702" cy="584775"/>
          </a:xfrm>
          <a:prstGeom prst="rect">
            <a:avLst/>
          </a:prstGeom>
        </p:spPr>
        <p:txBody>
          <a:bodyPr wrap="none">
            <a:spAutoFit/>
          </a:bodyPr>
          <a:lstStyle/>
          <a:p>
            <a:r>
              <a:rPr lang="en-US" sz="3200" b="1" dirty="0" smtClean="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3200" b="1" dirty="0">
                <a:solidFill>
                  <a:schemeClr val="accent2">
                    <a:lumMod val="60000"/>
                    <a:lumOff val="40000"/>
                  </a:schemeClr>
                </a:solidFill>
                <a:latin typeface="Times New Roman" panose="02020603050405020304" pitchFamily="18" charset="0"/>
                <a:cs typeface="Times New Roman" panose="02020603050405020304" pitchFamily="18" charset="0"/>
              </a:rPr>
              <a:t>Dynamic </a:t>
            </a:r>
            <a:r>
              <a:rPr lang="en-US" sz="3200" b="1" dirty="0" smtClean="0">
                <a:solidFill>
                  <a:schemeClr val="accent2">
                    <a:lumMod val="60000"/>
                    <a:lumOff val="40000"/>
                  </a:schemeClr>
                </a:solidFill>
                <a:latin typeface="Times New Roman" panose="02020603050405020304" pitchFamily="18" charset="0"/>
                <a:cs typeface="Times New Roman" panose="02020603050405020304" pitchFamily="18" charset="0"/>
              </a:rPr>
              <a:t>Testing Techniques</a:t>
            </a:r>
            <a:endParaRPr lang="en-US" sz="3200" b="1" i="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9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0" y="394525"/>
            <a:ext cx="1349074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tabLst>
                <a:tab pos="750888" algn="ctr"/>
              </a:tabLst>
              <a:defRPr>
                <a:solidFill>
                  <a:schemeClr val="tx1"/>
                </a:solidFill>
                <a:latin typeface="Arial" panose="020B0604020202020204" pitchFamily="34" charset="0"/>
              </a:defRPr>
            </a:lvl1pPr>
            <a:lvl2pPr>
              <a:tabLst>
                <a:tab pos="750888" algn="ctr"/>
              </a:tabLst>
              <a:defRPr>
                <a:solidFill>
                  <a:schemeClr val="tx1"/>
                </a:solidFill>
                <a:latin typeface="Arial" panose="020B0604020202020204" pitchFamily="34" charset="0"/>
              </a:defRPr>
            </a:lvl2pPr>
            <a:lvl3pPr>
              <a:tabLst>
                <a:tab pos="750888" algn="ctr"/>
              </a:tabLst>
              <a:defRPr>
                <a:solidFill>
                  <a:schemeClr val="tx1"/>
                </a:solidFill>
                <a:latin typeface="Arial" panose="020B0604020202020204" pitchFamily="34" charset="0"/>
              </a:defRPr>
            </a:lvl3pPr>
            <a:lvl4pPr>
              <a:tabLst>
                <a:tab pos="750888" algn="ctr"/>
              </a:tabLst>
              <a:defRPr>
                <a:solidFill>
                  <a:schemeClr val="tx1"/>
                </a:solidFill>
                <a:latin typeface="Arial" panose="020B0604020202020204" pitchFamily="34" charset="0"/>
              </a:defRPr>
            </a:lvl4pPr>
            <a:lvl5pPr>
              <a:tabLst>
                <a:tab pos="750888" algn="ctr"/>
              </a:tabLst>
              <a:defRPr>
                <a:solidFill>
                  <a:schemeClr val="tx1"/>
                </a:solidFill>
                <a:latin typeface="Arial" panose="020B0604020202020204" pitchFamily="34" charset="0"/>
              </a:defRPr>
            </a:lvl5pPr>
            <a:lvl6pPr eaLnBrk="0" fontAlgn="base" hangingPunct="0">
              <a:spcBef>
                <a:spcPct val="0"/>
              </a:spcBef>
              <a:spcAft>
                <a:spcPct val="0"/>
              </a:spcAft>
              <a:tabLst>
                <a:tab pos="750888" algn="ctr"/>
              </a:tabLst>
              <a:defRPr>
                <a:solidFill>
                  <a:schemeClr val="tx1"/>
                </a:solidFill>
                <a:latin typeface="Arial" panose="020B0604020202020204" pitchFamily="34" charset="0"/>
              </a:defRPr>
            </a:lvl6pPr>
            <a:lvl7pPr eaLnBrk="0" fontAlgn="base" hangingPunct="0">
              <a:spcBef>
                <a:spcPct val="0"/>
              </a:spcBef>
              <a:spcAft>
                <a:spcPct val="0"/>
              </a:spcAft>
              <a:tabLst>
                <a:tab pos="750888" algn="ctr"/>
              </a:tabLst>
              <a:defRPr>
                <a:solidFill>
                  <a:schemeClr val="tx1"/>
                </a:solidFill>
                <a:latin typeface="Arial" panose="020B0604020202020204" pitchFamily="34" charset="0"/>
              </a:defRPr>
            </a:lvl7pPr>
            <a:lvl8pPr eaLnBrk="0" fontAlgn="base" hangingPunct="0">
              <a:spcBef>
                <a:spcPct val="0"/>
              </a:spcBef>
              <a:spcAft>
                <a:spcPct val="0"/>
              </a:spcAft>
              <a:tabLst>
                <a:tab pos="750888" algn="ctr"/>
              </a:tabLst>
              <a:defRPr>
                <a:solidFill>
                  <a:schemeClr val="tx1"/>
                </a:solidFill>
                <a:latin typeface="Arial" panose="020B0604020202020204" pitchFamily="34" charset="0"/>
              </a:defRPr>
            </a:lvl8pPr>
            <a:lvl9pPr eaLnBrk="0" fontAlgn="base" hangingPunct="0">
              <a:spcBef>
                <a:spcPct val="0"/>
              </a:spcBef>
              <a:spcAft>
                <a:spcPct val="0"/>
              </a:spcAft>
              <a:tabLst>
                <a:tab pos="750888"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750888" algn="ctr"/>
              </a:tabLst>
            </a:pPr>
            <a:r>
              <a:rPr kumimoji="0" lang="en-US" altLang="en-US" sz="3600" b="1" u="sng" strike="noStrike" cap="none" normalizeH="0" baseline="0" dirty="0" smtClean="0">
                <a:ln>
                  <a:noFill/>
                </a:ln>
                <a:effectLst/>
                <a:latin typeface="Times New Roman" panose="02020603050405020304" pitchFamily="18" charset="0"/>
                <a:ea typeface="Verdana" panose="020B0604030504040204" pitchFamily="34" charset="0"/>
                <a:cs typeface="Times New Roman" panose="02020603050405020304" pitchFamily="18" charset="0"/>
              </a:rPr>
              <a:t>BEST DIFFERENCE BETWEEN ALPHA AND BETA TESTING</a:t>
            </a:r>
            <a:r>
              <a:rPr kumimoji="0" lang="en-US" altLang="en-US" sz="3600" b="1" u="none" strike="noStrike" cap="none" normalizeH="0" baseline="0" dirty="0" smtClean="0">
                <a:ln>
                  <a:noFill/>
                </a:ln>
                <a:effectLst/>
                <a:latin typeface="Times New Roman" panose="02020603050405020304" pitchFamily="18" charset="0"/>
                <a:ea typeface="Verdana" panose="020B0604030504040204" pitchFamily="34" charset="0"/>
                <a:cs typeface="Times New Roman" panose="02020603050405020304" pitchFamily="18" charset="0"/>
              </a:rPr>
              <a:t> </a:t>
            </a:r>
            <a:r>
              <a:rPr kumimoji="0" lang="en-US" altLang="en-US" sz="6600" b="1" u="none" strike="noStrike" cap="none" normalizeH="0" baseline="0" dirty="0" smtClean="0">
                <a:ln>
                  <a:noFill/>
                </a:ln>
                <a:effectLst/>
                <a:latin typeface="Times New Roman" panose="02020603050405020304" pitchFamily="18" charset="0"/>
                <a:ea typeface="Verdana" panose="020B0604030504040204" pitchFamily="34" charset="0"/>
                <a:cs typeface="Times New Roman" panose="02020603050405020304" pitchFamily="18" charset="0"/>
              </a:rPr>
              <a:t> </a:t>
            </a:r>
            <a:endParaRPr kumimoji="0" lang="en-US" altLang="en-US" sz="5400" b="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750888" algn="ctr"/>
              </a:tabLst>
            </a:pPr>
            <a:r>
              <a:rPr kumimoji="0" lang="en-US" altLang="en-US" sz="2000" b="0" u="none" strike="noStrike" cap="none" normalizeH="0" baseline="0" dirty="0" smtClean="0">
                <a:ln>
                  <a:noFill/>
                </a:ln>
                <a:effectLst/>
                <a:latin typeface="Times New Roman" panose="02020603050405020304" pitchFamily="18" charset="0"/>
                <a:ea typeface="Verdana" panose="020B0604030504040204" pitchFamily="34" charset="0"/>
                <a:cs typeface="Times New Roman" panose="02020603050405020304" pitchFamily="18" charset="0"/>
              </a:rPr>
              <a:t>   	  	  	  	 </a:t>
            </a:r>
            <a:r>
              <a:rPr kumimoji="0" lang="en-US" altLang="en-US" sz="3200" b="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7200" b="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nvPr>
        </p:nvGraphicFramePr>
        <p:xfrm>
          <a:off x="298165" y="1709737"/>
          <a:ext cx="12602817" cy="5901309"/>
        </p:xfrm>
        <a:graphic>
          <a:graphicData uri="http://schemas.openxmlformats.org/drawingml/2006/table">
            <a:tbl>
              <a:tblPr firstRow="1" firstCol="1" bandRow="1">
                <a:tableStyleId>{5C22544A-7EE6-4342-B048-85BDC9FD1C3A}</a:tableStyleId>
              </a:tblPr>
              <a:tblGrid>
                <a:gridCol w="6235946"/>
                <a:gridCol w="6366871"/>
              </a:tblGrid>
              <a:tr h="611141">
                <a:tc>
                  <a:txBody>
                    <a:bodyPr/>
                    <a:lstStyle/>
                    <a:p>
                      <a:pPr marL="0" marR="0">
                        <a:lnSpc>
                          <a:spcPct val="100000"/>
                        </a:lnSpc>
                        <a:spcBef>
                          <a:spcPts val="0"/>
                        </a:spcBef>
                        <a:spcAft>
                          <a:spcPts val="0"/>
                        </a:spcAft>
                        <a:tabLst>
                          <a:tab pos="750570" algn="ctr"/>
                        </a:tabLst>
                      </a:pPr>
                      <a:r>
                        <a:rPr lang="en-US" sz="1800" dirty="0">
                          <a:effectLst/>
                          <a:latin typeface="Times New Roman" panose="02020603050405020304" pitchFamily="18" charset="0"/>
                          <a:cs typeface="Times New Roman" panose="02020603050405020304" pitchFamily="18" charset="0"/>
                        </a:rPr>
                        <a:t>   	Alpha Testing    </a:t>
                      </a:r>
                      <a:r>
                        <a:rPr lang="en-US" sz="2400" dirty="0">
                          <a:effectLst/>
                          <a:latin typeface="Times New Roman" panose="02020603050405020304" pitchFamily="18" charset="0"/>
                          <a:cs typeface="Times New Roman" panose="02020603050405020304" pitchFamily="18" charset="0"/>
                        </a:rPr>
                        <a:t> </a:t>
                      </a:r>
                      <a:endPar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73025" marT="32385" marB="12700" anchor="b">
                    <a:solidFill>
                      <a:schemeClr val="accent4">
                        <a:lumMod val="75000"/>
                      </a:schemeClr>
                    </a:solidFill>
                  </a:tcPr>
                </a:tc>
                <a:tc>
                  <a:txBody>
                    <a:bodyPr/>
                    <a:lstStyle/>
                    <a:p>
                      <a:pPr marL="140335" marR="0">
                        <a:lnSpc>
                          <a:spcPct val="100000"/>
                        </a:lnSpc>
                        <a:spcBef>
                          <a:spcPts val="0"/>
                        </a:spcBef>
                        <a:spcAft>
                          <a:spcPts val="30"/>
                        </a:spcAft>
                      </a:pPr>
                      <a:r>
                        <a:rPr lang="en-US" sz="1800" dirty="0">
                          <a:effectLst/>
                          <a:latin typeface="Times New Roman" panose="02020603050405020304" pitchFamily="18" charset="0"/>
                          <a:cs typeface="Times New Roman" panose="02020603050405020304" pitchFamily="18" charset="0"/>
                        </a:rPr>
                        <a:t>Beta Testing (Field Testing) </a:t>
                      </a:r>
                      <a:r>
                        <a:rPr lang="en-US" sz="2400" dirty="0">
                          <a:effectLst/>
                          <a:latin typeface="Times New Roman" panose="02020603050405020304" pitchFamily="18" charset="0"/>
                          <a:cs typeface="Times New Roman" panose="02020603050405020304" pitchFamily="18" charset="0"/>
                        </a:rPr>
                        <a:t> </a:t>
                      </a:r>
                      <a:endParaRPr lang="en-US" sz="4000" dirty="0">
                        <a:effectLst/>
                        <a:latin typeface="Times New Roman" panose="02020603050405020304" pitchFamily="18" charset="0"/>
                        <a:cs typeface="Times New Roman" panose="02020603050405020304" pitchFamily="18" charset="0"/>
                      </a:endParaRPr>
                    </a:p>
                    <a:p>
                      <a:pPr marL="0" marR="0">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 </a:t>
                      </a:r>
                      <a:endPar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73025" marT="32385" marB="12700">
                    <a:solidFill>
                      <a:schemeClr val="accent4">
                        <a:lumMod val="75000"/>
                      </a:schemeClr>
                    </a:solidFill>
                  </a:tcPr>
                </a:tc>
              </a:tr>
              <a:tr h="976309">
                <a:tc>
                  <a:txBody>
                    <a:bodyPr/>
                    <a:lstStyle/>
                    <a:p>
                      <a:pPr marL="6350" marR="0">
                        <a:lnSpc>
                          <a:spcPct val="100000"/>
                        </a:lnSpc>
                        <a:spcBef>
                          <a:spcPts val="0"/>
                        </a:spcBef>
                        <a:spcAft>
                          <a:spcPts val="340"/>
                        </a:spcAft>
                      </a:pPr>
                      <a:r>
                        <a:rPr lang="en-US" sz="1800" dirty="0">
                          <a:effectLst/>
                          <a:latin typeface="Times New Roman" panose="02020603050405020304" pitchFamily="18" charset="0"/>
                          <a:cs typeface="Times New Roman" panose="02020603050405020304" pitchFamily="18" charset="0"/>
                        </a:rPr>
                        <a:t> 1. It is always performed by the developers/ Independent Testing Team at the software development </a:t>
                      </a:r>
                      <a:r>
                        <a:rPr lang="en-US" sz="1800" dirty="0" smtClean="0">
                          <a:effectLst/>
                          <a:latin typeface="Times New Roman" panose="02020603050405020304" pitchFamily="18" charset="0"/>
                          <a:cs typeface="Times New Roman" panose="02020603050405020304" pitchFamily="18" charset="0"/>
                        </a:rPr>
                        <a:t>site.</a:t>
                      </a:r>
                      <a:endParaRPr lang="en-US" sz="3600" dirty="0">
                        <a:effectLst/>
                        <a:latin typeface="Times New Roman" panose="02020603050405020304" pitchFamily="18" charset="0"/>
                        <a:cs typeface="Times New Roman" panose="02020603050405020304" pitchFamily="18" charset="0"/>
                      </a:endParaRPr>
                    </a:p>
                  </a:txBody>
                  <a:tcPr marL="6350" marR="73025" marT="32385" marB="12700">
                    <a:solidFill>
                      <a:schemeClr val="accent4">
                        <a:lumMod val="75000"/>
                      </a:schemeClr>
                    </a:solidFill>
                  </a:tcPr>
                </a:tc>
                <a:tc>
                  <a:txBody>
                    <a:bodyPr/>
                    <a:lstStyle/>
                    <a:p>
                      <a:pPr marL="64135" marR="0">
                        <a:lnSpc>
                          <a:spcPct val="100000"/>
                        </a:lnSpc>
                        <a:spcBef>
                          <a:spcPts val="0"/>
                        </a:spcBef>
                        <a:spcAft>
                          <a:spcPts val="340"/>
                        </a:spcAft>
                      </a:pPr>
                      <a:r>
                        <a:rPr lang="en-US" sz="1800">
                          <a:effectLst/>
                          <a:latin typeface="Times New Roman" panose="02020603050405020304" pitchFamily="18" charset="0"/>
                          <a:cs typeface="Times New Roman" panose="02020603050405020304" pitchFamily="18" charset="0"/>
                        </a:rPr>
                        <a:t>1. It is always performed by the customers / Independent Testing team at their own site </a:t>
                      </a:r>
                      <a:endParaRPr lang="en-US" sz="3600">
                        <a:effectLst/>
                        <a:latin typeface="Times New Roman" panose="02020603050405020304" pitchFamily="18" charset="0"/>
                        <a:cs typeface="Times New Roman" panose="02020603050405020304" pitchFamily="18" charset="0"/>
                      </a:endParaRPr>
                    </a:p>
                    <a:p>
                      <a:pPr marL="0" marR="0">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3600">
                        <a:effectLst/>
                        <a:latin typeface="Times New Roman" panose="02020603050405020304" pitchFamily="18" charset="0"/>
                        <a:cs typeface="Times New Roman" panose="02020603050405020304" pitchFamily="18" charset="0"/>
                      </a:endParaRPr>
                    </a:p>
                    <a:p>
                      <a:pPr marL="0" marR="0">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3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73025" marT="32385" marB="12700">
                    <a:solidFill>
                      <a:schemeClr val="accent4">
                        <a:lumMod val="75000"/>
                      </a:schemeClr>
                    </a:solidFill>
                  </a:tcPr>
                </a:tc>
              </a:tr>
              <a:tr h="571096">
                <a:tc>
                  <a:txBody>
                    <a:bodyPr/>
                    <a:lstStyle/>
                    <a:p>
                      <a:pPr marL="6350" marR="0">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2. Alpha Testing is not open to the market  </a:t>
                      </a:r>
                      <a:r>
                        <a:rPr lang="en-US" sz="2000" dirty="0" smtClean="0">
                          <a:effectLst/>
                          <a:latin typeface="Times New Roman" panose="02020603050405020304" pitchFamily="18" charset="0"/>
                          <a:cs typeface="Times New Roman" panose="02020603050405020304" pitchFamily="18" charset="0"/>
                        </a:rPr>
                        <a:t>and public</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73025" marT="32385" marB="12700">
                    <a:solidFill>
                      <a:schemeClr val="accent4">
                        <a:lumMod val="75000"/>
                      </a:schemeClr>
                    </a:solidFill>
                  </a:tcPr>
                </a:tc>
                <a:tc>
                  <a:txBody>
                    <a:bodyPr/>
                    <a:lstStyle/>
                    <a:p>
                      <a:pPr marL="64135" marR="0" lvl="0" indent="0" algn="l" defTabSz="134115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2. Beta Testing is always open to the market  </a:t>
                      </a:r>
                      <a:r>
                        <a:rPr lang="en-US" sz="1800" dirty="0" smtClean="0">
                          <a:effectLst/>
                          <a:latin typeface="Times New Roman" panose="02020603050405020304" pitchFamily="18" charset="0"/>
                          <a:cs typeface="Times New Roman" panose="02020603050405020304" pitchFamily="18" charset="0"/>
                        </a:rPr>
                        <a:t>and public (not all).  </a:t>
                      </a:r>
                      <a:endParaRPr lang="en-US" sz="3600" dirty="0" smtClean="0">
                        <a:effectLst/>
                        <a:latin typeface="Times New Roman" panose="02020603050405020304" pitchFamily="18" charset="0"/>
                        <a:cs typeface="Times New Roman" panose="02020603050405020304" pitchFamily="18" charset="0"/>
                      </a:endParaRPr>
                    </a:p>
                    <a:p>
                      <a:pPr marL="64135" marR="0">
                        <a:lnSpc>
                          <a:spcPct val="100000"/>
                        </a:lnSpc>
                        <a:spcBef>
                          <a:spcPts val="0"/>
                        </a:spcBef>
                        <a:spcAft>
                          <a:spcPts val="0"/>
                        </a:spcAft>
                      </a:pP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73025" marT="32385" marB="12700">
                    <a:solidFill>
                      <a:schemeClr val="accent4">
                        <a:lumMod val="75000"/>
                      </a:schemeClr>
                    </a:solidFill>
                  </a:tcPr>
                </a:tc>
              </a:tr>
              <a:tr h="554135">
                <a:tc>
                  <a:txBody>
                    <a:bodyPr/>
                    <a:lstStyle/>
                    <a:p>
                      <a:pPr marL="22860" marR="0">
                        <a:lnSpc>
                          <a:spcPct val="107000"/>
                        </a:lnSpc>
                        <a:spcBef>
                          <a:spcPts val="0"/>
                        </a:spcBef>
                        <a:spcAft>
                          <a:spcPts val="1270"/>
                        </a:spcAft>
                      </a:pPr>
                      <a:r>
                        <a:rPr lang="en-US" sz="700" i="1"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7</a:t>
                      </a:r>
                      <a:r>
                        <a:rPr lang="en-US" sz="1800" i="0" dirty="0" smtClean="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3.Alpha Testing is not known by any other different name</a:t>
                      </a:r>
                      <a:r>
                        <a:rPr lang="en-US" sz="2000" i="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73025" marT="32385" marB="12700">
                    <a:solidFill>
                      <a:schemeClr val="accent4">
                        <a:lumMod val="75000"/>
                      </a:schemeClr>
                    </a:solidFill>
                  </a:tcPr>
                </a:tc>
                <a:tc>
                  <a:txBody>
                    <a:bodyPr/>
                    <a:lstStyle/>
                    <a:p>
                      <a:pPr marL="22860" marR="0">
                        <a:lnSpc>
                          <a:spcPct val="107000"/>
                        </a:lnSpc>
                        <a:spcBef>
                          <a:spcPts val="0"/>
                        </a:spcBef>
                        <a:spcAft>
                          <a:spcPts val="1270"/>
                        </a:spcAft>
                      </a:pPr>
                      <a:r>
                        <a:rPr lang="en-US" sz="1800" i="1" kern="1200" dirty="0" smtClean="0">
                          <a:solidFill>
                            <a:schemeClr val="dk1"/>
                          </a:solidFill>
                          <a:effectLst/>
                          <a:latin typeface="Times New Roman" panose="02020603050405020304" pitchFamily="18" charset="0"/>
                          <a:ea typeface="+mn-ea"/>
                          <a:cs typeface="Times New Roman" panose="02020603050405020304" pitchFamily="18" charset="0"/>
                        </a:rPr>
                        <a:t>.3. </a:t>
                      </a:r>
                      <a:r>
                        <a:rPr lang="en-US" sz="1800" i="0" kern="1200" dirty="0" smtClean="0">
                          <a:solidFill>
                            <a:schemeClr val="dk1"/>
                          </a:solidFill>
                          <a:effectLst/>
                          <a:latin typeface="Times New Roman" panose="02020603050405020304" pitchFamily="18" charset="0"/>
                          <a:ea typeface="+mn-ea"/>
                          <a:cs typeface="Times New Roman" panose="02020603050405020304" pitchFamily="18" charset="0"/>
                        </a:rPr>
                        <a:t>Beta Testing is also known by the  name </a:t>
                      </a:r>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Field Testing</a:t>
                      </a:r>
                      <a:r>
                        <a:rPr lang="en-US" sz="1800" i="0" kern="1200" dirty="0" smtClean="0">
                          <a:solidFill>
                            <a:schemeClr val="dk1"/>
                          </a:solidFill>
                          <a:effectLst/>
                          <a:latin typeface="Times New Roman" panose="02020603050405020304" pitchFamily="18" charset="0"/>
                          <a:ea typeface="+mn-ea"/>
                          <a:cs typeface="Times New Roman" panose="02020603050405020304" pitchFamily="18" charset="0"/>
                        </a:rPr>
                        <a:t> means it is also known as field testing </a:t>
                      </a:r>
                      <a:endParaRPr lang="en-US" sz="110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73025" marT="32385" marB="12700">
                    <a:solidFill>
                      <a:schemeClr val="accent4">
                        <a:lumMod val="75000"/>
                      </a:schemeClr>
                    </a:solidFill>
                  </a:tcPr>
                </a:tc>
              </a:tr>
              <a:tr h="865711">
                <a:tc>
                  <a:txBody>
                    <a:bodyPr/>
                    <a:lstStyle/>
                    <a:p>
                      <a:pPr marL="6350" marR="826135">
                        <a:lnSpc>
                          <a:spcPct val="100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4.It </a:t>
                      </a:r>
                      <a:r>
                        <a:rPr lang="en-US" sz="1800" dirty="0">
                          <a:effectLst/>
                          <a:latin typeface="Times New Roman" panose="02020603050405020304" pitchFamily="18" charset="0"/>
                          <a:cs typeface="Times New Roman" panose="02020603050405020304" pitchFamily="18" charset="0"/>
                        </a:rPr>
                        <a:t>is always performed in Virtual   Environment.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73025" marT="32385" marB="12700" anchor="ctr">
                    <a:solidFill>
                      <a:schemeClr val="accent4">
                        <a:lumMod val="75000"/>
                      </a:schemeClr>
                    </a:solidFill>
                  </a:tcPr>
                </a:tc>
                <a:tc>
                  <a:txBody>
                    <a:bodyPr/>
                    <a:lstStyle/>
                    <a:p>
                      <a:pPr marL="64135" marR="0">
                        <a:lnSpc>
                          <a:spcPct val="100000"/>
                        </a:lnSpc>
                        <a:spcBef>
                          <a:spcPts val="0"/>
                        </a:spcBef>
                        <a:spcAft>
                          <a:spcPts val="350"/>
                        </a:spcAft>
                      </a:pPr>
                      <a:r>
                        <a:rPr lang="en-US" sz="1800" dirty="0" smtClean="0">
                          <a:effectLst/>
                          <a:latin typeface="Times New Roman" panose="02020603050405020304" pitchFamily="18" charset="0"/>
                          <a:cs typeface="Times New Roman" panose="02020603050405020304" pitchFamily="18" charset="0"/>
                        </a:rPr>
                        <a:t>4. </a:t>
                      </a:r>
                      <a:r>
                        <a:rPr lang="en-US" sz="1800" dirty="0">
                          <a:effectLst/>
                          <a:latin typeface="Times New Roman" panose="02020603050405020304" pitchFamily="18" charset="0"/>
                          <a:cs typeface="Times New Roman" panose="02020603050405020304" pitchFamily="18" charset="0"/>
                        </a:rPr>
                        <a:t>It is performed in Real Time Environment.  </a:t>
                      </a:r>
                      <a:endParaRPr lang="en-US" sz="3600" dirty="0">
                        <a:effectLst/>
                        <a:latin typeface="Times New Roman" panose="02020603050405020304" pitchFamily="18" charset="0"/>
                        <a:cs typeface="Times New Roman" panose="02020603050405020304" pitchFamily="18" charset="0"/>
                      </a:endParaRPr>
                    </a:p>
                    <a:p>
                      <a:pPr marL="0" marR="0">
                        <a:lnSpc>
                          <a:spcPct val="100000"/>
                        </a:lnSpc>
                        <a:spcBef>
                          <a:spcPts val="0"/>
                        </a:spcBef>
                        <a:spcAft>
                          <a:spcPts val="20"/>
                        </a:spcAft>
                      </a:pPr>
                      <a:r>
                        <a:rPr lang="en-US" sz="1800" dirty="0">
                          <a:effectLst/>
                          <a:latin typeface="Times New Roman" panose="02020603050405020304" pitchFamily="18" charset="0"/>
                          <a:cs typeface="Times New Roman" panose="02020603050405020304" pitchFamily="18" charset="0"/>
                        </a:rPr>
                        <a:t>  	  </a:t>
                      </a:r>
                      <a:endParaRPr lang="en-US" sz="3600" dirty="0">
                        <a:effectLst/>
                        <a:latin typeface="Times New Roman" panose="02020603050405020304" pitchFamily="18" charset="0"/>
                        <a:cs typeface="Times New Roman" panose="02020603050405020304" pitchFamily="18" charset="0"/>
                      </a:endParaRPr>
                    </a:p>
                    <a:p>
                      <a:pPr marL="0" marR="0">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73025" marT="32385" marB="12700">
                    <a:solidFill>
                      <a:schemeClr val="accent4">
                        <a:lumMod val="75000"/>
                      </a:schemeClr>
                    </a:solidFill>
                  </a:tcPr>
                </a:tc>
              </a:tr>
              <a:tr h="565628">
                <a:tc>
                  <a:txBody>
                    <a:bodyPr/>
                    <a:lstStyle/>
                    <a:p>
                      <a:pPr marL="6350" marR="0">
                        <a:lnSpc>
                          <a:spcPct val="100000"/>
                        </a:lnSpc>
                        <a:spcBef>
                          <a:spcPts val="0"/>
                        </a:spcBef>
                        <a:spcAft>
                          <a:spcPts val="60"/>
                        </a:spcAft>
                      </a:pPr>
                      <a:r>
                        <a:rPr lang="en-US" sz="1800" dirty="0">
                          <a:effectLst/>
                          <a:latin typeface="Times New Roman" panose="02020603050405020304" pitchFamily="18" charset="0"/>
                          <a:cs typeface="Times New Roman" panose="02020603050405020304" pitchFamily="18" charset="0"/>
                        </a:rPr>
                        <a:t> </a:t>
                      </a:r>
                      <a:r>
                        <a:rPr lang="en-US" sz="1800" dirty="0" smtClean="0">
                          <a:effectLst/>
                          <a:latin typeface="Times New Roman" panose="02020603050405020304" pitchFamily="18" charset="0"/>
                          <a:cs typeface="Times New Roman" panose="02020603050405020304" pitchFamily="18" charset="0"/>
                        </a:rPr>
                        <a:t>5.It </a:t>
                      </a:r>
                      <a:r>
                        <a:rPr lang="en-US" sz="1800" dirty="0">
                          <a:effectLst/>
                          <a:latin typeface="Times New Roman" panose="02020603050405020304" pitchFamily="18" charset="0"/>
                          <a:cs typeface="Times New Roman" panose="02020603050405020304" pitchFamily="18" charset="0"/>
                        </a:rPr>
                        <a:t>is the form of Acceptance Testing.  </a:t>
                      </a:r>
                      <a:endParaRPr lang="en-US" sz="3600" dirty="0">
                        <a:effectLst/>
                        <a:latin typeface="Times New Roman" panose="02020603050405020304" pitchFamily="18" charset="0"/>
                        <a:cs typeface="Times New Roman" panose="02020603050405020304" pitchFamily="18" charset="0"/>
                      </a:endParaRPr>
                    </a:p>
                    <a:p>
                      <a:pPr marL="6350" marR="0">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73025" marT="32385" marB="12700">
                    <a:solidFill>
                      <a:schemeClr val="accent4">
                        <a:lumMod val="75000"/>
                      </a:schemeClr>
                    </a:solidFill>
                  </a:tcPr>
                </a:tc>
                <a:tc>
                  <a:txBody>
                    <a:bodyPr/>
                    <a:lstStyle/>
                    <a:p>
                      <a:pPr marL="64135" marR="0">
                        <a:lnSpc>
                          <a:spcPct val="100000"/>
                        </a:lnSpc>
                        <a:spcBef>
                          <a:spcPts val="0"/>
                        </a:spcBef>
                        <a:spcAft>
                          <a:spcPts val="85"/>
                        </a:spcAft>
                      </a:pPr>
                      <a:r>
                        <a:rPr lang="en-US" sz="1800" dirty="0" smtClean="0">
                          <a:effectLst/>
                          <a:latin typeface="Times New Roman" panose="02020603050405020304" pitchFamily="18" charset="0"/>
                          <a:cs typeface="Times New Roman" panose="02020603050405020304" pitchFamily="18" charset="0"/>
                        </a:rPr>
                        <a:t>5. </a:t>
                      </a:r>
                      <a:r>
                        <a:rPr lang="en-US" sz="1800" dirty="0">
                          <a:effectLst/>
                          <a:latin typeface="Times New Roman" panose="02020603050405020304" pitchFamily="18" charset="0"/>
                          <a:cs typeface="Times New Roman" panose="02020603050405020304" pitchFamily="18" charset="0"/>
                        </a:rPr>
                        <a:t>It is also the form of Acceptance Testing.  </a:t>
                      </a:r>
                      <a:endParaRPr lang="en-US" sz="3600" dirty="0">
                        <a:effectLst/>
                        <a:latin typeface="Times New Roman" panose="02020603050405020304" pitchFamily="18" charset="0"/>
                        <a:cs typeface="Times New Roman" panose="02020603050405020304" pitchFamily="18" charset="0"/>
                      </a:endParaRPr>
                    </a:p>
                    <a:p>
                      <a:pPr marL="0" marR="0">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73025" marT="32385" marB="12700">
                    <a:solidFill>
                      <a:schemeClr val="accent4">
                        <a:lumMod val="75000"/>
                      </a:schemeClr>
                    </a:solidFill>
                  </a:tcPr>
                </a:tc>
              </a:tr>
              <a:tr h="865711">
                <a:tc>
                  <a:txBody>
                    <a:bodyPr/>
                    <a:lstStyle/>
                    <a:p>
                      <a:pPr marL="6350" marR="0">
                        <a:lnSpc>
                          <a:spcPct val="100000"/>
                        </a:lnSpc>
                        <a:spcBef>
                          <a:spcPts val="0"/>
                        </a:spcBef>
                        <a:spcAft>
                          <a:spcPts val="405"/>
                        </a:spcAft>
                      </a:pPr>
                      <a:r>
                        <a:rPr lang="en-US" sz="1800" dirty="0">
                          <a:effectLst/>
                          <a:latin typeface="Times New Roman" panose="02020603050405020304" pitchFamily="18" charset="0"/>
                          <a:cs typeface="Times New Roman" panose="02020603050405020304" pitchFamily="18" charset="0"/>
                        </a:rPr>
                        <a:t> </a:t>
                      </a:r>
                      <a:r>
                        <a:rPr lang="en-US" sz="1800" dirty="0" smtClean="0">
                          <a:effectLst/>
                          <a:latin typeface="Times New Roman" panose="02020603050405020304" pitchFamily="18" charset="0"/>
                          <a:cs typeface="Times New Roman" panose="02020603050405020304" pitchFamily="18" charset="0"/>
                        </a:rPr>
                        <a:t>6. </a:t>
                      </a:r>
                      <a:r>
                        <a:rPr lang="en-US" sz="1800" dirty="0">
                          <a:effectLst/>
                          <a:latin typeface="Times New Roman" panose="02020603050405020304" pitchFamily="18" charset="0"/>
                          <a:cs typeface="Times New Roman" panose="02020603050405020304" pitchFamily="18" charset="0"/>
                        </a:rPr>
                        <a:t>It comes under the category of both White  </a:t>
                      </a:r>
                      <a:endParaRPr lang="en-US" sz="3600" dirty="0">
                        <a:effectLst/>
                        <a:latin typeface="Times New Roman" panose="02020603050405020304" pitchFamily="18" charset="0"/>
                        <a:cs typeface="Times New Roman" panose="02020603050405020304" pitchFamily="18" charset="0"/>
                      </a:endParaRPr>
                    </a:p>
                    <a:p>
                      <a:pPr marL="6350" marR="0">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Box Testing and Black Box Testing.  </a:t>
                      </a:r>
                      <a:endParaRPr lang="en-US" sz="3600" dirty="0">
                        <a:effectLst/>
                        <a:latin typeface="Times New Roman" panose="02020603050405020304" pitchFamily="18" charset="0"/>
                        <a:cs typeface="Times New Roman" panose="02020603050405020304" pitchFamily="18" charset="0"/>
                      </a:endParaRPr>
                    </a:p>
                    <a:p>
                      <a:pPr marL="6350" marR="0">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73025" marT="32385" marB="12700">
                    <a:solidFill>
                      <a:schemeClr val="accent4">
                        <a:lumMod val="75000"/>
                      </a:schemeClr>
                    </a:solidFill>
                  </a:tcPr>
                </a:tc>
                <a:tc>
                  <a:txBody>
                    <a:bodyPr/>
                    <a:lstStyle/>
                    <a:p>
                      <a:pPr marL="64135" marR="0">
                        <a:lnSpc>
                          <a:spcPct val="100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6. </a:t>
                      </a:r>
                      <a:r>
                        <a:rPr lang="en-US" sz="1800" dirty="0">
                          <a:effectLst/>
                          <a:latin typeface="Times New Roman" panose="02020603050405020304" pitchFamily="18" charset="0"/>
                          <a:cs typeface="Times New Roman" panose="02020603050405020304" pitchFamily="18" charset="0"/>
                        </a:rPr>
                        <a:t>It is only a kind of Black Box Testing.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73025" marT="32385" marB="12700">
                    <a:solidFill>
                      <a:schemeClr val="accent4">
                        <a:lumMod val="75000"/>
                      </a:schemeClr>
                    </a:solidFill>
                  </a:tcPr>
                </a:tc>
              </a:tr>
            </a:tbl>
          </a:graphicData>
        </a:graphic>
      </p:graphicFrame>
      <p:graphicFrame>
        <p:nvGraphicFramePr>
          <p:cNvPr id="7" name="Table 6"/>
          <p:cNvGraphicFramePr>
            <a:graphicFrameLocks noGrp="1"/>
          </p:cNvGraphicFramePr>
          <p:nvPr>
            <p:extLst/>
          </p:nvPr>
        </p:nvGraphicFramePr>
        <p:xfrm>
          <a:off x="298165" y="7591298"/>
          <a:ext cx="12602817" cy="1723390"/>
        </p:xfrm>
        <a:graphic>
          <a:graphicData uri="http://schemas.openxmlformats.org/drawingml/2006/table">
            <a:tbl>
              <a:tblPr firstRow="1" firstCol="1" bandRow="1">
                <a:tableStyleId>{5C22544A-7EE6-4342-B048-85BDC9FD1C3A}</a:tableStyleId>
              </a:tblPr>
              <a:tblGrid>
                <a:gridCol w="6221897"/>
                <a:gridCol w="6380920"/>
              </a:tblGrid>
              <a:tr h="87659">
                <a:tc>
                  <a:txBody>
                    <a:bodyPr/>
                    <a:lstStyle/>
                    <a:p>
                      <a:pPr marL="10795" marR="0" lvl="0" indent="0" algn="l" defTabSz="1341150" rtl="0" eaLnBrk="1" fontAlgn="auto" latinLnBrk="0" hangingPunct="1">
                        <a:lnSpc>
                          <a:spcPct val="107000"/>
                        </a:lnSpc>
                        <a:spcBef>
                          <a:spcPts val="0"/>
                        </a:spcBef>
                        <a:spcAft>
                          <a:spcPts val="0"/>
                        </a:spcAft>
                        <a:buClrTx/>
                        <a:buSzTx/>
                        <a:buFontTx/>
                        <a:buNone/>
                        <a:tabLst/>
                        <a:defRPr/>
                      </a:pPr>
                      <a:r>
                        <a:rPr lang="en-US" sz="1800" dirty="0" smtClean="0">
                          <a:effectLst/>
                          <a:latin typeface="Times New Roman" panose="02020603050405020304" pitchFamily="18" charset="0"/>
                          <a:cs typeface="Times New Roman" panose="02020603050405020304" pitchFamily="18" charset="0"/>
                        </a:rPr>
                        <a:t>7. </a:t>
                      </a:r>
                      <a:r>
                        <a:rPr lang="en-US" sz="1800" dirty="0">
                          <a:effectLst/>
                          <a:latin typeface="Times New Roman" panose="02020603050405020304" pitchFamily="18" charset="0"/>
                          <a:cs typeface="Times New Roman" panose="02020603050405020304" pitchFamily="18" charset="0"/>
                        </a:rPr>
                        <a:t>It is considered as the User Acceptance </a:t>
                      </a:r>
                      <a:r>
                        <a:rPr lang="en-US" sz="2000" dirty="0">
                          <a:effectLst/>
                          <a:latin typeface="Times New Roman" panose="02020603050405020304" pitchFamily="18" charset="0"/>
                          <a:cs typeface="Times New Roman" panose="02020603050405020304" pitchFamily="18" charset="0"/>
                        </a:rPr>
                        <a:t> </a:t>
                      </a:r>
                      <a:r>
                        <a:rPr lang="en-US" sz="2000" dirty="0" smtClean="0">
                          <a:effectLst/>
                          <a:latin typeface="Times New Roman" panose="02020603050405020304" pitchFamily="18" charset="0"/>
                          <a:cs typeface="Times New Roman" panose="02020603050405020304" pitchFamily="18" charset="0"/>
                        </a:rPr>
                        <a:t>Testing (UAT) which is done at developer’s area.</a:t>
                      </a:r>
                      <a:r>
                        <a:rPr lang="en-US" sz="2400" dirty="0" smtClean="0">
                          <a:effectLst/>
                          <a:latin typeface="Times New Roman" panose="02020603050405020304" pitchFamily="18" charset="0"/>
                          <a:cs typeface="Times New Roman" panose="02020603050405020304" pitchFamily="18" charset="0"/>
                        </a:rPr>
                        <a:t> </a:t>
                      </a:r>
                      <a:endParaRPr lang="en-US" sz="4000" dirty="0" smtClean="0">
                        <a:effectLst/>
                        <a:latin typeface="Times New Roman" panose="02020603050405020304" pitchFamily="18" charset="0"/>
                        <a:cs typeface="Times New Roman" panose="02020603050405020304" pitchFamily="18" charset="0"/>
                      </a:endParaRPr>
                    </a:p>
                    <a:p>
                      <a:pPr marL="10795" marR="0">
                        <a:lnSpc>
                          <a:spcPct val="107000"/>
                        </a:lnSpc>
                        <a:spcBef>
                          <a:spcPts val="0"/>
                        </a:spcBef>
                        <a:spcAft>
                          <a:spcPts val="0"/>
                        </a:spcAft>
                      </a:pP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 marR="73025" marT="46355" marB="0">
                    <a:solidFill>
                      <a:schemeClr val="accent4">
                        <a:lumMod val="75000"/>
                      </a:schemeClr>
                    </a:solidFill>
                  </a:tcPr>
                </a:tc>
                <a:tc>
                  <a:txBody>
                    <a:bodyPr/>
                    <a:lstStyle/>
                    <a:p>
                      <a:pPr marL="54610" marR="0">
                        <a:lnSpc>
                          <a:spcPct val="100000"/>
                        </a:lnSpc>
                        <a:spcBef>
                          <a:spcPts val="0"/>
                        </a:spcBef>
                        <a:spcAft>
                          <a:spcPts val="390"/>
                        </a:spcAft>
                      </a:pPr>
                      <a:r>
                        <a:rPr lang="en-US" sz="1800" dirty="0" smtClean="0">
                          <a:effectLst/>
                          <a:latin typeface="Times New Roman" panose="02020603050405020304" pitchFamily="18" charset="0"/>
                          <a:cs typeface="Times New Roman" panose="02020603050405020304" pitchFamily="18" charset="0"/>
                        </a:rPr>
                        <a:t>7. </a:t>
                      </a:r>
                      <a:r>
                        <a:rPr lang="en-US" sz="1800" dirty="0">
                          <a:effectLst/>
                          <a:latin typeface="Times New Roman" panose="02020603050405020304" pitchFamily="18" charset="0"/>
                          <a:cs typeface="Times New Roman" panose="02020603050405020304" pitchFamily="18" charset="0"/>
                        </a:rPr>
                        <a:t>It is also considered as the User </a:t>
                      </a:r>
                      <a:r>
                        <a:rPr lang="en-US" sz="2000" dirty="0">
                          <a:effectLst/>
                          <a:latin typeface="Times New Roman" panose="02020603050405020304" pitchFamily="18" charset="0"/>
                          <a:cs typeface="Times New Roman" panose="02020603050405020304" pitchFamily="18" charset="0"/>
                        </a:rPr>
                        <a:t> </a:t>
                      </a:r>
                      <a:r>
                        <a:rPr lang="en-US" sz="1800" dirty="0" smtClean="0">
                          <a:effectLst/>
                          <a:latin typeface="Times New Roman" panose="02020603050405020304" pitchFamily="18" charset="0"/>
                          <a:cs typeface="Times New Roman" panose="02020603050405020304" pitchFamily="18" charset="0"/>
                        </a:rPr>
                        <a:t>Acceptance Testing (UAT) which is done at Customers or users area</a:t>
                      </a:r>
                      <a:r>
                        <a:rPr lang="en-US" sz="3600" dirty="0" smtClean="0">
                          <a:effectLst/>
                          <a:latin typeface="Times New Roman" panose="02020603050405020304" pitchFamily="18" charset="0"/>
                          <a:cs typeface="Times New Roman" panose="02020603050405020304" pitchFamily="18" charset="0"/>
                        </a:rPr>
                        <a:t>.</a:t>
                      </a:r>
                      <a:r>
                        <a:rPr lang="en-US" sz="4000" dirty="0" smtClean="0">
                          <a:effectLst/>
                          <a:latin typeface="Times New Roman" panose="02020603050405020304" pitchFamily="18" charset="0"/>
                          <a:cs typeface="Times New Roman" panose="02020603050405020304" pitchFamily="18" charset="0"/>
                        </a:rPr>
                        <a:t> </a:t>
                      </a:r>
                      <a:endParaRPr lang="en-US" sz="6000" dirty="0">
                        <a:effectLst/>
                        <a:latin typeface="Times New Roman" panose="02020603050405020304" pitchFamily="18" charset="0"/>
                        <a:cs typeface="Times New Roman" panose="02020603050405020304" pitchFamily="18" charset="0"/>
                      </a:endParaRPr>
                    </a:p>
                  </a:txBody>
                  <a:tcPr marL="7620" marR="73025" marT="46355" marB="0">
                    <a:solidFill>
                      <a:schemeClr val="accent4">
                        <a:lumMod val="75000"/>
                      </a:schemeClr>
                    </a:solidFill>
                  </a:tcPr>
                </a:tc>
              </a:tr>
              <a:tr h="329565">
                <a:tc>
                  <a:txBody>
                    <a:bodyPr/>
                    <a:lstStyle/>
                    <a:p>
                      <a:pPr marL="22860" marR="0">
                        <a:lnSpc>
                          <a:spcPct val="1070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 marR="73025" marT="46355" marB="0">
                    <a:solidFill>
                      <a:schemeClr val="accent4">
                        <a:lumMod val="75000"/>
                      </a:schemeClr>
                    </a:solidFill>
                  </a:tcPr>
                </a:tc>
                <a:tc>
                  <a:txBody>
                    <a:bodyPr/>
                    <a:lstStyle/>
                    <a:p>
                      <a:pPr marL="54610" marR="0">
                        <a:lnSpc>
                          <a:spcPct val="1070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 marR="73025" marT="46355" marB="0">
                    <a:solidFill>
                      <a:schemeClr val="accent4">
                        <a:lumMod val="75000"/>
                      </a:schemeClr>
                    </a:solidFill>
                  </a:tcPr>
                </a:tc>
              </a:tr>
            </a:tbl>
          </a:graphicData>
        </a:graphic>
      </p:graphicFrame>
      <p:graphicFrame>
        <p:nvGraphicFramePr>
          <p:cNvPr id="8" name="Table 7"/>
          <p:cNvGraphicFramePr>
            <a:graphicFrameLocks noGrp="1"/>
          </p:cNvGraphicFramePr>
          <p:nvPr>
            <p:extLst/>
          </p:nvPr>
        </p:nvGraphicFramePr>
        <p:xfrm>
          <a:off x="278290" y="8567530"/>
          <a:ext cx="12642569" cy="964311"/>
        </p:xfrm>
        <a:graphic>
          <a:graphicData uri="http://schemas.openxmlformats.org/drawingml/2006/table">
            <a:tbl>
              <a:tblPr firstRow="1" firstCol="1" bandRow="1">
                <a:tableStyleId>{5C22544A-7EE6-4342-B048-85BDC9FD1C3A}</a:tableStyleId>
              </a:tblPr>
              <a:tblGrid>
                <a:gridCol w="6221901"/>
                <a:gridCol w="6420668"/>
              </a:tblGrid>
              <a:tr h="862764">
                <a:tc>
                  <a:txBody>
                    <a:bodyPr/>
                    <a:lstStyle/>
                    <a:p>
                      <a:pPr>
                        <a:spcAft>
                          <a:spcPts val="130"/>
                        </a:spcAft>
                      </a:pPr>
                      <a:r>
                        <a:rPr lang="en-US" sz="1800" dirty="0" smtClean="0">
                          <a:effectLst/>
                          <a:latin typeface="Times New Roman" panose="02020603050405020304" pitchFamily="18" charset="0"/>
                          <a:cs typeface="Times New Roman" panose="02020603050405020304" pitchFamily="18" charset="0"/>
                        </a:rPr>
                        <a:t>8. It </a:t>
                      </a:r>
                      <a:r>
                        <a:rPr lang="en-US" sz="1800" dirty="0">
                          <a:effectLst/>
                          <a:latin typeface="Times New Roman" panose="02020603050405020304" pitchFamily="18" charset="0"/>
                          <a:cs typeface="Times New Roman" panose="02020603050405020304" pitchFamily="18" charset="0"/>
                        </a:rPr>
                        <a:t>is always performed at the developer’s premises in the absence of the users. </a:t>
                      </a:r>
                      <a:r>
                        <a:rPr lang="en-US" sz="2000" dirty="0">
                          <a:effectLst/>
                          <a:latin typeface="Times New Roman" panose="02020603050405020304" pitchFamily="18" charset="0"/>
                          <a:cs typeface="Times New Roman" panose="02020603050405020304" pitchFamily="18" charset="0"/>
                        </a:rPr>
                        <a:t> </a:t>
                      </a:r>
                      <a:endParaRPr lang="en-US" sz="36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 marR="73025" marT="46355" marB="0">
                    <a:solidFill>
                      <a:schemeClr val="accent4">
                        <a:lumMod val="75000"/>
                      </a:schemeClr>
                    </a:solidFill>
                  </a:tcPr>
                </a:tc>
                <a:tc>
                  <a:txBody>
                    <a:bodyPr/>
                    <a:lstStyle/>
                    <a:p>
                      <a:pPr marL="54610" marR="0">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8. </a:t>
                      </a:r>
                      <a:r>
                        <a:rPr lang="en-US" sz="1800" dirty="0">
                          <a:effectLst/>
                          <a:latin typeface="Times New Roman" panose="02020603050405020304" pitchFamily="18" charset="0"/>
                          <a:cs typeface="Times New Roman" panose="02020603050405020304" pitchFamily="18" charset="0"/>
                        </a:rPr>
                        <a:t>It is always performed at the user’s premises in the absence of the development team</a:t>
                      </a:r>
                      <a:r>
                        <a:rPr lang="en-US" sz="2000" dirty="0">
                          <a:effectLst/>
                          <a:latin typeface="Times New Roman" panose="02020603050405020304" pitchFamily="18" charset="0"/>
                          <a:cs typeface="Times New Roman" panose="02020603050405020304" pitchFamily="18" charset="0"/>
                        </a:rPr>
                        <a:t> </a:t>
                      </a:r>
                      <a:endParaRPr lang="en-US" sz="3600" dirty="0">
                        <a:effectLst/>
                        <a:latin typeface="Times New Roman" panose="02020603050405020304" pitchFamily="18" charset="0"/>
                        <a:cs typeface="Times New Roman" panose="02020603050405020304" pitchFamily="18" charset="0"/>
                      </a:endParaRPr>
                    </a:p>
                  </a:txBody>
                  <a:tcPr marL="7620" marR="73025" marT="46355" marB="0">
                    <a:solidFill>
                      <a:schemeClr val="accent4">
                        <a:lumMod val="75000"/>
                      </a:schemeClr>
                    </a:solidFill>
                  </a:tcPr>
                </a:tc>
              </a:tr>
            </a:tbl>
          </a:graphicData>
        </a:graphic>
      </p:graphicFrame>
      <p:sp>
        <p:nvSpPr>
          <p:cNvPr id="9" name="Title 1"/>
          <p:cNvSpPr txBox="1">
            <a:spLocks noGrp="1"/>
          </p:cNvSpPr>
          <p:nvPr>
            <p:ph type="title"/>
          </p:nvPr>
        </p:nvSpPr>
        <p:spPr>
          <a:xfrm>
            <a:off x="1283321" y="131014"/>
            <a:ext cx="9355137" cy="111318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2853230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1640218"/>
            <a:ext cx="11668125" cy="5967413"/>
          </a:xfrm>
        </p:spPr>
        <p:txBody>
          <a:bodyPr/>
          <a:lstStyle/>
          <a:p>
            <a:r>
              <a:rPr lang="en-US" sz="2800" b="1" u="sng" dirty="0">
                <a:latin typeface="Times New Roman" panose="02020603050405020304" pitchFamily="18" charset="0"/>
                <a:cs typeface="Times New Roman" panose="02020603050405020304" pitchFamily="18" charset="0"/>
              </a:rPr>
              <a:t>Example 2</a:t>
            </a:r>
            <a:r>
              <a:rPr lang="en-US" sz="2800" b="1" dirty="0">
                <a:latin typeface="Times New Roman" panose="02020603050405020304" pitchFamily="18" charset="0"/>
                <a:cs typeface="Times New Roman" panose="02020603050405020304" pitchFamily="18" charset="0"/>
              </a:rPr>
              <a:t> </a:t>
            </a:r>
            <a:endParaRPr lang="en-US" sz="2800" b="1" i="1" dirty="0">
              <a:latin typeface="Times New Roman" panose="02020603050405020304" pitchFamily="18" charset="0"/>
              <a:cs typeface="Times New Roman" panose="02020603050405020304" pitchFamily="18" charset="0"/>
            </a:endParaRPr>
          </a:p>
          <a:p>
            <a:r>
              <a:rPr lang="en-US" sz="2800" baseline="30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 text field permits only numeric characters</a:t>
            </a:r>
            <a:r>
              <a:rPr lang="en-US" sz="2800" baseline="300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r>
              <a:rPr lang="en-US" sz="2800" baseline="300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Length must be 6-10 characters long</a:t>
            </a:r>
            <a:r>
              <a:rPr lang="en-US" sz="2800" baseline="30000" dirty="0">
                <a:latin typeface="Times New Roman" panose="02020603050405020304" pitchFamily="18" charset="0"/>
                <a:cs typeface="Times New Roman" panose="02020603050405020304" pitchFamily="18" charset="0"/>
              </a:rPr>
              <a:t> </a:t>
            </a:r>
            <a:endParaRPr lang="en-US" sz="2800" baseline="30000" dirty="0" smtClean="0">
              <a:latin typeface="Times New Roman" panose="02020603050405020304" pitchFamily="18" charset="0"/>
              <a:cs typeface="Times New Roman" panose="02020603050405020304" pitchFamily="18" charset="0"/>
            </a:endParaRPr>
          </a:p>
          <a:p>
            <a:endParaRPr lang="en-US" dirty="0"/>
          </a:p>
          <a:p>
            <a:endParaRPr lang="en-US" dirty="0"/>
          </a:p>
        </p:txBody>
      </p:sp>
      <p:pic>
        <p:nvPicPr>
          <p:cNvPr id="4" name="Picture 3"/>
          <p:cNvPicPr>
            <a:picLocks noChangeAspect="1"/>
          </p:cNvPicPr>
          <p:nvPr/>
        </p:nvPicPr>
        <p:blipFill rotWithShape="1">
          <a:blip r:embed="rId2"/>
          <a:srcRect r="18102" b="79020"/>
          <a:stretch/>
        </p:blipFill>
        <p:spPr>
          <a:xfrm>
            <a:off x="2999110" y="3300107"/>
            <a:ext cx="8935715" cy="1426369"/>
          </a:xfrm>
          <a:prstGeom prst="rect">
            <a:avLst/>
          </a:prstGeom>
        </p:spPr>
      </p:pic>
      <p:pic>
        <p:nvPicPr>
          <p:cNvPr id="5" name="Picture 4"/>
          <p:cNvPicPr>
            <a:picLocks noChangeAspect="1"/>
          </p:cNvPicPr>
          <p:nvPr/>
        </p:nvPicPr>
        <p:blipFill rotWithShape="1">
          <a:blip r:embed="rId2"/>
          <a:srcRect t="55650" r="29349"/>
          <a:stretch/>
        </p:blipFill>
        <p:spPr>
          <a:xfrm>
            <a:off x="266700" y="6430672"/>
            <a:ext cx="9258300" cy="3494378"/>
          </a:xfrm>
          <a:prstGeom prst="rect">
            <a:avLst/>
          </a:prstGeom>
        </p:spPr>
      </p:pic>
      <p:sp>
        <p:nvSpPr>
          <p:cNvPr id="6" name="Rectangle 5"/>
          <p:cNvSpPr/>
          <p:nvPr/>
        </p:nvSpPr>
        <p:spPr>
          <a:xfrm>
            <a:off x="266700" y="4726476"/>
            <a:ext cx="11696700" cy="156966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At the time of testing, test 4 and 12 as invalid values and 7 as valid one.  </a:t>
            </a:r>
          </a:p>
          <a:p>
            <a:r>
              <a:rPr lang="en-US" sz="2400" dirty="0">
                <a:latin typeface="Times New Roman" panose="02020603050405020304" pitchFamily="18" charset="0"/>
                <a:cs typeface="Times New Roman" panose="02020603050405020304" pitchFamily="18" charset="0"/>
              </a:rPr>
              <a:t>It is easy to test input ranges 6–10 but harder to test input ranges 2-600. Testing will be easy in the case of lesser test cases but you should be very careful. Assuming, valid input is 7. That means, you belief that the developer coded the correct valid range (6-10). </a:t>
            </a:r>
          </a:p>
        </p:txBody>
      </p:sp>
      <p:pic>
        <p:nvPicPr>
          <p:cNvPr id="7" name="Picture 6">
            <a:extLst>
              <a:ext uri="{FF2B5EF4-FFF2-40B4-BE49-F238E27FC236}">
                <a16:creationId xmlns:a16="http://schemas.microsoft.com/office/drawing/2014/main" xmlns=""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8" name="Rectangle 7"/>
          <p:cNvSpPr/>
          <p:nvPr/>
        </p:nvSpPr>
        <p:spPr>
          <a:xfrm>
            <a:off x="266700" y="1006027"/>
            <a:ext cx="4852610" cy="523220"/>
          </a:xfrm>
          <a:prstGeom prst="rect">
            <a:avLst/>
          </a:prstGeom>
        </p:spPr>
        <p:txBody>
          <a:bodyPr wrap="none">
            <a:spAutoFit/>
          </a:bodyPr>
          <a:lstStyle/>
          <a:p>
            <a:pPr marL="0" indent="0">
              <a:buNone/>
            </a:pPr>
            <a:r>
              <a:rPr lang="en-US" sz="2800" b="1" dirty="0" smtClean="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2800" b="1" dirty="0">
                <a:solidFill>
                  <a:srgbClr val="FFFF00"/>
                </a:solidFill>
                <a:latin typeface="Times New Roman" panose="02020603050405020304" pitchFamily="18" charset="0"/>
                <a:cs typeface="Times New Roman" panose="02020603050405020304" pitchFamily="18" charset="0"/>
              </a:rPr>
              <a:t>BLACK BOX TESTING - I  </a:t>
            </a:r>
            <a:r>
              <a:rPr lang="en-US" sz="1600" b="1" dirty="0">
                <a:solidFill>
                  <a:srgbClr val="FFFF00"/>
                </a:solidFill>
                <a:latin typeface="Times New Roman" panose="02020603050405020304" pitchFamily="18" charset="0"/>
                <a:cs typeface="Times New Roman" panose="02020603050405020304" pitchFamily="18" charset="0"/>
              </a:rPr>
              <a:t>	 </a:t>
            </a:r>
          </a:p>
        </p:txBody>
      </p:sp>
      <p:sp>
        <p:nvSpPr>
          <p:cNvPr id="9" name="Rectangle 8"/>
          <p:cNvSpPr/>
          <p:nvPr/>
        </p:nvSpPr>
        <p:spPr>
          <a:xfrm>
            <a:off x="3533357" y="1432950"/>
            <a:ext cx="6310125" cy="461665"/>
          </a:xfrm>
          <a:prstGeom prst="rect">
            <a:avLst/>
          </a:prstGeom>
        </p:spPr>
        <p:txBody>
          <a:bodyPr wrap="none">
            <a:spAutoFit/>
          </a:bodyPr>
          <a:lstStyle/>
          <a:p>
            <a:r>
              <a:rPr lang="en-US" sz="2400" b="1" dirty="0" smtClean="0">
                <a:solidFill>
                  <a:srgbClr val="FFFF00"/>
                </a:solidFill>
                <a:latin typeface="Times New Roman" panose="02020603050405020304" pitchFamily="18" charset="0"/>
                <a:cs typeface="Times New Roman" panose="02020603050405020304" pitchFamily="18" charset="0"/>
              </a:rPr>
              <a:t>1. </a:t>
            </a:r>
            <a:r>
              <a:rPr lang="en-US" sz="2400" b="1" dirty="0" smtClean="0">
                <a:solidFill>
                  <a:srgbClr val="00B0F0"/>
                </a:solidFill>
                <a:latin typeface="Times New Roman" panose="02020603050405020304" pitchFamily="18" charset="0"/>
                <a:cs typeface="Times New Roman" panose="02020603050405020304" pitchFamily="18" charset="0"/>
              </a:rPr>
              <a:t>EQUIVALENCE </a:t>
            </a:r>
            <a:r>
              <a:rPr lang="en-US" sz="2400" b="1" dirty="0">
                <a:solidFill>
                  <a:srgbClr val="00B0F0"/>
                </a:solidFill>
                <a:latin typeface="Times New Roman" panose="02020603050405020304" pitchFamily="18" charset="0"/>
                <a:cs typeface="Times New Roman" panose="02020603050405020304" pitchFamily="18" charset="0"/>
              </a:rPr>
              <a:t>CLASS PARTITIONING</a:t>
            </a:r>
            <a:r>
              <a:rPr lang="en-US" dirty="0">
                <a:latin typeface="Times New Roman" panose="02020603050405020304" pitchFamily="18" charset="0"/>
                <a:cs typeface="Times New Roman" panose="02020603050405020304" pitchFamily="18" charset="0"/>
              </a:rPr>
              <a:t>: </a:t>
            </a:r>
            <a:endParaRPr lang="en-US" dirty="0"/>
          </a:p>
        </p:txBody>
      </p:sp>
      <p:sp>
        <p:nvSpPr>
          <p:cNvPr id="10" name="Rectangle 9"/>
          <p:cNvSpPr/>
          <p:nvPr/>
        </p:nvSpPr>
        <p:spPr>
          <a:xfrm>
            <a:off x="4047569" y="225498"/>
            <a:ext cx="5281702" cy="584775"/>
          </a:xfrm>
          <a:prstGeom prst="rect">
            <a:avLst/>
          </a:prstGeom>
        </p:spPr>
        <p:txBody>
          <a:bodyPr wrap="none">
            <a:spAutoFit/>
          </a:bodyPr>
          <a:lstStyle/>
          <a:p>
            <a:r>
              <a:rPr lang="en-US" sz="3200" b="1" dirty="0" smtClean="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3200" b="1" dirty="0">
                <a:solidFill>
                  <a:schemeClr val="accent2">
                    <a:lumMod val="60000"/>
                    <a:lumOff val="40000"/>
                  </a:schemeClr>
                </a:solidFill>
                <a:latin typeface="Times New Roman" panose="02020603050405020304" pitchFamily="18" charset="0"/>
                <a:cs typeface="Times New Roman" panose="02020603050405020304" pitchFamily="18" charset="0"/>
              </a:rPr>
              <a:t>Dynamic </a:t>
            </a:r>
            <a:r>
              <a:rPr lang="en-US" sz="3200" b="1" dirty="0" smtClean="0">
                <a:solidFill>
                  <a:schemeClr val="accent2">
                    <a:lumMod val="60000"/>
                    <a:lumOff val="40000"/>
                  </a:schemeClr>
                </a:solidFill>
                <a:latin typeface="Times New Roman" panose="02020603050405020304" pitchFamily="18" charset="0"/>
                <a:cs typeface="Times New Roman" panose="02020603050405020304" pitchFamily="18" charset="0"/>
              </a:rPr>
              <a:t>Testing Techniques</a:t>
            </a:r>
            <a:endParaRPr lang="en-US" sz="3200" b="1" i="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64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0563" y="3656942"/>
            <a:ext cx="9355138" cy="1897063"/>
          </a:xfrm>
        </p:spPr>
        <p:txBody>
          <a:bodyPr>
            <a:noAutofit/>
          </a:bodyPr>
          <a:lstStyle/>
          <a:p>
            <a:pPr algn="ctr"/>
            <a:r>
              <a:rPr lang="en-US" sz="8800" b="1" dirty="0" smtClean="0">
                <a:solidFill>
                  <a:srgbClr val="92D050"/>
                </a:solidFill>
              </a:rPr>
              <a:t>THANKYOU</a:t>
            </a:r>
            <a:br>
              <a:rPr lang="en-US" sz="8800" b="1" dirty="0" smtClean="0">
                <a:solidFill>
                  <a:srgbClr val="92D050"/>
                </a:solidFill>
              </a:rPr>
            </a:br>
            <a:r>
              <a:rPr lang="en-US" sz="8800" b="1" dirty="0">
                <a:solidFill>
                  <a:srgbClr val="92D050"/>
                </a:solidFill>
              </a:rPr>
              <a:t/>
            </a:r>
            <a:br>
              <a:rPr lang="en-US" sz="8800" b="1" dirty="0">
                <a:solidFill>
                  <a:srgbClr val="92D050"/>
                </a:solidFill>
              </a:rPr>
            </a:br>
            <a:r>
              <a:rPr lang="en-US" sz="8800" b="1" dirty="0" smtClean="0">
                <a:solidFill>
                  <a:srgbClr val="92D050"/>
                </a:solidFill>
                <a:sym typeface="Wingdings" panose="05000000000000000000" pitchFamily="2" charset="2"/>
              </a:rPr>
              <a:t></a:t>
            </a:r>
            <a:endParaRPr lang="en-US" sz="8800" b="1" dirty="0">
              <a:solidFill>
                <a:srgbClr val="92D050"/>
              </a:solidFill>
            </a:endParaRPr>
          </a:p>
        </p:txBody>
      </p:sp>
      <p:pic>
        <p:nvPicPr>
          <p:cNvPr id="3" name="Picture 2">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2497144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5544" y="410054"/>
            <a:ext cx="11946006" cy="10389062"/>
          </a:xfrm>
          <a:prstGeom prst="rect">
            <a:avLst/>
          </a:prstGeom>
        </p:spPr>
        <p:txBody>
          <a:bodyPr wrap="square">
            <a:spAutoFit/>
          </a:bodyPr>
          <a:lstStyle/>
          <a:p>
            <a:pPr marL="0" marR="0" algn="ctr">
              <a:lnSpc>
                <a:spcPct val="107000"/>
              </a:lnSpc>
              <a:spcBef>
                <a:spcPts val="0"/>
              </a:spcBef>
              <a:spcAft>
                <a:spcPts val="495"/>
              </a:spcAft>
            </a:pPr>
            <a:r>
              <a:rPr lang="en-US" sz="4400" b="1" u="sng" dirty="0">
                <a:solidFill>
                  <a:srgbClr val="FFFF00"/>
                </a:solidFill>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Regression Testing</a:t>
            </a:r>
            <a:r>
              <a:rPr lang="en-US" sz="4400" b="1" dirty="0">
                <a:solidFill>
                  <a:srgbClr val="FFFF00"/>
                </a:solidFill>
                <a:latin typeface="Times New Roman" panose="02020603050405020304" pitchFamily="18" charset="0"/>
                <a:ea typeface="Verdana" panose="020B0604030504040204" pitchFamily="34" charset="0"/>
                <a:cs typeface="Times New Roman" panose="02020603050405020304" pitchFamily="18" charset="0"/>
              </a:rPr>
              <a:t> </a:t>
            </a:r>
            <a:endParaRPr lang="en-US" sz="4400" b="1" dirty="0" smtClean="0">
              <a:solidFill>
                <a:srgbClr val="FFFF00"/>
              </a:solidFill>
              <a:latin typeface="Times New Roman" panose="02020603050405020304" pitchFamily="18" charset="0"/>
              <a:ea typeface="Verdana" panose="020B0604030504040204" pitchFamily="34" charset="0"/>
              <a:cs typeface="Times New Roman" panose="02020603050405020304" pitchFamily="18" charset="0"/>
            </a:endParaRPr>
          </a:p>
          <a:p>
            <a:pPr marL="530225" marR="0" indent="-234950">
              <a:lnSpc>
                <a:spcPct val="105000"/>
              </a:lnSpc>
              <a:spcBef>
                <a:spcPts val="0"/>
              </a:spcBef>
              <a:spcAft>
                <a:spcPts val="765"/>
              </a:spcAft>
            </a:pPr>
            <a:endParaRPr lang="en-US" sz="4400" b="1" dirty="0" smtClean="0">
              <a:solidFill>
                <a:srgbClr val="FFFF00"/>
              </a:solidFill>
              <a:latin typeface="Times New Roman" panose="02020603050405020304" pitchFamily="18" charset="0"/>
              <a:ea typeface="Verdana" panose="020B0604030504040204" pitchFamily="34" charset="0"/>
              <a:cs typeface="Times New Roman" panose="02020603050405020304" pitchFamily="18" charset="0"/>
            </a:endParaRPr>
          </a:p>
          <a:p>
            <a:pPr marL="638175" marR="0" indent="-342900">
              <a:lnSpc>
                <a:spcPct val="105000"/>
              </a:lnSpc>
              <a:spcBef>
                <a:spcPts val="0"/>
              </a:spcBef>
              <a:spcAft>
                <a:spcPts val="765"/>
              </a:spcAft>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Regression Testing is a type of testing that is done to verify that a code change in the software does not impact the existing functionality of the product. </a:t>
            </a:r>
          </a:p>
          <a:p>
            <a:pPr marL="638175" marR="0" indent="-342900">
              <a:lnSpc>
                <a:spcPct val="105000"/>
              </a:lnSpc>
              <a:spcBef>
                <a:spcPts val="0"/>
              </a:spcBef>
              <a:spcAft>
                <a:spcPts val="765"/>
              </a:spcAft>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This is to make sure the product works fine with new functionality, bug fixes or any change in the existing feature.</a:t>
            </a:r>
          </a:p>
          <a:p>
            <a:pPr marL="638175" marR="0" indent="-342900">
              <a:lnSpc>
                <a:spcPct val="105000"/>
              </a:lnSpc>
              <a:spcBef>
                <a:spcPts val="0"/>
              </a:spcBef>
              <a:spcAft>
                <a:spcPts val="765"/>
              </a:spcAft>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Previously executed test cases are re-executed in order to verify the impact of change.</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Regression Testing is a Software Testing type in which test cases are re-executed in order to </a:t>
            </a:r>
            <a:r>
              <a:rPr lang="en-US" sz="2800" dirty="0" smtClean="0">
                <a:latin typeface="Times New Roman" panose="02020603050405020304" pitchFamily="18" charset="0"/>
                <a:cs typeface="Times New Roman" panose="02020603050405020304" pitchFamily="18" charset="0"/>
              </a:rPr>
              <a:t>check </a:t>
            </a:r>
            <a:r>
              <a:rPr lang="en-US" sz="2800" dirty="0">
                <a:latin typeface="Times New Roman" panose="02020603050405020304" pitchFamily="18" charset="0"/>
                <a:cs typeface="Times New Roman" panose="02020603050405020304" pitchFamily="18" charset="0"/>
              </a:rPr>
              <a:t>whether the previous functionality of the application is working fine and the new changes </a:t>
            </a:r>
            <a:r>
              <a:rPr lang="en-US" sz="2800" dirty="0" smtClean="0">
                <a:latin typeface="Times New Roman" panose="02020603050405020304" pitchFamily="18" charset="0"/>
                <a:cs typeface="Times New Roman" panose="02020603050405020304" pitchFamily="18" charset="0"/>
              </a:rPr>
              <a:t>have not </a:t>
            </a:r>
            <a:r>
              <a:rPr lang="en-US" sz="2800" dirty="0">
                <a:latin typeface="Times New Roman" panose="02020603050405020304" pitchFamily="18" charset="0"/>
                <a:cs typeface="Times New Roman" panose="02020603050405020304" pitchFamily="18" charset="0"/>
              </a:rPr>
              <a:t>introduced any new bugs.</a:t>
            </a:r>
          </a:p>
          <a:p>
            <a:pPr marL="457200" indent="-457200">
              <a:buFont typeface="Wingdings" panose="05000000000000000000" pitchFamily="2" charset="2"/>
              <a:buChar char="ü"/>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This </a:t>
            </a:r>
            <a:r>
              <a:rPr lang="en-US" sz="2800" dirty="0">
                <a:latin typeface="Times New Roman" panose="02020603050405020304" pitchFamily="18" charset="0"/>
                <a:cs typeface="Times New Roman" panose="02020603050405020304" pitchFamily="18" charset="0"/>
              </a:rPr>
              <a:t>test can be performed on a new build when there is a significant change in the original  </a:t>
            </a:r>
            <a:r>
              <a:rPr lang="en-US" sz="2800" dirty="0" smtClean="0">
                <a:latin typeface="Times New Roman" panose="02020603050405020304" pitchFamily="18" charset="0"/>
                <a:cs typeface="Times New Roman" panose="02020603050405020304" pitchFamily="18" charset="0"/>
              </a:rPr>
              <a:t>functionality </a:t>
            </a:r>
            <a:r>
              <a:rPr lang="en-US" sz="2800" dirty="0">
                <a:latin typeface="Times New Roman" panose="02020603050405020304" pitchFamily="18" charset="0"/>
                <a:cs typeface="Times New Roman" panose="02020603050405020304" pitchFamily="18" charset="0"/>
              </a:rPr>
              <a:t>that too even in a single bug fix.</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Regression means retesting the unchanged parts of the application.</a:t>
            </a:r>
          </a:p>
          <a:p>
            <a:pPr marL="457200" marR="0" indent="-457200">
              <a:lnSpc>
                <a:spcPct val="107000"/>
              </a:lnSpc>
              <a:spcBef>
                <a:spcPts val="0"/>
              </a:spcBef>
              <a:spcAft>
                <a:spcPts val="495"/>
              </a:spcAft>
              <a:buFont typeface="Wingdings" panose="05000000000000000000" pitchFamily="2" charset="2"/>
              <a:buChar char="ü"/>
            </a:pPr>
            <a:endParaRPr lang="en-US" sz="28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295275" marR="0">
              <a:lnSpc>
                <a:spcPct val="105000"/>
              </a:lnSpc>
              <a:spcBef>
                <a:spcPts val="0"/>
              </a:spcBef>
              <a:spcAft>
                <a:spcPts val="765"/>
              </a:spcAft>
            </a:pP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marL="530225" marR="0" indent="-234950">
              <a:lnSpc>
                <a:spcPct val="105000"/>
              </a:lnSpc>
              <a:spcBef>
                <a:spcPts val="0"/>
              </a:spcBef>
              <a:spcAft>
                <a:spcPts val="765"/>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173523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5" y="1174621"/>
            <a:ext cx="9355138" cy="1897063"/>
          </a:xfrm>
        </p:spPr>
        <p:txBody>
          <a:bodyPr/>
          <a:lstStyle/>
          <a:p>
            <a:r>
              <a:rPr lang="en-US" sz="6000" b="1" u="sng" dirty="0">
                <a:solidFill>
                  <a:srgbClr val="FFFF00"/>
                </a:solidFill>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Regression Testing</a:t>
            </a:r>
            <a:r>
              <a:rPr lang="en-US" sz="6000" b="1" dirty="0">
                <a:solidFill>
                  <a:srgbClr val="FFFF00"/>
                </a:solidFill>
                <a:latin typeface="Times New Roman" panose="02020603050405020304" pitchFamily="18" charset="0"/>
                <a:ea typeface="Verdana" panose="020B0604030504040204" pitchFamily="34" charset="0"/>
                <a:cs typeface="Times New Roman" panose="02020603050405020304" pitchFamily="18" charset="0"/>
              </a:rPr>
              <a:t> </a:t>
            </a:r>
            <a:br>
              <a:rPr lang="en-US" sz="6000" b="1" dirty="0">
                <a:solidFill>
                  <a:srgbClr val="FFFF00"/>
                </a:solidFill>
                <a:latin typeface="Times New Roman" panose="02020603050405020304" pitchFamily="18" charset="0"/>
                <a:ea typeface="Verdana" panose="020B0604030504040204" pitchFamily="34" charset="0"/>
                <a:cs typeface="Times New Roman" panose="02020603050405020304" pitchFamily="18" charset="0"/>
              </a:rPr>
            </a:br>
            <a:endParaRPr lang="en-US" dirty="0"/>
          </a:p>
        </p:txBody>
      </p:sp>
      <p:sp>
        <p:nvSpPr>
          <p:cNvPr id="3" name="Rectangle 2"/>
          <p:cNvSpPr/>
          <p:nvPr/>
        </p:nvSpPr>
        <p:spPr>
          <a:xfrm>
            <a:off x="647700" y="2290574"/>
            <a:ext cx="11868150" cy="7030643"/>
          </a:xfrm>
          <a:prstGeom prst="rect">
            <a:avLst/>
          </a:prstGeom>
        </p:spPr>
        <p:txBody>
          <a:bodyPr wrap="square">
            <a:spAutoFit/>
          </a:bodyPr>
          <a:lstStyle/>
          <a:p>
            <a:pPr marL="342900" lvl="0" indent="-342900">
              <a:lnSpc>
                <a:spcPct val="105000"/>
              </a:lnSpc>
              <a:spcBef>
                <a:spcPts val="0"/>
              </a:spcBef>
              <a:spcAft>
                <a:spcPts val="165"/>
              </a:spcAft>
              <a:buClr>
                <a:srgbClr val="333333"/>
              </a:buClr>
              <a:buSzPts val="1200"/>
              <a:buFont typeface="Wingdings" panose="05000000000000000000" pitchFamily="2" charset="2"/>
              <a:buChar char=""/>
            </a:pPr>
            <a:r>
              <a:rPr lang="en-US" sz="32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Regression test should be a test, and not merely a check </a:t>
            </a:r>
            <a:endParaRPr lang="en-US" sz="3200" dirty="0" smtClean="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endParaRPr>
          </a:p>
          <a:p>
            <a:pPr lvl="0">
              <a:lnSpc>
                <a:spcPct val="105000"/>
              </a:lnSpc>
              <a:spcBef>
                <a:spcPts val="0"/>
              </a:spcBef>
              <a:spcAft>
                <a:spcPts val="165"/>
              </a:spcAft>
              <a:buClr>
                <a:srgbClr val="333333"/>
              </a:buClr>
              <a:buSzPts val="1200"/>
            </a:pPr>
            <a:r>
              <a:rPr lang="en-US" sz="2800" dirty="0" smtClean="0">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endParaRPr lang="en-US" sz="2800" dirty="0">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endParaRPr>
          </a:p>
          <a:p>
            <a:pPr marL="342900" lvl="0" indent="-342900">
              <a:lnSpc>
                <a:spcPct val="105000"/>
              </a:lnSpc>
              <a:spcBef>
                <a:spcPts val="0"/>
              </a:spcBef>
              <a:spcAft>
                <a:spcPts val="315"/>
              </a:spcAft>
              <a:buClr>
                <a:srgbClr val="333333"/>
              </a:buClr>
              <a:buSzPts val="1200"/>
              <a:buFont typeface="Wingdings" panose="05000000000000000000" pitchFamily="2" charset="2"/>
              <a:buChar char=""/>
            </a:pPr>
            <a:r>
              <a:rPr lang="en-US" sz="32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In the simplest terms, regression testing is a form of software testing that confirms or denies the functionality of software components after changes to a system </a:t>
            </a:r>
            <a:r>
              <a:rPr lang="en-US" sz="2800" dirty="0">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endParaRPr lang="en-US" sz="2800" dirty="0" smtClean="0">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endParaRPr>
          </a:p>
          <a:p>
            <a:pPr lvl="0">
              <a:lnSpc>
                <a:spcPct val="105000"/>
              </a:lnSpc>
              <a:spcBef>
                <a:spcPts val="0"/>
              </a:spcBef>
              <a:spcAft>
                <a:spcPts val="315"/>
              </a:spcAft>
              <a:buClr>
                <a:srgbClr val="333333"/>
              </a:buClr>
              <a:buSzPts val="1200"/>
            </a:pPr>
            <a:endParaRPr lang="en-US" sz="2800" dirty="0">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endParaRPr>
          </a:p>
          <a:p>
            <a:pPr marL="342900" lvl="0" indent="-342900">
              <a:lnSpc>
                <a:spcPct val="105000"/>
              </a:lnSpc>
              <a:spcBef>
                <a:spcPts val="0"/>
              </a:spcBef>
              <a:spcAft>
                <a:spcPts val="315"/>
              </a:spcAft>
              <a:buClr>
                <a:srgbClr val="333333"/>
              </a:buClr>
              <a:buSzPts val="1200"/>
              <a:buFont typeface="Wingdings" panose="05000000000000000000" pitchFamily="2" charset="2"/>
              <a:buChar char=""/>
            </a:pPr>
            <a:r>
              <a:rPr lang="en-US" sz="32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A defect that emerges after a change to the software is known as a regression bug </a:t>
            </a:r>
            <a:r>
              <a:rPr lang="en-US" sz="2800" dirty="0">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endParaRPr lang="en-US" sz="2800" dirty="0" smtClean="0">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endParaRPr>
          </a:p>
          <a:p>
            <a:pPr marL="342900" lvl="0" indent="-342900">
              <a:lnSpc>
                <a:spcPct val="105000"/>
              </a:lnSpc>
              <a:spcBef>
                <a:spcPts val="0"/>
              </a:spcBef>
              <a:spcAft>
                <a:spcPts val="315"/>
              </a:spcAft>
              <a:buClr>
                <a:srgbClr val="333333"/>
              </a:buClr>
              <a:buSzPts val="1200"/>
              <a:buFont typeface="Wingdings" panose="05000000000000000000" pitchFamily="2" charset="2"/>
              <a:buChar char=""/>
            </a:pPr>
            <a:endParaRPr lang="en-US" sz="2800" dirty="0">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endParaRPr>
          </a:p>
          <a:p>
            <a:pPr marL="342900" lvl="0" indent="-342900">
              <a:lnSpc>
                <a:spcPct val="105000"/>
              </a:lnSpc>
              <a:spcBef>
                <a:spcPts val="0"/>
              </a:spcBef>
              <a:spcAft>
                <a:spcPts val="765"/>
              </a:spcAft>
              <a:buClr>
                <a:srgbClr val="333333"/>
              </a:buClr>
              <a:buSzPts val="1200"/>
              <a:buFont typeface="Wingdings" panose="05000000000000000000" pitchFamily="2" charset="2"/>
              <a:buChar char=""/>
            </a:pPr>
            <a:r>
              <a:rPr lang="en-US" sz="32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In the event that a change is made to a software component and a </a:t>
            </a:r>
            <a:endParaRPr lang="en-US" sz="2800" dirty="0">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endParaRPr>
          </a:p>
          <a:p>
            <a:pPr marL="530225" marR="0" indent="-234950">
              <a:lnSpc>
                <a:spcPct val="105000"/>
              </a:lnSpc>
              <a:spcBef>
                <a:spcPts val="0"/>
              </a:spcBef>
              <a:spcAft>
                <a:spcPts val="765"/>
              </a:spcAft>
            </a:pPr>
            <a:r>
              <a:rPr lang="en-US" sz="3200" dirty="0" smtClean="0">
                <a:latin typeface="Times New Roman" panose="02020603050405020304" pitchFamily="18" charset="0"/>
                <a:ea typeface="Verdana" panose="020B0604030504040204" pitchFamily="34" charset="0"/>
                <a:cs typeface="Times New Roman" panose="02020603050405020304" pitchFamily="18" charset="0"/>
              </a:rPr>
              <a:t> regression </a:t>
            </a:r>
            <a:r>
              <a:rPr lang="en-US" sz="3200" dirty="0">
                <a:latin typeface="Times New Roman" panose="02020603050405020304" pitchFamily="18" charset="0"/>
                <a:ea typeface="Verdana" panose="020B0604030504040204" pitchFamily="34" charset="0"/>
                <a:cs typeface="Times New Roman" panose="02020603050405020304" pitchFamily="18" charset="0"/>
              </a:rPr>
              <a:t>bug is discovered and fixed, more regression testing </a:t>
            </a:r>
            <a:r>
              <a:rPr lang="en-US" sz="3200" dirty="0" smtClean="0">
                <a:latin typeface="Times New Roman" panose="02020603050405020304" pitchFamily="18" charset="0"/>
                <a:ea typeface="Verdana" panose="020B0604030504040204" pitchFamily="34" charset="0"/>
                <a:cs typeface="Times New Roman" panose="02020603050405020304" pitchFamily="18" charset="0"/>
              </a:rPr>
              <a:t>is</a:t>
            </a:r>
          </a:p>
          <a:p>
            <a:pPr marL="530225" marR="0" indent="-234950">
              <a:lnSpc>
                <a:spcPct val="105000"/>
              </a:lnSpc>
              <a:spcBef>
                <a:spcPts val="0"/>
              </a:spcBef>
              <a:spcAft>
                <a:spcPts val="765"/>
              </a:spcAft>
            </a:pPr>
            <a:r>
              <a:rPr lang="en-US" sz="3200" dirty="0" smtClean="0">
                <a:latin typeface="Times New Roman" panose="02020603050405020304" pitchFamily="18" charset="0"/>
                <a:ea typeface="Verdana" panose="020B0604030504040204" pitchFamily="34" charset="0"/>
                <a:cs typeface="Times New Roman" panose="02020603050405020304" pitchFamily="18" charset="0"/>
              </a:rPr>
              <a:t> required </a:t>
            </a:r>
            <a:r>
              <a:rPr lang="en-US" sz="3200" dirty="0">
                <a:latin typeface="Times New Roman" panose="02020603050405020304" pitchFamily="18" charset="0"/>
                <a:ea typeface="Verdana" panose="020B0604030504040204" pitchFamily="34" charset="0"/>
                <a:cs typeface="Times New Roman" panose="02020603050405020304" pitchFamily="18" charset="0"/>
              </a:rPr>
              <a:t>to confirm that resolving this issue does not in turn cause other issues</a:t>
            </a:r>
            <a:endParaRPr lang="en-US" sz="3200" dirty="0"/>
          </a:p>
        </p:txBody>
      </p:sp>
      <p:pic>
        <p:nvPicPr>
          <p:cNvPr id="5" name="Picture 4">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394380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3350" y="229132"/>
            <a:ext cx="13125450" cy="6784550"/>
          </a:xfrm>
          <a:prstGeom prst="rect">
            <a:avLst/>
          </a:prstGeom>
        </p:spPr>
        <p:txBody>
          <a:bodyPr wrap="square">
            <a:spAutoFit/>
          </a:bodyPr>
          <a:lstStyle/>
          <a:p>
            <a:pPr marL="0" marR="0">
              <a:lnSpc>
                <a:spcPct val="107000"/>
              </a:lnSpc>
              <a:spcBef>
                <a:spcPts val="0"/>
              </a:spcBef>
              <a:spcAft>
                <a:spcPts val="800"/>
              </a:spcAft>
            </a:pPr>
            <a:r>
              <a:rPr lang="en-US" sz="36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RETESTING VS REGRESSUION TESTING”</a:t>
            </a:r>
          </a:p>
          <a:p>
            <a:pPr marL="342900" marR="0" indent="-342900">
              <a:lnSpc>
                <a:spcPct val="107000"/>
              </a:lnSpc>
              <a:spcBef>
                <a:spcPts val="0"/>
              </a:spcBef>
              <a:spcAft>
                <a:spcPts val="800"/>
              </a:spcAft>
              <a:buFont typeface="Arial" panose="020B0604020202020204" pitchFamily="34" charset="0"/>
              <a:buChar char="•"/>
            </a:pPr>
            <a:r>
              <a:rPr lang="en-US" sz="2400" b="1" dirty="0"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Regression testing</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a:latin typeface="Times New Roman" panose="02020603050405020304" pitchFamily="18" charset="0"/>
                <a:ea typeface="Calibri" panose="020F0502020204030204" pitchFamily="34" charset="0"/>
                <a:cs typeface="Times New Roman" panose="02020603050405020304" pitchFamily="18" charset="0"/>
              </a:rPr>
              <a:t>is</a:t>
            </a:r>
            <a:r>
              <a:rPr lang="en-US" sz="2400" dirty="0">
                <a:latin typeface="Times New Roman" panose="02020603050405020304" pitchFamily="18" charset="0"/>
                <a:ea typeface="Calibri" panose="020F0502020204030204" pitchFamily="34" charset="0"/>
                <a:cs typeface="Times New Roman" panose="02020603050405020304" pitchFamily="18" charset="0"/>
              </a:rPr>
              <a:t> to ensure that changes have not affected unchanged part</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a:t>
            </a:r>
          </a:p>
          <a:p>
            <a:pPr marL="342900" marR="0" indent="-342900">
              <a:lnSpc>
                <a:spcPct val="107000"/>
              </a:lnSpc>
              <a:spcBef>
                <a:spcPts val="0"/>
              </a:spcBef>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Retesting</a:t>
            </a:r>
            <a:r>
              <a:rPr lang="en-US" sz="2400" b="1"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latin typeface="Times New Roman" panose="02020603050405020304" pitchFamily="18" charset="0"/>
                <a:ea typeface="Calibri" panose="020F0502020204030204" pitchFamily="34" charset="0"/>
                <a:cs typeface="Times New Roman" panose="02020603050405020304" pitchFamily="18" charset="0"/>
              </a:rPr>
              <a:t>is</a:t>
            </a:r>
            <a:r>
              <a:rPr lang="en-US" sz="2400" dirty="0">
                <a:latin typeface="Times New Roman" panose="02020603050405020304" pitchFamily="18" charset="0"/>
                <a:ea typeface="Calibri" panose="020F0502020204030204" pitchFamily="34" charset="0"/>
                <a:cs typeface="Times New Roman" panose="02020603050405020304" pitchFamily="18" charset="0"/>
              </a:rPr>
              <a:t> done to make sure that the tests cases which failed in last execution are passed after the defects are fixed. </a:t>
            </a:r>
            <a:endParaRPr 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r>
              <a:rPr lang="en-US" sz="2400" b="1" dirty="0"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Regression</a:t>
            </a:r>
            <a:r>
              <a:rPr lang="en-US" sz="2400" dirty="0">
                <a:latin typeface="Times New Roman" panose="02020603050405020304" pitchFamily="18" charset="0"/>
                <a:ea typeface="Calibri" panose="020F0502020204030204" pitchFamily="34" charset="0"/>
                <a:cs typeface="Times New Roman" panose="02020603050405020304" pitchFamily="18" charset="0"/>
              </a:rPr>
              <a:t> testing </a:t>
            </a:r>
            <a:r>
              <a:rPr lang="en-US" sz="2400" b="1" dirty="0">
                <a:latin typeface="Times New Roman" panose="02020603050405020304" pitchFamily="18" charset="0"/>
                <a:ea typeface="Calibri" panose="020F0502020204030204" pitchFamily="34" charset="0"/>
                <a:cs typeface="Times New Roman" panose="02020603050405020304" pitchFamily="18" charset="0"/>
              </a:rPr>
              <a:t>is</a:t>
            </a:r>
            <a:r>
              <a:rPr lang="en-US" sz="2400" dirty="0">
                <a:latin typeface="Times New Roman" panose="02020603050405020304" pitchFamily="18" charset="0"/>
                <a:ea typeface="Calibri" panose="020F0502020204030204" pitchFamily="34" charset="0"/>
                <a:cs typeface="Times New Roman" panose="02020603050405020304" pitchFamily="18" charset="0"/>
              </a:rPr>
              <a:t> not carried out for specific defect fixes. </a:t>
            </a:r>
            <a:endParaRPr 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r>
              <a:rPr lang="en-US" sz="2400" b="1" dirty="0"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Retesting </a:t>
            </a:r>
            <a:r>
              <a:rPr lang="en-US" sz="2400" b="1" dirty="0">
                <a:latin typeface="Times New Roman" panose="02020603050405020304" pitchFamily="18" charset="0"/>
                <a:ea typeface="Calibri" panose="020F0502020204030204" pitchFamily="34" charset="0"/>
                <a:cs typeface="Times New Roman" panose="02020603050405020304" pitchFamily="18" charset="0"/>
              </a:rPr>
              <a:t>is</a:t>
            </a:r>
            <a:r>
              <a:rPr lang="en-US" sz="2400" dirty="0">
                <a:latin typeface="Times New Roman" panose="02020603050405020304" pitchFamily="18" charset="0"/>
                <a:ea typeface="Calibri" panose="020F0502020204030204" pitchFamily="34" charset="0"/>
                <a:cs typeface="Times New Roman" panose="02020603050405020304" pitchFamily="18" charset="0"/>
              </a:rPr>
              <a:t> carried out based on the defect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fixes.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They can therefore occur in one and the same testing process, where</a:t>
            </a:r>
            <a:r>
              <a:rPr lang="en-US" sz="22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r>
              <a:rPr lang="en-US" sz="22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Change in requirements and code is modified according to the requirement </a:t>
            </a:r>
            <a:r>
              <a:rPr lang="en-US" sz="2200" dirty="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You update your software with a new feature</a:t>
            </a:r>
          </a:p>
          <a:p>
            <a:pPr marL="457200" indent="-457200">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You </a:t>
            </a:r>
            <a:r>
              <a:rPr lang="en-US" sz="2200" dirty="0">
                <a:latin typeface="Times New Roman" panose="02020603050405020304" pitchFamily="18" charset="0"/>
                <a:cs typeface="Times New Roman" panose="02020603050405020304" pitchFamily="18" charset="0"/>
              </a:rPr>
              <a:t>detect a bug in your existing functionality</a:t>
            </a:r>
          </a:p>
          <a:p>
            <a:pPr marL="457200" indent="-457200">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You fix the bug</a:t>
            </a:r>
            <a:r>
              <a:rPr lang="en-US" sz="2200" dirty="0" smtClean="0">
                <a:latin typeface="Times New Roman" panose="02020603050405020304" pitchFamily="18" charset="0"/>
                <a:cs typeface="Times New Roman" panose="02020603050405020304" pitchFamily="18" charset="0"/>
              </a:rPr>
              <a:t>.</a:t>
            </a:r>
          </a:p>
          <a:p>
            <a:pPr marL="457200" lvl="0" indent="-457200">
              <a:buFont typeface="Wingdings" panose="05000000000000000000" pitchFamily="2" charset="2"/>
              <a:buChar char="ü"/>
            </a:pPr>
            <a:r>
              <a:rPr lang="en-US" sz="2200" dirty="0">
                <a:solidFill>
                  <a:prstClr val="white"/>
                </a:solidFill>
                <a:latin typeface="Times New Roman" panose="02020603050405020304" pitchFamily="18" charset="0"/>
                <a:cs typeface="Times New Roman" panose="02020603050405020304" pitchFamily="18" charset="0"/>
              </a:rPr>
              <a:t>You test the existing functionality </a:t>
            </a:r>
          </a:p>
          <a:p>
            <a:pPr marL="457200" indent="-457200">
              <a:buFont typeface="Wingdings" panose="05000000000000000000" pitchFamily="2" charset="2"/>
              <a:buChar char="ü"/>
            </a:pPr>
            <a:endParaRPr lang="en-US" sz="2200" b="1" dirty="0" smtClean="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solidFill>
                  <a:srgbClr val="000000"/>
                </a:solidFill>
                <a:ea typeface="Calibri" panose="020F0502020204030204" pitchFamily="34" charset="0"/>
                <a:cs typeface="Calibri" panose="020F0502020204030204" pitchFamily="34" charset="0"/>
              </a:rPr>
              <a:t/>
            </a:r>
            <a:br>
              <a:rPr lang="en-US" dirty="0">
                <a:solidFill>
                  <a:srgbClr val="000000"/>
                </a:solidFill>
                <a:ea typeface="Calibri" panose="020F0502020204030204" pitchFamily="34" charset="0"/>
                <a:cs typeface="Calibri" panose="020F0502020204030204" pitchFamily="34" charset="0"/>
              </a:rPr>
            </a:b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879036465"/>
              </p:ext>
            </p:extLst>
          </p:nvPr>
        </p:nvGraphicFramePr>
        <p:xfrm>
          <a:off x="133350" y="5385546"/>
          <a:ext cx="13125450" cy="4215455"/>
        </p:xfrm>
        <a:graphic>
          <a:graphicData uri="http://schemas.openxmlformats.org/drawingml/2006/table">
            <a:tbl>
              <a:tblPr/>
              <a:tblGrid>
                <a:gridCol w="6572419"/>
                <a:gridCol w="6553031"/>
              </a:tblGrid>
              <a:tr h="634822">
                <a:tc>
                  <a:txBody>
                    <a:bodyPr/>
                    <a:lstStyle/>
                    <a:p>
                      <a:r>
                        <a:rPr lang="en-US" sz="2400" b="1" i="0" dirty="0">
                          <a:solidFill>
                            <a:schemeClr val="tx1"/>
                          </a:solidFill>
                          <a:effectLst/>
                          <a:latin typeface="Times New Roman" panose="02020603050405020304" pitchFamily="18" charset="0"/>
                          <a:cs typeface="Times New Roman" panose="02020603050405020304" pitchFamily="18" charset="0"/>
                        </a:rPr>
                        <a:t/>
                      </a:r>
                      <a:br>
                        <a:rPr lang="en-US" sz="2400" b="1" i="0" dirty="0">
                          <a:solidFill>
                            <a:schemeClr val="tx1"/>
                          </a:solidFill>
                          <a:effectLst/>
                          <a:latin typeface="Times New Roman" panose="02020603050405020304" pitchFamily="18" charset="0"/>
                          <a:cs typeface="Times New Roman" panose="02020603050405020304" pitchFamily="18" charset="0"/>
                        </a:rPr>
                      </a:br>
                      <a:r>
                        <a:rPr lang="en-US" sz="2400" b="1" i="0" dirty="0" smtClean="0">
                          <a:solidFill>
                            <a:schemeClr val="tx1"/>
                          </a:solidFill>
                          <a:effectLst/>
                          <a:latin typeface="Times New Roman" panose="02020603050405020304" pitchFamily="18" charset="0"/>
                          <a:cs typeface="Times New Roman" panose="02020603050405020304" pitchFamily="18" charset="0"/>
                        </a:rPr>
                        <a:t>Regression</a:t>
                      </a:r>
                      <a:endParaRPr lang="en-US" sz="2400" i="0" dirty="0">
                        <a:solidFill>
                          <a:schemeClr val="tx1"/>
                        </a:solidFill>
                        <a:effectLst/>
                        <a:latin typeface="Times New Roman" panose="02020603050405020304" pitchFamily="18" charset="0"/>
                        <a:cs typeface="Times New Roman" panose="02020603050405020304" pitchFamily="18" charset="0"/>
                      </a:endParaRPr>
                    </a:p>
                  </a:txBody>
                  <a:tcPr marL="43647" marR="43647" marT="43647" marB="43647"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chemeClr val="accent4">
                        <a:lumMod val="75000"/>
                      </a:schemeClr>
                    </a:solidFill>
                  </a:tcPr>
                </a:tc>
                <a:tc>
                  <a:txBody>
                    <a:bodyPr/>
                    <a:lstStyle/>
                    <a:p>
                      <a:r>
                        <a:rPr lang="en-US" sz="2400" i="0" dirty="0" smtClean="0">
                          <a:solidFill>
                            <a:schemeClr val="tx1"/>
                          </a:solidFill>
                          <a:latin typeface="Times New Roman" panose="02020603050405020304" pitchFamily="18" charset="0"/>
                          <a:cs typeface="Times New Roman" panose="02020603050405020304" pitchFamily="18" charset="0"/>
                        </a:rPr>
                        <a:t>Retesting</a:t>
                      </a:r>
                      <a:endParaRPr lang="en-US" sz="2400" i="0" dirty="0">
                        <a:solidFill>
                          <a:schemeClr val="tx1"/>
                        </a:solidFill>
                        <a:latin typeface="Times New Roman" panose="02020603050405020304" pitchFamily="18" charset="0"/>
                        <a:cs typeface="Times New Roman" panose="02020603050405020304" pitchFamily="18" charset="0"/>
                      </a:endParaRPr>
                    </a:p>
                  </a:txBody>
                  <a:tcPr marL="41901" marR="41901" marT="20951" marB="20951">
                    <a:lnL w="12700" cap="flat" cmpd="sng" algn="ctr">
                      <a:solidFill>
                        <a:srgbClr val="CCCCCC"/>
                      </a:solidFill>
                      <a:prstDash val="solid"/>
                      <a:round/>
                      <a:headEnd type="none" w="med" len="med"/>
                      <a:tailEnd type="none" w="med" len="med"/>
                    </a:lnL>
                    <a:lnB w="12700" cap="flat" cmpd="sng" algn="ctr">
                      <a:solidFill>
                        <a:srgbClr val="CCCCCC"/>
                      </a:solidFill>
                      <a:prstDash val="solid"/>
                      <a:round/>
                      <a:headEnd type="none" w="med" len="med"/>
                      <a:tailEnd type="none" w="med" len="med"/>
                    </a:lnB>
                    <a:solidFill>
                      <a:schemeClr val="accent4">
                        <a:lumMod val="75000"/>
                      </a:schemeClr>
                    </a:solidFill>
                  </a:tcPr>
                </a:tc>
              </a:tr>
              <a:tr h="634822">
                <a:tc>
                  <a:txBody>
                    <a:bodyPr/>
                    <a:lstStyle/>
                    <a:p>
                      <a:r>
                        <a:rPr lang="en-US" sz="2400" i="0" dirty="0">
                          <a:solidFill>
                            <a:schemeClr val="tx1"/>
                          </a:solidFill>
                          <a:effectLst/>
                          <a:latin typeface="Times New Roman" panose="02020603050405020304" pitchFamily="18" charset="0"/>
                          <a:cs typeface="Times New Roman" panose="02020603050405020304" pitchFamily="18" charset="0"/>
                        </a:rPr>
                        <a:t>Involves testing a general area of the software.</a:t>
                      </a:r>
                    </a:p>
                  </a:txBody>
                  <a:tcPr marL="43647" marR="43647" marT="43647" marB="43647"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chemeClr val="accent4">
                        <a:lumMod val="75000"/>
                      </a:schemeClr>
                    </a:solidFill>
                  </a:tcPr>
                </a:tc>
                <a:tc>
                  <a:txBody>
                    <a:bodyPr/>
                    <a:lstStyle/>
                    <a:p>
                      <a:r>
                        <a:rPr lang="en-US" sz="2400" i="0">
                          <a:solidFill>
                            <a:schemeClr val="tx1"/>
                          </a:solidFill>
                          <a:effectLst/>
                          <a:latin typeface="Times New Roman" panose="02020603050405020304" pitchFamily="18" charset="0"/>
                          <a:cs typeface="Times New Roman" panose="02020603050405020304" pitchFamily="18" charset="0"/>
                        </a:rPr>
                        <a:t>Involves testing a specific feature of the software.</a:t>
                      </a:r>
                    </a:p>
                  </a:txBody>
                  <a:tcPr marL="43647" marR="43647" marT="43647" marB="43647"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chemeClr val="accent4">
                        <a:lumMod val="75000"/>
                      </a:schemeClr>
                    </a:solidFill>
                  </a:tcPr>
                </a:tc>
              </a:tr>
              <a:tr h="1211485">
                <a:tc>
                  <a:txBody>
                    <a:bodyPr/>
                    <a:lstStyle/>
                    <a:p>
                      <a:r>
                        <a:rPr lang="en-US" sz="2400" i="0" dirty="0">
                          <a:solidFill>
                            <a:schemeClr val="tx1"/>
                          </a:solidFill>
                          <a:effectLst/>
                          <a:latin typeface="Times New Roman" panose="02020603050405020304" pitchFamily="18" charset="0"/>
                          <a:cs typeface="Times New Roman" panose="02020603050405020304" pitchFamily="18" charset="0"/>
                        </a:rPr>
                        <a:t>Is about testing software which was working, but now, due to updates, might not be working.</a:t>
                      </a:r>
                    </a:p>
                  </a:txBody>
                  <a:tcPr marL="43647" marR="43647" marT="43647" marB="43647"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chemeClr val="accent4">
                        <a:lumMod val="75000"/>
                      </a:schemeClr>
                    </a:solidFill>
                  </a:tcPr>
                </a:tc>
                <a:tc>
                  <a:txBody>
                    <a:bodyPr/>
                    <a:lstStyle/>
                    <a:p>
                      <a:r>
                        <a:rPr lang="en-US" sz="2400" i="0" dirty="0">
                          <a:solidFill>
                            <a:schemeClr val="tx1"/>
                          </a:solidFill>
                          <a:effectLst/>
                          <a:latin typeface="Times New Roman" panose="02020603050405020304" pitchFamily="18" charset="0"/>
                          <a:cs typeface="Times New Roman" panose="02020603050405020304" pitchFamily="18" charset="0"/>
                        </a:rPr>
                        <a:t>Is about testing software which you know was not working, but which you believe to have been fixed. You test it to confirm that it is now in fact fixed.</a:t>
                      </a:r>
                    </a:p>
                  </a:txBody>
                  <a:tcPr marL="43647" marR="43647" marT="43647" marB="43647"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chemeClr val="accent4">
                        <a:lumMod val="75000"/>
                      </a:schemeClr>
                    </a:solidFill>
                  </a:tcPr>
                </a:tc>
              </a:tr>
              <a:tr h="1211485">
                <a:tc>
                  <a:txBody>
                    <a:bodyPr/>
                    <a:lstStyle/>
                    <a:p>
                      <a:r>
                        <a:rPr lang="en-US" sz="2400" i="0" dirty="0">
                          <a:solidFill>
                            <a:schemeClr val="tx1"/>
                          </a:solidFill>
                          <a:effectLst/>
                          <a:latin typeface="Times New Roman" panose="02020603050405020304" pitchFamily="18" charset="0"/>
                          <a:cs typeface="Times New Roman" panose="02020603050405020304" pitchFamily="18" charset="0"/>
                        </a:rPr>
                        <a:t>Should always be a part of the testing process and performed each time code is changed and a software update is about to be released.</a:t>
                      </a:r>
                    </a:p>
                  </a:txBody>
                  <a:tcPr marL="43647" marR="43647" marT="43647" marB="43647"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chemeClr val="accent4">
                        <a:lumMod val="75000"/>
                      </a:schemeClr>
                    </a:solidFill>
                  </a:tcPr>
                </a:tc>
                <a:tc>
                  <a:txBody>
                    <a:bodyPr/>
                    <a:lstStyle/>
                    <a:p>
                      <a:r>
                        <a:rPr lang="en-US" sz="2400" i="0" dirty="0">
                          <a:solidFill>
                            <a:schemeClr val="tx1"/>
                          </a:solidFill>
                          <a:effectLst/>
                          <a:latin typeface="Times New Roman" panose="02020603050405020304" pitchFamily="18" charset="0"/>
                          <a:cs typeface="Times New Roman" panose="02020603050405020304" pitchFamily="18" charset="0"/>
                        </a:rPr>
                        <a:t>Is only a part of the testing process if </a:t>
                      </a:r>
                      <a:r>
                        <a:rPr lang="en-US" sz="2400" i="0" dirty="0" smtClean="0">
                          <a:solidFill>
                            <a:schemeClr val="tx1"/>
                          </a:solidFill>
                          <a:effectLst/>
                          <a:latin typeface="Times New Roman" panose="02020603050405020304" pitchFamily="18" charset="0"/>
                          <a:cs typeface="Times New Roman" panose="02020603050405020304" pitchFamily="18" charset="0"/>
                        </a:rPr>
                        <a:t>defect</a:t>
                      </a:r>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 or bug is found in the code.</a:t>
                      </a:r>
                      <a:endParaRPr lang="en-US" sz="2400" i="0" dirty="0">
                        <a:solidFill>
                          <a:schemeClr val="tx1"/>
                        </a:solidFill>
                        <a:effectLst/>
                        <a:latin typeface="Times New Roman" panose="02020603050405020304" pitchFamily="18" charset="0"/>
                        <a:cs typeface="Times New Roman" panose="02020603050405020304" pitchFamily="18" charset="0"/>
                      </a:endParaRPr>
                    </a:p>
                  </a:txBody>
                  <a:tcPr marL="43647" marR="43647" marT="43647" marB="43647"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chemeClr val="accent4">
                        <a:lumMod val="75000"/>
                      </a:schemeClr>
                    </a:solidFill>
                  </a:tcPr>
                </a:tc>
              </a:tr>
            </a:tbl>
          </a:graphicData>
        </a:graphic>
      </p:graphicFrame>
      <p:pic>
        <p:nvPicPr>
          <p:cNvPr id="5" name="Picture 4">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2519446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618002" y="3866067"/>
            <a:ext cx="11449877" cy="4395200"/>
          </a:xfrm>
          <a:prstGeom prst="rect">
            <a:avLst/>
          </a:prstGeom>
        </p:spPr>
      </p:pic>
      <p:sp>
        <p:nvSpPr>
          <p:cNvPr id="4" name="Rectangle 3"/>
          <p:cNvSpPr/>
          <p:nvPr/>
        </p:nvSpPr>
        <p:spPr>
          <a:xfrm>
            <a:off x="589962" y="2014171"/>
            <a:ext cx="11505958" cy="73866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There are typically  three different methods for approaching regression testing on a project:  </a:t>
            </a:r>
          </a:p>
          <a:p>
            <a:r>
              <a:rPr lang="en-US" dirty="0"/>
              <a:t> </a:t>
            </a:r>
          </a:p>
        </p:txBody>
      </p:sp>
      <p:sp>
        <p:nvSpPr>
          <p:cNvPr id="5" name="Rectangle 4"/>
          <p:cNvSpPr/>
          <p:nvPr/>
        </p:nvSpPr>
        <p:spPr>
          <a:xfrm>
            <a:off x="646043" y="772685"/>
            <a:ext cx="10057715" cy="685124"/>
          </a:xfrm>
          <a:prstGeom prst="rect">
            <a:avLst/>
          </a:prstGeom>
        </p:spPr>
        <p:txBody>
          <a:bodyPr wrap="square">
            <a:spAutoFit/>
          </a:bodyPr>
          <a:lstStyle/>
          <a:p>
            <a:pPr marL="0" marR="0" indent="-6350">
              <a:lnSpc>
                <a:spcPct val="107000"/>
              </a:lnSpc>
              <a:spcBef>
                <a:spcPts val="0"/>
              </a:spcBef>
              <a:spcAft>
                <a:spcPts val="0"/>
              </a:spcAft>
            </a:pPr>
            <a:r>
              <a:rPr lang="en-US" sz="3600" b="1" dirty="0">
                <a:solidFill>
                  <a:srgbClr val="FFFF00"/>
                </a:solidFill>
                <a:latin typeface="Times New Roman" panose="02020603050405020304" pitchFamily="18" charset="0"/>
                <a:ea typeface="Verdana" panose="020B0604030504040204" pitchFamily="34" charset="0"/>
                <a:cs typeface="Times New Roman" panose="02020603050405020304" pitchFamily="18" charset="0"/>
              </a:rPr>
              <a:t>How is Regression Testing Best Implemented</a:t>
            </a:r>
            <a:r>
              <a:rPr lang="en-US" sz="3600" b="1" dirty="0">
                <a:latin typeface="Times New Roman" panose="02020603050405020304" pitchFamily="18" charset="0"/>
                <a:ea typeface="Verdana" panose="020B060403050404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6" name="Picture 5">
            <a:extLst>
              <a:ext uri="{FF2B5EF4-FFF2-40B4-BE49-F238E27FC236}">
                <a16:creationId xmlns="" xmlns:a16="http://schemas.microsoft.com/office/drawing/2014/main"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2" name="Rectangle 1"/>
          <p:cNvSpPr/>
          <p:nvPr/>
        </p:nvSpPr>
        <p:spPr>
          <a:xfrm>
            <a:off x="815493" y="556870"/>
            <a:ext cx="12725400" cy="344069"/>
          </a:xfrm>
          <a:prstGeom prst="rect">
            <a:avLst/>
          </a:prstGeom>
        </p:spPr>
        <p:txBody>
          <a:bodyPr wrap="square">
            <a:spAutoFit/>
          </a:bodyPr>
          <a:lstStyle/>
          <a:p>
            <a:pPr marL="0" marR="0" indent="-6350">
              <a:lnSpc>
                <a:spcPct val="107000"/>
              </a:lnSpc>
              <a:spcBef>
                <a:spcPts val="0"/>
              </a:spcBef>
              <a:spcAft>
                <a:spcPts val="740"/>
              </a:spcAft>
            </a:pPr>
            <a:endParaRPr lang="en-US" sz="1600" dirty="0"/>
          </a:p>
        </p:txBody>
      </p:sp>
    </p:spTree>
    <p:extLst>
      <p:ext uri="{BB962C8B-B14F-4D97-AF65-F5344CB8AC3E}">
        <p14:creationId xmlns:p14="http://schemas.microsoft.com/office/powerpoint/2010/main" val="1925660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9027" y="1603704"/>
            <a:ext cx="12794973" cy="8009693"/>
          </a:xfrm>
          <a:prstGeom prst="rect">
            <a:avLst/>
          </a:prstGeom>
        </p:spPr>
        <p:txBody>
          <a:bodyPr wrap="square">
            <a:spAutoFit/>
          </a:bodyPr>
          <a:lstStyle/>
          <a:p>
            <a:pPr marR="114935" lvl="2">
              <a:lnSpc>
                <a:spcPct val="103000"/>
              </a:lnSpc>
              <a:spcBef>
                <a:spcPts val="0"/>
              </a:spcBef>
              <a:spcAft>
                <a:spcPts val="315"/>
              </a:spcAft>
              <a:buClr>
                <a:srgbClr val="333333"/>
              </a:buClr>
              <a:buSzPts val="1200"/>
            </a:pPr>
            <a:r>
              <a:rPr lang="en-US" sz="2800" b="1" dirty="0">
                <a:solidFill>
                  <a:srgbClr val="00B0F0"/>
                </a:solidFill>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Retest All</a:t>
            </a:r>
            <a:r>
              <a:rPr lang="en-US" sz="24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 This method of regression testing simply re-tests the entirety of the software, from top to bottom. T</a:t>
            </a:r>
            <a:r>
              <a:rPr lang="en-US" sz="2400" dirty="0">
                <a:latin typeface="Times New Roman" panose="02020603050405020304" pitchFamily="18" charset="0"/>
                <a:cs typeface="Times New Roman" panose="02020603050405020304" pitchFamily="18" charset="0"/>
              </a:rPr>
              <a:t>his is one of the methods for Regression Testing in which all the tests in the existing test bucket or suite should be re-executed. This is very expensive as it requires huge time and </a:t>
            </a:r>
            <a:r>
              <a:rPr lang="en-US" sz="2400" dirty="0" smtClean="0">
                <a:latin typeface="Times New Roman" panose="02020603050405020304" pitchFamily="18" charset="0"/>
                <a:cs typeface="Times New Roman" panose="02020603050405020304" pitchFamily="18" charset="0"/>
              </a:rPr>
              <a:t>resources. In</a:t>
            </a:r>
            <a:r>
              <a:rPr lang="en-US" sz="2400" dirty="0" smtClean="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 </a:t>
            </a:r>
            <a:r>
              <a:rPr lang="en-US" sz="24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many cases, the majority of these tests are performed by automated tools, but often that is neither feasible nor necessary. </a:t>
            </a:r>
            <a:endParaRPr lang="en-US" sz="2400" dirty="0" smtClean="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endParaRPr>
          </a:p>
          <a:p>
            <a:pPr marR="114935" lvl="2">
              <a:lnSpc>
                <a:spcPct val="103000"/>
              </a:lnSpc>
              <a:spcBef>
                <a:spcPts val="0"/>
              </a:spcBef>
              <a:spcAft>
                <a:spcPts val="315"/>
              </a:spcAft>
              <a:buClr>
                <a:srgbClr val="333333"/>
              </a:buClr>
              <a:buSzPts val="1200"/>
            </a:pPr>
            <a:r>
              <a:rPr lang="en-US" sz="2800" b="1" dirty="0" smtClean="0">
                <a:solidFill>
                  <a:srgbClr val="00B0F0"/>
                </a:solidFill>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Regression </a:t>
            </a:r>
            <a:r>
              <a:rPr lang="en-US" sz="2800" b="1" dirty="0">
                <a:solidFill>
                  <a:srgbClr val="00B0F0"/>
                </a:solidFill>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Test Selection</a:t>
            </a:r>
            <a:r>
              <a:rPr lang="en-US" sz="24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 Rather than a full re-test process, this method allows the team to choose a representative selection of tests that will approximate a full testing of the test suite, but require far less time or cost to do so.</a:t>
            </a:r>
            <a:r>
              <a:rPr lang="en-US" sz="2400" dirty="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r>
              <a:rPr lang="en-US" sz="24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  </a:t>
            </a:r>
          </a:p>
          <a:p>
            <a:pPr marL="342900" lvl="0" indent="-342900">
              <a:lnSpc>
                <a:spcPct val="103000"/>
              </a:lnSpc>
              <a:spcBef>
                <a:spcPts val="0"/>
              </a:spcBef>
              <a:spcAft>
                <a:spcPts val="105"/>
              </a:spcAft>
              <a:buClr>
                <a:srgbClr val="333333"/>
              </a:buClr>
              <a:buSzPts val="1200"/>
              <a:buFont typeface="Wingdings" panose="05000000000000000000" pitchFamily="2" charset="2"/>
              <a:buChar char=""/>
            </a:pPr>
            <a:r>
              <a:rPr lang="en-US" sz="24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Instead of re-executing the entire test suite, it is better to select part of test suite to be run  </a:t>
            </a:r>
            <a:endParaRPr lang="en-US" sz="2400" dirty="0">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endParaRPr>
          </a:p>
          <a:p>
            <a:pPr marL="342900" lvl="0" indent="-342900">
              <a:lnSpc>
                <a:spcPct val="103000"/>
              </a:lnSpc>
              <a:spcBef>
                <a:spcPts val="0"/>
              </a:spcBef>
              <a:spcAft>
                <a:spcPts val="105"/>
              </a:spcAft>
              <a:buClr>
                <a:srgbClr val="333333"/>
              </a:buClr>
              <a:buSzPts val="1200"/>
              <a:buFont typeface="Wingdings" panose="05000000000000000000" pitchFamily="2" charset="2"/>
              <a:buChar char=""/>
            </a:pPr>
            <a:r>
              <a:rPr lang="en-US" sz="24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Test cases selected can be categorized as </a:t>
            </a:r>
            <a:r>
              <a:rPr lang="en-US" sz="2400" dirty="0">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p>
          <a:p>
            <a:pPr marL="342900" lvl="0" indent="-342900">
              <a:lnSpc>
                <a:spcPct val="105000"/>
              </a:lnSpc>
              <a:spcBef>
                <a:spcPts val="0"/>
              </a:spcBef>
              <a:spcAft>
                <a:spcPts val="0"/>
              </a:spcAft>
              <a:buClr>
                <a:srgbClr val="333333"/>
              </a:buClr>
              <a:buSzPts val="1200"/>
              <a:buFont typeface="Wingdings" panose="05000000000000000000" pitchFamily="2" charset="2"/>
              <a:buChar char=""/>
            </a:pPr>
            <a:r>
              <a:rPr lang="en-US" sz="2400" b="1"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1) Reusable Test Cases           2) Obsolete Test </a:t>
            </a:r>
            <a:r>
              <a:rPr lang="en-US" sz="2400" b="1" dirty="0" smtClean="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Cases       3</a:t>
            </a:r>
            <a:r>
              <a:rPr lang="en-US" sz="2400" b="1"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 </a:t>
            </a:r>
            <a:r>
              <a:rPr lang="en-US" sz="2400" b="1" dirty="0" smtClean="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New </a:t>
            </a:r>
            <a:r>
              <a:rPr lang="en-US" sz="2400" b="1"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test case </a:t>
            </a:r>
            <a:endParaRPr lang="en-US" sz="2400" dirty="0">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endParaRPr>
          </a:p>
          <a:p>
            <a:pPr marL="0" marR="0">
              <a:lnSpc>
                <a:spcPct val="107000"/>
              </a:lnSpc>
              <a:spcBef>
                <a:spcPts val="0"/>
              </a:spcBef>
              <a:spcAft>
                <a:spcPts val="37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800" b="1" dirty="0" smtClean="0">
                <a:solidFill>
                  <a:srgbClr val="00B0F0"/>
                </a:solidFill>
                <a:latin typeface="Times New Roman" panose="02020603050405020304" pitchFamily="18" charset="0"/>
                <a:ea typeface="Verdana" panose="020B0604030504040204" pitchFamily="34" charset="0"/>
                <a:cs typeface="Times New Roman" panose="02020603050405020304" pitchFamily="18" charset="0"/>
              </a:rPr>
              <a:t>Test </a:t>
            </a:r>
            <a:r>
              <a:rPr lang="en-US" sz="2800" b="1" dirty="0">
                <a:solidFill>
                  <a:srgbClr val="00B0F0"/>
                </a:solidFill>
                <a:latin typeface="Times New Roman" panose="02020603050405020304" pitchFamily="18" charset="0"/>
                <a:ea typeface="Verdana" panose="020B0604030504040204" pitchFamily="34" charset="0"/>
                <a:cs typeface="Times New Roman" panose="02020603050405020304" pitchFamily="18" charset="0"/>
              </a:rPr>
              <a:t>Case Prioritization</a:t>
            </a:r>
            <a:r>
              <a:rPr lang="en-US" sz="2400" dirty="0">
                <a:latin typeface="Times New Roman" panose="02020603050405020304" pitchFamily="18" charset="0"/>
                <a:ea typeface="Verdana" panose="020B0604030504040204" pitchFamily="34" charset="0"/>
                <a:cs typeface="Times New Roman" panose="02020603050405020304" pitchFamily="18" charset="0"/>
              </a:rPr>
              <a:t>: With a set of limited test cases, it is ideal to prioritize those tests. </a:t>
            </a:r>
            <a:endParaRPr lang="en-US" sz="2400" dirty="0" smtClean="0">
              <a:latin typeface="Times New Roman" panose="02020603050405020304" pitchFamily="18" charset="0"/>
              <a:ea typeface="Verdana" panose="020B0604030504040204" pitchFamily="34" charset="0"/>
              <a:cs typeface="Times New Roman" panose="02020603050405020304" pitchFamily="18" charset="0"/>
            </a:endParaRPr>
          </a:p>
          <a:p>
            <a:pPr marL="0" marR="0">
              <a:lnSpc>
                <a:spcPct val="107000"/>
              </a:lnSpc>
              <a:spcBef>
                <a:spcPts val="0"/>
              </a:spcBef>
              <a:spcAft>
                <a:spcPts val="370"/>
              </a:spcAft>
            </a:pPr>
            <a:r>
              <a:rPr lang="en-US" sz="2400" dirty="0">
                <a:latin typeface="Times New Roman" panose="02020603050405020304" pitchFamily="18" charset="0"/>
                <a:ea typeface="Verdana" panose="020B0604030504040204" pitchFamily="34" charset="0"/>
                <a:cs typeface="Times New Roman" panose="02020603050405020304" pitchFamily="18" charset="0"/>
              </a:rPr>
              <a:t>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          Try </a:t>
            </a:r>
            <a:r>
              <a:rPr lang="en-US" sz="2400" dirty="0">
                <a:latin typeface="Times New Roman" panose="02020603050405020304" pitchFamily="18" charset="0"/>
                <a:ea typeface="Verdana" panose="020B0604030504040204" pitchFamily="34" charset="0"/>
                <a:cs typeface="Times New Roman" panose="02020603050405020304" pitchFamily="18" charset="0"/>
              </a:rPr>
              <a:t>to prioritize tests which could impact both current and future builds of the software</a:t>
            </a:r>
            <a:r>
              <a:rPr lang="en-US" dirty="0" smtClean="0">
                <a:latin typeface="Times New Roman" panose="02020603050405020304" pitchFamily="18" charset="0"/>
                <a:ea typeface="Verdana" panose="020B0604030504040204" pitchFamily="34" charset="0"/>
                <a:cs typeface="Times New Roman" panose="02020603050405020304" pitchFamily="18" charset="0"/>
              </a:rPr>
              <a:t>.</a:t>
            </a:r>
            <a:r>
              <a:rPr lang="en-US" b="1" i="1" dirty="0" smtClean="0">
                <a:solidFill>
                  <a:srgbClr val="343434"/>
                </a:solidFill>
                <a:latin typeface="Times New Roman" panose="02020603050405020304" pitchFamily="18" charset="0"/>
                <a:ea typeface="Verdana" panose="020B0604030504040204" pitchFamily="34" charset="0"/>
                <a:cs typeface="Times New Roman" panose="02020603050405020304" pitchFamily="18" charset="0"/>
              </a:rPr>
              <a:t>  </a:t>
            </a:r>
          </a:p>
          <a:p>
            <a:pPr marL="0" marR="0">
              <a:lnSpc>
                <a:spcPct val="107000"/>
              </a:lnSpc>
              <a:spcBef>
                <a:spcPts val="0"/>
              </a:spcBef>
              <a:spcAft>
                <a:spcPts val="370"/>
              </a:spcAft>
            </a:pPr>
            <a:r>
              <a:rPr lang="en-US" sz="2400" b="1" i="1" dirty="0">
                <a:solidFill>
                  <a:srgbClr val="343434"/>
                </a:solidFill>
                <a:latin typeface="Times New Roman" panose="02020603050405020304" pitchFamily="18" charset="0"/>
                <a:ea typeface="Verdana" panose="020B0604030504040204" pitchFamily="34" charset="0"/>
                <a:cs typeface="Times New Roman" panose="02020603050405020304" pitchFamily="18" charset="0"/>
              </a:rPr>
              <a:t> </a:t>
            </a:r>
            <a:r>
              <a:rPr lang="en-US" sz="2400" b="1" i="1" dirty="0" smtClean="0">
                <a:solidFill>
                  <a:srgbClr val="343434"/>
                </a:solidFill>
                <a:latin typeface="Times New Roman" panose="02020603050405020304" pitchFamily="18" charset="0"/>
                <a:ea typeface="Verdana" panose="020B0604030504040204" pitchFamily="34"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Prioritize </a:t>
            </a:r>
            <a:r>
              <a:rPr lang="en-US" sz="2400" dirty="0">
                <a:latin typeface="Times New Roman" panose="02020603050405020304" pitchFamily="18" charset="0"/>
                <a:cs typeface="Times New Roman" panose="02020603050405020304" pitchFamily="18" charset="0"/>
              </a:rPr>
              <a:t>the test cases </a:t>
            </a:r>
            <a:r>
              <a:rPr lang="en-US" sz="2400" dirty="0" smtClean="0">
                <a:latin typeface="Times New Roman" panose="02020603050405020304" pitchFamily="18" charset="0"/>
                <a:cs typeface="Times New Roman" panose="02020603050405020304" pitchFamily="18" charset="0"/>
              </a:rPr>
              <a:t>depending on business impact, critical &amp; frequently used functionalities.</a:t>
            </a:r>
          </a:p>
          <a:p>
            <a:pPr marL="0" marR="0">
              <a:lnSpc>
                <a:spcPct val="107000"/>
              </a:lnSpc>
              <a:spcBef>
                <a:spcPts val="0"/>
              </a:spcBef>
              <a:spcAft>
                <a:spcPts val="370"/>
              </a:spcAft>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Selection of test cases based on priority will greatly reduce the regression test suite.</a:t>
            </a:r>
          </a:p>
          <a:p>
            <a:r>
              <a:rPr lang="en-US" sz="2800" b="1" dirty="0" smtClean="0">
                <a:solidFill>
                  <a:srgbClr val="00B0F0"/>
                </a:solidFill>
                <a:latin typeface="Times New Roman" panose="02020603050405020304" pitchFamily="18" charset="0"/>
                <a:cs typeface="Times New Roman" panose="02020603050405020304" pitchFamily="18" charset="0"/>
              </a:rPr>
              <a:t>          Hybrid Regression Testing:</a:t>
            </a:r>
          </a:p>
          <a:p>
            <a:r>
              <a:rPr lang="en-US" sz="2200" dirty="0" smtClean="0">
                <a:latin typeface="Times New Roman" panose="02020603050405020304" pitchFamily="18" charset="0"/>
                <a:cs typeface="Times New Roman" panose="02020603050405020304" pitchFamily="18" charset="0"/>
              </a:rPr>
              <a:t>             The hybrid technique is a combination of Regression test selection and Test case Prioritization. Rather </a:t>
            </a:r>
          </a:p>
          <a:p>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than selecting the entire test suite, select only the test cases which are re-executed depending on their</a:t>
            </a:r>
          </a:p>
          <a:p>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priority.</a:t>
            </a:r>
          </a:p>
          <a:p>
            <a:pPr marL="0" marR="0">
              <a:lnSpc>
                <a:spcPct val="107000"/>
              </a:lnSpc>
              <a:spcBef>
                <a:spcPts val="0"/>
              </a:spcBef>
              <a:spcAft>
                <a:spcPts val="370"/>
              </a:spcAft>
            </a:pPr>
            <a:endParaRPr 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1657350" y="495300"/>
            <a:ext cx="6910180" cy="750975"/>
          </a:xfrm>
          <a:prstGeom prst="rect">
            <a:avLst/>
          </a:prstGeom>
        </p:spPr>
        <p:txBody>
          <a:bodyPr wrap="square">
            <a:spAutoFit/>
          </a:bodyPr>
          <a:lstStyle/>
          <a:p>
            <a:pPr marL="0" marR="0" algn="ctr">
              <a:lnSpc>
                <a:spcPct val="107000"/>
              </a:lnSpc>
              <a:spcBef>
                <a:spcPts val="0"/>
              </a:spcBef>
              <a:spcAft>
                <a:spcPts val="495"/>
              </a:spcAft>
            </a:pPr>
            <a:r>
              <a:rPr lang="en-US" sz="4000" b="1" u="sng" dirty="0">
                <a:solidFill>
                  <a:srgbClr val="FFFF00"/>
                </a:solidFill>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Regression Testing</a:t>
            </a:r>
            <a:r>
              <a:rPr lang="en-US" sz="4000" b="1" dirty="0">
                <a:solidFill>
                  <a:srgbClr val="FFFF00"/>
                </a:solidFill>
                <a:latin typeface="Times New Roman" panose="02020603050405020304" pitchFamily="18" charset="0"/>
                <a:ea typeface="Verdana" panose="020B0604030504040204" pitchFamily="34" charset="0"/>
                <a:cs typeface="Times New Roman" panose="02020603050405020304" pitchFamily="18" charset="0"/>
              </a:rPr>
              <a:t>  </a:t>
            </a:r>
            <a:endParaRPr lang="en-US" sz="20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3261689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7323" y="1355546"/>
            <a:ext cx="11621327" cy="7741735"/>
          </a:xfrm>
          <a:prstGeom prst="rect">
            <a:avLst/>
          </a:prstGeom>
        </p:spPr>
        <p:txBody>
          <a:bodyPr wrap="square">
            <a:spAutoFit/>
          </a:bodyPr>
          <a:lstStyle/>
          <a:p>
            <a:pPr marL="0" marR="0" algn="ctr">
              <a:lnSpc>
                <a:spcPct val="107000"/>
              </a:lnSpc>
              <a:spcBef>
                <a:spcPts val="0"/>
              </a:spcBef>
              <a:spcAft>
                <a:spcPts val="310"/>
              </a:spcAft>
            </a:pPr>
            <a:r>
              <a:rPr lang="en-US" sz="3600" b="1" u="sng" dirty="0">
                <a:solidFill>
                  <a:srgbClr val="FFFF00"/>
                </a:solidFill>
                <a:uFill>
                  <a:solidFill>
                    <a:srgbClr val="343434"/>
                  </a:solidFill>
                </a:uFill>
                <a:latin typeface="Times New Roman" panose="02020603050405020304" pitchFamily="18" charset="0"/>
                <a:ea typeface="Verdana" panose="020B0604030504040204" pitchFamily="34" charset="0"/>
                <a:cs typeface="Times New Roman" panose="02020603050405020304" pitchFamily="18" charset="0"/>
              </a:rPr>
              <a:t>Selecting test cases for </a:t>
            </a:r>
            <a:r>
              <a:rPr lang="en-US" sz="3600" b="1" u="sng" dirty="0" smtClean="0">
                <a:solidFill>
                  <a:srgbClr val="FFFF00"/>
                </a:solidFill>
                <a:uFill>
                  <a:solidFill>
                    <a:srgbClr val="343434"/>
                  </a:solidFill>
                </a:uFill>
                <a:latin typeface="Times New Roman" panose="02020603050405020304" pitchFamily="18" charset="0"/>
                <a:ea typeface="Verdana" panose="020B0604030504040204" pitchFamily="34" charset="0"/>
                <a:cs typeface="Times New Roman" panose="02020603050405020304" pitchFamily="18" charset="0"/>
              </a:rPr>
              <a:t>Regression Testing:</a:t>
            </a:r>
          </a:p>
          <a:p>
            <a:pPr marL="0" marR="0" algn="ctr">
              <a:lnSpc>
                <a:spcPct val="107000"/>
              </a:lnSpc>
              <a:spcBef>
                <a:spcPts val="0"/>
              </a:spcBef>
              <a:spcAft>
                <a:spcPts val="310"/>
              </a:spcAft>
            </a:pPr>
            <a:r>
              <a:rPr lang="en-US" sz="3600" b="1" dirty="0" smtClean="0">
                <a:solidFill>
                  <a:schemeClr val="accent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 </a:t>
            </a:r>
            <a:r>
              <a:rPr lang="en-US" sz="3600" baseline="-25000" dirty="0" smtClean="0">
                <a:solidFill>
                  <a:schemeClr val="accent2">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rPr>
              <a:t> </a:t>
            </a:r>
            <a:endParaRPr lang="en-US" sz="3600" dirty="0">
              <a:solidFill>
                <a:schemeClr val="accent2">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6350" marR="147955" indent="-6350">
              <a:lnSpc>
                <a:spcPct val="103000"/>
              </a:lnSpc>
              <a:spcBef>
                <a:spcPts val="0"/>
              </a:spcBef>
              <a:spcAft>
                <a:spcPts val="170"/>
              </a:spcAft>
            </a:pPr>
            <a:r>
              <a:rPr lang="en-US" sz="2800" dirty="0">
                <a:latin typeface="Times New Roman" panose="02020603050405020304" pitchFamily="18" charset="0"/>
                <a:ea typeface="Verdana" panose="020B0604030504040204" pitchFamily="34" charset="0"/>
                <a:cs typeface="Times New Roman" panose="02020603050405020304" pitchFamily="18" charset="0"/>
              </a:rPr>
              <a:t>It was found from industry data that good number of the defects reported by customers were due to last minute bug fixes creating side effects and hence selecting the</a:t>
            </a:r>
            <a:r>
              <a:rPr lang="en-US" sz="2800" u="sng" dirty="0">
                <a:uFill>
                  <a:solidFill>
                    <a:srgbClr val="04B8E6"/>
                  </a:solidFill>
                </a:uFill>
                <a:latin typeface="Times New Roman" panose="02020603050405020304" pitchFamily="18" charset="0"/>
                <a:ea typeface="Verdana" panose="020B0604030504040204" pitchFamily="34" charset="0"/>
                <a:cs typeface="Times New Roman" panose="02020603050405020304" pitchFamily="18" charset="0"/>
                <a:hlinkClick r:id="rId2"/>
              </a:rPr>
              <a:t> Test Case </a:t>
            </a:r>
            <a:r>
              <a:rPr lang="en-US" sz="2800" dirty="0">
                <a:latin typeface="Times New Roman" panose="02020603050405020304" pitchFamily="18" charset="0"/>
                <a:ea typeface="Verdana" panose="020B0604030504040204" pitchFamily="34" charset="0"/>
                <a:cs typeface="Times New Roman" panose="02020603050405020304" pitchFamily="18" charset="0"/>
                <a:hlinkClick r:id="rId2"/>
              </a:rPr>
              <a:t>fo</a:t>
            </a:r>
            <a:r>
              <a:rPr lang="en-US" sz="2800" dirty="0">
                <a:latin typeface="Times New Roman" panose="02020603050405020304" pitchFamily="18" charset="0"/>
                <a:ea typeface="Verdana" panose="020B0604030504040204" pitchFamily="34" charset="0"/>
                <a:cs typeface="Times New Roman" panose="02020603050405020304" pitchFamily="18" charset="0"/>
              </a:rPr>
              <a:t>r regression testing is an art and not that easy.  </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6350" marR="147955" indent="-6350">
              <a:lnSpc>
                <a:spcPct val="103000"/>
              </a:lnSpc>
              <a:spcBef>
                <a:spcPts val="0"/>
              </a:spcBef>
              <a:spcAft>
                <a:spcPts val="1355"/>
              </a:spcAft>
            </a:pPr>
            <a:r>
              <a:rPr lang="en-US" sz="2800" dirty="0">
                <a:latin typeface="Times New Roman" panose="02020603050405020304" pitchFamily="18" charset="0"/>
                <a:ea typeface="Verdana" panose="020B0604030504040204" pitchFamily="34" charset="0"/>
                <a:cs typeface="Times New Roman" panose="02020603050405020304" pitchFamily="18" charset="0"/>
              </a:rPr>
              <a:t>Effective Regression Tests can be done by selecting following test case - </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p>
          <a:p>
            <a:pPr marL="457200" marR="147955" lvl="0" indent="-457200">
              <a:lnSpc>
                <a:spcPct val="103000"/>
              </a:lnSpc>
              <a:spcBef>
                <a:spcPts val="0"/>
              </a:spcBef>
              <a:spcAft>
                <a:spcPts val="65"/>
              </a:spcAft>
              <a:buClr>
                <a:srgbClr val="000000"/>
              </a:buClr>
              <a:buSzPts val="1000"/>
              <a:buFont typeface="Wingdings" panose="05000000000000000000" pitchFamily="2" charset="2"/>
              <a:buChar char="Ø"/>
            </a:pPr>
            <a:r>
              <a:rPr lang="en-US" sz="28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Test cases which have frequent defects</a:t>
            </a:r>
            <a:r>
              <a:rPr lang="en-US" sz="2800" dirty="0">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p>
          <a:p>
            <a:pPr marL="457200" marR="147955" lvl="0" indent="-457200">
              <a:lnSpc>
                <a:spcPct val="103000"/>
              </a:lnSpc>
              <a:spcBef>
                <a:spcPts val="0"/>
              </a:spcBef>
              <a:spcAft>
                <a:spcPts val="65"/>
              </a:spcAft>
              <a:buClr>
                <a:srgbClr val="000000"/>
              </a:buClr>
              <a:buSzPts val="1000"/>
              <a:buFont typeface="Wingdings" panose="05000000000000000000" pitchFamily="2" charset="2"/>
              <a:buChar char="Ø"/>
            </a:pPr>
            <a:r>
              <a:rPr lang="en-US" sz="28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Functionalities which are more visible to the users</a:t>
            </a:r>
            <a:r>
              <a:rPr lang="en-US" sz="2800" dirty="0">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p>
          <a:p>
            <a:pPr marL="457200" marR="147955" lvl="0" indent="-457200">
              <a:lnSpc>
                <a:spcPct val="103000"/>
              </a:lnSpc>
              <a:spcBef>
                <a:spcPts val="0"/>
              </a:spcBef>
              <a:spcAft>
                <a:spcPts val="65"/>
              </a:spcAft>
              <a:buClr>
                <a:srgbClr val="000000"/>
              </a:buClr>
              <a:buSzPts val="1000"/>
              <a:buFont typeface="Wingdings" panose="05000000000000000000" pitchFamily="2" charset="2"/>
              <a:buChar char="Ø"/>
            </a:pPr>
            <a:r>
              <a:rPr lang="en-US" sz="28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Test cases which verify core features of the product</a:t>
            </a:r>
            <a:r>
              <a:rPr lang="en-US" sz="2800" dirty="0">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p>
          <a:p>
            <a:pPr marL="457200" marR="147955" lvl="0" indent="-457200">
              <a:lnSpc>
                <a:spcPct val="103000"/>
              </a:lnSpc>
              <a:spcBef>
                <a:spcPts val="0"/>
              </a:spcBef>
              <a:spcAft>
                <a:spcPts val="65"/>
              </a:spcAft>
              <a:buClr>
                <a:srgbClr val="000000"/>
              </a:buClr>
              <a:buSzPts val="1000"/>
              <a:buFont typeface="Wingdings" panose="05000000000000000000" pitchFamily="2" charset="2"/>
              <a:buChar char="Ø"/>
            </a:pPr>
            <a:r>
              <a:rPr lang="en-US" sz="28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Test cases of Functionalities which has undergone more and recent changes</a:t>
            </a:r>
            <a:r>
              <a:rPr lang="en-US" sz="2800" dirty="0">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p>
          <a:p>
            <a:pPr marL="457200" marR="147955" lvl="0" indent="-457200">
              <a:lnSpc>
                <a:spcPct val="103000"/>
              </a:lnSpc>
              <a:spcBef>
                <a:spcPts val="0"/>
              </a:spcBef>
              <a:spcAft>
                <a:spcPts val="65"/>
              </a:spcAft>
              <a:buClr>
                <a:srgbClr val="000000"/>
              </a:buClr>
              <a:buSzPts val="1000"/>
              <a:buFont typeface="Wingdings" panose="05000000000000000000" pitchFamily="2" charset="2"/>
              <a:buChar char="Ø"/>
            </a:pPr>
            <a:r>
              <a:rPr lang="en-US" sz="28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All Integration Test Cases</a:t>
            </a:r>
            <a:r>
              <a:rPr lang="en-US" sz="2800" dirty="0">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p>
          <a:p>
            <a:pPr marL="457200" marR="147955" lvl="0" indent="-457200">
              <a:lnSpc>
                <a:spcPct val="103000"/>
              </a:lnSpc>
              <a:spcBef>
                <a:spcPts val="0"/>
              </a:spcBef>
              <a:spcAft>
                <a:spcPts val="65"/>
              </a:spcAft>
              <a:buClr>
                <a:srgbClr val="000000"/>
              </a:buClr>
              <a:buSzPts val="1000"/>
              <a:buFont typeface="Wingdings" panose="05000000000000000000" pitchFamily="2" charset="2"/>
              <a:buChar char="Ø"/>
            </a:pPr>
            <a:r>
              <a:rPr lang="en-US" sz="28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All Complex Test Cases</a:t>
            </a:r>
            <a:r>
              <a:rPr lang="en-US" sz="2800" dirty="0">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p>
          <a:p>
            <a:pPr marL="457200" marR="147955" lvl="0" indent="-457200">
              <a:lnSpc>
                <a:spcPct val="103000"/>
              </a:lnSpc>
              <a:spcBef>
                <a:spcPts val="0"/>
              </a:spcBef>
              <a:spcAft>
                <a:spcPts val="65"/>
              </a:spcAft>
              <a:buClr>
                <a:srgbClr val="000000"/>
              </a:buClr>
              <a:buSzPts val="1000"/>
              <a:buFont typeface="Wingdings" panose="05000000000000000000" pitchFamily="2" charset="2"/>
              <a:buChar char="Ø"/>
            </a:pPr>
            <a:r>
              <a:rPr lang="en-US" sz="28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Boundary value test cases</a:t>
            </a:r>
            <a:r>
              <a:rPr lang="en-US" sz="2800" dirty="0">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p>
          <a:p>
            <a:pPr marL="457200" marR="147955" lvl="0" indent="-457200">
              <a:lnSpc>
                <a:spcPct val="103000"/>
              </a:lnSpc>
              <a:spcBef>
                <a:spcPts val="0"/>
              </a:spcBef>
              <a:spcAft>
                <a:spcPts val="65"/>
              </a:spcAft>
              <a:buClr>
                <a:srgbClr val="000000"/>
              </a:buClr>
              <a:buSzPts val="1000"/>
              <a:buFont typeface="Wingdings" panose="05000000000000000000" pitchFamily="2" charset="2"/>
              <a:buChar char="Ø"/>
            </a:pPr>
            <a:r>
              <a:rPr lang="en-US" sz="28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Sample of Successful test cases</a:t>
            </a:r>
            <a:r>
              <a:rPr lang="en-US" sz="2800" dirty="0">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p>
          <a:p>
            <a:pPr marL="457200" marR="147955" lvl="0" indent="-457200">
              <a:lnSpc>
                <a:spcPct val="103000"/>
              </a:lnSpc>
              <a:spcBef>
                <a:spcPts val="0"/>
              </a:spcBef>
              <a:spcAft>
                <a:spcPts val="65"/>
              </a:spcAft>
              <a:buClr>
                <a:srgbClr val="000000"/>
              </a:buClr>
              <a:buSzPts val="1000"/>
              <a:buFont typeface="Wingdings" panose="05000000000000000000" pitchFamily="2" charset="2"/>
              <a:buChar char="Ø"/>
            </a:pPr>
            <a:r>
              <a:rPr lang="en-US" sz="2800"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Sample of Failure test cases</a:t>
            </a:r>
            <a:r>
              <a:rPr lang="en-US" sz="2800" dirty="0">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p>
          <a:p>
            <a:pPr marL="0" marR="0">
              <a:lnSpc>
                <a:spcPct val="107000"/>
              </a:lnSpc>
              <a:spcBef>
                <a:spcPts val="0"/>
              </a:spcBef>
              <a:spcAft>
                <a:spcPts val="1115"/>
              </a:spcAft>
            </a:pPr>
            <a:r>
              <a:rPr lang="en-US" dirty="0">
                <a:ea typeface="Calibri" panose="020F0502020204030204" pitchFamily="34" charset="0"/>
                <a:cs typeface="Calibri" panose="020F0502020204030204" pitchFamily="34" charset="0"/>
              </a:rPr>
              <a:t> </a:t>
            </a:r>
            <a:endParaRPr lang="en-US" dirty="0">
              <a:effectLst/>
              <a:ea typeface="Calibri" panose="020F0502020204030204" pitchFamily="34" charset="0"/>
              <a:cs typeface="Calibri" panose="020F0502020204030204" pitchFamily="34" charset="0"/>
            </a:endParaRPr>
          </a:p>
        </p:txBody>
      </p:sp>
      <p:pic>
        <p:nvPicPr>
          <p:cNvPr id="4" name="Picture 3">
            <a:extLst>
              <a:ext uri="{FF2B5EF4-FFF2-40B4-BE49-F238E27FC236}">
                <a16:creationId xmlns="" xmlns:a16="http://schemas.microsoft.com/office/drawing/2014/main"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1995274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2041</TotalTime>
  <Words>3534</Words>
  <Application>Microsoft Office PowerPoint</Application>
  <PresentationFormat>Custom</PresentationFormat>
  <Paragraphs>367</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Century Gothic</vt:lpstr>
      <vt:lpstr>Times New Roman</vt:lpstr>
      <vt:lpstr>Verdana</vt:lpstr>
      <vt:lpstr>Wingdings</vt:lpstr>
      <vt:lpstr>Wingdings 3</vt:lpstr>
      <vt:lpstr>Ion</vt:lpstr>
      <vt:lpstr>WELCOME  TO  NINETH  LECTURE  OF</vt:lpstr>
      <vt:lpstr>Levels of testing</vt:lpstr>
      <vt:lpstr>Levels of testing</vt:lpstr>
      <vt:lpstr>PowerPoint Presentation</vt:lpstr>
      <vt:lpstr>Regression Testing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Simra Najm</dc:creator>
  <cp:keywords/>
  <cp:lastModifiedBy>Simra Najm</cp:lastModifiedBy>
  <cp:revision>171</cp:revision>
  <dcterms:modified xsi:type="dcterms:W3CDTF">2023-06-07T02:28:07Z</dcterms:modified>
</cp:coreProperties>
</file>