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62" r:id="rId7"/>
    <p:sldId id="263" r:id="rId8"/>
    <p:sldId id="264" r:id="rId9"/>
    <p:sldId id="265" r:id="rId10"/>
    <p:sldId id="266" r:id="rId11"/>
    <p:sldId id="267" r:id="rId12"/>
    <p:sldId id="269" r:id="rId13"/>
    <p:sldId id="279"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E472E-045D-A3D1-74C5-69CA9359A1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25DD67-9154-E95C-2D7E-27B8F09F4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C5EF18-C620-6D26-4EA5-FAA4DDAE3B5E}"/>
              </a:ext>
            </a:extLst>
          </p:cNvPr>
          <p:cNvSpPr>
            <a:spLocks noGrp="1"/>
          </p:cNvSpPr>
          <p:nvPr>
            <p:ph type="dt" sz="half" idx="10"/>
          </p:nvPr>
        </p:nvSpPr>
        <p:spPr/>
        <p:txBody>
          <a:bodyPr/>
          <a:lstStyle/>
          <a:p>
            <a:fld id="{BE2B9B18-0DED-4620-96A6-142F29689B48}" type="datetimeFigureOut">
              <a:rPr lang="en-IN" smtClean="0"/>
              <a:t>13-10-2023</a:t>
            </a:fld>
            <a:endParaRPr lang="en-IN"/>
          </a:p>
        </p:txBody>
      </p:sp>
      <p:sp>
        <p:nvSpPr>
          <p:cNvPr id="5" name="Footer Placeholder 4">
            <a:extLst>
              <a:ext uri="{FF2B5EF4-FFF2-40B4-BE49-F238E27FC236}">
                <a16:creationId xmlns:a16="http://schemas.microsoft.com/office/drawing/2014/main" id="{C255180D-D7DF-643B-41A7-BFEE1740C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C09B95-00FE-84D5-4A2B-ED6A39E81A5F}"/>
              </a:ext>
            </a:extLst>
          </p:cNvPr>
          <p:cNvSpPr>
            <a:spLocks noGrp="1"/>
          </p:cNvSpPr>
          <p:nvPr>
            <p:ph type="sldNum" sz="quarter" idx="12"/>
          </p:nvPr>
        </p:nvSpPr>
        <p:spPr/>
        <p:txBody>
          <a:bodyPr/>
          <a:lstStyle/>
          <a:p>
            <a:fld id="{1EE7C48B-640F-4C98-9926-E8F9DEAE7FFC}" type="slidenum">
              <a:rPr lang="en-IN" smtClean="0"/>
              <a:t>‹#›</a:t>
            </a:fld>
            <a:endParaRPr lang="en-IN"/>
          </a:p>
        </p:txBody>
      </p:sp>
    </p:spTree>
    <p:extLst>
      <p:ext uri="{BB962C8B-B14F-4D97-AF65-F5344CB8AC3E}">
        <p14:creationId xmlns:p14="http://schemas.microsoft.com/office/powerpoint/2010/main" val="921172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5E82-A3B1-D1DE-B9C5-0E69F28787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6EA338-4ED0-6EF8-F4F6-DD698C7C67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CA7505-83CE-9605-F73E-5509FCE28DB6}"/>
              </a:ext>
            </a:extLst>
          </p:cNvPr>
          <p:cNvSpPr>
            <a:spLocks noGrp="1"/>
          </p:cNvSpPr>
          <p:nvPr>
            <p:ph type="dt" sz="half" idx="10"/>
          </p:nvPr>
        </p:nvSpPr>
        <p:spPr/>
        <p:txBody>
          <a:bodyPr/>
          <a:lstStyle/>
          <a:p>
            <a:fld id="{BE2B9B18-0DED-4620-96A6-142F29689B48}" type="datetimeFigureOut">
              <a:rPr lang="en-IN" smtClean="0"/>
              <a:t>13-10-2023</a:t>
            </a:fld>
            <a:endParaRPr lang="en-IN"/>
          </a:p>
        </p:txBody>
      </p:sp>
      <p:sp>
        <p:nvSpPr>
          <p:cNvPr id="5" name="Footer Placeholder 4">
            <a:extLst>
              <a:ext uri="{FF2B5EF4-FFF2-40B4-BE49-F238E27FC236}">
                <a16:creationId xmlns:a16="http://schemas.microsoft.com/office/drawing/2014/main" id="{84703884-C1B3-AC3F-1C6B-2D0D4F01E0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0BCF9A-CCA7-07F2-5823-05C61FC1C23D}"/>
              </a:ext>
            </a:extLst>
          </p:cNvPr>
          <p:cNvSpPr>
            <a:spLocks noGrp="1"/>
          </p:cNvSpPr>
          <p:nvPr>
            <p:ph type="sldNum" sz="quarter" idx="12"/>
          </p:nvPr>
        </p:nvSpPr>
        <p:spPr/>
        <p:txBody>
          <a:bodyPr/>
          <a:lstStyle/>
          <a:p>
            <a:fld id="{1EE7C48B-640F-4C98-9926-E8F9DEAE7FFC}" type="slidenum">
              <a:rPr lang="en-IN" smtClean="0"/>
              <a:t>‹#›</a:t>
            </a:fld>
            <a:endParaRPr lang="en-IN"/>
          </a:p>
        </p:txBody>
      </p:sp>
    </p:spTree>
    <p:extLst>
      <p:ext uri="{BB962C8B-B14F-4D97-AF65-F5344CB8AC3E}">
        <p14:creationId xmlns:p14="http://schemas.microsoft.com/office/powerpoint/2010/main" val="364468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38B54B-4AA2-CB38-8AC2-9FA1E15BE8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C1D371-3612-AD31-A171-125C671B3F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2FA916-5BCB-5297-8F51-E15FC1B4D744}"/>
              </a:ext>
            </a:extLst>
          </p:cNvPr>
          <p:cNvSpPr>
            <a:spLocks noGrp="1"/>
          </p:cNvSpPr>
          <p:nvPr>
            <p:ph type="dt" sz="half" idx="10"/>
          </p:nvPr>
        </p:nvSpPr>
        <p:spPr/>
        <p:txBody>
          <a:bodyPr/>
          <a:lstStyle/>
          <a:p>
            <a:fld id="{BE2B9B18-0DED-4620-96A6-142F29689B48}" type="datetimeFigureOut">
              <a:rPr lang="en-IN" smtClean="0"/>
              <a:t>13-10-2023</a:t>
            </a:fld>
            <a:endParaRPr lang="en-IN"/>
          </a:p>
        </p:txBody>
      </p:sp>
      <p:sp>
        <p:nvSpPr>
          <p:cNvPr id="5" name="Footer Placeholder 4">
            <a:extLst>
              <a:ext uri="{FF2B5EF4-FFF2-40B4-BE49-F238E27FC236}">
                <a16:creationId xmlns:a16="http://schemas.microsoft.com/office/drawing/2014/main" id="{F19B0302-3ED6-4B32-7A2A-D2BE9691F5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3A1D08-31FA-E183-F36A-007D95C4FEF0}"/>
              </a:ext>
            </a:extLst>
          </p:cNvPr>
          <p:cNvSpPr>
            <a:spLocks noGrp="1"/>
          </p:cNvSpPr>
          <p:nvPr>
            <p:ph type="sldNum" sz="quarter" idx="12"/>
          </p:nvPr>
        </p:nvSpPr>
        <p:spPr/>
        <p:txBody>
          <a:bodyPr/>
          <a:lstStyle/>
          <a:p>
            <a:fld id="{1EE7C48B-640F-4C98-9926-E8F9DEAE7FFC}" type="slidenum">
              <a:rPr lang="en-IN" smtClean="0"/>
              <a:t>‹#›</a:t>
            </a:fld>
            <a:endParaRPr lang="en-IN"/>
          </a:p>
        </p:txBody>
      </p:sp>
    </p:spTree>
    <p:extLst>
      <p:ext uri="{BB962C8B-B14F-4D97-AF65-F5344CB8AC3E}">
        <p14:creationId xmlns:p14="http://schemas.microsoft.com/office/powerpoint/2010/main" val="114530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E2FA-5E70-C409-9AA6-4D1EF706F5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1C1D1A-59D7-BF45-888D-67E090AD73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ABE3F2-9641-CEED-A3DD-B4B521F9AEC1}"/>
              </a:ext>
            </a:extLst>
          </p:cNvPr>
          <p:cNvSpPr>
            <a:spLocks noGrp="1"/>
          </p:cNvSpPr>
          <p:nvPr>
            <p:ph type="dt" sz="half" idx="10"/>
          </p:nvPr>
        </p:nvSpPr>
        <p:spPr/>
        <p:txBody>
          <a:bodyPr/>
          <a:lstStyle/>
          <a:p>
            <a:fld id="{BE2B9B18-0DED-4620-96A6-142F29689B48}" type="datetimeFigureOut">
              <a:rPr lang="en-IN" smtClean="0"/>
              <a:t>13-10-2023</a:t>
            </a:fld>
            <a:endParaRPr lang="en-IN"/>
          </a:p>
        </p:txBody>
      </p:sp>
      <p:sp>
        <p:nvSpPr>
          <p:cNvPr id="5" name="Footer Placeholder 4">
            <a:extLst>
              <a:ext uri="{FF2B5EF4-FFF2-40B4-BE49-F238E27FC236}">
                <a16:creationId xmlns:a16="http://schemas.microsoft.com/office/drawing/2014/main" id="{2EC3BDDA-A651-6416-47DB-D1D5912F87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4F6CA3-1393-99F2-0A71-1986E0F7AA30}"/>
              </a:ext>
            </a:extLst>
          </p:cNvPr>
          <p:cNvSpPr>
            <a:spLocks noGrp="1"/>
          </p:cNvSpPr>
          <p:nvPr>
            <p:ph type="sldNum" sz="quarter" idx="12"/>
          </p:nvPr>
        </p:nvSpPr>
        <p:spPr/>
        <p:txBody>
          <a:bodyPr/>
          <a:lstStyle/>
          <a:p>
            <a:fld id="{1EE7C48B-640F-4C98-9926-E8F9DEAE7FFC}" type="slidenum">
              <a:rPr lang="en-IN" smtClean="0"/>
              <a:t>‹#›</a:t>
            </a:fld>
            <a:endParaRPr lang="en-IN"/>
          </a:p>
        </p:txBody>
      </p:sp>
    </p:spTree>
    <p:extLst>
      <p:ext uri="{BB962C8B-B14F-4D97-AF65-F5344CB8AC3E}">
        <p14:creationId xmlns:p14="http://schemas.microsoft.com/office/powerpoint/2010/main" val="1140816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14CE-6DC2-6531-9087-2418A1DBCA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A6ECAC-D293-B3B4-A981-7251BEBD34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8FAA67-95CA-6D1C-7CA4-EDEC72CC83A3}"/>
              </a:ext>
            </a:extLst>
          </p:cNvPr>
          <p:cNvSpPr>
            <a:spLocks noGrp="1"/>
          </p:cNvSpPr>
          <p:nvPr>
            <p:ph type="dt" sz="half" idx="10"/>
          </p:nvPr>
        </p:nvSpPr>
        <p:spPr/>
        <p:txBody>
          <a:bodyPr/>
          <a:lstStyle/>
          <a:p>
            <a:fld id="{BE2B9B18-0DED-4620-96A6-142F29689B48}" type="datetimeFigureOut">
              <a:rPr lang="en-IN" smtClean="0"/>
              <a:t>13-10-2023</a:t>
            </a:fld>
            <a:endParaRPr lang="en-IN"/>
          </a:p>
        </p:txBody>
      </p:sp>
      <p:sp>
        <p:nvSpPr>
          <p:cNvPr id="5" name="Footer Placeholder 4">
            <a:extLst>
              <a:ext uri="{FF2B5EF4-FFF2-40B4-BE49-F238E27FC236}">
                <a16:creationId xmlns:a16="http://schemas.microsoft.com/office/drawing/2014/main" id="{D6622020-5332-EE61-152F-52EE38FAF8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3562B-B720-1A5F-FEF8-249A49DD5F71}"/>
              </a:ext>
            </a:extLst>
          </p:cNvPr>
          <p:cNvSpPr>
            <a:spLocks noGrp="1"/>
          </p:cNvSpPr>
          <p:nvPr>
            <p:ph type="sldNum" sz="quarter" idx="12"/>
          </p:nvPr>
        </p:nvSpPr>
        <p:spPr/>
        <p:txBody>
          <a:bodyPr/>
          <a:lstStyle/>
          <a:p>
            <a:fld id="{1EE7C48B-640F-4C98-9926-E8F9DEAE7FFC}" type="slidenum">
              <a:rPr lang="en-IN" smtClean="0"/>
              <a:t>‹#›</a:t>
            </a:fld>
            <a:endParaRPr lang="en-IN"/>
          </a:p>
        </p:txBody>
      </p:sp>
    </p:spTree>
    <p:extLst>
      <p:ext uri="{BB962C8B-B14F-4D97-AF65-F5344CB8AC3E}">
        <p14:creationId xmlns:p14="http://schemas.microsoft.com/office/powerpoint/2010/main" val="108343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D0291-ED2D-807A-BBD5-E63A431976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8E81BC-8C81-5C5A-7315-611D789E1A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96F0A4-A0B6-984E-A9C0-9C7CA0E3A6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CC9A7F-E3C3-BFE7-DA54-081B116F5FE9}"/>
              </a:ext>
            </a:extLst>
          </p:cNvPr>
          <p:cNvSpPr>
            <a:spLocks noGrp="1"/>
          </p:cNvSpPr>
          <p:nvPr>
            <p:ph type="dt" sz="half" idx="10"/>
          </p:nvPr>
        </p:nvSpPr>
        <p:spPr/>
        <p:txBody>
          <a:bodyPr/>
          <a:lstStyle/>
          <a:p>
            <a:fld id="{BE2B9B18-0DED-4620-96A6-142F29689B48}" type="datetimeFigureOut">
              <a:rPr lang="en-IN" smtClean="0"/>
              <a:t>13-10-2023</a:t>
            </a:fld>
            <a:endParaRPr lang="en-IN"/>
          </a:p>
        </p:txBody>
      </p:sp>
      <p:sp>
        <p:nvSpPr>
          <p:cNvPr id="6" name="Footer Placeholder 5">
            <a:extLst>
              <a:ext uri="{FF2B5EF4-FFF2-40B4-BE49-F238E27FC236}">
                <a16:creationId xmlns:a16="http://schemas.microsoft.com/office/drawing/2014/main" id="{48766816-14E7-DB83-149F-4DEFD10B4B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9993AB-A83C-D61F-9885-FB77EA413CEB}"/>
              </a:ext>
            </a:extLst>
          </p:cNvPr>
          <p:cNvSpPr>
            <a:spLocks noGrp="1"/>
          </p:cNvSpPr>
          <p:nvPr>
            <p:ph type="sldNum" sz="quarter" idx="12"/>
          </p:nvPr>
        </p:nvSpPr>
        <p:spPr/>
        <p:txBody>
          <a:bodyPr/>
          <a:lstStyle/>
          <a:p>
            <a:fld id="{1EE7C48B-640F-4C98-9926-E8F9DEAE7FFC}" type="slidenum">
              <a:rPr lang="en-IN" smtClean="0"/>
              <a:t>‹#›</a:t>
            </a:fld>
            <a:endParaRPr lang="en-IN"/>
          </a:p>
        </p:txBody>
      </p:sp>
    </p:spTree>
    <p:extLst>
      <p:ext uri="{BB962C8B-B14F-4D97-AF65-F5344CB8AC3E}">
        <p14:creationId xmlns:p14="http://schemas.microsoft.com/office/powerpoint/2010/main" val="2132214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ECFB-811D-7A59-9C57-3F15E47D63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B622AE-3B4A-D289-531B-FEDD7418C6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8D12B6-99C5-E163-5385-BEA39595E8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801F51-D63D-A94F-D384-1EDEB87B36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FE3942-DA23-C299-D0B5-03153097F4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E88B79-82F7-7A29-BD31-ACC79144EA23}"/>
              </a:ext>
            </a:extLst>
          </p:cNvPr>
          <p:cNvSpPr>
            <a:spLocks noGrp="1"/>
          </p:cNvSpPr>
          <p:nvPr>
            <p:ph type="dt" sz="half" idx="10"/>
          </p:nvPr>
        </p:nvSpPr>
        <p:spPr/>
        <p:txBody>
          <a:bodyPr/>
          <a:lstStyle/>
          <a:p>
            <a:fld id="{BE2B9B18-0DED-4620-96A6-142F29689B48}" type="datetimeFigureOut">
              <a:rPr lang="en-IN" smtClean="0"/>
              <a:t>13-10-2023</a:t>
            </a:fld>
            <a:endParaRPr lang="en-IN"/>
          </a:p>
        </p:txBody>
      </p:sp>
      <p:sp>
        <p:nvSpPr>
          <p:cNvPr id="8" name="Footer Placeholder 7">
            <a:extLst>
              <a:ext uri="{FF2B5EF4-FFF2-40B4-BE49-F238E27FC236}">
                <a16:creationId xmlns:a16="http://schemas.microsoft.com/office/drawing/2014/main" id="{2984D105-BF59-0BB1-8FD4-5202019F13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696101-A0C7-9FDF-67C2-986D1401B65D}"/>
              </a:ext>
            </a:extLst>
          </p:cNvPr>
          <p:cNvSpPr>
            <a:spLocks noGrp="1"/>
          </p:cNvSpPr>
          <p:nvPr>
            <p:ph type="sldNum" sz="quarter" idx="12"/>
          </p:nvPr>
        </p:nvSpPr>
        <p:spPr/>
        <p:txBody>
          <a:bodyPr/>
          <a:lstStyle/>
          <a:p>
            <a:fld id="{1EE7C48B-640F-4C98-9926-E8F9DEAE7FFC}" type="slidenum">
              <a:rPr lang="en-IN" smtClean="0"/>
              <a:t>‹#›</a:t>
            </a:fld>
            <a:endParaRPr lang="en-IN"/>
          </a:p>
        </p:txBody>
      </p:sp>
    </p:spTree>
    <p:extLst>
      <p:ext uri="{BB962C8B-B14F-4D97-AF65-F5344CB8AC3E}">
        <p14:creationId xmlns:p14="http://schemas.microsoft.com/office/powerpoint/2010/main" val="398926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FC5ED-C506-12F0-E6A2-D2A3AD9DD0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C3C407-9A56-EFF9-10E8-C6EA179C356E}"/>
              </a:ext>
            </a:extLst>
          </p:cNvPr>
          <p:cNvSpPr>
            <a:spLocks noGrp="1"/>
          </p:cNvSpPr>
          <p:nvPr>
            <p:ph type="dt" sz="half" idx="10"/>
          </p:nvPr>
        </p:nvSpPr>
        <p:spPr/>
        <p:txBody>
          <a:bodyPr/>
          <a:lstStyle/>
          <a:p>
            <a:fld id="{BE2B9B18-0DED-4620-96A6-142F29689B48}" type="datetimeFigureOut">
              <a:rPr lang="en-IN" smtClean="0"/>
              <a:t>13-10-2023</a:t>
            </a:fld>
            <a:endParaRPr lang="en-IN"/>
          </a:p>
        </p:txBody>
      </p:sp>
      <p:sp>
        <p:nvSpPr>
          <p:cNvPr id="4" name="Footer Placeholder 3">
            <a:extLst>
              <a:ext uri="{FF2B5EF4-FFF2-40B4-BE49-F238E27FC236}">
                <a16:creationId xmlns:a16="http://schemas.microsoft.com/office/drawing/2014/main" id="{B68BCE67-AEAC-AD3E-01FF-C57A58B151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CF2AE3-981C-E45F-80EE-39EC91015CCC}"/>
              </a:ext>
            </a:extLst>
          </p:cNvPr>
          <p:cNvSpPr>
            <a:spLocks noGrp="1"/>
          </p:cNvSpPr>
          <p:nvPr>
            <p:ph type="sldNum" sz="quarter" idx="12"/>
          </p:nvPr>
        </p:nvSpPr>
        <p:spPr/>
        <p:txBody>
          <a:bodyPr/>
          <a:lstStyle/>
          <a:p>
            <a:fld id="{1EE7C48B-640F-4C98-9926-E8F9DEAE7FFC}" type="slidenum">
              <a:rPr lang="en-IN" smtClean="0"/>
              <a:t>‹#›</a:t>
            </a:fld>
            <a:endParaRPr lang="en-IN"/>
          </a:p>
        </p:txBody>
      </p:sp>
    </p:spTree>
    <p:extLst>
      <p:ext uri="{BB962C8B-B14F-4D97-AF65-F5344CB8AC3E}">
        <p14:creationId xmlns:p14="http://schemas.microsoft.com/office/powerpoint/2010/main" val="3680869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415500-CF04-8D48-37EC-6564024F2E1B}"/>
              </a:ext>
            </a:extLst>
          </p:cNvPr>
          <p:cNvSpPr>
            <a:spLocks noGrp="1"/>
          </p:cNvSpPr>
          <p:nvPr>
            <p:ph type="dt" sz="half" idx="10"/>
          </p:nvPr>
        </p:nvSpPr>
        <p:spPr/>
        <p:txBody>
          <a:bodyPr/>
          <a:lstStyle/>
          <a:p>
            <a:fld id="{BE2B9B18-0DED-4620-96A6-142F29689B48}" type="datetimeFigureOut">
              <a:rPr lang="en-IN" smtClean="0"/>
              <a:t>13-10-2023</a:t>
            </a:fld>
            <a:endParaRPr lang="en-IN"/>
          </a:p>
        </p:txBody>
      </p:sp>
      <p:sp>
        <p:nvSpPr>
          <p:cNvPr id="3" name="Footer Placeholder 2">
            <a:extLst>
              <a:ext uri="{FF2B5EF4-FFF2-40B4-BE49-F238E27FC236}">
                <a16:creationId xmlns:a16="http://schemas.microsoft.com/office/drawing/2014/main" id="{8F74161B-76B8-9FA9-FFA7-8615239F59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27B0EA-2D79-DEDC-B43A-558248744A7F}"/>
              </a:ext>
            </a:extLst>
          </p:cNvPr>
          <p:cNvSpPr>
            <a:spLocks noGrp="1"/>
          </p:cNvSpPr>
          <p:nvPr>
            <p:ph type="sldNum" sz="quarter" idx="12"/>
          </p:nvPr>
        </p:nvSpPr>
        <p:spPr/>
        <p:txBody>
          <a:bodyPr/>
          <a:lstStyle/>
          <a:p>
            <a:fld id="{1EE7C48B-640F-4C98-9926-E8F9DEAE7FFC}" type="slidenum">
              <a:rPr lang="en-IN" smtClean="0"/>
              <a:t>‹#›</a:t>
            </a:fld>
            <a:endParaRPr lang="en-IN"/>
          </a:p>
        </p:txBody>
      </p:sp>
    </p:spTree>
    <p:extLst>
      <p:ext uri="{BB962C8B-B14F-4D97-AF65-F5344CB8AC3E}">
        <p14:creationId xmlns:p14="http://schemas.microsoft.com/office/powerpoint/2010/main" val="310959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7368-2D26-A532-0969-DBF5D3C6B2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80D95-9518-C8F0-4F38-A2C7F3D4AA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3B523E-9803-A006-3C14-8A533A079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5F23F3-1825-E5F8-F7A2-2188A6E07AEC}"/>
              </a:ext>
            </a:extLst>
          </p:cNvPr>
          <p:cNvSpPr>
            <a:spLocks noGrp="1"/>
          </p:cNvSpPr>
          <p:nvPr>
            <p:ph type="dt" sz="half" idx="10"/>
          </p:nvPr>
        </p:nvSpPr>
        <p:spPr/>
        <p:txBody>
          <a:bodyPr/>
          <a:lstStyle/>
          <a:p>
            <a:fld id="{BE2B9B18-0DED-4620-96A6-142F29689B48}" type="datetimeFigureOut">
              <a:rPr lang="en-IN" smtClean="0"/>
              <a:t>13-10-2023</a:t>
            </a:fld>
            <a:endParaRPr lang="en-IN"/>
          </a:p>
        </p:txBody>
      </p:sp>
      <p:sp>
        <p:nvSpPr>
          <p:cNvPr id="6" name="Footer Placeholder 5">
            <a:extLst>
              <a:ext uri="{FF2B5EF4-FFF2-40B4-BE49-F238E27FC236}">
                <a16:creationId xmlns:a16="http://schemas.microsoft.com/office/drawing/2014/main" id="{DE3FB5C7-5890-FEE4-7D5B-51905BDAEE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284230-2C53-C2BC-CD20-71B1AAD760BA}"/>
              </a:ext>
            </a:extLst>
          </p:cNvPr>
          <p:cNvSpPr>
            <a:spLocks noGrp="1"/>
          </p:cNvSpPr>
          <p:nvPr>
            <p:ph type="sldNum" sz="quarter" idx="12"/>
          </p:nvPr>
        </p:nvSpPr>
        <p:spPr/>
        <p:txBody>
          <a:bodyPr/>
          <a:lstStyle/>
          <a:p>
            <a:fld id="{1EE7C48B-640F-4C98-9926-E8F9DEAE7FFC}" type="slidenum">
              <a:rPr lang="en-IN" smtClean="0"/>
              <a:t>‹#›</a:t>
            </a:fld>
            <a:endParaRPr lang="en-IN"/>
          </a:p>
        </p:txBody>
      </p:sp>
    </p:spTree>
    <p:extLst>
      <p:ext uri="{BB962C8B-B14F-4D97-AF65-F5344CB8AC3E}">
        <p14:creationId xmlns:p14="http://schemas.microsoft.com/office/powerpoint/2010/main" val="180799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11B4-9497-BAA8-A93E-C27F909D67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AF7BBE-3D2B-D0D0-E400-3B3270BCF8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6CEADA-5917-C1A2-DE8C-12BC0142D6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8D793-DA10-B660-6746-0082BF7CC86C}"/>
              </a:ext>
            </a:extLst>
          </p:cNvPr>
          <p:cNvSpPr>
            <a:spLocks noGrp="1"/>
          </p:cNvSpPr>
          <p:nvPr>
            <p:ph type="dt" sz="half" idx="10"/>
          </p:nvPr>
        </p:nvSpPr>
        <p:spPr/>
        <p:txBody>
          <a:bodyPr/>
          <a:lstStyle/>
          <a:p>
            <a:fld id="{BE2B9B18-0DED-4620-96A6-142F29689B48}" type="datetimeFigureOut">
              <a:rPr lang="en-IN" smtClean="0"/>
              <a:t>13-10-2023</a:t>
            </a:fld>
            <a:endParaRPr lang="en-IN"/>
          </a:p>
        </p:txBody>
      </p:sp>
      <p:sp>
        <p:nvSpPr>
          <p:cNvPr id="6" name="Footer Placeholder 5">
            <a:extLst>
              <a:ext uri="{FF2B5EF4-FFF2-40B4-BE49-F238E27FC236}">
                <a16:creationId xmlns:a16="http://schemas.microsoft.com/office/drawing/2014/main" id="{9A6ED530-0026-4E06-9F98-46BBC61583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EB598A-9742-A5CC-A9B5-6CC8BA226C37}"/>
              </a:ext>
            </a:extLst>
          </p:cNvPr>
          <p:cNvSpPr>
            <a:spLocks noGrp="1"/>
          </p:cNvSpPr>
          <p:nvPr>
            <p:ph type="sldNum" sz="quarter" idx="12"/>
          </p:nvPr>
        </p:nvSpPr>
        <p:spPr/>
        <p:txBody>
          <a:bodyPr/>
          <a:lstStyle/>
          <a:p>
            <a:fld id="{1EE7C48B-640F-4C98-9926-E8F9DEAE7FFC}" type="slidenum">
              <a:rPr lang="en-IN" smtClean="0"/>
              <a:t>‹#›</a:t>
            </a:fld>
            <a:endParaRPr lang="en-IN"/>
          </a:p>
        </p:txBody>
      </p:sp>
    </p:spTree>
    <p:extLst>
      <p:ext uri="{BB962C8B-B14F-4D97-AF65-F5344CB8AC3E}">
        <p14:creationId xmlns:p14="http://schemas.microsoft.com/office/powerpoint/2010/main" val="147855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01928-1007-CC2F-E748-FC33C0A34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AC8EFA-E288-3802-EAC9-B1BD92B625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BD90D9-DC6B-415D-48DC-58C9D48DD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B9B18-0DED-4620-96A6-142F29689B48}" type="datetimeFigureOut">
              <a:rPr lang="en-IN" smtClean="0"/>
              <a:t>13-10-2023</a:t>
            </a:fld>
            <a:endParaRPr lang="en-IN"/>
          </a:p>
        </p:txBody>
      </p:sp>
      <p:sp>
        <p:nvSpPr>
          <p:cNvPr id="5" name="Footer Placeholder 4">
            <a:extLst>
              <a:ext uri="{FF2B5EF4-FFF2-40B4-BE49-F238E27FC236}">
                <a16:creationId xmlns:a16="http://schemas.microsoft.com/office/drawing/2014/main" id="{980C1304-595E-01C1-C60B-364AA68DEC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AEEA1D-C69F-F81B-B0F9-CF5417057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7C48B-640F-4C98-9926-E8F9DEAE7FFC}" type="slidenum">
              <a:rPr lang="en-IN" smtClean="0"/>
              <a:t>‹#›</a:t>
            </a:fld>
            <a:endParaRPr lang="en-IN"/>
          </a:p>
        </p:txBody>
      </p:sp>
    </p:spTree>
    <p:extLst>
      <p:ext uri="{BB962C8B-B14F-4D97-AF65-F5344CB8AC3E}">
        <p14:creationId xmlns:p14="http://schemas.microsoft.com/office/powerpoint/2010/main" val="1119960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F74C-BC4D-28E7-6EA9-8C8A8A44D30E}"/>
              </a:ext>
            </a:extLst>
          </p:cNvPr>
          <p:cNvSpPr>
            <a:spLocks noGrp="1"/>
          </p:cNvSpPr>
          <p:nvPr>
            <p:ph type="ctrTitle"/>
          </p:nvPr>
        </p:nvSpPr>
        <p:spPr>
          <a:xfrm>
            <a:off x="1339065" y="2673761"/>
            <a:ext cx="9144000" cy="2387600"/>
          </a:xfrm>
        </p:spPr>
        <p:txBody>
          <a:bodyPr>
            <a:normAutofit fontScale="90000"/>
          </a:bodyPr>
          <a:lstStyle/>
          <a:p>
            <a:r>
              <a:rPr lang="ro-RO" sz="6700" b="1" dirty="0">
                <a:effectLst/>
                <a:latin typeface="Bookman Old Style" panose="02050604050505020204" pitchFamily="18" charset="0"/>
                <a:ea typeface="Times New Roman" panose="02020603050405020304" pitchFamily="18" charset="0"/>
              </a:rPr>
              <a:t>REGIONAL DISPARITY OF SERVICE SECTOR EMPLOYMENT</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402902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822E7-FDC3-4BDD-B560-BCB22B481EAA}"/>
              </a:ext>
            </a:extLst>
          </p:cNvPr>
          <p:cNvSpPr>
            <a:spLocks noGrp="1"/>
          </p:cNvSpPr>
          <p:nvPr>
            <p:ph type="ctrTitle"/>
          </p:nvPr>
        </p:nvSpPr>
        <p:spPr>
          <a:xfrm>
            <a:off x="1524000" y="105221"/>
            <a:ext cx="9144000" cy="2072900"/>
          </a:xfrm>
        </p:spPr>
        <p:txBody>
          <a:bodyPr/>
          <a:lstStyle/>
          <a:p>
            <a:r>
              <a:rPr lang="ro-RO" sz="2800" b="1" u="sng" kern="0" dirty="0">
                <a:effectLst/>
                <a:latin typeface="Bookman Old Style" panose="02050604050505020204" pitchFamily="18" charset="0"/>
              </a:rPr>
              <a:t>REGIONAL DIFFERENCES OF EDUCATION </a:t>
            </a:r>
            <a:r>
              <a:rPr lang="en-IN" sz="2800" b="1" u="sng" kern="0" dirty="0">
                <a:latin typeface="Bookman Old Style" panose="02050604050505020204" pitchFamily="18" charset="0"/>
              </a:rPr>
              <a:t>BASED ON EMPLOYMENT GENERATING IN NUMBER</a:t>
            </a:r>
            <a:br>
              <a:rPr lang="en-IN" sz="1800" b="1" kern="0" dirty="0">
                <a:effectLst/>
                <a:latin typeface="Times New Roman" panose="02020603050405020304" pitchFamily="18" charset="0"/>
              </a:rPr>
            </a:br>
            <a:endParaRPr lang="en-IN" dirty="0"/>
          </a:p>
        </p:txBody>
      </p:sp>
      <p:pic>
        <p:nvPicPr>
          <p:cNvPr id="3" name="Picture 2">
            <a:extLst>
              <a:ext uri="{FF2B5EF4-FFF2-40B4-BE49-F238E27FC236}">
                <a16:creationId xmlns:a16="http://schemas.microsoft.com/office/drawing/2014/main" id="{8D5456CC-4723-D761-9369-53615B37D11A}"/>
              </a:ext>
            </a:extLst>
          </p:cNvPr>
          <p:cNvPicPr>
            <a:picLocks noChangeAspect="1"/>
          </p:cNvPicPr>
          <p:nvPr/>
        </p:nvPicPr>
        <p:blipFill>
          <a:blip r:embed="rId2"/>
          <a:stretch>
            <a:fillRect/>
          </a:stretch>
        </p:blipFill>
        <p:spPr>
          <a:xfrm>
            <a:off x="867748" y="1408922"/>
            <a:ext cx="10720872" cy="4273421"/>
          </a:xfrm>
          <a:prstGeom prst="rect">
            <a:avLst/>
          </a:prstGeom>
        </p:spPr>
      </p:pic>
    </p:spTree>
    <p:extLst>
      <p:ext uri="{BB962C8B-B14F-4D97-AF65-F5344CB8AC3E}">
        <p14:creationId xmlns:p14="http://schemas.microsoft.com/office/powerpoint/2010/main" val="420757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267F-27E6-C909-640B-444454FE011B}"/>
              </a:ext>
            </a:extLst>
          </p:cNvPr>
          <p:cNvSpPr>
            <a:spLocks noGrp="1"/>
          </p:cNvSpPr>
          <p:nvPr>
            <p:ph type="ctrTitle"/>
          </p:nvPr>
        </p:nvSpPr>
        <p:spPr>
          <a:xfrm>
            <a:off x="1400710" y="115496"/>
            <a:ext cx="9144000" cy="1322886"/>
          </a:xfrm>
        </p:spPr>
        <p:txBody>
          <a:bodyPr>
            <a:normAutofit/>
          </a:bodyPr>
          <a:lstStyle/>
          <a:p>
            <a:r>
              <a:rPr lang="ro-RO" sz="2800" b="1" u="sng" dirty="0">
                <a:effectLst/>
                <a:latin typeface="Bookman Old Style" panose="02050604050505020204" pitchFamily="18" charset="0"/>
                <a:ea typeface="Times New Roman" panose="02020603050405020304" pitchFamily="18" charset="0"/>
              </a:rPr>
              <a:t>REGIONAL DIFFERENCES OF MARITAL STATUS </a:t>
            </a:r>
            <a:r>
              <a:rPr lang="en-IN" sz="2800" b="1" u="sng" dirty="0">
                <a:latin typeface="Bookman Old Style" panose="02050604050505020204" pitchFamily="18" charset="0"/>
                <a:ea typeface="Times New Roman" panose="02020603050405020304" pitchFamily="18" charset="0"/>
              </a:rPr>
              <a:t>BASED ON EMPLOYMENT GENERATING IN NUMBER</a:t>
            </a:r>
            <a:endParaRPr lang="en-IN" sz="2800" b="1" u="sng" dirty="0">
              <a:latin typeface="Bookman Old Style" panose="02050604050505020204" pitchFamily="18" charset="0"/>
            </a:endParaRPr>
          </a:p>
        </p:txBody>
      </p:sp>
      <p:pic>
        <p:nvPicPr>
          <p:cNvPr id="5" name="image2.png">
            <a:extLst>
              <a:ext uri="{FF2B5EF4-FFF2-40B4-BE49-F238E27FC236}">
                <a16:creationId xmlns:a16="http://schemas.microsoft.com/office/drawing/2014/main" id="{FA5A30E7-5D82-3C29-FB3D-D9B18B66C6E6}"/>
              </a:ext>
            </a:extLst>
          </p:cNvPr>
          <p:cNvPicPr/>
          <p:nvPr/>
        </p:nvPicPr>
        <p:blipFill>
          <a:blip r:embed="rId2"/>
          <a:srcRect/>
          <a:stretch>
            <a:fillRect/>
          </a:stretch>
        </p:blipFill>
        <p:spPr>
          <a:xfrm>
            <a:off x="139959" y="1595535"/>
            <a:ext cx="11880805" cy="4049485"/>
          </a:xfrm>
          <a:prstGeom prst="rect">
            <a:avLst/>
          </a:prstGeom>
          <a:ln/>
        </p:spPr>
      </p:pic>
    </p:spTree>
    <p:extLst>
      <p:ext uri="{BB962C8B-B14F-4D97-AF65-F5344CB8AC3E}">
        <p14:creationId xmlns:p14="http://schemas.microsoft.com/office/powerpoint/2010/main" val="15248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AADE-E22F-188F-3A92-9C56423E6B51}"/>
              </a:ext>
            </a:extLst>
          </p:cNvPr>
          <p:cNvSpPr>
            <a:spLocks noGrp="1"/>
          </p:cNvSpPr>
          <p:nvPr>
            <p:ph type="ctrTitle"/>
          </p:nvPr>
        </p:nvSpPr>
        <p:spPr>
          <a:xfrm>
            <a:off x="157536" y="60961"/>
            <a:ext cx="10441884" cy="739139"/>
          </a:xfrm>
        </p:spPr>
        <p:txBody>
          <a:bodyPr>
            <a:normAutofit fontScale="90000"/>
          </a:bodyPr>
          <a:lstStyle/>
          <a:p>
            <a:r>
              <a:rPr lang="en-IN" b="1" u="sng" dirty="0">
                <a:effectLst>
                  <a:outerShdw blurRad="38100" dist="38100" dir="2700000" algn="tl">
                    <a:srgbClr val="000000">
                      <a:alpha val="43137"/>
                    </a:srgbClr>
                  </a:outerShdw>
                </a:effectLst>
                <a:latin typeface="Bookman Old Style" panose="02050604050505020204" pitchFamily="18" charset="0"/>
              </a:rPr>
              <a:t>RESULT IN ANALYSIS</a:t>
            </a:r>
          </a:p>
        </p:txBody>
      </p:sp>
      <p:sp>
        <p:nvSpPr>
          <p:cNvPr id="3" name="Subtitle 2">
            <a:extLst>
              <a:ext uri="{FF2B5EF4-FFF2-40B4-BE49-F238E27FC236}">
                <a16:creationId xmlns:a16="http://schemas.microsoft.com/office/drawing/2014/main" id="{373C1EF8-5DD7-33FD-7A47-615F792E09E3}"/>
              </a:ext>
            </a:extLst>
          </p:cNvPr>
          <p:cNvSpPr>
            <a:spLocks noGrp="1"/>
          </p:cNvSpPr>
          <p:nvPr>
            <p:ph type="subTitle" idx="1"/>
          </p:nvPr>
        </p:nvSpPr>
        <p:spPr>
          <a:xfrm>
            <a:off x="157536" y="800100"/>
            <a:ext cx="11876927" cy="5775960"/>
          </a:xfrm>
        </p:spPr>
        <p:txBody>
          <a:bodyPr>
            <a:normAutofit fontScale="25000" lnSpcReduction="20000"/>
          </a:bodyPr>
          <a:lstStyle/>
          <a:p>
            <a:pPr marL="285750" indent="-285750" algn="l">
              <a:lnSpc>
                <a:spcPct val="150000"/>
              </a:lnSpc>
              <a:buFont typeface="Arial" panose="020B0604020202020204" pitchFamily="34" charset="0"/>
              <a:buChar char="•"/>
            </a:pPr>
            <a:r>
              <a:rPr lang="ro-RO" sz="4000" dirty="0">
                <a:effectLst/>
                <a:latin typeface="Bookman Old Style" panose="02050604050505020204" pitchFamily="18" charset="0"/>
                <a:ea typeface="Times New Roman" panose="02020603050405020304" pitchFamily="18" charset="0"/>
              </a:rPr>
              <a:t>For rural urban </a:t>
            </a:r>
            <a:r>
              <a:rPr lang="en-IN" sz="4000" dirty="0">
                <a:latin typeface="Bookman Old Style" panose="02050604050505020204" pitchFamily="18" charset="0"/>
                <a:ea typeface="Times New Roman" panose="02020603050405020304" pitchFamily="18" charset="0"/>
              </a:rPr>
              <a:t>employment</a:t>
            </a:r>
            <a:r>
              <a:rPr lang="ro-RO" sz="4000" dirty="0">
                <a:effectLst/>
                <a:latin typeface="Bookman Old Style" panose="02050604050505020204" pitchFamily="18" charset="0"/>
                <a:ea typeface="Times New Roman" panose="02020603050405020304" pitchFamily="18" charset="0"/>
              </a:rPr>
              <a:t> in northern region we see that</a:t>
            </a:r>
            <a:r>
              <a:rPr lang="en-IN" sz="4000" dirty="0">
                <a:effectLst/>
                <a:latin typeface="Bookman Old Style" panose="02050604050505020204" pitchFamily="18" charset="0"/>
                <a:ea typeface="Times New Roman" panose="02020603050405020304" pitchFamily="18" charset="0"/>
              </a:rPr>
              <a:t> for rural, </a:t>
            </a:r>
            <a:r>
              <a:rPr lang="en-IN" sz="4000" b="0" i="0" u="none" strike="noStrike" dirty="0">
                <a:solidFill>
                  <a:srgbClr val="000000"/>
                </a:solidFill>
                <a:effectLst/>
                <a:latin typeface="Calibri" panose="020F0502020204030204" pitchFamily="34" charset="0"/>
              </a:rPr>
              <a:t>HIMACHAL PRADESH(80%)</a:t>
            </a:r>
            <a:r>
              <a:rPr lang="en-IN" sz="4000" dirty="0"/>
              <a:t> </a:t>
            </a:r>
            <a:r>
              <a:rPr lang="ro-RO" sz="4000" dirty="0">
                <a:effectLst/>
                <a:latin typeface="Bookman Old Style" panose="02050604050505020204" pitchFamily="18" charset="0"/>
                <a:ea typeface="Times New Roman" panose="02020603050405020304" pitchFamily="18" charset="0"/>
              </a:rPr>
              <a:t> is higher</a:t>
            </a:r>
            <a:r>
              <a:rPr lang="en-IN" sz="4000" dirty="0">
                <a:latin typeface="Bookman Old Style" panose="02050604050505020204" pitchFamily="18" charset="0"/>
                <a:ea typeface="Times New Roman" panose="02020603050405020304" pitchFamily="18" charset="0"/>
              </a:rPr>
              <a:t> and for urban, Delhi(93%) is higher </a:t>
            </a:r>
            <a:r>
              <a:rPr lang="ro-RO" sz="4000" dirty="0">
                <a:effectLst/>
                <a:latin typeface="Bookman Old Style" panose="02050604050505020204" pitchFamily="18" charset="0"/>
                <a:ea typeface="Times New Roman" panose="02020603050405020304" pitchFamily="18" charset="0"/>
              </a:rPr>
              <a:t>than all other states</a:t>
            </a:r>
            <a:r>
              <a:rPr lang="en-IN" sz="4000" dirty="0">
                <a:effectLst/>
                <a:latin typeface="Bookman Old Style" panose="02050604050505020204" pitchFamily="18" charset="0"/>
                <a:ea typeface="Times New Roman" panose="02020603050405020304" pitchFamily="18" charset="0"/>
              </a:rPr>
              <a:t>.</a:t>
            </a:r>
          </a:p>
          <a:p>
            <a:pPr algn="l">
              <a:lnSpc>
                <a:spcPct val="150000"/>
              </a:lnSpc>
            </a:pPr>
            <a:r>
              <a:rPr lang="en-IN" sz="4000" dirty="0">
                <a:effectLst/>
                <a:latin typeface="Bookman Old Style" panose="02050604050505020204" pitchFamily="18" charset="0"/>
                <a:ea typeface="Times New Roman" panose="02020603050405020304" pitchFamily="18" charset="0"/>
              </a:rPr>
              <a:t>           </a:t>
            </a:r>
            <a:r>
              <a:rPr lang="ro-RO" sz="4000" dirty="0">
                <a:effectLst/>
                <a:latin typeface="Bookman Old Style" panose="02050604050505020204" pitchFamily="18" charset="0"/>
                <a:ea typeface="Times New Roman" panose="02020603050405020304" pitchFamily="18" charset="0"/>
              </a:rPr>
              <a:t>For rural urban </a:t>
            </a:r>
            <a:r>
              <a:rPr lang="en-IN" sz="4000" dirty="0">
                <a:latin typeface="Bookman Old Style" panose="02050604050505020204" pitchFamily="18" charset="0"/>
                <a:ea typeface="Times New Roman" panose="02020603050405020304" pitchFamily="18" charset="0"/>
              </a:rPr>
              <a:t>employment</a:t>
            </a:r>
            <a:r>
              <a:rPr lang="ro-RO" sz="4000" dirty="0">
                <a:effectLst/>
                <a:latin typeface="Bookman Old Style" panose="02050604050505020204" pitchFamily="18" charset="0"/>
                <a:ea typeface="Times New Roman" panose="02020603050405020304" pitchFamily="18" charset="0"/>
              </a:rPr>
              <a:t> in </a:t>
            </a:r>
            <a:r>
              <a:rPr lang="en-IN" sz="4000" dirty="0">
                <a:effectLst/>
                <a:latin typeface="Bookman Old Style" panose="02050604050505020204" pitchFamily="18" charset="0"/>
                <a:ea typeface="Times New Roman" panose="02020603050405020304" pitchFamily="18" charset="0"/>
              </a:rPr>
              <a:t>Eastern</a:t>
            </a:r>
            <a:r>
              <a:rPr lang="ro-RO" sz="4000" dirty="0">
                <a:effectLst/>
                <a:latin typeface="Bookman Old Style" panose="02050604050505020204" pitchFamily="18" charset="0"/>
                <a:ea typeface="Times New Roman" panose="02020603050405020304" pitchFamily="18" charset="0"/>
              </a:rPr>
              <a:t> region we see that</a:t>
            </a:r>
            <a:r>
              <a:rPr lang="en-IN" sz="4000" dirty="0">
                <a:effectLst/>
                <a:latin typeface="Bookman Old Style" panose="02050604050505020204" pitchFamily="18" charset="0"/>
                <a:ea typeface="Times New Roman" panose="02020603050405020304" pitchFamily="18" charset="0"/>
              </a:rPr>
              <a:t> for rural, </a:t>
            </a:r>
            <a:r>
              <a:rPr lang="en-IN" sz="4000" dirty="0">
                <a:solidFill>
                  <a:srgbClr val="000000"/>
                </a:solidFill>
                <a:effectLst/>
                <a:latin typeface="Calibri" panose="020F0502020204030204" pitchFamily="34" charset="0"/>
                <a:ea typeface="Times New Roman" panose="02020603050405020304" pitchFamily="18" charset="0"/>
              </a:rPr>
              <a:t>A</a:t>
            </a:r>
            <a:r>
              <a:rPr lang="en-IN" sz="4000" dirty="0">
                <a:solidFill>
                  <a:srgbClr val="000000"/>
                </a:solidFill>
                <a:latin typeface="Calibri" panose="020F0502020204030204" pitchFamily="34" charset="0"/>
                <a:ea typeface="Times New Roman" panose="02020603050405020304" pitchFamily="18" charset="0"/>
              </a:rPr>
              <a:t>ssam</a:t>
            </a:r>
            <a:r>
              <a:rPr lang="en-IN" sz="4000" b="0" i="0" u="none" strike="noStrike" dirty="0">
                <a:solidFill>
                  <a:srgbClr val="000000"/>
                </a:solidFill>
                <a:effectLst/>
                <a:latin typeface="Calibri" panose="020F0502020204030204" pitchFamily="34" charset="0"/>
              </a:rPr>
              <a:t>(77%)</a:t>
            </a:r>
            <a:r>
              <a:rPr lang="en-IN" sz="4000" dirty="0"/>
              <a:t> </a:t>
            </a:r>
            <a:r>
              <a:rPr lang="ro-RO" sz="4000" dirty="0">
                <a:effectLst/>
                <a:latin typeface="Bookman Old Style" panose="02050604050505020204" pitchFamily="18" charset="0"/>
                <a:ea typeface="Times New Roman" panose="02020603050405020304" pitchFamily="18" charset="0"/>
              </a:rPr>
              <a:t> is higher</a:t>
            </a:r>
            <a:r>
              <a:rPr lang="en-IN" sz="4000" dirty="0">
                <a:latin typeface="Bookman Old Style" panose="02050604050505020204" pitchFamily="18" charset="0"/>
                <a:ea typeface="Times New Roman" panose="02020603050405020304" pitchFamily="18" charset="0"/>
              </a:rPr>
              <a:t> and for urban, Mizoram(64%) is higher </a:t>
            </a:r>
            <a:r>
              <a:rPr lang="ro-RO" sz="4000" dirty="0">
                <a:effectLst/>
                <a:latin typeface="Bookman Old Style" panose="02050604050505020204" pitchFamily="18" charset="0"/>
                <a:ea typeface="Times New Roman" panose="02020603050405020304" pitchFamily="18" charset="0"/>
              </a:rPr>
              <a:t>than all other states</a:t>
            </a:r>
            <a:r>
              <a:rPr lang="en-IN" sz="4000" dirty="0">
                <a:effectLst/>
                <a:latin typeface="Bookman Old Style" panose="02050604050505020204" pitchFamily="18" charset="0"/>
                <a:ea typeface="Times New Roman" panose="02020603050405020304" pitchFamily="18" charset="0"/>
              </a:rPr>
              <a:t>.</a:t>
            </a:r>
          </a:p>
          <a:p>
            <a:pPr algn="l">
              <a:lnSpc>
                <a:spcPct val="150000"/>
              </a:lnSpc>
            </a:pPr>
            <a:r>
              <a:rPr lang="en-IN" sz="4000" dirty="0">
                <a:effectLst/>
                <a:latin typeface="Bookman Old Style" panose="02050604050505020204" pitchFamily="18" charset="0"/>
                <a:ea typeface="Times New Roman" panose="02020603050405020304" pitchFamily="18" charset="0"/>
              </a:rPr>
              <a:t>                 </a:t>
            </a:r>
            <a:r>
              <a:rPr lang="ro-RO" sz="4000" dirty="0">
                <a:effectLst/>
                <a:latin typeface="Bookman Old Style" panose="02050604050505020204" pitchFamily="18" charset="0"/>
                <a:ea typeface="Times New Roman" panose="02020603050405020304" pitchFamily="18" charset="0"/>
              </a:rPr>
              <a:t>For rural urban </a:t>
            </a:r>
            <a:r>
              <a:rPr lang="en-IN" sz="4000" dirty="0">
                <a:latin typeface="Bookman Old Style" panose="02050604050505020204" pitchFamily="18" charset="0"/>
                <a:ea typeface="Times New Roman" panose="02020603050405020304" pitchFamily="18" charset="0"/>
              </a:rPr>
              <a:t>employment</a:t>
            </a:r>
            <a:r>
              <a:rPr lang="ro-RO" sz="4000" dirty="0">
                <a:effectLst/>
                <a:latin typeface="Bookman Old Style" panose="02050604050505020204" pitchFamily="18" charset="0"/>
                <a:ea typeface="Times New Roman" panose="02020603050405020304" pitchFamily="18" charset="0"/>
              </a:rPr>
              <a:t> in </a:t>
            </a:r>
            <a:r>
              <a:rPr lang="en-IN" sz="4000" dirty="0">
                <a:effectLst/>
                <a:latin typeface="Bookman Old Style" panose="02050604050505020204" pitchFamily="18" charset="0"/>
                <a:ea typeface="Times New Roman" panose="02020603050405020304" pitchFamily="18" charset="0"/>
              </a:rPr>
              <a:t>southern</a:t>
            </a:r>
            <a:r>
              <a:rPr lang="ro-RO" sz="4000" dirty="0">
                <a:effectLst/>
                <a:latin typeface="Bookman Old Style" panose="02050604050505020204" pitchFamily="18" charset="0"/>
                <a:ea typeface="Times New Roman" panose="02020603050405020304" pitchFamily="18" charset="0"/>
              </a:rPr>
              <a:t> region we see that</a:t>
            </a:r>
            <a:r>
              <a:rPr lang="en-IN" sz="4000" dirty="0">
                <a:effectLst/>
                <a:latin typeface="Bookman Old Style" panose="02050604050505020204" pitchFamily="18" charset="0"/>
                <a:ea typeface="Times New Roman" panose="02020603050405020304" pitchFamily="18" charset="0"/>
              </a:rPr>
              <a:t> for rural, </a:t>
            </a:r>
            <a:r>
              <a:rPr lang="en-IN" sz="4000" dirty="0">
                <a:solidFill>
                  <a:srgbClr val="000000"/>
                </a:solidFill>
                <a:effectLst/>
                <a:latin typeface="Calibri" panose="020F0502020204030204" pitchFamily="34" charset="0"/>
                <a:ea typeface="Times New Roman" panose="02020603050405020304" pitchFamily="18" charset="0"/>
              </a:rPr>
              <a:t>Kerala </a:t>
            </a:r>
            <a:r>
              <a:rPr lang="en-IN" sz="4000" b="0" i="0" u="none" strike="noStrike" dirty="0">
                <a:solidFill>
                  <a:srgbClr val="000000"/>
                </a:solidFill>
                <a:effectLst/>
                <a:latin typeface="Calibri" panose="020F0502020204030204" pitchFamily="34" charset="0"/>
              </a:rPr>
              <a:t>(58%)</a:t>
            </a:r>
            <a:r>
              <a:rPr lang="en-IN" sz="4000" dirty="0"/>
              <a:t> </a:t>
            </a:r>
            <a:r>
              <a:rPr lang="ro-RO" sz="4000" dirty="0">
                <a:effectLst/>
                <a:latin typeface="Bookman Old Style" panose="02050604050505020204" pitchFamily="18" charset="0"/>
                <a:ea typeface="Times New Roman" panose="02020603050405020304" pitchFamily="18" charset="0"/>
              </a:rPr>
              <a:t> is higher</a:t>
            </a:r>
            <a:r>
              <a:rPr lang="en-IN" sz="4000" dirty="0">
                <a:latin typeface="Bookman Old Style" panose="02050604050505020204" pitchFamily="18" charset="0"/>
                <a:ea typeface="Times New Roman" panose="02020603050405020304" pitchFamily="18" charset="0"/>
              </a:rPr>
              <a:t> and for urban, Karnataka(52%) is higher </a:t>
            </a:r>
            <a:r>
              <a:rPr lang="ro-RO" sz="4000" dirty="0">
                <a:effectLst/>
                <a:latin typeface="Bookman Old Style" panose="02050604050505020204" pitchFamily="18" charset="0"/>
                <a:ea typeface="Times New Roman" panose="02020603050405020304" pitchFamily="18" charset="0"/>
              </a:rPr>
              <a:t>than all other states</a:t>
            </a:r>
            <a:r>
              <a:rPr lang="en-IN" sz="4000" dirty="0">
                <a:effectLst/>
                <a:latin typeface="Bookman Old Style" panose="02050604050505020204" pitchFamily="18" charset="0"/>
                <a:ea typeface="Times New Roman" panose="02020603050405020304" pitchFamily="18" charset="0"/>
              </a:rPr>
              <a:t>.</a:t>
            </a:r>
          </a:p>
          <a:p>
            <a:pPr algn="l">
              <a:lnSpc>
                <a:spcPct val="150000"/>
              </a:lnSpc>
            </a:pPr>
            <a:r>
              <a:rPr lang="en-IN" sz="4000" dirty="0">
                <a:effectLst/>
                <a:latin typeface="Bookman Old Style" panose="02050604050505020204" pitchFamily="18" charset="0"/>
                <a:ea typeface="Times New Roman" panose="02020603050405020304" pitchFamily="18" charset="0"/>
              </a:rPr>
              <a:t>                      </a:t>
            </a:r>
            <a:r>
              <a:rPr lang="ro-RO" sz="4000" dirty="0">
                <a:effectLst/>
                <a:latin typeface="Bookman Old Style" panose="02050604050505020204" pitchFamily="18" charset="0"/>
                <a:ea typeface="Times New Roman" panose="02020603050405020304" pitchFamily="18" charset="0"/>
              </a:rPr>
              <a:t>For rural urban </a:t>
            </a:r>
            <a:r>
              <a:rPr lang="en-IN" sz="4000" dirty="0">
                <a:latin typeface="Bookman Old Style" panose="02050604050505020204" pitchFamily="18" charset="0"/>
                <a:ea typeface="Times New Roman" panose="02020603050405020304" pitchFamily="18" charset="0"/>
              </a:rPr>
              <a:t>employment</a:t>
            </a:r>
            <a:r>
              <a:rPr lang="ro-RO" sz="4000" dirty="0">
                <a:effectLst/>
                <a:latin typeface="Bookman Old Style" panose="02050604050505020204" pitchFamily="18" charset="0"/>
                <a:ea typeface="Times New Roman" panose="02020603050405020304" pitchFamily="18" charset="0"/>
              </a:rPr>
              <a:t> in </a:t>
            </a:r>
            <a:r>
              <a:rPr lang="en-IN" sz="4000" dirty="0">
                <a:latin typeface="Bookman Old Style" panose="02050604050505020204" pitchFamily="18" charset="0"/>
                <a:ea typeface="Times New Roman" panose="02020603050405020304" pitchFamily="18" charset="0"/>
              </a:rPr>
              <a:t>western</a:t>
            </a:r>
            <a:r>
              <a:rPr lang="ro-RO" sz="4000" dirty="0">
                <a:effectLst/>
                <a:latin typeface="Bookman Old Style" panose="02050604050505020204" pitchFamily="18" charset="0"/>
                <a:ea typeface="Times New Roman" panose="02020603050405020304" pitchFamily="18" charset="0"/>
              </a:rPr>
              <a:t> region we see that</a:t>
            </a:r>
            <a:r>
              <a:rPr lang="en-IN" sz="4000" dirty="0">
                <a:effectLst/>
                <a:latin typeface="Bookman Old Style" panose="02050604050505020204" pitchFamily="18" charset="0"/>
                <a:ea typeface="Times New Roman" panose="02020603050405020304" pitchFamily="18" charset="0"/>
              </a:rPr>
              <a:t> for rural, Rajasthan</a:t>
            </a:r>
            <a:r>
              <a:rPr lang="en-IN" sz="4000" b="0" i="0" u="none" strike="noStrike" dirty="0">
                <a:solidFill>
                  <a:srgbClr val="000000"/>
                </a:solidFill>
                <a:effectLst/>
                <a:latin typeface="Calibri" panose="020F0502020204030204" pitchFamily="34" charset="0"/>
              </a:rPr>
              <a:t>(61%)</a:t>
            </a:r>
            <a:r>
              <a:rPr lang="en-IN" sz="4000" dirty="0"/>
              <a:t> </a:t>
            </a:r>
            <a:r>
              <a:rPr lang="ro-RO" sz="4000" dirty="0">
                <a:effectLst/>
                <a:latin typeface="Bookman Old Style" panose="02050604050505020204" pitchFamily="18" charset="0"/>
                <a:ea typeface="Times New Roman" panose="02020603050405020304" pitchFamily="18" charset="0"/>
              </a:rPr>
              <a:t> is higher</a:t>
            </a:r>
            <a:r>
              <a:rPr lang="en-IN" sz="4000" dirty="0">
                <a:latin typeface="Bookman Old Style" panose="02050604050505020204" pitchFamily="18" charset="0"/>
                <a:ea typeface="Times New Roman" panose="02020603050405020304" pitchFamily="18" charset="0"/>
              </a:rPr>
              <a:t> and for urban, Goa(64%) is higher </a:t>
            </a:r>
            <a:r>
              <a:rPr lang="ro-RO" sz="4000" dirty="0">
                <a:effectLst/>
                <a:latin typeface="Bookman Old Style" panose="02050604050505020204" pitchFamily="18" charset="0"/>
                <a:ea typeface="Times New Roman" panose="02020603050405020304" pitchFamily="18" charset="0"/>
              </a:rPr>
              <a:t>than all other states</a:t>
            </a:r>
            <a:r>
              <a:rPr lang="en-IN" sz="4000" dirty="0">
                <a:effectLst/>
                <a:latin typeface="Bookman Old Style" panose="02050604050505020204" pitchFamily="18" charset="0"/>
                <a:ea typeface="Times New Roman" panose="02020603050405020304" pitchFamily="18" charset="0"/>
              </a:rPr>
              <a:t>.</a:t>
            </a:r>
          </a:p>
          <a:p>
            <a:pPr marL="457200" indent="-457200" algn="l">
              <a:lnSpc>
                <a:spcPct val="150000"/>
              </a:lnSpc>
              <a:buFont typeface="Wingdings" panose="05000000000000000000" pitchFamily="2" charset="2"/>
              <a:buChar char="q"/>
            </a:pPr>
            <a:r>
              <a:rPr lang="en-IN" sz="4000" dirty="0">
                <a:latin typeface="Bookman Old Style" panose="02050604050505020204" pitchFamily="18" charset="0"/>
                <a:ea typeface="Times New Roman" panose="02020603050405020304" pitchFamily="18" charset="0"/>
              </a:rPr>
              <a:t>I</a:t>
            </a:r>
            <a:r>
              <a:rPr lang="ro-RO" sz="4000" dirty="0">
                <a:effectLst/>
                <a:latin typeface="Bookman Old Style" panose="02050604050505020204" pitchFamily="18" charset="0"/>
                <a:ea typeface="Times New Roman" panose="02020603050405020304" pitchFamily="18" charset="0"/>
              </a:rPr>
              <a:t>n western region rural urban </a:t>
            </a:r>
            <a:r>
              <a:rPr lang="en-IN" sz="4000" dirty="0">
                <a:latin typeface="Bookman Old Style" panose="02050604050505020204" pitchFamily="18" charset="0"/>
                <a:ea typeface="Times New Roman" panose="02020603050405020304" pitchFamily="18" charset="0"/>
              </a:rPr>
              <a:t>employment</a:t>
            </a:r>
            <a:r>
              <a:rPr lang="ro-RO" sz="4000" dirty="0">
                <a:effectLst/>
                <a:latin typeface="Bookman Old Style" panose="02050604050505020204" pitchFamily="18" charset="0"/>
                <a:ea typeface="Times New Roman" panose="02020603050405020304" pitchFamily="18" charset="0"/>
              </a:rPr>
              <a:t> is very high and in southern countries rural urban ratio is very low in compare to the other three regional countries.</a:t>
            </a:r>
            <a:endParaRPr lang="en-IN" sz="4000" dirty="0">
              <a:effectLst/>
              <a:latin typeface="Bookman Old Style" panose="02050604050505020204" pitchFamily="18" charset="0"/>
              <a:ea typeface="Times New Roman" panose="02020603050405020304" pitchFamily="18" charset="0"/>
            </a:endParaRPr>
          </a:p>
          <a:p>
            <a:pPr marL="285750" indent="-285750" algn="l">
              <a:lnSpc>
                <a:spcPct val="150000"/>
              </a:lnSpc>
              <a:buFont typeface="Arial" panose="020B0604020202020204" pitchFamily="34" charset="0"/>
              <a:buChar char="•"/>
            </a:pPr>
            <a:r>
              <a:rPr lang="ro-RO" sz="4000" dirty="0">
                <a:effectLst/>
                <a:latin typeface="Bookman Old Style" panose="02050604050505020204" pitchFamily="18" charset="0"/>
                <a:ea typeface="Times New Roman" panose="02020603050405020304" pitchFamily="18" charset="0"/>
              </a:rPr>
              <a:t>For </a:t>
            </a:r>
            <a:r>
              <a:rPr lang="en-IN" sz="4000" dirty="0">
                <a:effectLst/>
                <a:latin typeface="Bookman Old Style" panose="02050604050505020204" pitchFamily="18" charset="0"/>
                <a:ea typeface="Times New Roman" panose="02020603050405020304" pitchFamily="18" charset="0"/>
              </a:rPr>
              <a:t>male female</a:t>
            </a:r>
            <a:r>
              <a:rPr lang="ro-RO" sz="4000" dirty="0">
                <a:effectLst/>
                <a:latin typeface="Bookman Old Style" panose="02050604050505020204" pitchFamily="18" charset="0"/>
                <a:ea typeface="Times New Roman" panose="02020603050405020304" pitchFamily="18" charset="0"/>
              </a:rPr>
              <a:t> </a:t>
            </a:r>
            <a:r>
              <a:rPr lang="en-IN" sz="4000" dirty="0">
                <a:latin typeface="Bookman Old Style" panose="02050604050505020204" pitchFamily="18" charset="0"/>
                <a:ea typeface="Times New Roman" panose="02020603050405020304" pitchFamily="18" charset="0"/>
              </a:rPr>
              <a:t>employment</a:t>
            </a:r>
            <a:r>
              <a:rPr lang="ro-RO" sz="4000" dirty="0">
                <a:effectLst/>
                <a:latin typeface="Bookman Old Style" panose="02050604050505020204" pitchFamily="18" charset="0"/>
                <a:ea typeface="Times New Roman" panose="02020603050405020304" pitchFamily="18" charset="0"/>
              </a:rPr>
              <a:t> in northern region we see that</a:t>
            </a:r>
            <a:r>
              <a:rPr lang="en-IN" sz="4000" dirty="0">
                <a:effectLst/>
                <a:latin typeface="Bookman Old Style" panose="02050604050505020204" pitchFamily="18" charset="0"/>
                <a:ea typeface="Times New Roman" panose="02020603050405020304" pitchFamily="18" charset="0"/>
              </a:rPr>
              <a:t> for male, </a:t>
            </a:r>
            <a:r>
              <a:rPr lang="en-IN" sz="4000" dirty="0">
                <a:solidFill>
                  <a:srgbClr val="000000"/>
                </a:solidFill>
                <a:latin typeface="Calibri" panose="020F0502020204030204" pitchFamily="34" charset="0"/>
                <a:ea typeface="Times New Roman" panose="02020603050405020304" pitchFamily="18" charset="0"/>
              </a:rPr>
              <a:t>Sikkim </a:t>
            </a:r>
            <a:r>
              <a:rPr lang="en-IN" sz="4000" b="0" i="0" u="none" strike="noStrike" dirty="0">
                <a:solidFill>
                  <a:srgbClr val="000000"/>
                </a:solidFill>
                <a:effectLst/>
                <a:latin typeface="Calibri" panose="020F0502020204030204" pitchFamily="34" charset="0"/>
              </a:rPr>
              <a:t>(54%)</a:t>
            </a:r>
            <a:r>
              <a:rPr lang="en-IN" sz="4000" dirty="0"/>
              <a:t> </a:t>
            </a:r>
            <a:r>
              <a:rPr lang="ro-RO" sz="4000" dirty="0">
                <a:effectLst/>
                <a:latin typeface="Bookman Old Style" panose="02050604050505020204" pitchFamily="18" charset="0"/>
                <a:ea typeface="Times New Roman" panose="02020603050405020304" pitchFamily="18" charset="0"/>
              </a:rPr>
              <a:t> is higher</a:t>
            </a:r>
            <a:r>
              <a:rPr lang="en-IN" sz="4000" dirty="0">
                <a:latin typeface="Bookman Old Style" panose="02050604050505020204" pitchFamily="18" charset="0"/>
                <a:ea typeface="Times New Roman" panose="02020603050405020304" pitchFamily="18" charset="0"/>
              </a:rPr>
              <a:t> and for female, Punjab(55%) is higher </a:t>
            </a:r>
            <a:r>
              <a:rPr lang="ro-RO" sz="4000" dirty="0">
                <a:effectLst/>
                <a:latin typeface="Bookman Old Style" panose="02050604050505020204" pitchFamily="18" charset="0"/>
                <a:ea typeface="Times New Roman" panose="02020603050405020304" pitchFamily="18" charset="0"/>
              </a:rPr>
              <a:t>than all other states</a:t>
            </a:r>
            <a:r>
              <a:rPr lang="en-IN" sz="4000" dirty="0">
                <a:effectLst/>
                <a:latin typeface="Bookman Old Style" panose="02050604050505020204" pitchFamily="18" charset="0"/>
                <a:ea typeface="Times New Roman" panose="02020603050405020304" pitchFamily="18" charset="0"/>
              </a:rPr>
              <a:t>.</a:t>
            </a:r>
          </a:p>
          <a:p>
            <a:pPr algn="l">
              <a:lnSpc>
                <a:spcPct val="150000"/>
              </a:lnSpc>
            </a:pPr>
            <a:r>
              <a:rPr lang="en-IN" sz="4000" dirty="0">
                <a:effectLst/>
                <a:latin typeface="Bookman Old Style" panose="02050604050505020204" pitchFamily="18" charset="0"/>
                <a:ea typeface="Times New Roman" panose="02020603050405020304" pitchFamily="18" charset="0"/>
              </a:rPr>
              <a:t>           </a:t>
            </a:r>
            <a:r>
              <a:rPr lang="ro-RO" sz="4000" dirty="0">
                <a:effectLst/>
                <a:latin typeface="Bookman Old Style" panose="02050604050505020204" pitchFamily="18" charset="0"/>
                <a:ea typeface="Times New Roman" panose="02020603050405020304" pitchFamily="18" charset="0"/>
              </a:rPr>
              <a:t>For </a:t>
            </a:r>
            <a:r>
              <a:rPr lang="en-IN" sz="4000" dirty="0">
                <a:effectLst/>
                <a:latin typeface="Bookman Old Style" panose="02050604050505020204" pitchFamily="18" charset="0"/>
                <a:ea typeface="Times New Roman" panose="02020603050405020304" pitchFamily="18" charset="0"/>
              </a:rPr>
              <a:t>male female</a:t>
            </a:r>
            <a:r>
              <a:rPr lang="ro-RO" sz="4000" dirty="0">
                <a:effectLst/>
                <a:latin typeface="Bookman Old Style" panose="02050604050505020204" pitchFamily="18" charset="0"/>
                <a:ea typeface="Times New Roman" panose="02020603050405020304" pitchFamily="18" charset="0"/>
              </a:rPr>
              <a:t> </a:t>
            </a:r>
            <a:r>
              <a:rPr lang="en-IN" sz="4000" dirty="0">
                <a:latin typeface="Bookman Old Style" panose="02050604050505020204" pitchFamily="18" charset="0"/>
                <a:ea typeface="Times New Roman" panose="02020603050405020304" pitchFamily="18" charset="0"/>
              </a:rPr>
              <a:t>employment</a:t>
            </a:r>
            <a:r>
              <a:rPr lang="ro-RO" sz="4000" dirty="0">
                <a:effectLst/>
                <a:latin typeface="Bookman Old Style" panose="02050604050505020204" pitchFamily="18" charset="0"/>
                <a:ea typeface="Times New Roman" panose="02020603050405020304" pitchFamily="18" charset="0"/>
              </a:rPr>
              <a:t> in </a:t>
            </a:r>
            <a:r>
              <a:rPr lang="en-IN" sz="4000" dirty="0">
                <a:effectLst/>
                <a:latin typeface="Bookman Old Style" panose="02050604050505020204" pitchFamily="18" charset="0"/>
                <a:ea typeface="Times New Roman" panose="02020603050405020304" pitchFamily="18" charset="0"/>
              </a:rPr>
              <a:t>Eastern</a:t>
            </a:r>
            <a:r>
              <a:rPr lang="ro-RO" sz="4000" dirty="0">
                <a:effectLst/>
                <a:latin typeface="Bookman Old Style" panose="02050604050505020204" pitchFamily="18" charset="0"/>
                <a:ea typeface="Times New Roman" panose="02020603050405020304" pitchFamily="18" charset="0"/>
              </a:rPr>
              <a:t> region we see that</a:t>
            </a:r>
            <a:r>
              <a:rPr lang="en-IN" sz="4000" dirty="0">
                <a:effectLst/>
                <a:latin typeface="Bookman Old Style" panose="02050604050505020204" pitchFamily="18" charset="0"/>
                <a:ea typeface="Times New Roman" panose="02020603050405020304" pitchFamily="18" charset="0"/>
              </a:rPr>
              <a:t> for male, </a:t>
            </a:r>
            <a:r>
              <a:rPr lang="en-IN" sz="4000" dirty="0">
                <a:solidFill>
                  <a:srgbClr val="000000"/>
                </a:solidFill>
                <a:latin typeface="Calibri" panose="020F0502020204030204" pitchFamily="34" charset="0"/>
                <a:ea typeface="Times New Roman" panose="02020603050405020304" pitchFamily="18" charset="0"/>
              </a:rPr>
              <a:t>Manipur</a:t>
            </a:r>
            <a:r>
              <a:rPr lang="en-IN" sz="4000" b="0" i="0" u="none" strike="noStrike" dirty="0">
                <a:solidFill>
                  <a:srgbClr val="000000"/>
                </a:solidFill>
                <a:effectLst/>
                <a:latin typeface="Calibri" panose="020F0502020204030204" pitchFamily="34" charset="0"/>
              </a:rPr>
              <a:t>(50.46%)</a:t>
            </a:r>
            <a:r>
              <a:rPr lang="en-IN" sz="4000" dirty="0"/>
              <a:t> </a:t>
            </a:r>
            <a:r>
              <a:rPr lang="ro-RO" sz="4000" dirty="0">
                <a:effectLst/>
                <a:latin typeface="Bookman Old Style" panose="02050604050505020204" pitchFamily="18" charset="0"/>
                <a:ea typeface="Times New Roman" panose="02020603050405020304" pitchFamily="18" charset="0"/>
              </a:rPr>
              <a:t> is higher</a:t>
            </a:r>
            <a:r>
              <a:rPr lang="en-IN" sz="4000" dirty="0">
                <a:latin typeface="Bookman Old Style" panose="02050604050505020204" pitchFamily="18" charset="0"/>
                <a:ea typeface="Times New Roman" panose="02020603050405020304" pitchFamily="18" charset="0"/>
              </a:rPr>
              <a:t> and for female, West Bengal (54%) is higher </a:t>
            </a:r>
            <a:r>
              <a:rPr lang="ro-RO" sz="4000" dirty="0">
                <a:effectLst/>
                <a:latin typeface="Bookman Old Style" panose="02050604050505020204" pitchFamily="18" charset="0"/>
                <a:ea typeface="Times New Roman" panose="02020603050405020304" pitchFamily="18" charset="0"/>
              </a:rPr>
              <a:t>than all other states</a:t>
            </a:r>
            <a:r>
              <a:rPr lang="en-IN" sz="4000" dirty="0">
                <a:effectLst/>
                <a:latin typeface="Bookman Old Style" panose="02050604050505020204" pitchFamily="18" charset="0"/>
                <a:ea typeface="Times New Roman" panose="02020603050405020304" pitchFamily="18" charset="0"/>
              </a:rPr>
              <a:t>.</a:t>
            </a:r>
          </a:p>
          <a:p>
            <a:pPr algn="l">
              <a:lnSpc>
                <a:spcPct val="150000"/>
              </a:lnSpc>
            </a:pPr>
            <a:r>
              <a:rPr lang="en-IN" sz="4000" dirty="0">
                <a:effectLst/>
                <a:latin typeface="Bookman Old Style" panose="02050604050505020204" pitchFamily="18" charset="0"/>
                <a:ea typeface="Times New Roman" panose="02020603050405020304" pitchFamily="18" charset="0"/>
              </a:rPr>
              <a:t>                 </a:t>
            </a:r>
            <a:r>
              <a:rPr lang="ro-RO" sz="4000" dirty="0">
                <a:effectLst/>
                <a:latin typeface="Bookman Old Style" panose="02050604050505020204" pitchFamily="18" charset="0"/>
                <a:ea typeface="Times New Roman" panose="02020603050405020304" pitchFamily="18" charset="0"/>
              </a:rPr>
              <a:t>For </a:t>
            </a:r>
            <a:r>
              <a:rPr lang="en-IN" sz="4000" dirty="0">
                <a:effectLst/>
                <a:latin typeface="Bookman Old Style" panose="02050604050505020204" pitchFamily="18" charset="0"/>
                <a:ea typeface="Times New Roman" panose="02020603050405020304" pitchFamily="18" charset="0"/>
              </a:rPr>
              <a:t>male female</a:t>
            </a:r>
            <a:r>
              <a:rPr lang="ro-RO" sz="4000" dirty="0">
                <a:effectLst/>
                <a:latin typeface="Bookman Old Style" panose="02050604050505020204" pitchFamily="18" charset="0"/>
                <a:ea typeface="Times New Roman" panose="02020603050405020304" pitchFamily="18" charset="0"/>
              </a:rPr>
              <a:t> </a:t>
            </a:r>
            <a:r>
              <a:rPr lang="en-IN" sz="4000" dirty="0">
                <a:latin typeface="Bookman Old Style" panose="02050604050505020204" pitchFamily="18" charset="0"/>
                <a:ea typeface="Times New Roman" panose="02020603050405020304" pitchFamily="18" charset="0"/>
              </a:rPr>
              <a:t>employment</a:t>
            </a:r>
            <a:r>
              <a:rPr lang="ro-RO" sz="4000" dirty="0">
                <a:effectLst/>
                <a:latin typeface="Bookman Old Style" panose="02050604050505020204" pitchFamily="18" charset="0"/>
                <a:ea typeface="Times New Roman" panose="02020603050405020304" pitchFamily="18" charset="0"/>
              </a:rPr>
              <a:t> in </a:t>
            </a:r>
            <a:r>
              <a:rPr lang="en-IN" sz="4000" dirty="0">
                <a:effectLst/>
                <a:latin typeface="Bookman Old Style" panose="02050604050505020204" pitchFamily="18" charset="0"/>
                <a:ea typeface="Times New Roman" panose="02020603050405020304" pitchFamily="18" charset="0"/>
              </a:rPr>
              <a:t>southern</a:t>
            </a:r>
            <a:r>
              <a:rPr lang="ro-RO" sz="4000" dirty="0">
                <a:effectLst/>
                <a:latin typeface="Bookman Old Style" panose="02050604050505020204" pitchFamily="18" charset="0"/>
                <a:ea typeface="Times New Roman" panose="02020603050405020304" pitchFamily="18" charset="0"/>
              </a:rPr>
              <a:t> region we see that</a:t>
            </a:r>
            <a:r>
              <a:rPr lang="en-IN" sz="4000" dirty="0">
                <a:effectLst/>
                <a:latin typeface="Bookman Old Style" panose="02050604050505020204" pitchFamily="18" charset="0"/>
                <a:ea typeface="Times New Roman" panose="02020603050405020304" pitchFamily="18" charset="0"/>
              </a:rPr>
              <a:t> for male, </a:t>
            </a:r>
            <a:r>
              <a:rPr lang="en-IN" sz="4000" b="0" i="0" u="none" strike="noStrike" dirty="0">
                <a:solidFill>
                  <a:srgbClr val="000000"/>
                </a:solidFill>
                <a:effectLst/>
                <a:latin typeface="Calibri" panose="020F0502020204030204" pitchFamily="34" charset="0"/>
              </a:rPr>
              <a:t>ANDHRA PRADESH</a:t>
            </a:r>
            <a:r>
              <a:rPr lang="en-IN" sz="4000" dirty="0">
                <a:solidFill>
                  <a:srgbClr val="000000"/>
                </a:solidFill>
                <a:effectLst/>
                <a:latin typeface="Calibri" panose="020F0502020204030204" pitchFamily="34" charset="0"/>
                <a:ea typeface="Times New Roman" panose="02020603050405020304" pitchFamily="18" charset="0"/>
              </a:rPr>
              <a:t> </a:t>
            </a:r>
            <a:r>
              <a:rPr lang="en-IN" sz="4000" b="0" i="0" u="none" strike="noStrike" dirty="0">
                <a:solidFill>
                  <a:srgbClr val="000000"/>
                </a:solidFill>
                <a:effectLst/>
                <a:latin typeface="Calibri" panose="020F0502020204030204" pitchFamily="34" charset="0"/>
              </a:rPr>
              <a:t>(49%)</a:t>
            </a:r>
            <a:r>
              <a:rPr lang="en-IN" sz="4000" dirty="0"/>
              <a:t> </a:t>
            </a:r>
            <a:r>
              <a:rPr lang="ro-RO" sz="4000" dirty="0">
                <a:effectLst/>
                <a:latin typeface="Bookman Old Style" panose="02050604050505020204" pitchFamily="18" charset="0"/>
                <a:ea typeface="Times New Roman" panose="02020603050405020304" pitchFamily="18" charset="0"/>
              </a:rPr>
              <a:t> is higher</a:t>
            </a:r>
            <a:r>
              <a:rPr lang="en-IN" sz="4000" dirty="0">
                <a:latin typeface="Bookman Old Style" panose="02050604050505020204" pitchFamily="18" charset="0"/>
                <a:ea typeface="Times New Roman" panose="02020603050405020304" pitchFamily="18" charset="0"/>
              </a:rPr>
              <a:t> and for female, Kerala(52.27%) is higher </a:t>
            </a:r>
            <a:r>
              <a:rPr lang="ro-RO" sz="4000" dirty="0">
                <a:effectLst/>
                <a:latin typeface="Bookman Old Style" panose="02050604050505020204" pitchFamily="18" charset="0"/>
                <a:ea typeface="Times New Roman" panose="02020603050405020304" pitchFamily="18" charset="0"/>
              </a:rPr>
              <a:t>than other states</a:t>
            </a:r>
            <a:r>
              <a:rPr lang="en-IN" sz="4000" dirty="0">
                <a:effectLst/>
                <a:latin typeface="Bookman Old Style" panose="02050604050505020204" pitchFamily="18" charset="0"/>
                <a:ea typeface="Times New Roman" panose="02020603050405020304" pitchFamily="18" charset="0"/>
              </a:rPr>
              <a:t>.</a:t>
            </a:r>
          </a:p>
          <a:p>
            <a:pPr algn="l">
              <a:lnSpc>
                <a:spcPct val="150000"/>
              </a:lnSpc>
            </a:pPr>
            <a:r>
              <a:rPr lang="en-IN" sz="4000" dirty="0">
                <a:effectLst/>
                <a:latin typeface="Bookman Old Style" panose="02050604050505020204" pitchFamily="18" charset="0"/>
                <a:ea typeface="Times New Roman" panose="02020603050405020304" pitchFamily="18" charset="0"/>
              </a:rPr>
              <a:t>                      </a:t>
            </a:r>
            <a:r>
              <a:rPr lang="ro-RO" sz="4000" dirty="0">
                <a:effectLst/>
                <a:latin typeface="Bookman Old Style" panose="02050604050505020204" pitchFamily="18" charset="0"/>
                <a:ea typeface="Times New Roman" panose="02020603050405020304" pitchFamily="18" charset="0"/>
              </a:rPr>
              <a:t>For rural </a:t>
            </a:r>
            <a:r>
              <a:rPr lang="en-IN" sz="4000" dirty="0">
                <a:effectLst/>
                <a:latin typeface="Bookman Old Style" panose="02050604050505020204" pitchFamily="18" charset="0"/>
                <a:ea typeface="Times New Roman" panose="02020603050405020304" pitchFamily="18" charset="0"/>
              </a:rPr>
              <a:t>male female</a:t>
            </a:r>
            <a:r>
              <a:rPr lang="ro-RO" sz="4000" dirty="0">
                <a:effectLst/>
                <a:latin typeface="Bookman Old Style" panose="02050604050505020204" pitchFamily="18" charset="0"/>
                <a:ea typeface="Times New Roman" panose="02020603050405020304" pitchFamily="18" charset="0"/>
              </a:rPr>
              <a:t> in </a:t>
            </a:r>
            <a:r>
              <a:rPr lang="en-IN" sz="4000" dirty="0">
                <a:latin typeface="Bookman Old Style" panose="02050604050505020204" pitchFamily="18" charset="0"/>
                <a:ea typeface="Times New Roman" panose="02020603050405020304" pitchFamily="18" charset="0"/>
              </a:rPr>
              <a:t>western</a:t>
            </a:r>
            <a:r>
              <a:rPr lang="ro-RO" sz="4000" dirty="0">
                <a:effectLst/>
                <a:latin typeface="Bookman Old Style" panose="02050604050505020204" pitchFamily="18" charset="0"/>
                <a:ea typeface="Times New Roman" panose="02020603050405020304" pitchFamily="18" charset="0"/>
              </a:rPr>
              <a:t> region we see that</a:t>
            </a:r>
            <a:r>
              <a:rPr lang="en-IN" sz="4000" dirty="0">
                <a:effectLst/>
                <a:latin typeface="Bookman Old Style" panose="02050604050505020204" pitchFamily="18" charset="0"/>
                <a:ea typeface="Times New Roman" panose="02020603050405020304" pitchFamily="18" charset="0"/>
              </a:rPr>
              <a:t> for male, </a:t>
            </a:r>
            <a:r>
              <a:rPr lang="en-IN" sz="4000" b="0" i="0" u="none" strike="noStrike" dirty="0">
                <a:solidFill>
                  <a:srgbClr val="000000"/>
                </a:solidFill>
                <a:effectLst/>
                <a:latin typeface="Calibri" panose="020F0502020204030204" pitchFamily="34" charset="0"/>
              </a:rPr>
              <a:t>MAHARASHTRA</a:t>
            </a:r>
            <a:r>
              <a:rPr lang="en-IN" sz="4000" dirty="0"/>
              <a:t> </a:t>
            </a:r>
            <a:r>
              <a:rPr lang="en-IN" sz="4000" b="0" i="0" u="none" strike="noStrike" dirty="0">
                <a:solidFill>
                  <a:srgbClr val="000000"/>
                </a:solidFill>
                <a:effectLst/>
                <a:latin typeface="Calibri" panose="020F0502020204030204" pitchFamily="34" charset="0"/>
              </a:rPr>
              <a:t>(49%)</a:t>
            </a:r>
            <a:r>
              <a:rPr lang="en-IN" sz="4000" dirty="0"/>
              <a:t> </a:t>
            </a:r>
            <a:r>
              <a:rPr lang="ro-RO" sz="4000" dirty="0">
                <a:effectLst/>
                <a:latin typeface="Bookman Old Style" panose="02050604050505020204" pitchFamily="18" charset="0"/>
                <a:ea typeface="Times New Roman" panose="02020603050405020304" pitchFamily="18" charset="0"/>
              </a:rPr>
              <a:t> is higher</a:t>
            </a:r>
            <a:r>
              <a:rPr lang="en-IN" sz="4000" dirty="0">
                <a:latin typeface="Bookman Old Style" panose="02050604050505020204" pitchFamily="18" charset="0"/>
                <a:ea typeface="Times New Roman" panose="02020603050405020304" pitchFamily="18" charset="0"/>
              </a:rPr>
              <a:t> and for female, </a:t>
            </a:r>
            <a:r>
              <a:rPr lang="en-IN" sz="4000" b="0" i="0" u="none" strike="noStrike" dirty="0">
                <a:solidFill>
                  <a:srgbClr val="000000"/>
                </a:solidFill>
                <a:effectLst/>
                <a:latin typeface="Calibri" panose="020F0502020204030204" pitchFamily="34" charset="0"/>
              </a:rPr>
              <a:t>GUJARAT</a:t>
            </a:r>
            <a:r>
              <a:rPr lang="en-IN" sz="4000" dirty="0"/>
              <a:t> </a:t>
            </a:r>
            <a:r>
              <a:rPr lang="en-IN" sz="4000" dirty="0">
                <a:latin typeface="Bookman Old Style" panose="02050604050505020204" pitchFamily="18" charset="0"/>
              </a:rPr>
              <a:t>(53</a:t>
            </a:r>
            <a:r>
              <a:rPr lang="en-IN" sz="4000" dirty="0">
                <a:latin typeface="Bookman Old Style" panose="02050604050505020204" pitchFamily="18" charset="0"/>
                <a:ea typeface="Times New Roman" panose="02020603050405020304" pitchFamily="18" charset="0"/>
              </a:rPr>
              <a:t>%) is higher </a:t>
            </a:r>
            <a:r>
              <a:rPr lang="ro-RO" sz="4000" dirty="0">
                <a:effectLst/>
                <a:latin typeface="Bookman Old Style" panose="02050604050505020204" pitchFamily="18" charset="0"/>
                <a:ea typeface="Times New Roman" panose="02020603050405020304" pitchFamily="18" charset="0"/>
              </a:rPr>
              <a:t>than all other states</a:t>
            </a:r>
            <a:r>
              <a:rPr lang="en-IN" sz="4000" dirty="0">
                <a:effectLst/>
                <a:latin typeface="Bookman Old Style" panose="02050604050505020204" pitchFamily="18" charset="0"/>
                <a:ea typeface="Times New Roman" panose="02020603050405020304" pitchFamily="18" charset="0"/>
              </a:rPr>
              <a:t>.</a:t>
            </a:r>
          </a:p>
          <a:p>
            <a:pPr marL="342900" indent="-342900" algn="l">
              <a:lnSpc>
                <a:spcPct val="150000"/>
              </a:lnSpc>
              <a:buFont typeface="Wingdings" panose="05000000000000000000" pitchFamily="2" charset="2"/>
              <a:buChar char="q"/>
            </a:pPr>
            <a:r>
              <a:rPr lang="ro-RO" sz="4000" dirty="0">
                <a:effectLst/>
                <a:latin typeface="Bookman Old Style" panose="02050604050505020204" pitchFamily="18" charset="0"/>
                <a:ea typeface="Times New Roman" panose="02020603050405020304" pitchFamily="18" charset="0"/>
              </a:rPr>
              <a:t>Male female ratio is again high in western region and low in northern region.</a:t>
            </a:r>
            <a:endParaRPr lang="en-IN" sz="4000" dirty="0">
              <a:effectLst/>
              <a:latin typeface="Bookman Old Style" panose="02050604050505020204" pitchFamily="18" charset="0"/>
              <a:ea typeface="Times New Roman" panose="02020603050405020304" pitchFamily="18" charset="0"/>
            </a:endParaRPr>
          </a:p>
          <a:p>
            <a:pPr marL="342900" indent="-342900" algn="l">
              <a:lnSpc>
                <a:spcPct val="150000"/>
              </a:lnSpc>
              <a:buFont typeface="Arial" panose="020B0604020202020204" pitchFamily="34" charset="0"/>
              <a:buChar char="•"/>
            </a:pPr>
            <a:r>
              <a:rPr lang="ro-RO" sz="4000" dirty="0">
                <a:effectLst/>
                <a:latin typeface="Bookman Old Style" panose="02050604050505020204" pitchFamily="18" charset="0"/>
                <a:ea typeface="Times New Roman" panose="02020603050405020304" pitchFamily="18" charset="0"/>
              </a:rPr>
              <a:t>For </a:t>
            </a:r>
            <a:r>
              <a:rPr lang="en-IN" sz="4000" dirty="0">
                <a:latin typeface="Bookman Old Style" panose="02050604050505020204" pitchFamily="18" charset="0"/>
                <a:ea typeface="Times New Roman" panose="02020603050405020304" pitchFamily="18" charset="0"/>
              </a:rPr>
              <a:t>northern</a:t>
            </a:r>
            <a:r>
              <a:rPr lang="ro-RO" sz="4000" dirty="0">
                <a:effectLst/>
                <a:latin typeface="Bookman Old Style" panose="02050604050505020204" pitchFamily="18" charset="0"/>
                <a:ea typeface="Times New Roman" panose="02020603050405020304" pitchFamily="18" charset="0"/>
              </a:rPr>
              <a:t> region </a:t>
            </a:r>
            <a:r>
              <a:rPr lang="en-IN" sz="4000" dirty="0">
                <a:effectLst/>
                <a:latin typeface="Bookman Old Style" panose="02050604050505020204" pitchFamily="18" charset="0"/>
                <a:ea typeface="Times New Roman" panose="02020603050405020304" pitchFamily="18" charset="0"/>
              </a:rPr>
              <a:t>UP</a:t>
            </a:r>
            <a:r>
              <a:rPr lang="ro-RO" sz="4000" dirty="0">
                <a:effectLst/>
                <a:latin typeface="Bookman Old Style" panose="02050604050505020204" pitchFamily="18" charset="0"/>
                <a:ea typeface="Times New Roman" panose="02020603050405020304" pitchFamily="18" charset="0"/>
              </a:rPr>
              <a:t> is higher</a:t>
            </a:r>
            <a:r>
              <a:rPr lang="en-IN" sz="4000" dirty="0">
                <a:effectLst/>
                <a:latin typeface="Bookman Old Style" panose="02050604050505020204" pitchFamily="18" charset="0"/>
                <a:ea typeface="Times New Roman" panose="02020603050405020304" pitchFamily="18" charset="0"/>
              </a:rPr>
              <a:t>(39%)</a:t>
            </a:r>
            <a:r>
              <a:rPr lang="ro-RO" sz="4000" dirty="0">
                <a:effectLst/>
                <a:latin typeface="Bookman Old Style" panose="02050604050505020204" pitchFamily="18" charset="0"/>
                <a:ea typeface="Times New Roman" panose="02020603050405020304" pitchFamily="18" charset="0"/>
              </a:rPr>
              <a:t> for 0-14 and</a:t>
            </a:r>
            <a:r>
              <a:rPr lang="en-IN" sz="4000" dirty="0">
                <a:effectLst/>
                <a:latin typeface="Bookman Old Style" panose="02050604050505020204" pitchFamily="18" charset="0"/>
                <a:ea typeface="Times New Roman" panose="02020603050405020304" pitchFamily="18" charset="0"/>
              </a:rPr>
              <a:t> </a:t>
            </a:r>
            <a:r>
              <a:rPr lang="en-IN" sz="4000" dirty="0">
                <a:latin typeface="Bookman Old Style" panose="02050604050505020204" pitchFamily="18" charset="0"/>
                <a:ea typeface="Times New Roman" panose="02020603050405020304" pitchFamily="18" charset="0"/>
              </a:rPr>
              <a:t>D</a:t>
            </a:r>
            <a:r>
              <a:rPr lang="en-IN" sz="4000" dirty="0">
                <a:effectLst/>
                <a:latin typeface="Bookman Old Style" panose="02050604050505020204" pitchFamily="18" charset="0"/>
                <a:ea typeface="Times New Roman" panose="02020603050405020304" pitchFamily="18" charset="0"/>
              </a:rPr>
              <a:t>elhi is higher(29.57%)for 15-29</a:t>
            </a:r>
            <a:r>
              <a:rPr lang="ro-RO" sz="4000" dirty="0">
                <a:effectLst/>
                <a:latin typeface="Bookman Old Style" panose="02050604050505020204" pitchFamily="18" charset="0"/>
                <a:ea typeface="Times New Roman" panose="02020603050405020304" pitchFamily="18" charset="0"/>
              </a:rPr>
              <a:t> age group and </a:t>
            </a:r>
            <a:r>
              <a:rPr lang="en-IN" sz="4000" dirty="0">
                <a:effectLst/>
                <a:latin typeface="Bookman Old Style" panose="02050604050505020204" pitchFamily="18" charset="0"/>
                <a:ea typeface="Times New Roman" panose="02020603050405020304" pitchFamily="18" charset="0"/>
              </a:rPr>
              <a:t>Delhi</a:t>
            </a:r>
            <a:r>
              <a:rPr lang="ro-RO" sz="4000" dirty="0">
                <a:effectLst/>
                <a:latin typeface="Bookman Old Style" panose="02050604050505020204" pitchFamily="18" charset="0"/>
                <a:ea typeface="Times New Roman" panose="02020603050405020304" pitchFamily="18" charset="0"/>
              </a:rPr>
              <a:t> is higher</a:t>
            </a:r>
            <a:r>
              <a:rPr lang="en-IN" sz="4000" dirty="0">
                <a:effectLst/>
                <a:latin typeface="Bookman Old Style" panose="02050604050505020204" pitchFamily="18" charset="0"/>
                <a:ea typeface="Times New Roman" panose="02020603050405020304" pitchFamily="18" charset="0"/>
              </a:rPr>
              <a:t>(36%)</a:t>
            </a:r>
            <a:r>
              <a:rPr lang="ro-RO" sz="4000" dirty="0">
                <a:effectLst/>
                <a:latin typeface="Bookman Old Style" panose="02050604050505020204" pitchFamily="18" charset="0"/>
                <a:ea typeface="Times New Roman" panose="02020603050405020304" pitchFamily="18" charset="0"/>
              </a:rPr>
              <a:t> for 30-59 age group and </a:t>
            </a:r>
            <a:r>
              <a:rPr lang="en-IN" sz="4000" dirty="0">
                <a:effectLst/>
                <a:latin typeface="Bookman Old Style" panose="02050604050505020204" pitchFamily="18" charset="0"/>
                <a:ea typeface="Times New Roman" panose="02020603050405020304" pitchFamily="18" charset="0"/>
              </a:rPr>
              <a:t>Punjab</a:t>
            </a:r>
            <a:r>
              <a:rPr lang="ro-RO" sz="4000" dirty="0">
                <a:effectLst/>
                <a:latin typeface="Bookman Old Style" panose="02050604050505020204" pitchFamily="18" charset="0"/>
                <a:ea typeface="Times New Roman" panose="02020603050405020304" pitchFamily="18" charset="0"/>
              </a:rPr>
              <a:t> is higher</a:t>
            </a:r>
            <a:r>
              <a:rPr lang="en-IN" sz="4000" dirty="0">
                <a:latin typeface="Bookman Old Style" panose="02050604050505020204" pitchFamily="18" charset="0"/>
                <a:ea typeface="Times New Roman" panose="02020603050405020304" pitchFamily="18" charset="0"/>
              </a:rPr>
              <a:t>(9.43%)</a:t>
            </a:r>
            <a:r>
              <a:rPr lang="ro-RO" sz="4000" dirty="0">
                <a:effectLst/>
                <a:latin typeface="Bookman Old Style" panose="02050604050505020204" pitchFamily="18" charset="0"/>
                <a:ea typeface="Times New Roman" panose="02020603050405020304" pitchFamily="18" charset="0"/>
              </a:rPr>
              <a:t> for 60&gt; age </a:t>
            </a:r>
            <a:r>
              <a:rPr lang="en-IN" sz="4000" dirty="0">
                <a:effectLst/>
                <a:latin typeface="Bookman Old Style" panose="02050604050505020204" pitchFamily="18" charset="0"/>
                <a:ea typeface="Times New Roman" panose="02020603050405020304" pitchFamily="18" charset="0"/>
              </a:rPr>
              <a:t>compare to others states</a:t>
            </a:r>
            <a:r>
              <a:rPr lang="ro-RO" sz="4000" dirty="0">
                <a:effectLst/>
                <a:latin typeface="Bookman Old Style" panose="02050604050505020204" pitchFamily="18" charset="0"/>
                <a:ea typeface="Times New Roman" panose="02020603050405020304" pitchFamily="18" charset="0"/>
              </a:rPr>
              <a:t>.</a:t>
            </a:r>
            <a:endParaRPr lang="en-IN" sz="4000" dirty="0">
              <a:effectLst/>
              <a:latin typeface="Bookman Old Style" panose="02050604050505020204" pitchFamily="18" charset="0"/>
              <a:ea typeface="Times New Roman" panose="02020603050405020304" pitchFamily="18" charset="0"/>
            </a:endParaRPr>
          </a:p>
          <a:p>
            <a:pPr algn="l">
              <a:lnSpc>
                <a:spcPct val="150000"/>
              </a:lnSpc>
            </a:pPr>
            <a:r>
              <a:rPr lang="en-IN" sz="4000" dirty="0">
                <a:effectLst/>
                <a:latin typeface="Bookman Old Style" panose="02050604050505020204" pitchFamily="18" charset="0"/>
                <a:ea typeface="Times New Roman" panose="02020603050405020304" pitchFamily="18" charset="0"/>
              </a:rPr>
              <a:t>               </a:t>
            </a:r>
            <a:r>
              <a:rPr lang="ro-RO" sz="4000" dirty="0">
                <a:effectLst/>
                <a:latin typeface="Bookman Old Style" panose="02050604050505020204" pitchFamily="18" charset="0"/>
                <a:ea typeface="Times New Roman" panose="02020603050405020304" pitchFamily="18" charset="0"/>
              </a:rPr>
              <a:t>For </a:t>
            </a:r>
            <a:r>
              <a:rPr lang="en-IN" sz="4000" dirty="0">
                <a:effectLst/>
                <a:latin typeface="Bookman Old Style" panose="02050604050505020204" pitchFamily="18" charset="0"/>
                <a:ea typeface="Times New Roman" panose="02020603050405020304" pitchFamily="18" charset="0"/>
              </a:rPr>
              <a:t>eastern</a:t>
            </a:r>
            <a:r>
              <a:rPr lang="ro-RO" sz="4000" dirty="0">
                <a:effectLst/>
                <a:latin typeface="Bookman Old Style" panose="02050604050505020204" pitchFamily="18" charset="0"/>
                <a:ea typeface="Times New Roman" panose="02020603050405020304" pitchFamily="18" charset="0"/>
              </a:rPr>
              <a:t> region </a:t>
            </a:r>
            <a:r>
              <a:rPr lang="en-IN" sz="4000" dirty="0">
                <a:effectLst/>
                <a:latin typeface="Bookman Old Style" panose="02050604050505020204" pitchFamily="18" charset="0"/>
                <a:ea typeface="Times New Roman" panose="02020603050405020304" pitchFamily="18" charset="0"/>
              </a:rPr>
              <a:t>Bihar</a:t>
            </a:r>
            <a:r>
              <a:rPr lang="ro-RO" sz="4000" dirty="0">
                <a:effectLst/>
                <a:latin typeface="Bookman Old Style" panose="02050604050505020204" pitchFamily="18" charset="0"/>
                <a:ea typeface="Times New Roman" panose="02020603050405020304" pitchFamily="18" charset="0"/>
              </a:rPr>
              <a:t> is higher</a:t>
            </a:r>
            <a:r>
              <a:rPr lang="en-IN" sz="4000" dirty="0">
                <a:effectLst/>
                <a:latin typeface="Bookman Old Style" panose="02050604050505020204" pitchFamily="18" charset="0"/>
                <a:ea typeface="Times New Roman" panose="02020603050405020304" pitchFamily="18" charset="0"/>
              </a:rPr>
              <a:t>(40%)</a:t>
            </a:r>
            <a:r>
              <a:rPr lang="ro-RO" sz="4000" dirty="0">
                <a:effectLst/>
                <a:latin typeface="Bookman Old Style" panose="02050604050505020204" pitchFamily="18" charset="0"/>
                <a:ea typeface="Times New Roman" panose="02020603050405020304" pitchFamily="18" charset="0"/>
              </a:rPr>
              <a:t> for 0-14 and</a:t>
            </a:r>
            <a:r>
              <a:rPr lang="en-IN" sz="4000" dirty="0">
                <a:effectLst/>
                <a:latin typeface="Bookman Old Style" panose="02050604050505020204" pitchFamily="18" charset="0"/>
                <a:ea typeface="Times New Roman" panose="02020603050405020304" pitchFamily="18" charset="0"/>
              </a:rPr>
              <a:t> Nagaland is higher(33%)for 15-29</a:t>
            </a:r>
            <a:r>
              <a:rPr lang="ro-RO" sz="4000" dirty="0">
                <a:effectLst/>
                <a:latin typeface="Bookman Old Style" panose="02050604050505020204" pitchFamily="18" charset="0"/>
                <a:ea typeface="Times New Roman" panose="02020603050405020304" pitchFamily="18" charset="0"/>
              </a:rPr>
              <a:t> age group and </a:t>
            </a:r>
            <a:r>
              <a:rPr lang="en-IN" sz="4000" dirty="0">
                <a:latin typeface="Bookman Old Style" panose="02050604050505020204" pitchFamily="18" charset="0"/>
                <a:ea typeface="Times New Roman" panose="02020603050405020304" pitchFamily="18" charset="0"/>
              </a:rPr>
              <a:t>West Bengal</a:t>
            </a:r>
            <a:r>
              <a:rPr lang="ro-RO" sz="4000" dirty="0">
                <a:effectLst/>
                <a:latin typeface="Bookman Old Style" panose="02050604050505020204" pitchFamily="18" charset="0"/>
                <a:ea typeface="Times New Roman" panose="02020603050405020304" pitchFamily="18" charset="0"/>
              </a:rPr>
              <a:t> is higher</a:t>
            </a:r>
            <a:r>
              <a:rPr lang="en-IN" sz="4000" dirty="0">
                <a:effectLst/>
                <a:latin typeface="Bookman Old Style" panose="02050604050505020204" pitchFamily="18" charset="0"/>
                <a:ea typeface="Times New Roman" panose="02020603050405020304" pitchFamily="18" charset="0"/>
              </a:rPr>
              <a:t>(37%)</a:t>
            </a:r>
            <a:r>
              <a:rPr lang="ro-RO" sz="4000" dirty="0">
                <a:effectLst/>
                <a:latin typeface="Bookman Old Style" panose="02050604050505020204" pitchFamily="18" charset="0"/>
                <a:ea typeface="Times New Roman" panose="02020603050405020304" pitchFamily="18" charset="0"/>
              </a:rPr>
              <a:t> for 30-59 age group and </a:t>
            </a:r>
            <a:r>
              <a:rPr lang="en-IN" sz="4000" b="0" i="0" u="none" strike="noStrike" dirty="0">
                <a:solidFill>
                  <a:srgbClr val="000000"/>
                </a:solidFill>
                <a:effectLst/>
                <a:latin typeface="Calibri" panose="020F0502020204030204" pitchFamily="34" charset="0"/>
              </a:rPr>
              <a:t>CHATTISGARH</a:t>
            </a:r>
            <a:r>
              <a:rPr lang="en-IN" sz="4000" dirty="0"/>
              <a:t> </a:t>
            </a:r>
            <a:r>
              <a:rPr lang="ro-RO" sz="4000" dirty="0">
                <a:effectLst/>
                <a:latin typeface="Bookman Old Style" panose="02050604050505020204" pitchFamily="18" charset="0"/>
                <a:ea typeface="Times New Roman" panose="02020603050405020304" pitchFamily="18" charset="0"/>
              </a:rPr>
              <a:t> is higher</a:t>
            </a:r>
            <a:r>
              <a:rPr lang="en-IN" sz="4000" dirty="0">
                <a:latin typeface="Bookman Old Style" panose="02050604050505020204" pitchFamily="18" charset="0"/>
                <a:ea typeface="Times New Roman" panose="02020603050405020304" pitchFamily="18" charset="0"/>
              </a:rPr>
              <a:t>(6%)</a:t>
            </a:r>
            <a:r>
              <a:rPr lang="ro-RO" sz="4000" dirty="0">
                <a:effectLst/>
                <a:latin typeface="Bookman Old Style" panose="02050604050505020204" pitchFamily="18" charset="0"/>
                <a:ea typeface="Times New Roman" panose="02020603050405020304" pitchFamily="18" charset="0"/>
              </a:rPr>
              <a:t> for 60&gt; age </a:t>
            </a:r>
            <a:r>
              <a:rPr lang="en-IN" sz="4000" dirty="0">
                <a:effectLst/>
                <a:latin typeface="Bookman Old Style" panose="02050604050505020204" pitchFamily="18" charset="0"/>
                <a:ea typeface="Times New Roman" panose="02020603050405020304" pitchFamily="18" charset="0"/>
              </a:rPr>
              <a:t>compare to others states</a:t>
            </a:r>
            <a:r>
              <a:rPr lang="ro-RO" sz="4000" dirty="0">
                <a:effectLst/>
                <a:latin typeface="Bookman Old Style" panose="02050604050505020204" pitchFamily="18" charset="0"/>
                <a:ea typeface="Times New Roman" panose="02020603050405020304" pitchFamily="18" charset="0"/>
              </a:rPr>
              <a:t>.</a:t>
            </a:r>
            <a:endParaRPr lang="en-IN" sz="4000" dirty="0">
              <a:effectLst/>
              <a:latin typeface="Bookman Old Style" panose="02050604050505020204" pitchFamily="18" charset="0"/>
              <a:ea typeface="Times New Roman" panose="02020603050405020304" pitchFamily="18" charset="0"/>
            </a:endParaRPr>
          </a:p>
          <a:p>
            <a:pPr algn="l">
              <a:lnSpc>
                <a:spcPct val="150000"/>
              </a:lnSpc>
            </a:pPr>
            <a:r>
              <a:rPr lang="en-IN" sz="4000" dirty="0">
                <a:effectLst/>
                <a:latin typeface="Bookman Old Style" panose="02050604050505020204" pitchFamily="18" charset="0"/>
                <a:ea typeface="Times New Roman" panose="02020603050405020304" pitchFamily="18" charset="0"/>
              </a:rPr>
              <a:t>                        </a:t>
            </a:r>
            <a:r>
              <a:rPr lang="ro-RO" sz="4000" dirty="0">
                <a:effectLst/>
                <a:latin typeface="Bookman Old Style" panose="02050604050505020204" pitchFamily="18" charset="0"/>
                <a:ea typeface="Times New Roman" panose="02020603050405020304" pitchFamily="18" charset="0"/>
              </a:rPr>
              <a:t>For </a:t>
            </a:r>
            <a:r>
              <a:rPr lang="en-IN" sz="4000" dirty="0">
                <a:latin typeface="Bookman Old Style" panose="02050604050505020204" pitchFamily="18" charset="0"/>
                <a:ea typeface="Times New Roman" panose="02020603050405020304" pitchFamily="18" charset="0"/>
              </a:rPr>
              <a:t>southern</a:t>
            </a:r>
            <a:r>
              <a:rPr lang="ro-RO" sz="4000" dirty="0">
                <a:effectLst/>
                <a:latin typeface="Bookman Old Style" panose="02050604050505020204" pitchFamily="18" charset="0"/>
                <a:ea typeface="Times New Roman" panose="02020603050405020304" pitchFamily="18" charset="0"/>
              </a:rPr>
              <a:t> region </a:t>
            </a:r>
            <a:r>
              <a:rPr lang="en-IN" sz="4000" b="0" i="0" u="none" strike="noStrike" dirty="0">
                <a:solidFill>
                  <a:srgbClr val="000000"/>
                </a:solidFill>
                <a:effectLst/>
                <a:latin typeface="Calibri" panose="020F0502020204030204" pitchFamily="34" charset="0"/>
              </a:rPr>
              <a:t>ANDHRA PRADESH</a:t>
            </a:r>
            <a:r>
              <a:rPr lang="ro-RO" sz="4000" dirty="0">
                <a:effectLst/>
                <a:latin typeface="Bookman Old Style" panose="02050604050505020204" pitchFamily="18" charset="0"/>
                <a:ea typeface="Times New Roman" panose="02020603050405020304" pitchFamily="18" charset="0"/>
              </a:rPr>
              <a:t> is higher</a:t>
            </a:r>
            <a:r>
              <a:rPr lang="en-IN" sz="4000" dirty="0">
                <a:effectLst/>
                <a:latin typeface="Bookman Old Style" panose="02050604050505020204" pitchFamily="18" charset="0"/>
                <a:ea typeface="Times New Roman" panose="02020603050405020304" pitchFamily="18" charset="0"/>
              </a:rPr>
              <a:t>(30%)</a:t>
            </a:r>
            <a:r>
              <a:rPr lang="ro-RO" sz="4000" dirty="0">
                <a:effectLst/>
                <a:latin typeface="Bookman Old Style" panose="02050604050505020204" pitchFamily="18" charset="0"/>
                <a:ea typeface="Times New Roman" panose="02020603050405020304" pitchFamily="18" charset="0"/>
              </a:rPr>
              <a:t> for 0-14 and</a:t>
            </a:r>
            <a:r>
              <a:rPr lang="en-IN" sz="4000" dirty="0">
                <a:effectLst/>
                <a:latin typeface="Bookman Old Style" panose="02050604050505020204" pitchFamily="18" charset="0"/>
                <a:ea typeface="Times New Roman" panose="02020603050405020304" pitchFamily="18" charset="0"/>
              </a:rPr>
              <a:t> Andhra </a:t>
            </a:r>
            <a:r>
              <a:rPr lang="en-IN" sz="4000" dirty="0">
                <a:latin typeface="Bookman Old Style" panose="02050604050505020204" pitchFamily="18" charset="0"/>
                <a:ea typeface="Times New Roman" panose="02020603050405020304" pitchFamily="18" charset="0"/>
              </a:rPr>
              <a:t>P</a:t>
            </a:r>
            <a:r>
              <a:rPr lang="en-IN" sz="4000" dirty="0">
                <a:effectLst/>
                <a:latin typeface="Bookman Old Style" panose="02050604050505020204" pitchFamily="18" charset="0"/>
                <a:ea typeface="Times New Roman" panose="02020603050405020304" pitchFamily="18" charset="0"/>
              </a:rPr>
              <a:t>radesh is higher(27.97%)for 15-29</a:t>
            </a:r>
            <a:r>
              <a:rPr lang="ro-RO" sz="4000" dirty="0">
                <a:effectLst/>
                <a:latin typeface="Bookman Old Style" panose="02050604050505020204" pitchFamily="18" charset="0"/>
                <a:ea typeface="Times New Roman" panose="02020603050405020304" pitchFamily="18" charset="0"/>
              </a:rPr>
              <a:t> age group and </a:t>
            </a:r>
            <a:r>
              <a:rPr lang="en-IN" sz="4000" dirty="0">
                <a:effectLst/>
                <a:latin typeface="Bookman Old Style" panose="02050604050505020204" pitchFamily="18" charset="0"/>
                <a:ea typeface="Times New Roman" panose="02020603050405020304" pitchFamily="18" charset="0"/>
              </a:rPr>
              <a:t>KERALA </a:t>
            </a:r>
            <a:r>
              <a:rPr lang="ro-RO" sz="4000" dirty="0">
                <a:effectLst/>
                <a:latin typeface="Bookman Old Style" panose="02050604050505020204" pitchFamily="18" charset="0"/>
                <a:ea typeface="Times New Roman" panose="02020603050405020304" pitchFamily="18" charset="0"/>
              </a:rPr>
              <a:t> is higher</a:t>
            </a:r>
            <a:r>
              <a:rPr lang="en-IN" sz="4000" dirty="0">
                <a:effectLst/>
                <a:latin typeface="Bookman Old Style" panose="02050604050505020204" pitchFamily="18" charset="0"/>
                <a:ea typeface="Times New Roman" panose="02020603050405020304" pitchFamily="18" charset="0"/>
              </a:rPr>
              <a:t>(</a:t>
            </a:r>
            <a:r>
              <a:rPr lang="en-IN" sz="4000" dirty="0">
                <a:latin typeface="Bookman Old Style" panose="02050604050505020204" pitchFamily="18" charset="0"/>
                <a:ea typeface="Times New Roman" panose="02020603050405020304" pitchFamily="18" charset="0"/>
              </a:rPr>
              <a:t>4</a:t>
            </a:r>
            <a:r>
              <a:rPr lang="en-IN" sz="4000" dirty="0">
                <a:effectLst/>
                <a:latin typeface="Bookman Old Style" panose="02050604050505020204" pitchFamily="18" charset="0"/>
                <a:ea typeface="Times New Roman" panose="02020603050405020304" pitchFamily="18" charset="0"/>
              </a:rPr>
              <a:t>%)</a:t>
            </a:r>
            <a:r>
              <a:rPr lang="ro-RO" sz="4000" dirty="0">
                <a:effectLst/>
                <a:latin typeface="Bookman Old Style" panose="02050604050505020204" pitchFamily="18" charset="0"/>
                <a:ea typeface="Times New Roman" panose="02020603050405020304" pitchFamily="18" charset="0"/>
              </a:rPr>
              <a:t> for 30-59 age group and </a:t>
            </a:r>
            <a:r>
              <a:rPr lang="en-IN" sz="4000" dirty="0">
                <a:solidFill>
                  <a:srgbClr val="000000"/>
                </a:solidFill>
                <a:effectLst/>
                <a:latin typeface="Calibri" panose="020F0502020204030204" pitchFamily="34" charset="0"/>
                <a:ea typeface="Times New Roman" panose="02020603050405020304" pitchFamily="18" charset="0"/>
              </a:rPr>
              <a:t>Kerala</a:t>
            </a:r>
            <a:r>
              <a:rPr lang="en-IN" sz="4000" dirty="0"/>
              <a:t> </a:t>
            </a:r>
            <a:r>
              <a:rPr lang="ro-RO" sz="4000" dirty="0">
                <a:effectLst/>
                <a:latin typeface="Bookman Old Style" panose="02050604050505020204" pitchFamily="18" charset="0"/>
                <a:ea typeface="Times New Roman" panose="02020603050405020304" pitchFamily="18" charset="0"/>
              </a:rPr>
              <a:t> is higher</a:t>
            </a:r>
            <a:r>
              <a:rPr lang="en-IN" sz="4000" dirty="0">
                <a:latin typeface="Bookman Old Style" panose="02050604050505020204" pitchFamily="18" charset="0"/>
                <a:ea typeface="Times New Roman" panose="02020603050405020304" pitchFamily="18" charset="0"/>
              </a:rPr>
              <a:t>(13%)</a:t>
            </a:r>
            <a:r>
              <a:rPr lang="ro-RO" sz="4000" dirty="0">
                <a:effectLst/>
                <a:latin typeface="Bookman Old Style" panose="02050604050505020204" pitchFamily="18" charset="0"/>
                <a:ea typeface="Times New Roman" panose="02020603050405020304" pitchFamily="18" charset="0"/>
              </a:rPr>
              <a:t> for 60&gt; age </a:t>
            </a:r>
            <a:r>
              <a:rPr lang="en-IN" sz="4000" dirty="0">
                <a:effectLst/>
                <a:latin typeface="Bookman Old Style" panose="02050604050505020204" pitchFamily="18" charset="0"/>
                <a:ea typeface="Times New Roman" panose="02020603050405020304" pitchFamily="18" charset="0"/>
              </a:rPr>
              <a:t>compare to others states</a:t>
            </a:r>
            <a:r>
              <a:rPr lang="ro-RO" sz="4000" dirty="0">
                <a:effectLst/>
                <a:latin typeface="Bookman Old Style" panose="02050604050505020204" pitchFamily="18" charset="0"/>
                <a:ea typeface="Times New Roman" panose="02020603050405020304" pitchFamily="18" charset="0"/>
              </a:rPr>
              <a:t>.</a:t>
            </a:r>
            <a:endParaRPr lang="en-IN" sz="4000" dirty="0">
              <a:effectLst/>
              <a:latin typeface="Bookman Old Style" panose="02050604050505020204" pitchFamily="18" charset="0"/>
              <a:ea typeface="Times New Roman" panose="02020603050405020304" pitchFamily="18" charset="0"/>
            </a:endParaRPr>
          </a:p>
          <a:p>
            <a:pPr algn="l">
              <a:lnSpc>
                <a:spcPct val="150000"/>
              </a:lnSpc>
            </a:pPr>
            <a:r>
              <a:rPr lang="en-IN" sz="4000" dirty="0">
                <a:effectLst/>
                <a:latin typeface="Bookman Old Style" panose="02050604050505020204" pitchFamily="18" charset="0"/>
                <a:ea typeface="Times New Roman" panose="02020603050405020304" pitchFamily="18" charset="0"/>
              </a:rPr>
              <a:t>                       </a:t>
            </a:r>
            <a:r>
              <a:rPr lang="ro-RO" sz="4000" dirty="0">
                <a:effectLst/>
                <a:latin typeface="Bookman Old Style" panose="02050604050505020204" pitchFamily="18" charset="0"/>
                <a:ea typeface="Times New Roman" panose="02020603050405020304" pitchFamily="18" charset="0"/>
              </a:rPr>
              <a:t>For </a:t>
            </a:r>
            <a:r>
              <a:rPr lang="en-IN" sz="4000" dirty="0">
                <a:effectLst/>
                <a:latin typeface="Bookman Old Style" panose="02050604050505020204" pitchFamily="18" charset="0"/>
                <a:ea typeface="Times New Roman" panose="02020603050405020304" pitchFamily="18" charset="0"/>
              </a:rPr>
              <a:t>western</a:t>
            </a:r>
            <a:r>
              <a:rPr lang="ro-RO" sz="4000" dirty="0">
                <a:effectLst/>
                <a:latin typeface="Bookman Old Style" panose="02050604050505020204" pitchFamily="18" charset="0"/>
                <a:ea typeface="Times New Roman" panose="02020603050405020304" pitchFamily="18" charset="0"/>
              </a:rPr>
              <a:t> region</a:t>
            </a:r>
            <a:r>
              <a:rPr lang="en-IN" sz="4000" dirty="0">
                <a:effectLst/>
                <a:latin typeface="Bookman Old Style" panose="02050604050505020204" pitchFamily="18" charset="0"/>
                <a:ea typeface="Times New Roman" panose="02020603050405020304" pitchFamily="18" charset="0"/>
              </a:rPr>
              <a:t> </a:t>
            </a:r>
            <a:r>
              <a:rPr lang="en-IN" sz="4000" b="0" i="0" u="none" strike="noStrike" dirty="0">
                <a:solidFill>
                  <a:srgbClr val="000000"/>
                </a:solidFill>
                <a:effectLst/>
                <a:latin typeface="Calibri" panose="020F0502020204030204" pitchFamily="34" charset="0"/>
              </a:rPr>
              <a:t>RAJASHTAN</a:t>
            </a:r>
            <a:r>
              <a:rPr lang="en-IN" sz="4000" dirty="0"/>
              <a:t> </a:t>
            </a:r>
            <a:r>
              <a:rPr lang="ro-RO" sz="4000" dirty="0">
                <a:effectLst/>
                <a:latin typeface="Bookman Old Style" panose="02050604050505020204" pitchFamily="18" charset="0"/>
                <a:ea typeface="Times New Roman" panose="02020603050405020304" pitchFamily="18" charset="0"/>
              </a:rPr>
              <a:t> is higher</a:t>
            </a:r>
            <a:r>
              <a:rPr lang="en-IN" sz="4000" dirty="0">
                <a:effectLst/>
                <a:latin typeface="Bookman Old Style" panose="02050604050505020204" pitchFamily="18" charset="0"/>
                <a:ea typeface="Times New Roman" panose="02020603050405020304" pitchFamily="18" charset="0"/>
              </a:rPr>
              <a:t>(35%)</a:t>
            </a:r>
            <a:r>
              <a:rPr lang="ro-RO" sz="4000" dirty="0">
                <a:effectLst/>
                <a:latin typeface="Bookman Old Style" panose="02050604050505020204" pitchFamily="18" charset="0"/>
                <a:ea typeface="Times New Roman" panose="02020603050405020304" pitchFamily="18" charset="0"/>
              </a:rPr>
              <a:t> for 0-14 and</a:t>
            </a:r>
            <a:r>
              <a:rPr lang="en-IN" sz="4000" dirty="0">
                <a:effectLst/>
                <a:latin typeface="Bookman Old Style" panose="02050604050505020204" pitchFamily="18" charset="0"/>
                <a:ea typeface="Times New Roman" panose="02020603050405020304" pitchFamily="18" charset="0"/>
              </a:rPr>
              <a:t> </a:t>
            </a:r>
            <a:r>
              <a:rPr lang="en-IN" sz="4000" b="0" i="0" u="none" strike="noStrike" dirty="0">
                <a:solidFill>
                  <a:srgbClr val="000000"/>
                </a:solidFill>
                <a:effectLst/>
                <a:latin typeface="Calibri" panose="020F0502020204030204" pitchFamily="34" charset="0"/>
              </a:rPr>
              <a:t>MAHARASHTRA</a:t>
            </a:r>
            <a:r>
              <a:rPr lang="en-IN" sz="4000" dirty="0"/>
              <a:t> </a:t>
            </a:r>
            <a:r>
              <a:rPr lang="en-IN" sz="4000" dirty="0">
                <a:effectLst/>
                <a:latin typeface="Bookman Old Style" panose="02050604050505020204" pitchFamily="18" charset="0"/>
                <a:ea typeface="Times New Roman" panose="02020603050405020304" pitchFamily="18" charset="0"/>
              </a:rPr>
              <a:t> is higher(29%)for 15-29</a:t>
            </a:r>
            <a:r>
              <a:rPr lang="ro-RO" sz="4000" dirty="0">
                <a:effectLst/>
                <a:latin typeface="Bookman Old Style" panose="02050604050505020204" pitchFamily="18" charset="0"/>
                <a:ea typeface="Times New Roman" panose="02020603050405020304" pitchFamily="18" charset="0"/>
              </a:rPr>
              <a:t> age group and</a:t>
            </a:r>
            <a:r>
              <a:rPr lang="en-IN" sz="4000" dirty="0">
                <a:effectLst/>
                <a:latin typeface="Bookman Old Style" panose="02050604050505020204" pitchFamily="18" charset="0"/>
                <a:ea typeface="Times New Roman" panose="02020603050405020304" pitchFamily="18" charset="0"/>
              </a:rPr>
              <a:t> Goa</a:t>
            </a:r>
            <a:r>
              <a:rPr lang="ro-RO" sz="4000" dirty="0">
                <a:effectLst/>
                <a:latin typeface="Bookman Old Style" panose="02050604050505020204" pitchFamily="18" charset="0"/>
                <a:ea typeface="Times New Roman" panose="02020603050405020304" pitchFamily="18" charset="0"/>
              </a:rPr>
              <a:t> is higher</a:t>
            </a:r>
            <a:r>
              <a:rPr lang="en-IN" sz="4000" dirty="0">
                <a:effectLst/>
                <a:latin typeface="Bookman Old Style" panose="02050604050505020204" pitchFamily="18" charset="0"/>
                <a:ea typeface="Times New Roman" panose="02020603050405020304" pitchFamily="18" charset="0"/>
              </a:rPr>
              <a:t>(41%)</a:t>
            </a:r>
            <a:r>
              <a:rPr lang="ro-RO" sz="4000" dirty="0">
                <a:effectLst/>
                <a:latin typeface="Bookman Old Style" panose="02050604050505020204" pitchFamily="18" charset="0"/>
                <a:ea typeface="Times New Roman" panose="02020603050405020304" pitchFamily="18" charset="0"/>
              </a:rPr>
              <a:t> for 30-59 age group and </a:t>
            </a:r>
            <a:r>
              <a:rPr lang="en-IN" sz="4000" dirty="0">
                <a:solidFill>
                  <a:srgbClr val="000000"/>
                </a:solidFill>
                <a:latin typeface="Calibri" panose="020F0502020204030204" pitchFamily="34" charset="0"/>
                <a:ea typeface="Times New Roman" panose="02020603050405020304" pitchFamily="18" charset="0"/>
              </a:rPr>
              <a:t>Goa</a:t>
            </a:r>
            <a:r>
              <a:rPr lang="en-IN" sz="4000" dirty="0"/>
              <a:t> </a:t>
            </a:r>
            <a:r>
              <a:rPr lang="ro-RO" sz="4000" dirty="0">
                <a:effectLst/>
                <a:latin typeface="Bookman Old Style" panose="02050604050505020204" pitchFamily="18" charset="0"/>
                <a:ea typeface="Times New Roman" panose="02020603050405020304" pitchFamily="18" charset="0"/>
              </a:rPr>
              <a:t> is higher</a:t>
            </a:r>
            <a:r>
              <a:rPr lang="en-IN" sz="4000" dirty="0">
                <a:latin typeface="Bookman Old Style" panose="02050604050505020204" pitchFamily="18" charset="0"/>
                <a:ea typeface="Times New Roman" panose="02020603050405020304" pitchFamily="18" charset="0"/>
              </a:rPr>
              <a:t>(11%)</a:t>
            </a:r>
            <a:r>
              <a:rPr lang="ro-RO" sz="4000" dirty="0">
                <a:effectLst/>
                <a:latin typeface="Bookman Old Style" panose="02050604050505020204" pitchFamily="18" charset="0"/>
                <a:ea typeface="Times New Roman" panose="02020603050405020304" pitchFamily="18" charset="0"/>
              </a:rPr>
              <a:t> for 60&gt; age </a:t>
            </a:r>
            <a:r>
              <a:rPr lang="en-IN" sz="4000" dirty="0">
                <a:effectLst/>
                <a:latin typeface="Bookman Old Style" panose="02050604050505020204" pitchFamily="18" charset="0"/>
                <a:ea typeface="Times New Roman" panose="02020603050405020304" pitchFamily="18" charset="0"/>
              </a:rPr>
              <a:t>compare to others states</a:t>
            </a:r>
            <a:r>
              <a:rPr lang="ro-RO" sz="4000" dirty="0">
                <a:effectLst/>
                <a:latin typeface="Bookman Old Style" panose="02050604050505020204" pitchFamily="18" charset="0"/>
                <a:ea typeface="Times New Roman" panose="02020603050405020304" pitchFamily="18" charset="0"/>
              </a:rPr>
              <a:t>.</a:t>
            </a:r>
            <a:endParaRPr lang="en-IN" sz="4000" dirty="0">
              <a:effectLst/>
              <a:latin typeface="Bookman Old Style" panose="02050604050505020204" pitchFamily="18" charset="0"/>
              <a:ea typeface="Times New Roman" panose="02020603050405020304" pitchFamily="18" charset="0"/>
            </a:endParaRPr>
          </a:p>
          <a:p>
            <a:pPr marL="342900" indent="-342900" algn="l">
              <a:lnSpc>
                <a:spcPct val="150000"/>
              </a:lnSpc>
              <a:buFont typeface="Wingdings" panose="05000000000000000000" pitchFamily="2" charset="2"/>
              <a:buChar char="q"/>
            </a:pPr>
            <a:r>
              <a:rPr lang="en-IN" sz="4000" dirty="0">
                <a:effectLst/>
                <a:latin typeface="Bookman Old Style" panose="02050604050505020204" pitchFamily="18" charset="0"/>
                <a:ea typeface="Times New Roman" panose="02020603050405020304" pitchFamily="18" charset="0"/>
              </a:rPr>
              <a:t>              </a:t>
            </a:r>
            <a:r>
              <a:rPr lang="ro-RO" sz="4000" dirty="0">
                <a:effectLst/>
                <a:latin typeface="Bookman Old Style" panose="02050604050505020204" pitchFamily="18" charset="0"/>
                <a:ea typeface="Times New Roman" panose="02020603050405020304" pitchFamily="18" charset="0"/>
              </a:rPr>
              <a:t>Now we see the age ratio differences in the four region and we can state that the 0-14 age group is very active in four regions and 60&gt; group is inactive in four region</a:t>
            </a:r>
            <a:r>
              <a:rPr lang="en-IN" sz="4000" dirty="0">
                <a:effectLst/>
                <a:latin typeface="Bookman Old Style" panose="02050604050505020204" pitchFamily="18" charset="0"/>
                <a:ea typeface="Times New Roman" panose="02020603050405020304" pitchFamily="18" charset="0"/>
              </a:rPr>
              <a:t>.            </a:t>
            </a:r>
          </a:p>
          <a:p>
            <a:pPr algn="l"/>
            <a:r>
              <a:rPr lang="ro-RO" sz="2000" dirty="0">
                <a:effectLst/>
                <a:latin typeface="Bookman Old Style" panose="02050604050505020204" pitchFamily="18" charset="0"/>
                <a:ea typeface="Times New Roman" panose="02020603050405020304" pitchFamily="18" charset="0"/>
              </a:rPr>
              <a:t> </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2905216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5C4D-CE67-A726-A46C-CEF7DC685288}"/>
              </a:ext>
            </a:extLst>
          </p:cNvPr>
          <p:cNvSpPr>
            <a:spLocks noGrp="1"/>
          </p:cNvSpPr>
          <p:nvPr>
            <p:ph type="title"/>
          </p:nvPr>
        </p:nvSpPr>
        <p:spPr>
          <a:xfrm>
            <a:off x="2727960" y="68581"/>
            <a:ext cx="6583680" cy="1127759"/>
          </a:xfrm>
        </p:spPr>
        <p:txBody>
          <a:bodyPr/>
          <a:lstStyle/>
          <a:p>
            <a:r>
              <a:rPr lang="en-IN" b="1" u="sng" dirty="0">
                <a:effectLst>
                  <a:outerShdw blurRad="38100" dist="38100" dir="2700000" algn="tl">
                    <a:srgbClr val="000000">
                      <a:alpha val="43137"/>
                    </a:srgbClr>
                  </a:outerShdw>
                </a:effectLst>
                <a:latin typeface="Bookman Old Style" panose="02050604050505020204" pitchFamily="18" charset="0"/>
              </a:rPr>
              <a:t>RESULT IN ANALYSIS</a:t>
            </a:r>
            <a:endParaRPr lang="en-IN" dirty="0"/>
          </a:p>
        </p:txBody>
      </p:sp>
      <p:sp>
        <p:nvSpPr>
          <p:cNvPr id="3" name="Content Placeholder 2">
            <a:extLst>
              <a:ext uri="{FF2B5EF4-FFF2-40B4-BE49-F238E27FC236}">
                <a16:creationId xmlns:a16="http://schemas.microsoft.com/office/drawing/2014/main" id="{11899582-2FF2-5EED-EDF8-1868F0991748}"/>
              </a:ext>
            </a:extLst>
          </p:cNvPr>
          <p:cNvSpPr>
            <a:spLocks noGrp="1"/>
          </p:cNvSpPr>
          <p:nvPr>
            <p:ph idx="1"/>
          </p:nvPr>
        </p:nvSpPr>
        <p:spPr>
          <a:xfrm>
            <a:off x="190500" y="937260"/>
            <a:ext cx="11795760" cy="5239703"/>
          </a:xfrm>
        </p:spPr>
        <p:txBody>
          <a:bodyPr>
            <a:normAutofit/>
          </a:bodyPr>
          <a:lstStyle/>
          <a:p>
            <a:r>
              <a:rPr lang="ro-RO" sz="1600" dirty="0">
                <a:effectLst/>
                <a:latin typeface="Bookman Old Style" panose="02050604050505020204" pitchFamily="18" charset="0"/>
                <a:ea typeface="Times New Roman" panose="02020603050405020304" pitchFamily="18" charset="0"/>
              </a:rPr>
              <a:t>For educational </a:t>
            </a:r>
            <a:r>
              <a:rPr lang="en-IN" sz="1600" dirty="0">
                <a:effectLst/>
                <a:latin typeface="Bookman Old Style" panose="02050604050505020204" pitchFamily="18" charset="0"/>
                <a:ea typeface="Times New Roman" panose="02020603050405020304" pitchFamily="18" charset="0"/>
              </a:rPr>
              <a:t>differences</a:t>
            </a:r>
            <a:r>
              <a:rPr lang="ro-RO" sz="1600" dirty="0">
                <a:effectLst/>
                <a:latin typeface="Bookman Old Style" panose="02050604050505020204" pitchFamily="18" charset="0"/>
                <a:ea typeface="Times New Roman" panose="02020603050405020304" pitchFamily="18" charset="0"/>
              </a:rPr>
              <a:t> in northern region UP</a:t>
            </a:r>
            <a:r>
              <a:rPr lang="en-IN" sz="1600" dirty="0">
                <a:effectLst/>
                <a:latin typeface="Bookman Old Style" panose="02050604050505020204" pitchFamily="18" charset="0"/>
                <a:ea typeface="Times New Roman" panose="02020603050405020304" pitchFamily="18" charset="0"/>
              </a:rPr>
              <a:t> </a:t>
            </a:r>
            <a:r>
              <a:rPr lang="ro-RO" sz="1600" dirty="0">
                <a:effectLst/>
                <a:latin typeface="Bookman Old Style" panose="02050604050505020204" pitchFamily="18" charset="0"/>
                <a:ea typeface="Times New Roman" panose="02020603050405020304" pitchFamily="18" charset="0"/>
              </a:rPr>
              <a:t>is high</a:t>
            </a:r>
            <a:r>
              <a:rPr lang="en-IN" sz="1600" dirty="0">
                <a:effectLst/>
                <a:latin typeface="Bookman Old Style" panose="02050604050505020204" pitchFamily="18" charset="0"/>
                <a:ea typeface="Times New Roman" panose="02020603050405020304" pitchFamily="18" charset="0"/>
              </a:rPr>
              <a:t>(38%) for NIL,MP is higher(20%) for PRI,MP is high(37%) for SEC , Delhi is high(13%) for HS, Delhi is high(21%) for HE</a:t>
            </a:r>
            <a:r>
              <a:rPr lang="ro-RO" sz="1600" dirty="0">
                <a:effectLst/>
                <a:latin typeface="Bookman Old Style" panose="02050604050505020204" pitchFamily="18" charset="0"/>
                <a:ea typeface="Times New Roman" panose="02020603050405020304" pitchFamily="18" charset="0"/>
              </a:rPr>
              <a:t> in compare to all the other states.</a:t>
            </a:r>
            <a:endParaRPr lang="en-IN" sz="1600" dirty="0">
              <a:effectLst/>
              <a:latin typeface="Bookman Old Style" panose="02050604050505020204" pitchFamily="18" charset="0"/>
              <a:ea typeface="Times New Roman" panose="02020603050405020304" pitchFamily="18" charset="0"/>
            </a:endParaRPr>
          </a:p>
          <a:p>
            <a:pPr marL="0" indent="0">
              <a:buNone/>
            </a:pPr>
            <a:r>
              <a:rPr lang="en-IN" sz="1600" dirty="0">
                <a:latin typeface="Bookman Old Style" panose="02050604050505020204" pitchFamily="18" charset="0"/>
                <a:ea typeface="Times New Roman" panose="02020603050405020304" pitchFamily="18" charset="0"/>
              </a:rPr>
              <a:t>            </a:t>
            </a:r>
            <a:r>
              <a:rPr lang="ro-RO" sz="1600" dirty="0">
                <a:effectLst/>
                <a:latin typeface="Bookman Old Style" panose="02050604050505020204" pitchFamily="18" charset="0"/>
                <a:ea typeface="Times New Roman" panose="02020603050405020304" pitchFamily="18" charset="0"/>
              </a:rPr>
              <a:t>For educational </a:t>
            </a:r>
            <a:r>
              <a:rPr lang="en-IN" sz="1600" dirty="0">
                <a:effectLst/>
                <a:latin typeface="Bookman Old Style" panose="02050604050505020204" pitchFamily="18" charset="0"/>
                <a:ea typeface="Times New Roman" panose="02020603050405020304" pitchFamily="18" charset="0"/>
              </a:rPr>
              <a:t>differences</a:t>
            </a:r>
            <a:r>
              <a:rPr lang="ro-RO" sz="1600" dirty="0">
                <a:effectLst/>
                <a:latin typeface="Bookman Old Style" panose="02050604050505020204" pitchFamily="18" charset="0"/>
                <a:ea typeface="Times New Roman" panose="02020603050405020304" pitchFamily="18" charset="0"/>
              </a:rPr>
              <a:t> in </a:t>
            </a:r>
            <a:r>
              <a:rPr lang="en-IN" sz="1600" dirty="0">
                <a:effectLst/>
                <a:latin typeface="Bookman Old Style" panose="02050604050505020204" pitchFamily="18" charset="0"/>
                <a:ea typeface="Times New Roman" panose="02020603050405020304" pitchFamily="18" charset="0"/>
              </a:rPr>
              <a:t>eastern</a:t>
            </a:r>
            <a:r>
              <a:rPr lang="ro-RO" sz="1600" dirty="0">
                <a:effectLst/>
                <a:latin typeface="Bookman Old Style" panose="02050604050505020204" pitchFamily="18" charset="0"/>
                <a:ea typeface="Times New Roman" panose="02020603050405020304" pitchFamily="18" charset="0"/>
              </a:rPr>
              <a:t> region </a:t>
            </a:r>
            <a:r>
              <a:rPr lang="en-IN" sz="1600" dirty="0">
                <a:effectLst/>
                <a:latin typeface="Bookman Old Style" panose="02050604050505020204" pitchFamily="18" charset="0"/>
                <a:ea typeface="Times New Roman" panose="02020603050405020304" pitchFamily="18" charset="0"/>
              </a:rPr>
              <a:t>Bihar </a:t>
            </a:r>
            <a:r>
              <a:rPr lang="ro-RO" sz="1600" dirty="0">
                <a:effectLst/>
                <a:latin typeface="Bookman Old Style" panose="02050604050505020204" pitchFamily="18" charset="0"/>
                <a:ea typeface="Times New Roman" panose="02020603050405020304" pitchFamily="18" charset="0"/>
              </a:rPr>
              <a:t>is high</a:t>
            </a:r>
            <a:r>
              <a:rPr lang="en-IN" sz="1600" dirty="0">
                <a:effectLst/>
                <a:latin typeface="Bookman Old Style" panose="02050604050505020204" pitchFamily="18" charset="0"/>
                <a:ea typeface="Times New Roman" panose="02020603050405020304" pitchFamily="18" charset="0"/>
              </a:rPr>
              <a:t>(32%) for NIL , Bihar is higher(23%) for PRI, Mizoram is high(57%) for SEC , Nagaland is high(16%) for HS, Nagaland is high(14%) for HE</a:t>
            </a:r>
            <a:r>
              <a:rPr lang="ro-RO" sz="1600" dirty="0">
                <a:effectLst/>
                <a:latin typeface="Bookman Old Style" panose="02050604050505020204" pitchFamily="18" charset="0"/>
                <a:ea typeface="Times New Roman" panose="02020603050405020304" pitchFamily="18" charset="0"/>
              </a:rPr>
              <a:t> in compare to all the other states.</a:t>
            </a:r>
            <a:endParaRPr lang="en-IN" sz="1600" dirty="0">
              <a:effectLst/>
              <a:latin typeface="Bookman Old Style" panose="02050604050505020204" pitchFamily="18" charset="0"/>
              <a:ea typeface="Times New Roman" panose="02020603050405020304" pitchFamily="18" charset="0"/>
            </a:endParaRPr>
          </a:p>
          <a:p>
            <a:pPr marL="0" indent="0">
              <a:buNone/>
            </a:pPr>
            <a:r>
              <a:rPr lang="en-IN" sz="1600" dirty="0">
                <a:latin typeface="Bookman Old Style" panose="02050604050505020204" pitchFamily="18" charset="0"/>
                <a:ea typeface="Times New Roman" panose="02020603050405020304" pitchFamily="18" charset="0"/>
              </a:rPr>
              <a:t>           </a:t>
            </a:r>
            <a:r>
              <a:rPr lang="ro-RO" sz="1600" dirty="0">
                <a:effectLst/>
                <a:latin typeface="Bookman Old Style" panose="02050604050505020204" pitchFamily="18" charset="0"/>
                <a:ea typeface="Times New Roman" panose="02020603050405020304" pitchFamily="18" charset="0"/>
              </a:rPr>
              <a:t>For educational </a:t>
            </a:r>
            <a:r>
              <a:rPr lang="en-IN" sz="1600" dirty="0">
                <a:effectLst/>
                <a:latin typeface="Bookman Old Style" panose="02050604050505020204" pitchFamily="18" charset="0"/>
                <a:ea typeface="Times New Roman" panose="02020603050405020304" pitchFamily="18" charset="0"/>
              </a:rPr>
              <a:t>differences</a:t>
            </a:r>
            <a:r>
              <a:rPr lang="ro-RO" sz="1600" dirty="0">
                <a:effectLst/>
                <a:latin typeface="Bookman Old Style" panose="02050604050505020204" pitchFamily="18" charset="0"/>
                <a:ea typeface="Times New Roman" panose="02020603050405020304" pitchFamily="18" charset="0"/>
              </a:rPr>
              <a:t> in </a:t>
            </a:r>
            <a:r>
              <a:rPr lang="en-IN" sz="1600" dirty="0">
                <a:effectLst/>
                <a:latin typeface="Bookman Old Style" panose="02050604050505020204" pitchFamily="18" charset="0"/>
                <a:ea typeface="Times New Roman" panose="02020603050405020304" pitchFamily="18" charset="0"/>
              </a:rPr>
              <a:t>southern</a:t>
            </a:r>
            <a:r>
              <a:rPr lang="ro-RO" sz="1600" dirty="0">
                <a:effectLst/>
                <a:latin typeface="Bookman Old Style" panose="02050604050505020204" pitchFamily="18" charset="0"/>
                <a:ea typeface="Times New Roman" panose="02020603050405020304" pitchFamily="18" charset="0"/>
              </a:rPr>
              <a:t> region </a:t>
            </a:r>
            <a:r>
              <a:rPr lang="en-IN" sz="1800" b="0" i="0" u="none" strike="noStrike" dirty="0">
                <a:solidFill>
                  <a:srgbClr val="000000"/>
                </a:solidFill>
                <a:effectLst/>
                <a:latin typeface="Calibri" panose="020F0502020204030204" pitchFamily="34" charset="0"/>
              </a:rPr>
              <a:t>ANDHRA PRADESH</a:t>
            </a:r>
            <a:r>
              <a:rPr lang="en-IN" sz="1100" dirty="0"/>
              <a:t> </a:t>
            </a:r>
            <a:r>
              <a:rPr lang="en-IN" sz="1600" dirty="0">
                <a:effectLst/>
                <a:latin typeface="Bookman Old Style" panose="02050604050505020204" pitchFamily="18" charset="0"/>
                <a:ea typeface="Times New Roman" panose="02020603050405020304" pitchFamily="18" charset="0"/>
              </a:rPr>
              <a:t> </a:t>
            </a:r>
            <a:r>
              <a:rPr lang="ro-RO" sz="1600" dirty="0">
                <a:effectLst/>
                <a:latin typeface="Bookman Old Style" panose="02050604050505020204" pitchFamily="18" charset="0"/>
                <a:ea typeface="Times New Roman" panose="02020603050405020304" pitchFamily="18" charset="0"/>
              </a:rPr>
              <a:t>is high</a:t>
            </a:r>
            <a:r>
              <a:rPr lang="en-IN" sz="1600" dirty="0">
                <a:effectLst/>
                <a:latin typeface="Bookman Old Style" panose="02050604050505020204" pitchFamily="18" charset="0"/>
                <a:ea typeface="Times New Roman" panose="02020603050405020304" pitchFamily="18" charset="0"/>
              </a:rPr>
              <a:t>(30%) for NIL , Karnataka is higher(16%) for PRI, Kerala is high(53%) for SEC , Kerala is high(13%) for HS, Kerala is high(9%) for HE</a:t>
            </a:r>
            <a:r>
              <a:rPr lang="ro-RO" sz="1600" dirty="0">
                <a:effectLst/>
                <a:latin typeface="Bookman Old Style" panose="02050604050505020204" pitchFamily="18" charset="0"/>
                <a:ea typeface="Times New Roman" panose="02020603050405020304" pitchFamily="18" charset="0"/>
              </a:rPr>
              <a:t> in compare to all the other states.</a:t>
            </a:r>
            <a:endParaRPr lang="en-IN" sz="1600" dirty="0">
              <a:effectLst/>
              <a:latin typeface="Bookman Old Style" panose="02050604050505020204" pitchFamily="18" charset="0"/>
              <a:ea typeface="Times New Roman" panose="02020603050405020304" pitchFamily="18" charset="0"/>
            </a:endParaRPr>
          </a:p>
          <a:p>
            <a:pPr marL="0" indent="0">
              <a:buNone/>
            </a:pPr>
            <a:r>
              <a:rPr lang="en-IN" sz="1600" dirty="0">
                <a:latin typeface="Bookman Old Style" panose="02050604050505020204" pitchFamily="18" charset="0"/>
                <a:ea typeface="Times New Roman" panose="02020603050405020304" pitchFamily="18" charset="0"/>
              </a:rPr>
              <a:t>               </a:t>
            </a:r>
            <a:r>
              <a:rPr lang="ro-RO" sz="1600" dirty="0">
                <a:effectLst/>
                <a:latin typeface="Bookman Old Style" panose="02050604050505020204" pitchFamily="18" charset="0"/>
                <a:ea typeface="Times New Roman" panose="02020603050405020304" pitchFamily="18" charset="0"/>
              </a:rPr>
              <a:t>For educational </a:t>
            </a:r>
            <a:r>
              <a:rPr lang="en-IN" sz="1600" dirty="0">
                <a:effectLst/>
                <a:latin typeface="Bookman Old Style" panose="02050604050505020204" pitchFamily="18" charset="0"/>
                <a:ea typeface="Times New Roman" panose="02020603050405020304" pitchFamily="18" charset="0"/>
              </a:rPr>
              <a:t>differences</a:t>
            </a:r>
            <a:r>
              <a:rPr lang="ro-RO" sz="1600" dirty="0">
                <a:effectLst/>
                <a:latin typeface="Bookman Old Style" panose="02050604050505020204" pitchFamily="18" charset="0"/>
                <a:ea typeface="Times New Roman" panose="02020603050405020304" pitchFamily="18" charset="0"/>
              </a:rPr>
              <a:t> in </a:t>
            </a:r>
            <a:r>
              <a:rPr lang="en-IN" sz="1600" dirty="0">
                <a:effectLst/>
                <a:latin typeface="Bookman Old Style" panose="02050604050505020204" pitchFamily="18" charset="0"/>
                <a:ea typeface="Times New Roman" panose="02020603050405020304" pitchFamily="18" charset="0"/>
              </a:rPr>
              <a:t>western</a:t>
            </a:r>
            <a:r>
              <a:rPr lang="ro-RO" sz="1600" dirty="0">
                <a:effectLst/>
                <a:latin typeface="Bookman Old Style" panose="02050604050505020204" pitchFamily="18" charset="0"/>
                <a:ea typeface="Times New Roman" panose="02020603050405020304" pitchFamily="18" charset="0"/>
              </a:rPr>
              <a:t> region</a:t>
            </a:r>
            <a:r>
              <a:rPr lang="en-IN" sz="1600" dirty="0">
                <a:effectLst/>
                <a:latin typeface="Bookman Old Style" panose="02050604050505020204" pitchFamily="18" charset="0"/>
                <a:ea typeface="Times New Roman" panose="02020603050405020304" pitchFamily="18" charset="0"/>
              </a:rPr>
              <a:t> </a:t>
            </a:r>
            <a:r>
              <a:rPr lang="en-IN" sz="1800" b="0" i="0" u="none" strike="noStrike" dirty="0">
                <a:solidFill>
                  <a:srgbClr val="000000"/>
                </a:solidFill>
                <a:effectLst/>
                <a:latin typeface="Calibri" panose="020F0502020204030204" pitchFamily="34" charset="0"/>
              </a:rPr>
              <a:t>RAJASHTAN</a:t>
            </a:r>
            <a:r>
              <a:rPr lang="en-IN" sz="1100" dirty="0"/>
              <a:t> </a:t>
            </a:r>
            <a:r>
              <a:rPr lang="ro-RO" sz="1600" dirty="0">
                <a:effectLst/>
                <a:latin typeface="Bookman Old Style" panose="02050604050505020204" pitchFamily="18" charset="0"/>
                <a:ea typeface="Times New Roman" panose="02020603050405020304" pitchFamily="18" charset="0"/>
              </a:rPr>
              <a:t> is high</a:t>
            </a:r>
            <a:r>
              <a:rPr lang="en-IN" sz="1600" dirty="0">
                <a:effectLst/>
                <a:latin typeface="Bookman Old Style" panose="02050604050505020204" pitchFamily="18" charset="0"/>
                <a:ea typeface="Times New Roman" panose="02020603050405020304" pitchFamily="18" charset="0"/>
              </a:rPr>
              <a:t>(34%) for NIL ,</a:t>
            </a:r>
            <a:r>
              <a:rPr lang="en-IN" sz="1800" b="0" i="0" u="none" strike="noStrike" dirty="0">
                <a:solidFill>
                  <a:srgbClr val="000000"/>
                </a:solidFill>
                <a:effectLst/>
                <a:latin typeface="Calibri" panose="020F0502020204030204" pitchFamily="34" charset="0"/>
              </a:rPr>
              <a:t>RAJASHTAN</a:t>
            </a:r>
            <a:r>
              <a:rPr lang="en-IN" sz="1100" dirty="0"/>
              <a:t>  </a:t>
            </a:r>
            <a:r>
              <a:rPr lang="en-IN" sz="1600" dirty="0">
                <a:effectLst/>
                <a:latin typeface="Bookman Old Style" panose="02050604050505020204" pitchFamily="18" charset="0"/>
                <a:ea typeface="Times New Roman" panose="02020603050405020304" pitchFamily="18" charset="0"/>
              </a:rPr>
              <a:t>is higher(20%) for PRI,</a:t>
            </a:r>
            <a:r>
              <a:rPr lang="en-IN" sz="1800" b="0" i="0" u="none" strike="noStrike" dirty="0">
                <a:solidFill>
                  <a:srgbClr val="000000"/>
                </a:solidFill>
                <a:effectLst/>
                <a:latin typeface="Calibri" panose="020F0502020204030204" pitchFamily="34" charset="0"/>
              </a:rPr>
              <a:t> MAHARASHTRA</a:t>
            </a:r>
            <a:r>
              <a:rPr lang="en-IN" sz="1100" dirty="0"/>
              <a:t> </a:t>
            </a:r>
            <a:r>
              <a:rPr lang="en-IN" sz="1600" dirty="0">
                <a:effectLst/>
                <a:latin typeface="Bookman Old Style" panose="02050604050505020204" pitchFamily="18" charset="0"/>
                <a:ea typeface="Times New Roman" panose="02020603050405020304" pitchFamily="18" charset="0"/>
              </a:rPr>
              <a:t> is high(43%) for SEC ,</a:t>
            </a:r>
            <a:r>
              <a:rPr lang="en-IN" sz="1800" b="0" i="0" u="none" strike="noStrike" dirty="0">
                <a:solidFill>
                  <a:srgbClr val="000000"/>
                </a:solidFill>
                <a:effectLst/>
                <a:latin typeface="Calibri" panose="020F0502020204030204" pitchFamily="34" charset="0"/>
              </a:rPr>
              <a:t> GOA</a:t>
            </a:r>
            <a:r>
              <a:rPr lang="en-IN" sz="1100" dirty="0"/>
              <a:t> </a:t>
            </a:r>
            <a:r>
              <a:rPr lang="en-IN" sz="1600" dirty="0">
                <a:effectLst/>
                <a:latin typeface="Bookman Old Style" panose="02050604050505020204" pitchFamily="18" charset="0"/>
                <a:ea typeface="Times New Roman" panose="02020603050405020304" pitchFamily="18" charset="0"/>
              </a:rPr>
              <a:t> is high(16%) for HS,</a:t>
            </a:r>
            <a:r>
              <a:rPr lang="en-IN" sz="1800" b="0" i="0" u="none" strike="noStrike" dirty="0">
                <a:solidFill>
                  <a:srgbClr val="000000"/>
                </a:solidFill>
                <a:effectLst/>
                <a:latin typeface="Calibri" panose="020F0502020204030204" pitchFamily="34" charset="0"/>
              </a:rPr>
              <a:t> GOA</a:t>
            </a:r>
            <a:r>
              <a:rPr lang="en-IN" sz="1100" dirty="0"/>
              <a:t> </a:t>
            </a:r>
            <a:r>
              <a:rPr lang="en-IN" sz="1600" dirty="0">
                <a:effectLst/>
                <a:latin typeface="Bookman Old Style" panose="02050604050505020204" pitchFamily="18" charset="0"/>
                <a:ea typeface="Times New Roman" panose="02020603050405020304" pitchFamily="18" charset="0"/>
              </a:rPr>
              <a:t> is high(11%) for HE</a:t>
            </a:r>
            <a:r>
              <a:rPr lang="ro-RO" sz="1600" dirty="0">
                <a:effectLst/>
                <a:latin typeface="Bookman Old Style" panose="02050604050505020204" pitchFamily="18" charset="0"/>
                <a:ea typeface="Times New Roman" panose="02020603050405020304" pitchFamily="18" charset="0"/>
              </a:rPr>
              <a:t> in compare to all the other states.</a:t>
            </a:r>
            <a:endParaRPr lang="en-IN" sz="1600" dirty="0">
              <a:effectLst/>
              <a:latin typeface="Bookman Old Style" panose="02050604050505020204" pitchFamily="18" charset="0"/>
              <a:ea typeface="Times New Roman" panose="02020603050405020304" pitchFamily="18" charset="0"/>
            </a:endParaRPr>
          </a:p>
          <a:p>
            <a:pPr>
              <a:buFont typeface="Wingdings" panose="05000000000000000000" pitchFamily="2" charset="2"/>
              <a:buChar char="q"/>
            </a:pPr>
            <a:r>
              <a:rPr lang="en-IN" sz="1600" dirty="0">
                <a:latin typeface="Bookman Old Style" panose="02050604050505020204" pitchFamily="18" charset="0"/>
                <a:ea typeface="Times New Roman" panose="02020603050405020304" pitchFamily="18" charset="0"/>
              </a:rPr>
              <a:t> </a:t>
            </a:r>
            <a:r>
              <a:rPr lang="ro-RO" sz="1600" dirty="0">
                <a:effectLst/>
                <a:latin typeface="Bookman Old Style" panose="02050604050505020204" pitchFamily="18" charset="0"/>
                <a:ea typeface="Times New Roman" panose="02020603050405020304" pitchFamily="18" charset="0"/>
              </a:rPr>
              <a:t>Now we see that the educational status, we can state that the secondary education</a:t>
            </a:r>
            <a:r>
              <a:rPr lang="en-IN" sz="1600" dirty="0">
                <a:effectLst/>
                <a:latin typeface="Bookman Old Style" panose="02050604050505020204" pitchFamily="18" charset="0"/>
                <a:ea typeface="Times New Roman" panose="02020603050405020304" pitchFamily="18" charset="0"/>
              </a:rPr>
              <a:t> in western,</a:t>
            </a:r>
            <a:r>
              <a:rPr lang="ro-RO" sz="1600" dirty="0">
                <a:effectLst/>
                <a:latin typeface="Bookman Old Style" panose="02050604050505020204" pitchFamily="18" charset="0"/>
                <a:ea typeface="Times New Roman" panose="02020603050405020304" pitchFamily="18" charset="0"/>
              </a:rPr>
              <a:t> participation is very high in all the regions and </a:t>
            </a:r>
            <a:r>
              <a:rPr lang="en-IN" sz="1600" dirty="0">
                <a:latin typeface="Bookman Old Style" panose="02050604050505020204" pitchFamily="18" charset="0"/>
                <a:ea typeface="Times New Roman" panose="02020603050405020304" pitchFamily="18" charset="0"/>
              </a:rPr>
              <a:t>H</a:t>
            </a:r>
            <a:r>
              <a:rPr lang="en-IN" sz="1600" dirty="0">
                <a:effectLst/>
                <a:latin typeface="Bookman Old Style" panose="02050604050505020204" pitchFamily="18" charset="0"/>
                <a:ea typeface="Times New Roman" panose="02020603050405020304" pitchFamily="18" charset="0"/>
              </a:rPr>
              <a:t>E</a:t>
            </a:r>
            <a:r>
              <a:rPr lang="ro-RO" sz="1600" dirty="0">
                <a:effectLst/>
                <a:latin typeface="Bookman Old Style" panose="02050604050505020204" pitchFamily="18" charset="0"/>
                <a:ea typeface="Times New Roman" panose="02020603050405020304" pitchFamily="18" charset="0"/>
              </a:rPr>
              <a:t> participation</a:t>
            </a:r>
            <a:r>
              <a:rPr lang="en-IN" sz="1600" dirty="0">
                <a:effectLst/>
                <a:latin typeface="Bookman Old Style" panose="02050604050505020204" pitchFamily="18" charset="0"/>
                <a:ea typeface="Times New Roman" panose="02020603050405020304" pitchFamily="18" charset="0"/>
              </a:rPr>
              <a:t> in northern region</a:t>
            </a:r>
            <a:r>
              <a:rPr lang="ro-RO" sz="1600" dirty="0">
                <a:effectLst/>
                <a:latin typeface="Bookman Old Style" panose="02050604050505020204" pitchFamily="18" charset="0"/>
                <a:ea typeface="Times New Roman" panose="02020603050405020304" pitchFamily="18" charset="0"/>
              </a:rPr>
              <a:t> is very low in all the four region.</a:t>
            </a:r>
            <a:endParaRPr lang="en-IN" sz="1600" dirty="0">
              <a:effectLst/>
              <a:latin typeface="Bookman Old Style" panose="02050604050505020204" pitchFamily="18" charset="0"/>
              <a:ea typeface="Times New Roman" panose="02020603050405020304" pitchFamily="18" charset="0"/>
            </a:endParaRPr>
          </a:p>
          <a:p>
            <a:pPr>
              <a:buFont typeface="Wingdings" panose="05000000000000000000" pitchFamily="2" charset="2"/>
              <a:buChar char="q"/>
            </a:pPr>
            <a:r>
              <a:rPr lang="ro-RO" sz="1600" dirty="0">
                <a:effectLst/>
                <a:latin typeface="Bookman Old Style" panose="02050604050505020204" pitchFamily="18" charset="0"/>
                <a:ea typeface="Times New Roman" panose="02020603050405020304" pitchFamily="18" charset="0"/>
              </a:rPr>
              <a:t> Now we see that the marital status, we can state that the </a:t>
            </a:r>
            <a:r>
              <a:rPr lang="en-IN" sz="1600" dirty="0">
                <a:effectLst/>
                <a:latin typeface="Bookman Old Style" panose="02050604050505020204" pitchFamily="18" charset="0"/>
                <a:ea typeface="Times New Roman" panose="02020603050405020304" pitchFamily="18" charset="0"/>
              </a:rPr>
              <a:t>non</a:t>
            </a:r>
            <a:r>
              <a:rPr lang="ro-RO" sz="1600" dirty="0">
                <a:effectLst/>
                <a:latin typeface="Bookman Old Style" panose="02050604050505020204" pitchFamily="18" charset="0"/>
                <a:ea typeface="Times New Roman" panose="02020603050405020304" pitchFamily="18" charset="0"/>
              </a:rPr>
              <a:t> married </a:t>
            </a:r>
            <a:r>
              <a:rPr lang="en-IN" sz="1600" dirty="0">
                <a:effectLst/>
                <a:latin typeface="Bookman Old Style" panose="02050604050505020204" pitchFamily="18" charset="0"/>
                <a:ea typeface="Times New Roman" panose="02020603050405020304" pitchFamily="18" charset="0"/>
              </a:rPr>
              <a:t>employment in western region</a:t>
            </a:r>
            <a:r>
              <a:rPr lang="ro-RO" sz="1600" dirty="0">
                <a:effectLst/>
                <a:latin typeface="Bookman Old Style" panose="02050604050505020204" pitchFamily="18" charset="0"/>
                <a:ea typeface="Times New Roman" panose="02020603050405020304" pitchFamily="18" charset="0"/>
              </a:rPr>
              <a:t> is high in compare to the other three status in four region and divorce is very low in all the four region.</a:t>
            </a:r>
            <a:endParaRPr lang="en-IN" sz="1600" dirty="0">
              <a:effectLst/>
              <a:latin typeface="Bookman Old Style" panose="02050604050505020204" pitchFamily="18" charset="0"/>
              <a:ea typeface="Times New Roman" panose="02020603050405020304" pitchFamily="18" charset="0"/>
            </a:endParaRPr>
          </a:p>
          <a:p>
            <a:pPr marL="0" indent="0">
              <a:buNone/>
            </a:pPr>
            <a:endParaRPr lang="en-IN" sz="1600" dirty="0">
              <a:effectLst/>
              <a:latin typeface="Bookman Old Style" panose="02050604050505020204" pitchFamily="18" charset="0"/>
              <a:ea typeface="Times New Roman" panose="02020603050405020304" pitchFamily="18" charset="0"/>
            </a:endParaRPr>
          </a:p>
          <a:p>
            <a:pPr marL="0" indent="0">
              <a:buNone/>
            </a:pPr>
            <a:r>
              <a:rPr lang="en-IN" sz="1600" dirty="0">
                <a:latin typeface="Bookman Old Style" panose="02050604050505020204" pitchFamily="18" charset="0"/>
                <a:ea typeface="Times New Roman" panose="02020603050405020304" pitchFamily="18" charset="0"/>
              </a:rPr>
              <a:t>        </a:t>
            </a:r>
          </a:p>
          <a:p>
            <a:endParaRPr lang="en-IN" dirty="0"/>
          </a:p>
        </p:txBody>
      </p:sp>
    </p:spTree>
    <p:extLst>
      <p:ext uri="{BB962C8B-B14F-4D97-AF65-F5344CB8AC3E}">
        <p14:creationId xmlns:p14="http://schemas.microsoft.com/office/powerpoint/2010/main" val="3028855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7FD5-36AE-9908-7E23-20283DEDABF2}"/>
              </a:ext>
            </a:extLst>
          </p:cNvPr>
          <p:cNvSpPr>
            <a:spLocks noGrp="1"/>
          </p:cNvSpPr>
          <p:nvPr>
            <p:ph type="ctrTitle"/>
          </p:nvPr>
        </p:nvSpPr>
        <p:spPr>
          <a:xfrm>
            <a:off x="1390436" y="146318"/>
            <a:ext cx="9144000" cy="829727"/>
          </a:xfrm>
        </p:spPr>
        <p:txBody>
          <a:bodyPr>
            <a:normAutofit fontScale="90000"/>
          </a:bodyPr>
          <a:lstStyle/>
          <a:p>
            <a:r>
              <a:rPr lang="en-IN" b="1" u="sng" dirty="0">
                <a:latin typeface="Bookman Old Style" panose="02050604050505020204" pitchFamily="18" charset="0"/>
              </a:rPr>
              <a:t>CONCLUSION</a:t>
            </a:r>
          </a:p>
        </p:txBody>
      </p:sp>
      <p:sp>
        <p:nvSpPr>
          <p:cNvPr id="3" name="Subtitle 2">
            <a:extLst>
              <a:ext uri="{FF2B5EF4-FFF2-40B4-BE49-F238E27FC236}">
                <a16:creationId xmlns:a16="http://schemas.microsoft.com/office/drawing/2014/main" id="{F1B9A1A7-37F5-9BCB-A21A-C7120A47C95B}"/>
              </a:ext>
            </a:extLst>
          </p:cNvPr>
          <p:cNvSpPr>
            <a:spLocks noGrp="1"/>
          </p:cNvSpPr>
          <p:nvPr>
            <p:ph type="subTitle" idx="1"/>
          </p:nvPr>
        </p:nvSpPr>
        <p:spPr>
          <a:xfrm>
            <a:off x="369869" y="976045"/>
            <a:ext cx="11219379" cy="5126804"/>
          </a:xfrm>
        </p:spPr>
        <p:txBody>
          <a:bodyPr>
            <a:normAutofit/>
          </a:bodyPr>
          <a:lstStyle/>
          <a:p>
            <a:pPr marL="342900" indent="-342900">
              <a:buFont typeface="Arial" panose="020B0604020202020204" pitchFamily="34" charset="0"/>
              <a:buChar char="•"/>
            </a:pPr>
            <a:r>
              <a:rPr lang="ro-RO" dirty="0">
                <a:effectLst/>
                <a:latin typeface="Times New Roman" panose="02020603050405020304" pitchFamily="18" charset="0"/>
                <a:ea typeface="Times New Roman" panose="02020603050405020304" pitchFamily="18" charset="0"/>
              </a:rPr>
              <a:t>From above analysis we can conclude that participation of people in service sector of western region is always higher than others regions. </a:t>
            </a:r>
            <a:endParaRPr lang="en-IN"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endParaRPr lang="en-IN" dirty="0">
              <a:latin typeface="Times New Roman" panose="02020603050405020304" pitchFamily="18" charset="0"/>
            </a:endParaRPr>
          </a:p>
          <a:p>
            <a:pPr marL="342900" indent="-342900">
              <a:buFont typeface="Arial" panose="020B0604020202020204" pitchFamily="34" charset="0"/>
              <a:buChar char="•"/>
            </a:pPr>
            <a:r>
              <a:rPr lang="ro-RO" dirty="0">
                <a:effectLst/>
                <a:latin typeface="Times New Roman" panose="02020603050405020304" pitchFamily="18" charset="0"/>
                <a:ea typeface="Times New Roman" panose="02020603050405020304" pitchFamily="18" charset="0"/>
              </a:rPr>
              <a:t>We can also see that for every</a:t>
            </a:r>
            <a:r>
              <a:rPr lang="en-IN" dirty="0">
                <a:effectLst/>
                <a:latin typeface="Times New Roman" panose="02020603050405020304" pitchFamily="18" charset="0"/>
                <a:ea typeface="Times New Roman" panose="02020603050405020304" pitchFamily="18" charset="0"/>
              </a:rPr>
              <a:t> change in % of employment generating for service sector growth is differ from every state wise and region wise.</a:t>
            </a:r>
            <a:endParaRPr lang="en-IN" dirty="0">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IN" dirty="0"/>
              <a:t>So that we concluded, our main motive of the paper is full filled for every states of conditions. Regional disparity and state wise disparity is our main motive to our paper.</a:t>
            </a:r>
          </a:p>
        </p:txBody>
      </p:sp>
    </p:spTree>
    <p:extLst>
      <p:ext uri="{BB962C8B-B14F-4D97-AF65-F5344CB8AC3E}">
        <p14:creationId xmlns:p14="http://schemas.microsoft.com/office/powerpoint/2010/main" val="59422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7F07BA-F6EF-1AC6-768A-3359B5AA063E}"/>
              </a:ext>
            </a:extLst>
          </p:cNvPr>
          <p:cNvSpPr txBox="1"/>
          <p:nvPr/>
        </p:nvSpPr>
        <p:spPr>
          <a:xfrm>
            <a:off x="1684961" y="1582221"/>
            <a:ext cx="8568647" cy="3897157"/>
          </a:xfrm>
          <a:prstGeom prst="rect">
            <a:avLst/>
          </a:prstGeom>
          <a:noFill/>
        </p:spPr>
        <p:txBody>
          <a:bodyPr wrap="square">
            <a:spAutoFit/>
          </a:bodyPr>
          <a:lstStyle/>
          <a:p>
            <a:pPr marR="197485" algn="ctr">
              <a:lnSpc>
                <a:spcPct val="150000"/>
              </a:lnSpc>
              <a:spcBef>
                <a:spcPts val="405"/>
              </a:spcBef>
              <a:spcAft>
                <a:spcPts val="0"/>
              </a:spcAft>
            </a:pPr>
            <a:r>
              <a:rPr lang="ro-RO" sz="4000" b="1" dirty="0">
                <a:solidFill>
                  <a:srgbClr val="000000"/>
                </a:solidFill>
                <a:effectLst/>
                <a:latin typeface="Bookman Old Style" panose="02050604050505020204" pitchFamily="18" charset="0"/>
                <a:ea typeface="Times New Roman" panose="02020603050405020304" pitchFamily="18" charset="0"/>
              </a:rPr>
              <a:t>Submitted By</a:t>
            </a:r>
            <a:endParaRPr lang="en-IN" sz="4000" b="1" dirty="0">
              <a:effectLst/>
              <a:latin typeface="Bookman Old Style" panose="02050604050505020204" pitchFamily="18" charset="0"/>
              <a:ea typeface="Times New Roman" panose="02020603050405020304" pitchFamily="18" charset="0"/>
            </a:endParaRPr>
          </a:p>
          <a:p>
            <a:pPr algn="ctr">
              <a:lnSpc>
                <a:spcPct val="150000"/>
              </a:lnSpc>
            </a:pPr>
            <a:r>
              <a:rPr lang="ro-RO" sz="2800" dirty="0">
                <a:effectLst/>
                <a:latin typeface="Bookman Old Style" panose="02050604050505020204" pitchFamily="18" charset="0"/>
                <a:ea typeface="Times New Roman" panose="02020603050405020304" pitchFamily="18" charset="0"/>
              </a:rPr>
              <a:t>KABERI DUTTA</a:t>
            </a:r>
            <a:endParaRPr lang="en-US" sz="2800" dirty="0">
              <a:latin typeface="Bookman Old Style" panose="02050604050505020204" pitchFamily="18" charset="0"/>
              <a:ea typeface="Times New Roman" panose="02020603050405020304" pitchFamily="18" charset="0"/>
            </a:endParaRPr>
          </a:p>
          <a:p>
            <a:pPr algn="ctr">
              <a:lnSpc>
                <a:spcPct val="150000"/>
              </a:lnSpc>
            </a:pPr>
            <a:r>
              <a:rPr lang="en-US" sz="2800" dirty="0">
                <a:latin typeface="Bookman Old Style" panose="02050604050505020204" pitchFamily="18" charset="0"/>
                <a:ea typeface="Times New Roman" panose="02020603050405020304" pitchFamily="18" charset="0"/>
              </a:rPr>
              <a:t> </a:t>
            </a:r>
            <a:r>
              <a:rPr lang="ro-RO" sz="3200" dirty="0">
                <a:effectLst/>
                <a:latin typeface="Bookman Old Style" panose="02050604050505020204" pitchFamily="18" charset="0"/>
                <a:ea typeface="Times New Roman" panose="02020603050405020304" pitchFamily="18" charset="0"/>
              </a:rPr>
              <a:t>upervisor: Anupam Hazra</a:t>
            </a:r>
            <a:r>
              <a:rPr lang="en-IN" sz="3200" dirty="0">
                <a:effectLst/>
                <a:latin typeface="Bookman Old Style" panose="02050604050505020204" pitchFamily="18" charset="0"/>
                <a:ea typeface="Times New Roman" panose="02020603050405020304" pitchFamily="18" charset="0"/>
              </a:rPr>
              <a:t> </a:t>
            </a:r>
          </a:p>
          <a:p>
            <a:pPr algn="ctr">
              <a:lnSpc>
                <a:spcPct val="150000"/>
              </a:lnSpc>
            </a:pPr>
            <a:r>
              <a:rPr lang="en-IN" sz="2000" dirty="0">
                <a:effectLst/>
                <a:latin typeface="Bookman Old Style" panose="02050604050505020204" pitchFamily="18" charset="0"/>
                <a:ea typeface="Times New Roman" panose="02020603050405020304" pitchFamily="18" charset="0"/>
              </a:rPr>
              <a:t>                    Assistant Professor</a:t>
            </a:r>
          </a:p>
          <a:p>
            <a:pPr algn="ctr">
              <a:lnSpc>
                <a:spcPct val="150000"/>
              </a:lnSpc>
            </a:pPr>
            <a:r>
              <a:rPr lang="en-IN" sz="2000" dirty="0">
                <a:latin typeface="Bookman Old Style" panose="02050604050505020204" pitchFamily="18" charset="0"/>
                <a:ea typeface="Times New Roman" panose="02020603050405020304" pitchFamily="18" charset="0"/>
              </a:rPr>
              <a:t>                      University of Kalyani</a:t>
            </a:r>
            <a:r>
              <a:rPr lang="en-IN" sz="2000" dirty="0">
                <a:effectLst/>
                <a:latin typeface="Bookman Old Style" panose="02050604050505020204" pitchFamily="18" charset="0"/>
                <a:ea typeface="Times New Roman" panose="02020603050405020304" pitchFamily="18" charset="0"/>
              </a:rPr>
              <a:t> </a:t>
            </a:r>
          </a:p>
          <a:p>
            <a:pPr algn="ctr">
              <a:lnSpc>
                <a:spcPct val="150000"/>
              </a:lnSpc>
            </a:pPr>
            <a:endParaRPr lang="en-IN" sz="2800" dirty="0">
              <a:effectLst/>
              <a:latin typeface="Bookman Old Style" panose="02050604050505020204" pitchFamily="18" charset="0"/>
              <a:ea typeface="Times New Roman" panose="02020603050405020304" pitchFamily="18" charset="0"/>
            </a:endParaRPr>
          </a:p>
        </p:txBody>
      </p:sp>
    </p:spTree>
    <p:extLst>
      <p:ext uri="{BB962C8B-B14F-4D97-AF65-F5344CB8AC3E}">
        <p14:creationId xmlns:p14="http://schemas.microsoft.com/office/powerpoint/2010/main" val="424804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8FED3-F53A-C19D-938E-42B293B4BC52}"/>
              </a:ext>
            </a:extLst>
          </p:cNvPr>
          <p:cNvSpPr>
            <a:spLocks noGrp="1"/>
          </p:cNvSpPr>
          <p:nvPr>
            <p:ph type="title"/>
          </p:nvPr>
        </p:nvSpPr>
        <p:spPr>
          <a:xfrm>
            <a:off x="735637" y="246580"/>
            <a:ext cx="10720726" cy="1264471"/>
          </a:xfrm>
        </p:spPr>
        <p:txBody>
          <a:bodyPr/>
          <a:lstStyle/>
          <a:p>
            <a:pPr algn="ctr"/>
            <a:r>
              <a:rPr lang="en-IN" b="1" u="sng" dirty="0">
                <a:latin typeface="Bookman Old Style" panose="02050604050505020204" pitchFamily="18" charset="0"/>
              </a:rPr>
              <a:t>INTRODUCTION</a:t>
            </a:r>
          </a:p>
        </p:txBody>
      </p:sp>
      <p:sp>
        <p:nvSpPr>
          <p:cNvPr id="3" name="Text Placeholder 2">
            <a:extLst>
              <a:ext uri="{FF2B5EF4-FFF2-40B4-BE49-F238E27FC236}">
                <a16:creationId xmlns:a16="http://schemas.microsoft.com/office/drawing/2014/main" id="{057B8A0F-B50B-D4B2-2B02-836B109458B8}"/>
              </a:ext>
            </a:extLst>
          </p:cNvPr>
          <p:cNvSpPr>
            <a:spLocks noGrp="1"/>
          </p:cNvSpPr>
          <p:nvPr>
            <p:ph type="body" idx="1"/>
          </p:nvPr>
        </p:nvSpPr>
        <p:spPr>
          <a:xfrm>
            <a:off x="831850" y="1664413"/>
            <a:ext cx="10515600" cy="4425237"/>
          </a:xfrm>
        </p:spPr>
        <p:txBody>
          <a:bodyPr>
            <a:normAutofit/>
          </a:bodyPr>
          <a:lstStyle/>
          <a:p>
            <a:pPr marL="285750" indent="-285750">
              <a:buFont typeface="Arial" panose="020B0604020202020204" pitchFamily="34" charset="0"/>
              <a:buChar char="•"/>
            </a:pPr>
            <a:r>
              <a:rPr lang="ro-RO" dirty="0">
                <a:solidFill>
                  <a:schemeClr val="tx1"/>
                </a:solidFill>
                <a:effectLst/>
                <a:latin typeface="Bookman Old Style" panose="02050604050505020204" pitchFamily="18" charset="0"/>
                <a:ea typeface="Times New Roman" panose="02020603050405020304" pitchFamily="18" charset="0"/>
              </a:rPr>
              <a:t>India’s service sector covers a wide variety of activities that have different features and dimentions. </a:t>
            </a:r>
            <a:endParaRPr lang="en-IN" dirty="0">
              <a:solidFill>
                <a:schemeClr val="tx1"/>
              </a:solidFill>
              <a:effectLst/>
              <a:latin typeface="Bookman Old Style" panose="02050604050505020204" pitchFamily="18" charset="0"/>
              <a:ea typeface="Times New Roman" panose="02020603050405020304" pitchFamily="18" charset="0"/>
            </a:endParaRPr>
          </a:p>
          <a:p>
            <a:pPr marL="285750" indent="-285750">
              <a:buFont typeface="Arial" panose="020B0604020202020204" pitchFamily="34" charset="0"/>
              <a:buChar char="•"/>
            </a:pPr>
            <a:r>
              <a:rPr lang="ro-RO" dirty="0">
                <a:solidFill>
                  <a:schemeClr val="tx1"/>
                </a:solidFill>
                <a:effectLst/>
                <a:latin typeface="Bookman Old Style" panose="02050604050505020204" pitchFamily="18" charset="0"/>
                <a:ea typeface="Times New Roman" panose="02020603050405020304" pitchFamily="18" charset="0"/>
              </a:rPr>
              <a:t>They include trade, hotel and restaurants, transport, storage and communication, financing, insurance, real estate and business services, community, social and personal services and services associated with construction. </a:t>
            </a:r>
            <a:endParaRPr lang="en-IN" dirty="0">
              <a:solidFill>
                <a:schemeClr val="tx1"/>
              </a:solidFill>
              <a:effectLst/>
              <a:latin typeface="Bookman Old Style" panose="02050604050505020204" pitchFamily="18" charset="0"/>
              <a:ea typeface="Times New Roman" panose="02020603050405020304" pitchFamily="18" charset="0"/>
            </a:endParaRPr>
          </a:p>
          <a:p>
            <a:pPr marL="285750" indent="-285750">
              <a:buFont typeface="Arial" panose="020B0604020202020204" pitchFamily="34" charset="0"/>
              <a:buChar char="•"/>
            </a:pPr>
            <a:r>
              <a:rPr lang="en-IN" dirty="0">
                <a:solidFill>
                  <a:schemeClr val="tx1"/>
                </a:solidFill>
                <a:latin typeface="Bookman Old Style" panose="02050604050505020204" pitchFamily="18" charset="0"/>
                <a:ea typeface="Times New Roman" panose="02020603050405020304" pitchFamily="18" charset="0"/>
              </a:rPr>
              <a:t>S</a:t>
            </a:r>
            <a:r>
              <a:rPr lang="ro-RO" dirty="0">
                <a:solidFill>
                  <a:schemeClr val="tx1"/>
                </a:solidFill>
                <a:effectLst/>
                <a:latin typeface="Bookman Old Style" panose="02050604050505020204" pitchFamily="18" charset="0"/>
                <a:ea typeface="Times New Roman" panose="02020603050405020304" pitchFamily="18" charset="0"/>
              </a:rPr>
              <a:t>ervices in India are emerging as a prominent sector in terms of contribution to national and states incomes, trade flows, foreign direct investment(FDI) inflows and employment</a:t>
            </a:r>
            <a:r>
              <a:rPr lang="en-IN" dirty="0">
                <a:solidFill>
                  <a:schemeClr val="tx1"/>
                </a:solidFill>
                <a:effectLst/>
                <a:latin typeface="Bookman Old Style" panose="02050604050505020204" pitchFamily="18" charset="0"/>
                <a:ea typeface="Times New Roman" panose="02020603050405020304" pitchFamily="18" charset="0"/>
              </a:rPr>
              <a:t>.</a:t>
            </a:r>
            <a:endParaRPr lang="en-IN"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216052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2AA0D-7FF4-01A6-9544-EBF03E44F59F}"/>
              </a:ext>
            </a:extLst>
          </p:cNvPr>
          <p:cNvSpPr>
            <a:spLocks noGrp="1"/>
          </p:cNvSpPr>
          <p:nvPr>
            <p:ph type="ctrTitle"/>
          </p:nvPr>
        </p:nvSpPr>
        <p:spPr>
          <a:xfrm>
            <a:off x="311649" y="0"/>
            <a:ext cx="10989924" cy="2387600"/>
          </a:xfrm>
        </p:spPr>
        <p:txBody>
          <a:bodyPr>
            <a:normAutofit/>
          </a:bodyPr>
          <a:lstStyle/>
          <a:p>
            <a:r>
              <a:rPr lang="ro-RO" b="1" dirty="0">
                <a:effectLst/>
                <a:latin typeface="Bookman Old Style" panose="02050604050505020204" pitchFamily="18" charset="0"/>
                <a:ea typeface="Times New Roman" panose="02020603050405020304" pitchFamily="18" charset="0"/>
              </a:rPr>
              <a:t>REVIEW O</a:t>
            </a:r>
            <a:r>
              <a:rPr lang="en-IN" b="1" dirty="0">
                <a:latin typeface="Bookman Old Style" panose="02050604050505020204" pitchFamily="18" charset="0"/>
                <a:ea typeface="Times New Roman" panose="02020603050405020304" pitchFamily="18" charset="0"/>
              </a:rPr>
              <a:t>F</a:t>
            </a:r>
            <a:r>
              <a:rPr lang="ro-RO" b="1" dirty="0">
                <a:effectLst/>
                <a:latin typeface="Bookman Old Style" panose="02050604050505020204" pitchFamily="18" charset="0"/>
                <a:ea typeface="Times New Roman" panose="02020603050405020304" pitchFamily="18" charset="0"/>
              </a:rPr>
              <a:t> LITERATURE</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DF6A48E0-D2A0-46CC-6E8D-75B96094EB87}"/>
              </a:ext>
            </a:extLst>
          </p:cNvPr>
          <p:cNvSpPr>
            <a:spLocks noGrp="1"/>
          </p:cNvSpPr>
          <p:nvPr>
            <p:ph type="subTitle" idx="1"/>
          </p:nvPr>
        </p:nvSpPr>
        <p:spPr>
          <a:xfrm>
            <a:off x="-1" y="1428107"/>
            <a:ext cx="12192001" cy="5047337"/>
          </a:xfrm>
        </p:spPr>
        <p:txBody>
          <a:bodyPr>
            <a:noAutofit/>
          </a:bodyPr>
          <a:lstStyle/>
          <a:p>
            <a:pPr marL="285750" indent="-285750" algn="just">
              <a:buFont typeface="Arial" panose="020B0604020202020204" pitchFamily="34" charset="0"/>
              <a:buChar char="•"/>
            </a:pPr>
            <a:r>
              <a:rPr lang="ro-RO" sz="2000" dirty="0">
                <a:effectLst/>
                <a:latin typeface="Times New Roman" panose="02020603050405020304" pitchFamily="18" charset="0"/>
                <a:ea typeface="Times New Roman" panose="02020603050405020304" pitchFamily="18" charset="0"/>
              </a:rPr>
              <a:t>Arpita Mukherjee (): " The service industry, which has the highest labour productivity and is expected to continue rising quickly, is the largest and fastest-growing sector in India. India lacks an inclusive growth strategy, and the proliferation of governing organisations and a lack of coordination among them harm the sector's development. </a:t>
            </a:r>
            <a:endParaRPr lang="en-IN" sz="2000" dirty="0">
              <a:effectLst/>
              <a:latin typeface="Bookman Old Style" panose="02050604050505020204" pitchFamily="18" charset="0"/>
              <a:ea typeface="Times New Roman" panose="02020603050405020304" pitchFamily="18" charset="0"/>
            </a:endParaRPr>
          </a:p>
          <a:p>
            <a:pPr marL="285750" indent="-285750" algn="just">
              <a:buFont typeface="Arial" panose="020B0604020202020204" pitchFamily="34" charset="0"/>
              <a:buChar char="•"/>
            </a:pPr>
            <a:r>
              <a:rPr lang="ro-RO" sz="2000" dirty="0">
                <a:effectLst/>
                <a:latin typeface="Times New Roman" panose="02020603050405020304" pitchFamily="18" charset="0"/>
                <a:ea typeface="Times New Roman" panose="02020603050405020304" pitchFamily="18" charset="0"/>
              </a:rPr>
              <a:t>The straightforward quantitative model does demonstrate that TFP growth can duplicate the output sectoral composition, making it a better candidate to assess the dynamic performance of the model (Rubina Verma).</a:t>
            </a:r>
            <a:endParaRPr lang="en-IN" sz="20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ro-RO" sz="2000" dirty="0">
                <a:effectLst/>
                <a:latin typeface="Times New Roman" panose="02020603050405020304" pitchFamily="18" charset="0"/>
                <a:ea typeface="Times New Roman" panose="02020603050405020304" pitchFamily="18" charset="0"/>
              </a:rPr>
              <a:t>In Donghoon Lee and Kenneth L. Woolpin's paper, a dynamic optimization model is applied to estimate the determinant of the growth in the service sector resulting from technological change and factor and product price changes. </a:t>
            </a:r>
            <a:endParaRPr lang="en-IN" sz="20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ro-RO" sz="2000" dirty="0">
                <a:effectLst/>
                <a:latin typeface="Times New Roman" panose="02020603050405020304" pitchFamily="18" charset="0"/>
                <a:ea typeface="Times New Roman" panose="02020603050405020304" pitchFamily="18" charset="0"/>
              </a:rPr>
              <a:t>Arup Mitra () while studying the impact of trade liberation on service sector employment. The effect of trade liberalization on the service sector Skill upgradation and human capital formation in the rural areas will enable the rural youth to take advantage of these new opportunities</a:t>
            </a:r>
            <a:r>
              <a:rPr lang="en-IN" sz="2000" dirty="0">
                <a:latin typeface="Times New Roman" panose="02020603050405020304" pitchFamily="18" charset="0"/>
                <a:ea typeface="Times New Roman" panose="02020603050405020304" pitchFamily="18" charset="0"/>
              </a:rPr>
              <a:t>.</a:t>
            </a:r>
          </a:p>
          <a:p>
            <a:pPr marL="285750" indent="-285750" algn="just">
              <a:buFont typeface="Arial" panose="020B0604020202020204" pitchFamily="34" charset="0"/>
              <a:buChar char="•"/>
            </a:pPr>
            <a:r>
              <a:rPr lang="ro-RO" sz="2000" dirty="0">
                <a:effectLst/>
                <a:latin typeface="Times New Roman" panose="02020603050405020304" pitchFamily="18" charset="0"/>
                <a:ea typeface="Times New Roman" panose="02020603050405020304" pitchFamily="18" charset="0"/>
              </a:rPr>
              <a:t>Raja Mikael Mitra () Typically, sustainable, inclusive social and economic development is based on developing</a:t>
            </a:r>
            <a:r>
              <a:rPr lang="en-IN" sz="2000" dirty="0">
                <a:effectLst/>
                <a:latin typeface="Times New Roman" panose="02020603050405020304" pitchFamily="18" charset="0"/>
                <a:ea typeface="Times New Roman" panose="02020603050405020304" pitchFamily="18" charset="0"/>
              </a:rPr>
              <a:t> </a:t>
            </a:r>
            <a:r>
              <a:rPr lang="ro-RO" sz="2000" dirty="0">
                <a:effectLst/>
                <a:latin typeface="Times New Roman" panose="02020603050405020304" pitchFamily="18" charset="0"/>
                <a:ea typeface="Times New Roman" panose="02020603050405020304" pitchFamily="18" charset="0"/>
              </a:rPr>
              <a:t>service sectors and the interface between them because services like education, healthcare, banking, legal systems, ICT, and logistics are fundamentally important for goods-producing sectors</a:t>
            </a:r>
            <a:r>
              <a:rPr lang="en-IN" sz="2000" dirty="0">
                <a:effectLst/>
                <a:latin typeface="Times New Roman" panose="02020603050405020304" pitchFamily="18" charset="0"/>
                <a:ea typeface="Times New Roman" panose="02020603050405020304" pitchFamily="18" charset="0"/>
              </a:rPr>
              <a:t>.</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1483393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23B6-D7DC-0C3A-AEE2-71BB8F924B0C}"/>
              </a:ext>
            </a:extLst>
          </p:cNvPr>
          <p:cNvSpPr>
            <a:spLocks noGrp="1"/>
          </p:cNvSpPr>
          <p:nvPr>
            <p:ph type="title"/>
          </p:nvPr>
        </p:nvSpPr>
        <p:spPr>
          <a:xfrm>
            <a:off x="636641" y="302989"/>
            <a:ext cx="10515600" cy="889624"/>
          </a:xfrm>
        </p:spPr>
        <p:txBody>
          <a:bodyPr>
            <a:normAutofit fontScale="90000"/>
          </a:bodyPr>
          <a:lstStyle/>
          <a:p>
            <a:r>
              <a:rPr lang="en-IN" b="1" u="sng" dirty="0">
                <a:latin typeface="Bookman Old Style" panose="02050604050505020204" pitchFamily="18" charset="0"/>
              </a:rPr>
              <a:t>OBJECTIVE</a:t>
            </a:r>
            <a:r>
              <a:rPr lang="en-IN" u="sng" dirty="0"/>
              <a:t> </a:t>
            </a:r>
          </a:p>
        </p:txBody>
      </p:sp>
      <p:sp>
        <p:nvSpPr>
          <p:cNvPr id="3" name="Text Placeholder 2">
            <a:extLst>
              <a:ext uri="{FF2B5EF4-FFF2-40B4-BE49-F238E27FC236}">
                <a16:creationId xmlns:a16="http://schemas.microsoft.com/office/drawing/2014/main" id="{C54B73D6-2397-73E9-28CD-0729F3D51160}"/>
              </a:ext>
            </a:extLst>
          </p:cNvPr>
          <p:cNvSpPr>
            <a:spLocks noGrp="1"/>
          </p:cNvSpPr>
          <p:nvPr>
            <p:ph type="body" idx="1"/>
          </p:nvPr>
        </p:nvSpPr>
        <p:spPr>
          <a:xfrm>
            <a:off x="380144" y="1849350"/>
            <a:ext cx="10967306" cy="4260850"/>
          </a:xfrm>
        </p:spPr>
        <p:txBody>
          <a:bodyPr>
            <a:normAutofit/>
          </a:bodyPr>
          <a:lstStyle/>
          <a:p>
            <a:pPr marL="342900" indent="-342900">
              <a:buFont typeface="Arial" panose="020B0604020202020204" pitchFamily="34" charset="0"/>
              <a:buChar char="•"/>
            </a:pPr>
            <a:r>
              <a:rPr lang="en-IN" dirty="0">
                <a:solidFill>
                  <a:schemeClr val="tx1"/>
                </a:solidFill>
                <a:latin typeface="Bookman Old Style" panose="02050604050505020204" pitchFamily="18" charset="0"/>
              </a:rPr>
              <a:t>To check the state wise effectiveness of rural urban , male female , age difference, education, marital status employment generating in number.</a:t>
            </a:r>
          </a:p>
          <a:p>
            <a:pPr marL="342900" indent="-342900">
              <a:buFont typeface="Arial" panose="020B0604020202020204" pitchFamily="34" charset="0"/>
              <a:buChar char="•"/>
            </a:pPr>
            <a:r>
              <a:rPr lang="en-IN" dirty="0">
                <a:solidFill>
                  <a:schemeClr val="tx1"/>
                </a:solidFill>
                <a:latin typeface="Bookman Old Style" panose="02050604050505020204" pitchFamily="18" charset="0"/>
              </a:rPr>
              <a:t>To check the regional wise effectiveness of rural urban , male female , age difference, education, marital status, generating employment in number.</a:t>
            </a:r>
          </a:p>
        </p:txBody>
      </p:sp>
    </p:spTree>
    <p:extLst>
      <p:ext uri="{BB962C8B-B14F-4D97-AF65-F5344CB8AC3E}">
        <p14:creationId xmlns:p14="http://schemas.microsoft.com/office/powerpoint/2010/main" val="2957677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F2DA9-05CA-7413-C5D0-0C9B5A2EA6AC}"/>
              </a:ext>
            </a:extLst>
          </p:cNvPr>
          <p:cNvSpPr>
            <a:spLocks noGrp="1"/>
          </p:cNvSpPr>
          <p:nvPr>
            <p:ph type="ctrTitle"/>
          </p:nvPr>
        </p:nvSpPr>
        <p:spPr>
          <a:xfrm>
            <a:off x="0" y="-1"/>
            <a:ext cx="11943184" cy="2416629"/>
          </a:xfrm>
        </p:spPr>
        <p:txBody>
          <a:bodyPr>
            <a:normAutofit/>
          </a:bodyPr>
          <a:lstStyle/>
          <a:p>
            <a:r>
              <a:rPr lang="ro-RO" sz="5400" u="sng" dirty="0">
                <a:effectLst/>
                <a:latin typeface="Bookman Old Style" panose="02050604050505020204" pitchFamily="18" charset="0"/>
                <a:ea typeface="Times New Roman" panose="02020603050405020304" pitchFamily="18" charset="0"/>
              </a:rPr>
              <a:t>DATA SOURCE AND METHODOLOGY</a:t>
            </a:r>
            <a:endParaRPr lang="en-IN" sz="5400" u="sng" dirty="0">
              <a:latin typeface="Bookman Old Style" panose="02050604050505020204" pitchFamily="18" charset="0"/>
            </a:endParaRPr>
          </a:p>
        </p:txBody>
      </p:sp>
      <p:sp>
        <p:nvSpPr>
          <p:cNvPr id="3" name="Subtitle 2">
            <a:extLst>
              <a:ext uri="{FF2B5EF4-FFF2-40B4-BE49-F238E27FC236}">
                <a16:creationId xmlns:a16="http://schemas.microsoft.com/office/drawing/2014/main" id="{BF930C11-8B4E-A898-AB58-D9F6DF7E8612}"/>
              </a:ext>
            </a:extLst>
          </p:cNvPr>
          <p:cNvSpPr>
            <a:spLocks noGrp="1"/>
          </p:cNvSpPr>
          <p:nvPr>
            <p:ph type="subTitle" idx="1"/>
          </p:nvPr>
        </p:nvSpPr>
        <p:spPr>
          <a:xfrm>
            <a:off x="0" y="2814639"/>
            <a:ext cx="12192000" cy="4043361"/>
          </a:xfrm>
        </p:spPr>
        <p:txBody>
          <a:bodyPr/>
          <a:lstStyle/>
          <a:p>
            <a:pPr marL="342900" indent="-342900" algn="l">
              <a:buFont typeface="Arial" panose="020B0604020202020204" pitchFamily="34" charset="0"/>
              <a:buChar char="•"/>
            </a:pPr>
            <a:r>
              <a:rPr lang="en-IN" dirty="0">
                <a:latin typeface="Bookman Old Style" panose="02050604050505020204" pitchFamily="18" charset="0"/>
              </a:rPr>
              <a:t>The paper is based on the analysis of the secondary data which were collected from NSSO employment unemployment survey data, unit level 68 round. Secondary data’s have been analysed with the help of charts and diagram.</a:t>
            </a:r>
          </a:p>
          <a:p>
            <a:pPr marL="342900" indent="-342900" algn="l">
              <a:buFont typeface="Arial" panose="020B0604020202020204" pitchFamily="34" charset="0"/>
              <a:buChar char="•"/>
            </a:pPr>
            <a:r>
              <a:rPr lang="en-IN" dirty="0">
                <a:latin typeface="Bookman Old Style" panose="02050604050505020204" pitchFamily="18" charset="0"/>
              </a:rPr>
              <a:t>Here we are used cross section analysis.</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366982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35BA-3DDE-D869-BAA2-3BD06DFCFCDB}"/>
              </a:ext>
            </a:extLst>
          </p:cNvPr>
          <p:cNvSpPr>
            <a:spLocks noGrp="1"/>
          </p:cNvSpPr>
          <p:nvPr>
            <p:ph type="ctrTitle"/>
          </p:nvPr>
        </p:nvSpPr>
        <p:spPr>
          <a:xfrm>
            <a:off x="1441807" y="0"/>
            <a:ext cx="9144000" cy="1715784"/>
          </a:xfrm>
        </p:spPr>
        <p:txBody>
          <a:bodyPr/>
          <a:lstStyle/>
          <a:p>
            <a:r>
              <a:rPr lang="ro-RO" sz="2800" b="1" u="sng" kern="0" dirty="0">
                <a:effectLst/>
                <a:latin typeface="Bookman Old Style" panose="02050604050505020204" pitchFamily="18" charset="0"/>
              </a:rPr>
              <a:t>REGIONAL DIFFERENCES OF RURAL URBAN </a:t>
            </a:r>
            <a:r>
              <a:rPr lang="en-IN" sz="2800" b="1" u="sng" kern="0" dirty="0">
                <a:effectLst/>
                <a:latin typeface="Bookman Old Style" panose="02050604050505020204" pitchFamily="18" charset="0"/>
              </a:rPr>
              <a:t>EMPLOYMENT GENERATING IN NUMBER</a:t>
            </a:r>
            <a:br>
              <a:rPr lang="en-IN" sz="1800" b="1" kern="0" dirty="0">
                <a:effectLst/>
                <a:latin typeface="Times New Roman" panose="02020603050405020304" pitchFamily="18" charset="0"/>
              </a:rPr>
            </a:br>
            <a:endParaRPr lang="en-IN" dirty="0"/>
          </a:p>
        </p:txBody>
      </p:sp>
      <p:pic>
        <p:nvPicPr>
          <p:cNvPr id="7" name="Picture 6">
            <a:extLst>
              <a:ext uri="{FF2B5EF4-FFF2-40B4-BE49-F238E27FC236}">
                <a16:creationId xmlns:a16="http://schemas.microsoft.com/office/drawing/2014/main" id="{930F3969-2EAE-5155-2B39-24DFC388F2A5}"/>
              </a:ext>
            </a:extLst>
          </p:cNvPr>
          <p:cNvPicPr>
            <a:picLocks noChangeAspect="1"/>
          </p:cNvPicPr>
          <p:nvPr/>
        </p:nvPicPr>
        <p:blipFill>
          <a:blip r:embed="rId2"/>
          <a:stretch>
            <a:fillRect/>
          </a:stretch>
        </p:blipFill>
        <p:spPr>
          <a:xfrm>
            <a:off x="235454" y="1259634"/>
            <a:ext cx="11546640" cy="3882584"/>
          </a:xfrm>
          <a:prstGeom prst="rect">
            <a:avLst/>
          </a:prstGeom>
        </p:spPr>
      </p:pic>
    </p:spTree>
    <p:extLst>
      <p:ext uri="{BB962C8B-B14F-4D97-AF65-F5344CB8AC3E}">
        <p14:creationId xmlns:p14="http://schemas.microsoft.com/office/powerpoint/2010/main" val="2746456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2779-B6FD-2C05-311C-413DC01311D5}"/>
              </a:ext>
            </a:extLst>
          </p:cNvPr>
          <p:cNvSpPr>
            <a:spLocks noGrp="1"/>
          </p:cNvSpPr>
          <p:nvPr>
            <p:ph type="ctrTitle"/>
          </p:nvPr>
        </p:nvSpPr>
        <p:spPr>
          <a:xfrm>
            <a:off x="1071937" y="0"/>
            <a:ext cx="9144000" cy="1705510"/>
          </a:xfrm>
        </p:spPr>
        <p:txBody>
          <a:bodyPr>
            <a:normAutofit fontScale="90000"/>
          </a:bodyPr>
          <a:lstStyle/>
          <a:p>
            <a:r>
              <a:rPr lang="ro-RO" sz="3100" b="1" u="sng" kern="0" dirty="0">
                <a:effectLst/>
                <a:latin typeface="Bookman Old Style" panose="02050604050505020204" pitchFamily="18" charset="0"/>
              </a:rPr>
              <a:t>REGIONAL DIFFERENCES OF MALE FEMALE </a:t>
            </a:r>
            <a:r>
              <a:rPr lang="en-IN" sz="3100" b="1" u="sng" kern="0" dirty="0">
                <a:effectLst/>
                <a:latin typeface="Bookman Old Style" panose="02050604050505020204" pitchFamily="18" charset="0"/>
              </a:rPr>
              <a:t>EMPLOYMENT GENERATING IN NUMBER</a:t>
            </a:r>
            <a:br>
              <a:rPr lang="en-IN" sz="1800" b="1" kern="0" dirty="0">
                <a:effectLst/>
                <a:latin typeface="Times New Roman" panose="02020603050405020304" pitchFamily="18" charset="0"/>
              </a:rPr>
            </a:br>
            <a:endParaRPr lang="en-IN" dirty="0"/>
          </a:p>
        </p:txBody>
      </p:sp>
      <p:pic>
        <p:nvPicPr>
          <p:cNvPr id="3" name="Picture 2">
            <a:extLst>
              <a:ext uri="{FF2B5EF4-FFF2-40B4-BE49-F238E27FC236}">
                <a16:creationId xmlns:a16="http://schemas.microsoft.com/office/drawing/2014/main" id="{619BAB12-D2DD-2A0E-E5E0-46AEAA404C9E}"/>
              </a:ext>
            </a:extLst>
          </p:cNvPr>
          <p:cNvPicPr>
            <a:picLocks noChangeAspect="1"/>
          </p:cNvPicPr>
          <p:nvPr/>
        </p:nvPicPr>
        <p:blipFill>
          <a:blip r:embed="rId2"/>
          <a:stretch>
            <a:fillRect/>
          </a:stretch>
        </p:blipFill>
        <p:spPr>
          <a:xfrm>
            <a:off x="360716" y="1156996"/>
            <a:ext cx="11657113" cy="4292082"/>
          </a:xfrm>
          <a:prstGeom prst="rect">
            <a:avLst/>
          </a:prstGeom>
        </p:spPr>
      </p:pic>
    </p:spTree>
    <p:extLst>
      <p:ext uri="{BB962C8B-B14F-4D97-AF65-F5344CB8AC3E}">
        <p14:creationId xmlns:p14="http://schemas.microsoft.com/office/powerpoint/2010/main" val="4070165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02F67-67F7-17F3-BC4E-D761878D1AC8}"/>
              </a:ext>
            </a:extLst>
          </p:cNvPr>
          <p:cNvSpPr>
            <a:spLocks noGrp="1"/>
          </p:cNvSpPr>
          <p:nvPr>
            <p:ph type="ctrTitle"/>
          </p:nvPr>
        </p:nvSpPr>
        <p:spPr>
          <a:xfrm>
            <a:off x="1524000" y="217483"/>
            <a:ext cx="9144000" cy="724909"/>
          </a:xfrm>
        </p:spPr>
        <p:txBody>
          <a:bodyPr>
            <a:normAutofit fontScale="90000"/>
          </a:bodyPr>
          <a:lstStyle/>
          <a:p>
            <a:r>
              <a:rPr lang="ro-RO" sz="2800" b="1" u="sng" dirty="0">
                <a:effectLst/>
                <a:latin typeface="Bookman Old Style" panose="02050604050505020204" pitchFamily="18" charset="0"/>
                <a:ea typeface="Times New Roman" panose="02020603050405020304" pitchFamily="18" charset="0"/>
              </a:rPr>
              <a:t>REGIONAL DIFFERENCES OF AGE </a:t>
            </a:r>
            <a:r>
              <a:rPr lang="en-IN" sz="2800" b="1" u="sng" dirty="0">
                <a:effectLst/>
                <a:latin typeface="Bookman Old Style" panose="02050604050505020204" pitchFamily="18" charset="0"/>
                <a:ea typeface="Times New Roman" panose="02020603050405020304" pitchFamily="18" charset="0"/>
              </a:rPr>
              <a:t>DISPARITY GENERATING IN NUMBER</a:t>
            </a:r>
            <a:endParaRPr lang="en-IN" sz="2800" b="1" u="sng" dirty="0">
              <a:latin typeface="Bookman Old Style" panose="02050604050505020204" pitchFamily="18" charset="0"/>
            </a:endParaRPr>
          </a:p>
        </p:txBody>
      </p:sp>
      <p:pic>
        <p:nvPicPr>
          <p:cNvPr id="3" name="Picture 2">
            <a:extLst>
              <a:ext uri="{FF2B5EF4-FFF2-40B4-BE49-F238E27FC236}">
                <a16:creationId xmlns:a16="http://schemas.microsoft.com/office/drawing/2014/main" id="{D4EF8FBE-E6BF-F021-3B9C-150A54E150E7}"/>
              </a:ext>
            </a:extLst>
          </p:cNvPr>
          <p:cNvPicPr>
            <a:picLocks noChangeAspect="1"/>
          </p:cNvPicPr>
          <p:nvPr/>
        </p:nvPicPr>
        <p:blipFill>
          <a:blip r:embed="rId2"/>
          <a:stretch>
            <a:fillRect/>
          </a:stretch>
        </p:blipFill>
        <p:spPr>
          <a:xfrm>
            <a:off x="1129004" y="1338947"/>
            <a:ext cx="10562253" cy="4576661"/>
          </a:xfrm>
          <a:prstGeom prst="rect">
            <a:avLst/>
          </a:prstGeom>
        </p:spPr>
      </p:pic>
    </p:spTree>
    <p:extLst>
      <p:ext uri="{BB962C8B-B14F-4D97-AF65-F5344CB8AC3E}">
        <p14:creationId xmlns:p14="http://schemas.microsoft.com/office/powerpoint/2010/main" val="2000178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1465</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Calibri Light</vt:lpstr>
      <vt:lpstr>Times New Roman</vt:lpstr>
      <vt:lpstr>Wingdings</vt:lpstr>
      <vt:lpstr>Office Theme</vt:lpstr>
      <vt:lpstr>REGIONAL DISPARITY OF SERVICE SECTOR EMPLOYMENT </vt:lpstr>
      <vt:lpstr>PowerPoint Presentation</vt:lpstr>
      <vt:lpstr>INTRODUCTION</vt:lpstr>
      <vt:lpstr>REVIEW OF LITERATURE </vt:lpstr>
      <vt:lpstr>OBJECTIVE </vt:lpstr>
      <vt:lpstr>DATA SOURCE AND METHODOLOGY</vt:lpstr>
      <vt:lpstr>REGIONAL DIFFERENCES OF RURAL URBAN EMPLOYMENT GENERATING IN NUMBER </vt:lpstr>
      <vt:lpstr>REGIONAL DIFFERENCES OF MALE FEMALE EMPLOYMENT GENERATING IN NUMBER </vt:lpstr>
      <vt:lpstr>REGIONAL DIFFERENCES OF AGE DISPARITY GENERATING IN NUMBER</vt:lpstr>
      <vt:lpstr>REGIONAL DIFFERENCES OF EDUCATION BASED ON EMPLOYMENT GENERATING IN NUMBER </vt:lpstr>
      <vt:lpstr>REGIONAL DIFFERENCES OF MARITAL STATUS BASED ON EMPLOYMENT GENERATING IN NUMBER</vt:lpstr>
      <vt:lpstr>RESULT IN ANALYSIS</vt:lpstr>
      <vt:lpstr>RESULT IN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REGIONAL DISPARITY OF SERVICE SECTOR EMPLOYMENT </dc:title>
  <dc:creator>Shreya Mampu</dc:creator>
  <cp:lastModifiedBy>kaberi dutta</cp:lastModifiedBy>
  <cp:revision>10</cp:revision>
  <dcterms:created xsi:type="dcterms:W3CDTF">2022-07-26T11:18:17Z</dcterms:created>
  <dcterms:modified xsi:type="dcterms:W3CDTF">2023-10-13T06:40:15Z</dcterms:modified>
</cp:coreProperties>
</file>