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4E864C-FAC8-4CA6-80B7-890CD38B213D}"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418283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E864C-FAC8-4CA6-80B7-890CD38B213D}"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269741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E864C-FAC8-4CA6-80B7-890CD38B213D}"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627626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E864C-FAC8-4CA6-80B7-890CD38B213D}"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225078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E864C-FAC8-4CA6-80B7-890CD38B213D}" type="datetimeFigureOut">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16905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4E864C-FAC8-4CA6-80B7-890CD38B213D}"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14243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4E864C-FAC8-4CA6-80B7-890CD38B213D}" type="datetimeFigureOut">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3303084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4E864C-FAC8-4CA6-80B7-890CD38B213D}" type="datetimeFigureOut">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98963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E864C-FAC8-4CA6-80B7-890CD38B213D}" type="datetimeFigureOut">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310913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4E864C-FAC8-4CA6-80B7-890CD38B213D}"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77348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4E864C-FAC8-4CA6-80B7-890CD38B213D}" type="datetimeFigureOut">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290BC-3CD8-4F4C-BC6F-334878AF579F}" type="slidenum">
              <a:rPr lang="en-US" smtClean="0"/>
              <a:t>‹#›</a:t>
            </a:fld>
            <a:endParaRPr lang="en-US"/>
          </a:p>
        </p:txBody>
      </p:sp>
    </p:spTree>
    <p:extLst>
      <p:ext uri="{BB962C8B-B14F-4D97-AF65-F5344CB8AC3E}">
        <p14:creationId xmlns:p14="http://schemas.microsoft.com/office/powerpoint/2010/main" val="323801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E864C-FAC8-4CA6-80B7-890CD38B213D}" type="datetimeFigureOut">
              <a:rPr lang="en-US" smtClean="0"/>
              <a:t>4/1/2025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290BC-3CD8-4F4C-BC6F-334878AF579F}" type="slidenum">
              <a:rPr lang="en-US" smtClean="0"/>
              <a:t>‹#›</a:t>
            </a:fld>
            <a:endParaRPr lang="en-US"/>
          </a:p>
        </p:txBody>
      </p:sp>
    </p:spTree>
    <p:extLst>
      <p:ext uri="{BB962C8B-B14F-4D97-AF65-F5344CB8AC3E}">
        <p14:creationId xmlns:p14="http://schemas.microsoft.com/office/powerpoint/2010/main" val="160466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:Context and purpose of analysis</a:t>
            </a:r>
          </a:p>
        </p:txBody>
      </p:sp>
      <p:sp>
        <p:nvSpPr>
          <p:cNvPr id="3" name="Content Placeholder 2"/>
          <p:cNvSpPr>
            <a:spLocks noGrp="1"/>
          </p:cNvSpPr>
          <p:nvPr>
            <p:ph idx="1"/>
          </p:nvPr>
        </p:nvSpPr>
        <p:spPr/>
        <p:txBody>
          <a:bodyPr>
            <a:normAutofit lnSpcReduction="10000"/>
          </a:bodyPr>
          <a:lstStyle/>
          <a:p>
            <a:pPr marL="0" indent="0">
              <a:buNone/>
            </a:pPr>
            <a:r>
              <a:rPr lang="en-US" b="1" dirty="0"/>
              <a:t>Purpose of the Project</a:t>
            </a:r>
            <a:endParaRPr lang="en-US" dirty="0"/>
          </a:p>
          <a:p>
            <a:r>
              <a:rPr lang="en-US" sz="1900" dirty="0"/>
              <a:t>The primary goal of this project was to explore and execute all stages of the </a:t>
            </a:r>
            <a:r>
              <a:rPr lang="en-US" sz="1900" b="1" dirty="0"/>
              <a:t>Extract, Transform, </a:t>
            </a:r>
            <a:r>
              <a:rPr lang="en-US" sz="1900" b="1"/>
              <a:t>and Load(</a:t>
            </a:r>
            <a:r>
              <a:rPr lang="en-US" sz="1900" b="1" dirty="0"/>
              <a:t>ETL)</a:t>
            </a:r>
            <a:r>
              <a:rPr lang="en-US" sz="1900" dirty="0"/>
              <a:t> process, alongside other essential data analysis techniques, to deepen our understanding of data handling and preparation. Through this hands-on approach, we aimed to familiarize ourselves with </a:t>
            </a:r>
            <a:r>
              <a:rPr lang="en-US" sz="1900" b="1" dirty="0"/>
              <a:t>Power BI</a:t>
            </a:r>
            <a:r>
              <a:rPr lang="en-US" sz="1900" dirty="0"/>
              <a:t>, learning how to effectively manage, visualize, and interpret data.</a:t>
            </a:r>
          </a:p>
          <a:p>
            <a:r>
              <a:rPr lang="en-US" sz="1900" dirty="0"/>
              <a:t>By engaging in these processes, we not only developed technical skills in Power BI but also gained valuable insights into the practical workflow of transforming raw data into actionable insights. This experience will enhance our ability to apply similar techniques in future data projects</a:t>
            </a:r>
            <a:r>
              <a:rPr lang="en-US" dirty="0"/>
              <a:t>.</a:t>
            </a:r>
          </a:p>
          <a:p>
            <a:r>
              <a:rPr lang="en-US" sz="1900" dirty="0"/>
              <a:t>In addition, the analysis aims to:</a:t>
            </a:r>
          </a:p>
          <a:p>
            <a:r>
              <a:rPr lang="en-US" sz="1900" dirty="0"/>
              <a:t>Identify top-performing countries based on revenue.</a:t>
            </a:r>
          </a:p>
          <a:p>
            <a:r>
              <a:rPr lang="en-US" sz="1900" dirty="0"/>
              <a:t>Analyze the contribution of revenue by bike types.</a:t>
            </a:r>
          </a:p>
          <a:p>
            <a:r>
              <a:rPr lang="en-US" sz="1900" dirty="0"/>
              <a:t>Summarize key metrics to aid in better decision-making for targeted marketing and inventory management.</a:t>
            </a:r>
          </a:p>
          <a:p>
            <a:endParaRPr lang="en-US" sz="1900" dirty="0"/>
          </a:p>
        </p:txBody>
      </p:sp>
    </p:spTree>
    <p:extLst>
      <p:ext uri="{BB962C8B-B14F-4D97-AF65-F5344CB8AC3E}">
        <p14:creationId xmlns:p14="http://schemas.microsoft.com/office/powerpoint/2010/main" val="101054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143692"/>
            <a:ext cx="11092543" cy="1005840"/>
          </a:xfrm>
        </p:spPr>
        <p:txBody>
          <a:bodyPr>
            <a:normAutofit/>
          </a:bodyPr>
          <a:lstStyle/>
          <a:p>
            <a:r>
              <a:rPr lang="en-US" sz="3200" b="1" dirty="0"/>
              <a:t>ETL process for bike sales dataset to get into the </a:t>
            </a:r>
            <a:r>
              <a:rPr lang="en-US" sz="3200" b="1" dirty="0" err="1"/>
              <a:t>PowerBI</a:t>
            </a:r>
            <a:r>
              <a:rPr lang="en-US" sz="3200" b="1" dirty="0"/>
              <a:t> tool in readiness for analysis</a:t>
            </a:r>
          </a:p>
        </p:txBody>
      </p:sp>
      <p:pic>
        <p:nvPicPr>
          <p:cNvPr id="7" name="Picture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2515" y="1886939"/>
            <a:ext cx="10620102" cy="4856918"/>
          </a:xfrm>
        </p:spPr>
      </p:pic>
      <p:sp>
        <p:nvSpPr>
          <p:cNvPr id="4" name="Text Placeholder 3"/>
          <p:cNvSpPr>
            <a:spLocks noGrp="1"/>
          </p:cNvSpPr>
          <p:nvPr>
            <p:ph sz="half" idx="2"/>
          </p:nvPr>
        </p:nvSpPr>
        <p:spPr>
          <a:xfrm>
            <a:off x="1587137" y="1289635"/>
            <a:ext cx="8490857" cy="457200"/>
          </a:xfrm>
        </p:spPr>
        <p:txBody>
          <a:bodyPr>
            <a:normAutofit lnSpcReduction="10000"/>
          </a:bodyPr>
          <a:lstStyle/>
          <a:p>
            <a:pPr marL="0" indent="0">
              <a:buNone/>
            </a:pPr>
            <a:r>
              <a:rPr lang="en-US" b="1" dirty="0"/>
              <a:t>Bike sales dataset before the ETL process</a:t>
            </a:r>
            <a:endParaRPr lang="en-US" dirty="0"/>
          </a:p>
        </p:txBody>
      </p:sp>
      <p:sp>
        <p:nvSpPr>
          <p:cNvPr id="11" name="Rectangle 10"/>
          <p:cNvSpPr/>
          <p:nvPr/>
        </p:nvSpPr>
        <p:spPr>
          <a:xfrm>
            <a:off x="3931920" y="287382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36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640079"/>
            <a:ext cx="3758338" cy="920931"/>
          </a:xfrm>
        </p:spPr>
        <p:txBody>
          <a:bodyPr/>
          <a:lstStyle/>
          <a:p>
            <a:r>
              <a:rPr lang="en-US" dirty="0"/>
              <a:t>ETL PROCESS</a:t>
            </a:r>
          </a:p>
        </p:txBody>
      </p:sp>
      <p:sp>
        <p:nvSpPr>
          <p:cNvPr id="6" name="Content Placeholder 5"/>
          <p:cNvSpPr>
            <a:spLocks noGrp="1"/>
          </p:cNvSpPr>
          <p:nvPr>
            <p:ph idx="1"/>
          </p:nvPr>
        </p:nvSpPr>
        <p:spPr>
          <a:xfrm>
            <a:off x="4889660" y="940526"/>
            <a:ext cx="7302340" cy="5917473"/>
          </a:xfrm>
        </p:spPr>
        <p:txBody>
          <a:bodyPr/>
          <a:lstStyle/>
          <a:p>
            <a:r>
              <a:rPr lang="en-US" dirty="0"/>
              <a:t>BIKE SALES DATASET AFTER ETL PROCESS</a:t>
            </a:r>
          </a:p>
          <a:p>
            <a:pPr marL="0" indent="0">
              <a:buNone/>
            </a:pPr>
            <a:r>
              <a:rPr lang="en-US" sz="1800" dirty="0"/>
              <a:t>The transformed data is imported into Power BI for visualization and analysis.</a:t>
            </a:r>
          </a:p>
        </p:txBody>
      </p:sp>
      <p:sp>
        <p:nvSpPr>
          <p:cNvPr id="7" name="Text Placeholder 6"/>
          <p:cNvSpPr>
            <a:spLocks noGrp="1"/>
          </p:cNvSpPr>
          <p:nvPr>
            <p:ph type="body" sz="half" idx="2"/>
          </p:nvPr>
        </p:nvSpPr>
        <p:spPr>
          <a:xfrm>
            <a:off x="839788" y="1815737"/>
            <a:ext cx="3932237" cy="4053251"/>
          </a:xfrm>
        </p:spPr>
        <p:txBody>
          <a:bodyPr/>
          <a:lstStyle/>
          <a:p>
            <a:r>
              <a:rPr lang="en-US" dirty="0"/>
              <a:t>1.Extraction :The extraction phase involves retrieving the raw data.  Source: The "bike sales" dataset . Tools: Power BI Desktop (Direct extraction)</a:t>
            </a:r>
          </a:p>
          <a:p>
            <a:r>
              <a:rPr lang="en-US" dirty="0"/>
              <a:t>2. Transform :The transformation phase cleans, reshapes, and prepares data for analysis. Power BI has a built-in Power Query Editor for this. Operations Performed in Power Query are data cleaning, data enrichment, data restructuring, data filtering and data type conversion</a:t>
            </a:r>
          </a:p>
          <a:p>
            <a:r>
              <a:rPr lang="en-US" dirty="0"/>
              <a:t>3. Load: After transforming the data, the cleaned and structured dataset is loaded into Power BI's data model. </a:t>
            </a:r>
          </a:p>
          <a:p>
            <a:endParaRPr lang="en-US" dirty="0"/>
          </a:p>
          <a:p>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660" y="2272937"/>
            <a:ext cx="7141231" cy="3596052"/>
          </a:xfrm>
          <a:prstGeom prst="rect">
            <a:avLst/>
          </a:prstGeom>
        </p:spPr>
      </p:pic>
    </p:spTree>
    <p:extLst>
      <p:ext uri="{BB962C8B-B14F-4D97-AF65-F5344CB8AC3E}">
        <p14:creationId xmlns:p14="http://schemas.microsoft.com/office/powerpoint/2010/main" val="366041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325936"/>
            <a:ext cx="10961915" cy="614589"/>
          </a:xfrm>
        </p:spPr>
        <p:txBody>
          <a:bodyPr>
            <a:normAutofit fontScale="90000"/>
          </a:bodyPr>
          <a:lstStyle/>
          <a:p>
            <a:r>
              <a:rPr lang="en-US" dirty="0"/>
              <a:t> Kind of analysis we performed on bike sales data.</a:t>
            </a:r>
          </a:p>
        </p:txBody>
      </p:sp>
      <p:sp>
        <p:nvSpPr>
          <p:cNvPr id="3" name="Content Placeholder 2"/>
          <p:cNvSpPr>
            <a:spLocks noGrp="1"/>
          </p:cNvSpPr>
          <p:nvPr>
            <p:ph idx="1"/>
          </p:nvPr>
        </p:nvSpPr>
        <p:spPr>
          <a:xfrm>
            <a:off x="391885" y="1110342"/>
            <a:ext cx="11456125" cy="5525589"/>
          </a:xfrm>
        </p:spPr>
        <p:txBody>
          <a:bodyPr>
            <a:normAutofit fontScale="55000" lnSpcReduction="20000"/>
          </a:bodyPr>
          <a:lstStyle/>
          <a:p>
            <a:pPr marL="0" indent="0">
              <a:buNone/>
            </a:pPr>
            <a:r>
              <a:rPr lang="en-US" sz="2900" b="1" dirty="0"/>
              <a:t>Descriptive Analysis</a:t>
            </a:r>
          </a:p>
          <a:p>
            <a:r>
              <a:rPr lang="en-US" b="1" dirty="0"/>
              <a:t>Using Descriptive Analysis for the Bike Sales Dashboard</a:t>
            </a:r>
            <a:endParaRPr lang="en-US" dirty="0"/>
          </a:p>
          <a:p>
            <a:r>
              <a:rPr lang="en-US" dirty="0"/>
              <a:t>Descriptive analysis involves summarizing and interpreting raw data to highlight patterns, trends, and key statistics. For our bike sales dashboard in Power BI, we utilized descriptive analysis to achieve the following:</a:t>
            </a:r>
          </a:p>
          <a:p>
            <a:r>
              <a:rPr lang="en-US" b="1" dirty="0"/>
              <a:t>Data Collection and Preparation</a:t>
            </a:r>
            <a:endParaRPr lang="en-US" dirty="0"/>
          </a:p>
          <a:p>
            <a:pPr lvl="1"/>
            <a:r>
              <a:rPr lang="en-US" dirty="0"/>
              <a:t>We began by importing the bike sales dataset into Power BI, ensuring all relevant data fields were included.</a:t>
            </a:r>
          </a:p>
          <a:p>
            <a:pPr lvl="1"/>
            <a:r>
              <a:rPr lang="en-US" dirty="0"/>
              <a:t>During the ETL process, we cleaned the data to remove duplicates, handle missing values, and standardize formats for consistency.</a:t>
            </a:r>
          </a:p>
          <a:p>
            <a:r>
              <a:rPr lang="en-US" b="1" dirty="0"/>
              <a:t>Identifying Key Metrics</a:t>
            </a:r>
            <a:endParaRPr lang="en-US" dirty="0"/>
          </a:p>
          <a:p>
            <a:pPr lvl="1"/>
            <a:r>
              <a:rPr lang="en-US" dirty="0"/>
              <a:t>We determined the key metrics to display, such as Revenue, Number of Products (Order_Quantity) and Unit Price.</a:t>
            </a:r>
          </a:p>
          <a:p>
            <a:pPr lvl="1"/>
            <a:r>
              <a:rPr lang="en-US" dirty="0"/>
              <a:t>These metrics helped us understand the overall performance and identify areas requiring further analysis.</a:t>
            </a:r>
          </a:p>
          <a:p>
            <a:r>
              <a:rPr lang="en-US" b="1" dirty="0"/>
              <a:t>Visual Representation</a:t>
            </a:r>
            <a:endParaRPr lang="en-US" dirty="0"/>
          </a:p>
          <a:p>
            <a:pPr lvl="1"/>
            <a:r>
              <a:rPr lang="en-US" dirty="0"/>
              <a:t>Using Power BI’s visual tools, we created dynamic visuals to represent the data clearly</a:t>
            </a:r>
          </a:p>
          <a:p>
            <a:pPr lvl="1"/>
            <a:r>
              <a:rPr lang="en-US" dirty="0"/>
              <a:t>The dashboard consists of key performance indicators using Cards, a stack column chart for revenue by Product_Description, and a Map visualizing revenue distribution across countries. </a:t>
            </a:r>
          </a:p>
          <a:p>
            <a:r>
              <a:rPr lang="en-US" b="1" dirty="0"/>
              <a:t>Trends and Patterns</a:t>
            </a:r>
            <a:endParaRPr lang="en-US" dirty="0"/>
          </a:p>
          <a:p>
            <a:pPr lvl="1"/>
            <a:r>
              <a:rPr lang="en-US" dirty="0"/>
              <a:t>The visuals helped identify patterns, such as Top Bike Models(Product_Description) and </a:t>
            </a:r>
            <a:r>
              <a:rPr lang="en-US" b="1" dirty="0"/>
              <a:t> </a:t>
            </a:r>
            <a:r>
              <a:rPr lang="en-US" dirty="0"/>
              <a:t>Revenue by Country .</a:t>
            </a:r>
          </a:p>
          <a:p>
            <a:pPr lvl="1"/>
            <a:r>
              <a:rPr lang="en-US" dirty="0"/>
              <a:t>For example, The United States generated the highest revenue, contributing $124526, while Country United Kingdom recorded the least revenue contributing $19972.</a:t>
            </a:r>
          </a:p>
          <a:p>
            <a:r>
              <a:rPr lang="en-US" b="1" dirty="0"/>
              <a:t>Dashboards for Insights</a:t>
            </a:r>
            <a:endParaRPr lang="en-US" dirty="0"/>
          </a:p>
          <a:p>
            <a:pPr lvl="1"/>
            <a:r>
              <a:rPr lang="en-US" dirty="0"/>
              <a:t>By combining these visuals, we built an interactive dashboard that provided an at-a-glance view of the sales performance.</a:t>
            </a:r>
          </a:p>
          <a:p>
            <a:pPr lvl="1"/>
            <a:r>
              <a:rPr lang="en-US" dirty="0"/>
              <a:t>Filters and slicers allowed us to explore data by categories such as region or  product type, making the dashboard user-friendly and insightful.</a:t>
            </a:r>
          </a:p>
          <a:p>
            <a:r>
              <a:rPr lang="en-US" dirty="0"/>
              <a:t>Through descriptive analysis, we transformed raw data into meaningful insights that are easily interpretable, helping to make data-driven decisions about inventory, marketing, and sales strategies.</a:t>
            </a:r>
          </a:p>
          <a:p>
            <a:pPr marL="0" indent="0">
              <a:buNone/>
            </a:pPr>
            <a:endParaRPr lang="en-US" sz="1600" dirty="0"/>
          </a:p>
        </p:txBody>
      </p:sp>
    </p:spTree>
    <p:extLst>
      <p:ext uri="{BB962C8B-B14F-4D97-AF65-F5344CB8AC3E}">
        <p14:creationId xmlns:p14="http://schemas.microsoft.com/office/powerpoint/2010/main" val="112401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8456" y="169818"/>
            <a:ext cx="10635343" cy="1214846"/>
          </a:xfrm>
        </p:spPr>
        <p:txBody>
          <a:bodyPr>
            <a:normAutofit/>
          </a:bodyPr>
          <a:lstStyle/>
          <a:p>
            <a:r>
              <a:rPr lang="en-US" sz="2000" b="1" dirty="0"/>
              <a:t>Cards: Metrics Included: Revenue: Displays the total revenue. Number of Products (Order_Quantity): Shows total products sold. Unit Price: Displays the average unit price. These cards provide an at-a-glance summary of overall performance</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84300"/>
            <a:ext cx="10896599" cy="5159883"/>
          </a:xfrm>
        </p:spPr>
      </p:pic>
    </p:spTree>
    <p:extLst>
      <p:ext uri="{BB962C8B-B14F-4D97-AF65-F5344CB8AC3E}">
        <p14:creationId xmlns:p14="http://schemas.microsoft.com/office/powerpoint/2010/main" val="382825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44583" y="365124"/>
            <a:ext cx="10609217" cy="758281"/>
          </a:xfrm>
        </p:spPr>
        <p:txBody>
          <a:bodyPr>
            <a:normAutofit/>
          </a:bodyPr>
          <a:lstStyle/>
          <a:p>
            <a:r>
              <a:rPr lang="en-US" sz="2000" b="1" dirty="0"/>
              <a:t>Stacked Column Chart: Revenue by Product _Description: The stacked column chart breaks down revenue by Product_Description, identifying which categories contribute most to total sales.</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526" y="1306513"/>
            <a:ext cx="9993085" cy="4870450"/>
          </a:xfrm>
        </p:spPr>
      </p:pic>
    </p:spTree>
    <p:extLst>
      <p:ext uri="{BB962C8B-B14F-4D97-AF65-F5344CB8AC3E}">
        <p14:creationId xmlns:p14="http://schemas.microsoft.com/office/powerpoint/2010/main" val="353746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6"/>
            <a:ext cx="10515600" cy="640714"/>
          </a:xfrm>
        </p:spPr>
        <p:txBody>
          <a:bodyPr>
            <a:normAutofit/>
          </a:bodyPr>
          <a:lstStyle/>
          <a:p>
            <a:r>
              <a:rPr lang="en-US" sz="2000" b="1" dirty="0"/>
              <a:t>Map: Revenue by Country: The map visualizes revenue distribution across countries, making it easy to identify high-performing regions</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5657"/>
            <a:ext cx="10515600" cy="5172891"/>
          </a:xfrm>
        </p:spPr>
      </p:pic>
    </p:spTree>
    <p:extLst>
      <p:ext uri="{BB962C8B-B14F-4D97-AF65-F5344CB8AC3E}">
        <p14:creationId xmlns:p14="http://schemas.microsoft.com/office/powerpoint/2010/main" val="256310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601526"/>
          </a:xfrm>
        </p:spPr>
        <p:txBody>
          <a:bodyPr>
            <a:normAutofit fontScale="90000"/>
          </a:bodyPr>
          <a:lstStyle/>
          <a:p>
            <a:r>
              <a:rPr lang="en-US" sz="2000" b="1" dirty="0"/>
              <a:t>I changed the stacked column chart to a stacked bar chart to better visualize the data horizontally, making it easier to compare the Revenue across different Product_Description</a:t>
            </a:r>
            <a:r>
              <a:rPr lang="en-US" sz="2000" dirty="0"/>
              <a:t>.</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1738"/>
            <a:ext cx="10382793" cy="4975225"/>
          </a:xfrm>
        </p:spPr>
      </p:pic>
    </p:spTree>
    <p:extLst>
      <p:ext uri="{BB962C8B-B14F-4D97-AF65-F5344CB8AC3E}">
        <p14:creationId xmlns:p14="http://schemas.microsoft.com/office/powerpoint/2010/main" val="18965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100355" cy="418011"/>
          </a:xfrm>
        </p:spPr>
        <p:txBody>
          <a:bodyPr>
            <a:normAutofit fontScale="90000"/>
          </a:bodyPr>
          <a:lstStyle/>
          <a:p>
            <a:r>
              <a:rPr lang="en-US" sz="2400" b="1" dirty="0"/>
              <a:t>Results, Insights, and Achievements</a:t>
            </a:r>
          </a:p>
        </p:txBody>
      </p:sp>
      <p:sp>
        <p:nvSpPr>
          <p:cNvPr id="8" name="Text Placeholder 7"/>
          <p:cNvSpPr>
            <a:spLocks noGrp="1"/>
          </p:cNvSpPr>
          <p:nvPr>
            <p:ph type="body" sz="half" idx="2"/>
          </p:nvPr>
        </p:nvSpPr>
        <p:spPr>
          <a:xfrm>
            <a:off x="0" y="418010"/>
            <a:ext cx="7367451" cy="6439989"/>
          </a:xfrm>
        </p:spPr>
        <p:txBody>
          <a:bodyPr>
            <a:normAutofit fontScale="70000" lnSpcReduction="20000"/>
          </a:bodyPr>
          <a:lstStyle/>
          <a:p>
            <a:r>
              <a:rPr lang="en-US" sz="1800" b="1" dirty="0"/>
              <a:t>Insights and Findings</a:t>
            </a:r>
          </a:p>
          <a:p>
            <a:r>
              <a:rPr lang="en-US" sz="1400" b="1" dirty="0"/>
              <a:t>Summary of Metrics (from Cards):</a:t>
            </a:r>
            <a:endParaRPr lang="en-US" sz="1400" dirty="0"/>
          </a:p>
          <a:p>
            <a:r>
              <a:rPr lang="en-US" sz="1400" b="1" dirty="0"/>
              <a:t>Revenue:</a:t>
            </a:r>
            <a:r>
              <a:rPr lang="en-US" sz="1400" dirty="0"/>
              <a:t> The total revenue generated was $339.26K.</a:t>
            </a:r>
          </a:p>
          <a:p>
            <a:r>
              <a:rPr lang="en-US" sz="1400" b="1" dirty="0"/>
              <a:t>Quantity of Products Sold:</a:t>
            </a:r>
            <a:r>
              <a:rPr lang="en-US" sz="1400" dirty="0"/>
              <a:t> A total of 174 products were sold.</a:t>
            </a:r>
          </a:p>
          <a:p>
            <a:r>
              <a:rPr lang="en-US" sz="1400" b="1" dirty="0"/>
              <a:t>Unit Price:</a:t>
            </a:r>
            <a:r>
              <a:rPr lang="en-US" sz="1400" dirty="0"/>
              <a:t> The average unit price was $1.96K.</a:t>
            </a:r>
          </a:p>
          <a:p>
            <a:r>
              <a:rPr lang="en-US" sz="1400" b="1" dirty="0"/>
              <a:t>Revenue by </a:t>
            </a:r>
            <a:r>
              <a:rPr lang="en-US" sz="1400" dirty="0"/>
              <a:t>Product_Description:</a:t>
            </a:r>
          </a:p>
          <a:p>
            <a:r>
              <a:rPr lang="en-US" sz="1400" dirty="0"/>
              <a:t>Mountain 200, Black: 46 bikes accounted for $68,850 (20.3%) of total revenue.</a:t>
            </a:r>
          </a:p>
          <a:p>
            <a:r>
              <a:rPr lang="en-US" sz="1400" dirty="0"/>
              <a:t>Mountain 200, Silver: 38 bikes accounted for $58,000 (17.1%) of total revenue.</a:t>
            </a:r>
          </a:p>
          <a:p>
            <a:r>
              <a:rPr lang="en-US" sz="1400" b="1" dirty="0"/>
              <a:t>Revenue by Country (from Map):</a:t>
            </a:r>
            <a:endParaRPr lang="en-US" sz="1400" dirty="0"/>
          </a:p>
          <a:p>
            <a:r>
              <a:rPr lang="en-US" sz="1400" dirty="0"/>
              <a:t>The United States generated the highest revenue, contributing $124,526.</a:t>
            </a:r>
          </a:p>
          <a:p>
            <a:r>
              <a:rPr lang="en-US" sz="1400" dirty="0"/>
              <a:t>The United Kingdom recorded the least revenue, contributing $19,972.</a:t>
            </a:r>
          </a:p>
          <a:p>
            <a:r>
              <a:rPr lang="en-US" sz="1400" b="1" dirty="0"/>
              <a:t>Revenue by Country - Interpretation and Strategies</a:t>
            </a:r>
            <a:endParaRPr lang="en-US" sz="1400" dirty="0"/>
          </a:p>
          <a:p>
            <a:r>
              <a:rPr lang="en-US" sz="1400" b="1" dirty="0"/>
              <a:t>United States</a:t>
            </a:r>
            <a:r>
              <a:rPr lang="en-US" sz="1400" dirty="0"/>
              <a:t>: High revenue indicates strong market demand. Successful marketing and product offerings likely contribute to this performance.</a:t>
            </a:r>
          </a:p>
          <a:p>
            <a:r>
              <a:rPr lang="en-US" sz="1400" b="1" dirty="0"/>
              <a:t>United Kingdom</a:t>
            </a:r>
            <a:r>
              <a:rPr lang="en-US" sz="1400" dirty="0"/>
              <a:t>: Lower revenue suggests challenges such as market saturation, low brand awareness, or mismatched product offerings.</a:t>
            </a:r>
          </a:p>
          <a:p>
            <a:r>
              <a:rPr lang="en-US" sz="1400" b="1" dirty="0"/>
              <a:t>Strategies to Improve Sales in the United Kingdom</a:t>
            </a:r>
            <a:r>
              <a:rPr lang="en-US" sz="1400" dirty="0"/>
              <a:t>:</a:t>
            </a:r>
          </a:p>
          <a:p>
            <a:r>
              <a:rPr lang="en-US" sz="1400" b="1" dirty="0"/>
              <a:t>Targeted Marketing</a:t>
            </a:r>
            <a:r>
              <a:rPr lang="en-US" sz="1400" dirty="0"/>
              <a:t>: Localized campaigns and promotional offers tailored to UK preferences.</a:t>
            </a:r>
          </a:p>
          <a:p>
            <a:r>
              <a:rPr lang="en-US" sz="1400" b="1" dirty="0"/>
              <a:t>Market Research</a:t>
            </a:r>
            <a:r>
              <a:rPr lang="en-US" sz="1400" dirty="0"/>
              <a:t>: Understand consumer behavior and segment the market for personalized offers.</a:t>
            </a:r>
          </a:p>
          <a:p>
            <a:r>
              <a:rPr lang="en-US" sz="1400" b="1" dirty="0"/>
              <a:t>Partnerships</a:t>
            </a:r>
            <a:r>
              <a:rPr lang="en-US" sz="1400" dirty="0"/>
              <a:t>: Collaborate with UK retailers and influencers to increase product visibility.</a:t>
            </a:r>
          </a:p>
          <a:p>
            <a:r>
              <a:rPr lang="en-US" sz="1400" b="1" dirty="0"/>
              <a:t>Product Adjustments</a:t>
            </a:r>
            <a:r>
              <a:rPr lang="en-US" sz="1400" dirty="0"/>
              <a:t>: Offer bikes suited to UK-specific needs and consider revising pricing strategies.</a:t>
            </a:r>
          </a:p>
          <a:p>
            <a:r>
              <a:rPr lang="en-US" sz="1400" b="1" dirty="0"/>
              <a:t>Customer Engagement</a:t>
            </a:r>
            <a:r>
              <a:rPr lang="en-US" sz="1400" dirty="0"/>
              <a:t>: Collect feedback to improve products and launch loyalty programs.</a:t>
            </a:r>
          </a:p>
          <a:p>
            <a:r>
              <a:rPr lang="en-US" sz="1400" dirty="0"/>
              <a:t>These strategies focus on increasing brand awareness, adapting to local preferences, and improving customer engagement in the UK.</a:t>
            </a:r>
          </a:p>
          <a:p>
            <a:r>
              <a:rPr lang="en-US" sz="1400" b="1" dirty="0"/>
              <a:t>Conclusion</a:t>
            </a:r>
          </a:p>
          <a:p>
            <a:r>
              <a:rPr lang="en-US" sz="1400" dirty="0"/>
              <a:t>The analysis revealed the following key insights:</a:t>
            </a:r>
          </a:p>
          <a:p>
            <a:r>
              <a:rPr lang="en-US" sz="1400" b="1" dirty="0"/>
              <a:t>Top-performing Products:</a:t>
            </a:r>
            <a:r>
              <a:rPr lang="en-US" sz="1400" dirty="0"/>
              <a:t> Mountain 200, Black bikes led sales, generating the most revenue.</a:t>
            </a:r>
          </a:p>
          <a:p>
            <a:r>
              <a:rPr lang="en-US" sz="1400" b="1" dirty="0"/>
              <a:t>Revenue Distribution:</a:t>
            </a:r>
            <a:r>
              <a:rPr lang="en-US" sz="1400" dirty="0"/>
              <a:t> The United States is the highest contributor to revenue, while the United Kingdom represents a smaller share.</a:t>
            </a:r>
          </a:p>
          <a:p>
            <a:r>
              <a:rPr lang="en-US" sz="1400" b="1" dirty="0"/>
              <a:t>Actionable Insights:</a:t>
            </a:r>
            <a:r>
              <a:rPr lang="en-US" sz="1400" dirty="0"/>
              <a:t> These findings suggest that targeted marketing efforts should focus on promoting Mountain 200, Black bikes and expanding in regions like the United Kingdom to drive growth.</a:t>
            </a:r>
          </a:p>
          <a:p>
            <a:endParaRPr lang="en-US" sz="1400" b="1" dirty="0"/>
          </a:p>
          <a:p>
            <a:endParaRPr lang="en-US" sz="1400" dirty="0"/>
          </a:p>
        </p:txBody>
      </p:sp>
      <p:sp>
        <p:nvSpPr>
          <p:cNvPr id="10" name="Content Placeholder 9"/>
          <p:cNvSpPr>
            <a:spLocks noGrp="1"/>
          </p:cNvSpPr>
          <p:nvPr>
            <p:ph idx="1"/>
          </p:nvPr>
        </p:nvSpPr>
        <p:spPr>
          <a:xfrm>
            <a:off x="7367451" y="0"/>
            <a:ext cx="4824548" cy="6753497"/>
          </a:xfrm>
        </p:spPr>
        <p:txBody>
          <a:bodyPr>
            <a:normAutofit/>
          </a:bodyPr>
          <a:lstStyle/>
          <a:p>
            <a:pPr marL="0" indent="0">
              <a:buNone/>
            </a:pPr>
            <a:r>
              <a:rPr lang="en-US" sz="2000" b="1" dirty="0"/>
              <a:t>Achievements</a:t>
            </a:r>
            <a:endParaRPr lang="en-US" sz="2000" dirty="0"/>
          </a:p>
          <a:p>
            <a:r>
              <a:rPr lang="en-US" sz="1400" b="1" dirty="0"/>
              <a:t>Comprehensive Data Analysis</a:t>
            </a:r>
            <a:r>
              <a:rPr lang="en-US" sz="1400" dirty="0"/>
              <a:t>: Successfully applied the </a:t>
            </a:r>
            <a:r>
              <a:rPr lang="en-US" sz="1400" b="1" dirty="0"/>
              <a:t>ETL process</a:t>
            </a:r>
            <a:r>
              <a:rPr lang="en-US" sz="1400" dirty="0"/>
              <a:t> and conducted descriptive analysis to extract valuable insights from the dataset.</a:t>
            </a:r>
          </a:p>
          <a:p>
            <a:pPr marL="0" indent="0">
              <a:buNone/>
            </a:pPr>
            <a:endParaRPr lang="en-US" sz="1400" dirty="0"/>
          </a:p>
          <a:p>
            <a:r>
              <a:rPr lang="en-US" sz="1400" b="1" dirty="0"/>
              <a:t>Interactive Dashboard Creation</a:t>
            </a:r>
            <a:r>
              <a:rPr lang="en-US" sz="1400" dirty="0"/>
              <a:t>: Developed a user-friendly Power BI dashboard featuring key metrics (KPIs), a stacked column chart, and a map for visualizing data effectively.</a:t>
            </a:r>
          </a:p>
          <a:p>
            <a:pPr marL="0" indent="0">
              <a:buNone/>
            </a:pPr>
            <a:endParaRPr lang="en-US" sz="1400" dirty="0"/>
          </a:p>
          <a:p>
            <a:r>
              <a:rPr lang="en-US" sz="1400" b="1" dirty="0"/>
              <a:t>Insightful Metrics</a:t>
            </a:r>
            <a:r>
              <a:rPr lang="en-US" sz="1400" dirty="0"/>
              <a:t>: Highlighted essential business insights, such as top-performing bike models, revenue distribution by country, and overall sales performance.</a:t>
            </a:r>
          </a:p>
          <a:p>
            <a:pPr marL="0" indent="0">
              <a:buNone/>
            </a:pPr>
            <a:endParaRPr lang="en-US" sz="1400" dirty="0"/>
          </a:p>
          <a:p>
            <a:r>
              <a:rPr lang="en-US" sz="1400" b="1" dirty="0"/>
              <a:t>Team Collaboration</a:t>
            </a:r>
            <a:r>
              <a:rPr lang="en-US" sz="1400" dirty="0"/>
              <a:t>: Worked effectively as a team to analyze, interpret, and present the data while improving Power BI skills.</a:t>
            </a:r>
          </a:p>
          <a:p>
            <a:pPr marL="0" indent="0">
              <a:buNone/>
            </a:pPr>
            <a:endParaRPr lang="en-US" sz="1400" dirty="0"/>
          </a:p>
          <a:p>
            <a:r>
              <a:rPr lang="en-US" sz="1400" b="1" dirty="0"/>
              <a:t>Data-Driven Recommendations</a:t>
            </a:r>
            <a:r>
              <a:rPr lang="en-US" sz="1400" dirty="0"/>
              <a:t>: Identified actionable insights to guide business strategies, such as focusing on top products and exploring growth opportunities in underperforming regions.</a:t>
            </a:r>
          </a:p>
        </p:txBody>
      </p:sp>
    </p:spTree>
    <p:extLst>
      <p:ext uri="{BB962C8B-B14F-4D97-AF65-F5344CB8AC3E}">
        <p14:creationId xmlns:p14="http://schemas.microsoft.com/office/powerpoint/2010/main" val="55473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1230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 :Context and purpose of analysis</vt:lpstr>
      <vt:lpstr>ETL process for bike sales dataset to get into the PowerBI tool in readiness for analysis</vt:lpstr>
      <vt:lpstr>ETL PROCESS</vt:lpstr>
      <vt:lpstr> Kind of analysis we performed on bike sales data.</vt:lpstr>
      <vt:lpstr>Cards: Metrics Included: Revenue: Displays the total revenue. Number of Products (Order_Quantity): Shows total products sold. Unit Price: Displays the average unit price. These cards provide an at-a-glance summary of overall performance</vt:lpstr>
      <vt:lpstr>Stacked Column Chart: Revenue by Product _Description: The stacked column chart breaks down revenue by Product_Description, identifying which categories contribute most to total sales.</vt:lpstr>
      <vt:lpstr>Map: Revenue by Country: The map visualizes revenue distribution across countries, making it easy to identify high-performing regions</vt:lpstr>
      <vt:lpstr>I changed the stacked column chart to a stacked bar chart to better visualize the data horizontally, making it easier to compare the Revenue across different Product_Description.</vt:lpstr>
      <vt:lpstr>Results, Insights, and 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dc:title>
  <dc:creator>user</dc:creator>
  <cp:lastModifiedBy>Kabi Veronicah</cp:lastModifiedBy>
  <cp:revision>18</cp:revision>
  <dcterms:created xsi:type="dcterms:W3CDTF">2024-12-05T16:56:08Z</dcterms:created>
  <dcterms:modified xsi:type="dcterms:W3CDTF">2025-03-31T22:36:16Z</dcterms:modified>
</cp:coreProperties>
</file>