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756EA-06C5-29CF-9310-7ABD7051AA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99D84C-BA77-ED80-05A1-78B323F9D2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EA2DEF-B1D4-C95D-55D3-26EC3215D4A9}"/>
              </a:ext>
            </a:extLst>
          </p:cNvPr>
          <p:cNvSpPr>
            <a:spLocks noGrp="1"/>
          </p:cNvSpPr>
          <p:nvPr>
            <p:ph type="dt" sz="half" idx="10"/>
          </p:nvPr>
        </p:nvSpPr>
        <p:spPr/>
        <p:txBody>
          <a:bodyPr/>
          <a:lstStyle/>
          <a:p>
            <a:fld id="{47819659-9090-4D14-BA2A-207506316A26}" type="datetimeFigureOut">
              <a:rPr lang="en-US" smtClean="0"/>
              <a:t>4/1/2025</a:t>
            </a:fld>
            <a:endParaRPr lang="en-US"/>
          </a:p>
        </p:txBody>
      </p:sp>
      <p:sp>
        <p:nvSpPr>
          <p:cNvPr id="5" name="Footer Placeholder 4">
            <a:extLst>
              <a:ext uri="{FF2B5EF4-FFF2-40B4-BE49-F238E27FC236}">
                <a16:creationId xmlns:a16="http://schemas.microsoft.com/office/drawing/2014/main" id="{E72F88A7-C9C2-538A-AEBA-9105BD377A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21FDAC-4A52-9CA4-5D96-EE059EA213C3}"/>
              </a:ext>
            </a:extLst>
          </p:cNvPr>
          <p:cNvSpPr>
            <a:spLocks noGrp="1"/>
          </p:cNvSpPr>
          <p:nvPr>
            <p:ph type="sldNum" sz="quarter" idx="12"/>
          </p:nvPr>
        </p:nvSpPr>
        <p:spPr/>
        <p:txBody>
          <a:bodyPr/>
          <a:lstStyle/>
          <a:p>
            <a:fld id="{04EC6E06-96AE-4765-B5F8-391337C492E5}" type="slidenum">
              <a:rPr lang="en-US" smtClean="0"/>
              <a:t>‹#›</a:t>
            </a:fld>
            <a:endParaRPr lang="en-US"/>
          </a:p>
        </p:txBody>
      </p:sp>
    </p:spTree>
    <p:extLst>
      <p:ext uri="{BB962C8B-B14F-4D97-AF65-F5344CB8AC3E}">
        <p14:creationId xmlns:p14="http://schemas.microsoft.com/office/powerpoint/2010/main" val="3226474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06A63-77C9-522B-89BF-28E849E19E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34FE4D-CCF8-386F-1053-D67C39F145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665CFC-525A-D8A8-35B4-4333625EA8DD}"/>
              </a:ext>
            </a:extLst>
          </p:cNvPr>
          <p:cNvSpPr>
            <a:spLocks noGrp="1"/>
          </p:cNvSpPr>
          <p:nvPr>
            <p:ph type="dt" sz="half" idx="10"/>
          </p:nvPr>
        </p:nvSpPr>
        <p:spPr/>
        <p:txBody>
          <a:bodyPr/>
          <a:lstStyle/>
          <a:p>
            <a:fld id="{47819659-9090-4D14-BA2A-207506316A26}" type="datetimeFigureOut">
              <a:rPr lang="en-US" smtClean="0"/>
              <a:t>4/1/2025</a:t>
            </a:fld>
            <a:endParaRPr lang="en-US"/>
          </a:p>
        </p:txBody>
      </p:sp>
      <p:sp>
        <p:nvSpPr>
          <p:cNvPr id="5" name="Footer Placeholder 4">
            <a:extLst>
              <a:ext uri="{FF2B5EF4-FFF2-40B4-BE49-F238E27FC236}">
                <a16:creationId xmlns:a16="http://schemas.microsoft.com/office/drawing/2014/main" id="{6A8C32E9-AD2B-8D40-4CCD-40B4EBEA66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C6724B-F0D2-0487-8DDB-B9874E6DC8DE}"/>
              </a:ext>
            </a:extLst>
          </p:cNvPr>
          <p:cNvSpPr>
            <a:spLocks noGrp="1"/>
          </p:cNvSpPr>
          <p:nvPr>
            <p:ph type="sldNum" sz="quarter" idx="12"/>
          </p:nvPr>
        </p:nvSpPr>
        <p:spPr/>
        <p:txBody>
          <a:bodyPr/>
          <a:lstStyle/>
          <a:p>
            <a:fld id="{04EC6E06-96AE-4765-B5F8-391337C492E5}" type="slidenum">
              <a:rPr lang="en-US" smtClean="0"/>
              <a:t>‹#›</a:t>
            </a:fld>
            <a:endParaRPr lang="en-US"/>
          </a:p>
        </p:txBody>
      </p:sp>
    </p:spTree>
    <p:extLst>
      <p:ext uri="{BB962C8B-B14F-4D97-AF65-F5344CB8AC3E}">
        <p14:creationId xmlns:p14="http://schemas.microsoft.com/office/powerpoint/2010/main" val="1582850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8FD720-3CD9-ED26-00EF-9754FFFF11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C5AEE3-F5B2-0332-B3F7-2375066A12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635EAC-00CE-158C-8B6B-08B5183B917F}"/>
              </a:ext>
            </a:extLst>
          </p:cNvPr>
          <p:cNvSpPr>
            <a:spLocks noGrp="1"/>
          </p:cNvSpPr>
          <p:nvPr>
            <p:ph type="dt" sz="half" idx="10"/>
          </p:nvPr>
        </p:nvSpPr>
        <p:spPr/>
        <p:txBody>
          <a:bodyPr/>
          <a:lstStyle/>
          <a:p>
            <a:fld id="{47819659-9090-4D14-BA2A-207506316A26}" type="datetimeFigureOut">
              <a:rPr lang="en-US" smtClean="0"/>
              <a:t>4/1/2025</a:t>
            </a:fld>
            <a:endParaRPr lang="en-US"/>
          </a:p>
        </p:txBody>
      </p:sp>
      <p:sp>
        <p:nvSpPr>
          <p:cNvPr id="5" name="Footer Placeholder 4">
            <a:extLst>
              <a:ext uri="{FF2B5EF4-FFF2-40B4-BE49-F238E27FC236}">
                <a16:creationId xmlns:a16="http://schemas.microsoft.com/office/drawing/2014/main" id="{E23005F5-71CA-D17C-251F-D1BCD01262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F6C522-512B-E9CF-7C0F-E6FE7C344239}"/>
              </a:ext>
            </a:extLst>
          </p:cNvPr>
          <p:cNvSpPr>
            <a:spLocks noGrp="1"/>
          </p:cNvSpPr>
          <p:nvPr>
            <p:ph type="sldNum" sz="quarter" idx="12"/>
          </p:nvPr>
        </p:nvSpPr>
        <p:spPr/>
        <p:txBody>
          <a:bodyPr/>
          <a:lstStyle/>
          <a:p>
            <a:fld id="{04EC6E06-96AE-4765-B5F8-391337C492E5}" type="slidenum">
              <a:rPr lang="en-US" smtClean="0"/>
              <a:t>‹#›</a:t>
            </a:fld>
            <a:endParaRPr lang="en-US"/>
          </a:p>
        </p:txBody>
      </p:sp>
    </p:spTree>
    <p:extLst>
      <p:ext uri="{BB962C8B-B14F-4D97-AF65-F5344CB8AC3E}">
        <p14:creationId xmlns:p14="http://schemas.microsoft.com/office/powerpoint/2010/main" val="1258849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2F776-8A1B-3310-0EAB-7AF077C9B5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73AEF5-3ABD-792E-223B-7A6493FA2B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8B865B-E34E-CF1F-9F93-06C58117BFB0}"/>
              </a:ext>
            </a:extLst>
          </p:cNvPr>
          <p:cNvSpPr>
            <a:spLocks noGrp="1"/>
          </p:cNvSpPr>
          <p:nvPr>
            <p:ph type="dt" sz="half" idx="10"/>
          </p:nvPr>
        </p:nvSpPr>
        <p:spPr/>
        <p:txBody>
          <a:bodyPr/>
          <a:lstStyle/>
          <a:p>
            <a:fld id="{47819659-9090-4D14-BA2A-207506316A26}" type="datetimeFigureOut">
              <a:rPr lang="en-US" smtClean="0"/>
              <a:t>4/1/2025</a:t>
            </a:fld>
            <a:endParaRPr lang="en-US"/>
          </a:p>
        </p:txBody>
      </p:sp>
      <p:sp>
        <p:nvSpPr>
          <p:cNvPr id="5" name="Footer Placeholder 4">
            <a:extLst>
              <a:ext uri="{FF2B5EF4-FFF2-40B4-BE49-F238E27FC236}">
                <a16:creationId xmlns:a16="http://schemas.microsoft.com/office/drawing/2014/main" id="{69FF6E27-B30D-1B07-A607-D609CAF329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CD8DF8-A1B0-4A6E-C3C6-6D6659F049A4}"/>
              </a:ext>
            </a:extLst>
          </p:cNvPr>
          <p:cNvSpPr>
            <a:spLocks noGrp="1"/>
          </p:cNvSpPr>
          <p:nvPr>
            <p:ph type="sldNum" sz="quarter" idx="12"/>
          </p:nvPr>
        </p:nvSpPr>
        <p:spPr/>
        <p:txBody>
          <a:bodyPr/>
          <a:lstStyle/>
          <a:p>
            <a:fld id="{04EC6E06-96AE-4765-B5F8-391337C492E5}" type="slidenum">
              <a:rPr lang="en-US" smtClean="0"/>
              <a:t>‹#›</a:t>
            </a:fld>
            <a:endParaRPr lang="en-US"/>
          </a:p>
        </p:txBody>
      </p:sp>
    </p:spTree>
    <p:extLst>
      <p:ext uri="{BB962C8B-B14F-4D97-AF65-F5344CB8AC3E}">
        <p14:creationId xmlns:p14="http://schemas.microsoft.com/office/powerpoint/2010/main" val="4074456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5B9B4-6916-EA56-27A7-65A4F30320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E31473-2FE1-674F-3399-6AC0D421E8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A69D0E-139B-8C4E-6B31-28ED6F56CB88}"/>
              </a:ext>
            </a:extLst>
          </p:cNvPr>
          <p:cNvSpPr>
            <a:spLocks noGrp="1"/>
          </p:cNvSpPr>
          <p:nvPr>
            <p:ph type="dt" sz="half" idx="10"/>
          </p:nvPr>
        </p:nvSpPr>
        <p:spPr/>
        <p:txBody>
          <a:bodyPr/>
          <a:lstStyle/>
          <a:p>
            <a:fld id="{47819659-9090-4D14-BA2A-207506316A26}" type="datetimeFigureOut">
              <a:rPr lang="en-US" smtClean="0"/>
              <a:t>4/1/2025</a:t>
            </a:fld>
            <a:endParaRPr lang="en-US"/>
          </a:p>
        </p:txBody>
      </p:sp>
      <p:sp>
        <p:nvSpPr>
          <p:cNvPr id="5" name="Footer Placeholder 4">
            <a:extLst>
              <a:ext uri="{FF2B5EF4-FFF2-40B4-BE49-F238E27FC236}">
                <a16:creationId xmlns:a16="http://schemas.microsoft.com/office/drawing/2014/main" id="{DED3D738-E6EF-2174-15F2-821A431E55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3C8006-D1E4-0092-56AB-1FA87C0096B3}"/>
              </a:ext>
            </a:extLst>
          </p:cNvPr>
          <p:cNvSpPr>
            <a:spLocks noGrp="1"/>
          </p:cNvSpPr>
          <p:nvPr>
            <p:ph type="sldNum" sz="quarter" idx="12"/>
          </p:nvPr>
        </p:nvSpPr>
        <p:spPr/>
        <p:txBody>
          <a:bodyPr/>
          <a:lstStyle/>
          <a:p>
            <a:fld id="{04EC6E06-96AE-4765-B5F8-391337C492E5}" type="slidenum">
              <a:rPr lang="en-US" smtClean="0"/>
              <a:t>‹#›</a:t>
            </a:fld>
            <a:endParaRPr lang="en-US"/>
          </a:p>
        </p:txBody>
      </p:sp>
    </p:spTree>
    <p:extLst>
      <p:ext uri="{BB962C8B-B14F-4D97-AF65-F5344CB8AC3E}">
        <p14:creationId xmlns:p14="http://schemas.microsoft.com/office/powerpoint/2010/main" val="2885119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095C6-9BA5-3E4F-8542-B9F1F7A6C4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474E85-264D-704F-5CFD-E32C53056A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0FA9FF-5B73-0949-9C63-91D0836A35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CA89E7-1B71-8409-BD54-C4365D1654C9}"/>
              </a:ext>
            </a:extLst>
          </p:cNvPr>
          <p:cNvSpPr>
            <a:spLocks noGrp="1"/>
          </p:cNvSpPr>
          <p:nvPr>
            <p:ph type="dt" sz="half" idx="10"/>
          </p:nvPr>
        </p:nvSpPr>
        <p:spPr/>
        <p:txBody>
          <a:bodyPr/>
          <a:lstStyle/>
          <a:p>
            <a:fld id="{47819659-9090-4D14-BA2A-207506316A26}" type="datetimeFigureOut">
              <a:rPr lang="en-US" smtClean="0"/>
              <a:t>4/1/2025</a:t>
            </a:fld>
            <a:endParaRPr lang="en-US"/>
          </a:p>
        </p:txBody>
      </p:sp>
      <p:sp>
        <p:nvSpPr>
          <p:cNvPr id="6" name="Footer Placeholder 5">
            <a:extLst>
              <a:ext uri="{FF2B5EF4-FFF2-40B4-BE49-F238E27FC236}">
                <a16:creationId xmlns:a16="http://schemas.microsoft.com/office/drawing/2014/main" id="{EF7D2058-11B2-FF26-8C49-AA9E532E44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46EF96-27B7-52D2-AD3D-CC1D69A5A4B3}"/>
              </a:ext>
            </a:extLst>
          </p:cNvPr>
          <p:cNvSpPr>
            <a:spLocks noGrp="1"/>
          </p:cNvSpPr>
          <p:nvPr>
            <p:ph type="sldNum" sz="quarter" idx="12"/>
          </p:nvPr>
        </p:nvSpPr>
        <p:spPr/>
        <p:txBody>
          <a:bodyPr/>
          <a:lstStyle/>
          <a:p>
            <a:fld id="{04EC6E06-96AE-4765-B5F8-391337C492E5}" type="slidenum">
              <a:rPr lang="en-US" smtClean="0"/>
              <a:t>‹#›</a:t>
            </a:fld>
            <a:endParaRPr lang="en-US"/>
          </a:p>
        </p:txBody>
      </p:sp>
    </p:spTree>
    <p:extLst>
      <p:ext uri="{BB962C8B-B14F-4D97-AF65-F5344CB8AC3E}">
        <p14:creationId xmlns:p14="http://schemas.microsoft.com/office/powerpoint/2010/main" val="1430776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A5182-6512-D9C1-C8A5-56B76EC9D4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71ECB8-53F5-5DEF-FA34-B8FA4A59F4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C27731-D841-BAF3-E070-5C1AE9C674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DC934E-33F5-BC63-72AA-C25974753D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36915D-2549-CC0F-7E21-D28EB69D24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F104A-F252-07BC-E5AE-80493AACB5D5}"/>
              </a:ext>
            </a:extLst>
          </p:cNvPr>
          <p:cNvSpPr>
            <a:spLocks noGrp="1"/>
          </p:cNvSpPr>
          <p:nvPr>
            <p:ph type="dt" sz="half" idx="10"/>
          </p:nvPr>
        </p:nvSpPr>
        <p:spPr/>
        <p:txBody>
          <a:bodyPr/>
          <a:lstStyle/>
          <a:p>
            <a:fld id="{47819659-9090-4D14-BA2A-207506316A26}" type="datetimeFigureOut">
              <a:rPr lang="en-US" smtClean="0"/>
              <a:t>4/1/2025</a:t>
            </a:fld>
            <a:endParaRPr lang="en-US"/>
          </a:p>
        </p:txBody>
      </p:sp>
      <p:sp>
        <p:nvSpPr>
          <p:cNvPr id="8" name="Footer Placeholder 7">
            <a:extLst>
              <a:ext uri="{FF2B5EF4-FFF2-40B4-BE49-F238E27FC236}">
                <a16:creationId xmlns:a16="http://schemas.microsoft.com/office/drawing/2014/main" id="{E054A143-262E-DAAC-4CDE-78161DFADC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0D10F8-C934-33E9-CD96-88E24CC3A5D4}"/>
              </a:ext>
            </a:extLst>
          </p:cNvPr>
          <p:cNvSpPr>
            <a:spLocks noGrp="1"/>
          </p:cNvSpPr>
          <p:nvPr>
            <p:ph type="sldNum" sz="quarter" idx="12"/>
          </p:nvPr>
        </p:nvSpPr>
        <p:spPr/>
        <p:txBody>
          <a:bodyPr/>
          <a:lstStyle/>
          <a:p>
            <a:fld id="{04EC6E06-96AE-4765-B5F8-391337C492E5}" type="slidenum">
              <a:rPr lang="en-US" smtClean="0"/>
              <a:t>‹#›</a:t>
            </a:fld>
            <a:endParaRPr lang="en-US"/>
          </a:p>
        </p:txBody>
      </p:sp>
    </p:spTree>
    <p:extLst>
      <p:ext uri="{BB962C8B-B14F-4D97-AF65-F5344CB8AC3E}">
        <p14:creationId xmlns:p14="http://schemas.microsoft.com/office/powerpoint/2010/main" val="404879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65FCE-DCB3-B4F3-2C93-E725211466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985221-BF34-87FF-6EA0-08A8107F83E7}"/>
              </a:ext>
            </a:extLst>
          </p:cNvPr>
          <p:cNvSpPr>
            <a:spLocks noGrp="1"/>
          </p:cNvSpPr>
          <p:nvPr>
            <p:ph type="dt" sz="half" idx="10"/>
          </p:nvPr>
        </p:nvSpPr>
        <p:spPr/>
        <p:txBody>
          <a:bodyPr/>
          <a:lstStyle/>
          <a:p>
            <a:fld id="{47819659-9090-4D14-BA2A-207506316A26}" type="datetimeFigureOut">
              <a:rPr lang="en-US" smtClean="0"/>
              <a:t>4/1/2025</a:t>
            </a:fld>
            <a:endParaRPr lang="en-US"/>
          </a:p>
        </p:txBody>
      </p:sp>
      <p:sp>
        <p:nvSpPr>
          <p:cNvPr id="4" name="Footer Placeholder 3">
            <a:extLst>
              <a:ext uri="{FF2B5EF4-FFF2-40B4-BE49-F238E27FC236}">
                <a16:creationId xmlns:a16="http://schemas.microsoft.com/office/drawing/2014/main" id="{3ADCD1C6-D9BD-4D80-FB33-94362DCA43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798914-9AD7-BD92-6C6C-2364EBB739A6}"/>
              </a:ext>
            </a:extLst>
          </p:cNvPr>
          <p:cNvSpPr>
            <a:spLocks noGrp="1"/>
          </p:cNvSpPr>
          <p:nvPr>
            <p:ph type="sldNum" sz="quarter" idx="12"/>
          </p:nvPr>
        </p:nvSpPr>
        <p:spPr/>
        <p:txBody>
          <a:bodyPr/>
          <a:lstStyle/>
          <a:p>
            <a:fld id="{04EC6E06-96AE-4765-B5F8-391337C492E5}" type="slidenum">
              <a:rPr lang="en-US" smtClean="0"/>
              <a:t>‹#›</a:t>
            </a:fld>
            <a:endParaRPr lang="en-US"/>
          </a:p>
        </p:txBody>
      </p:sp>
    </p:spTree>
    <p:extLst>
      <p:ext uri="{BB962C8B-B14F-4D97-AF65-F5344CB8AC3E}">
        <p14:creationId xmlns:p14="http://schemas.microsoft.com/office/powerpoint/2010/main" val="1813304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D43C25-9152-8325-7811-B6E6EDEB4A75}"/>
              </a:ext>
            </a:extLst>
          </p:cNvPr>
          <p:cNvSpPr>
            <a:spLocks noGrp="1"/>
          </p:cNvSpPr>
          <p:nvPr>
            <p:ph type="dt" sz="half" idx="10"/>
          </p:nvPr>
        </p:nvSpPr>
        <p:spPr/>
        <p:txBody>
          <a:bodyPr/>
          <a:lstStyle/>
          <a:p>
            <a:fld id="{47819659-9090-4D14-BA2A-207506316A26}" type="datetimeFigureOut">
              <a:rPr lang="en-US" smtClean="0"/>
              <a:t>4/1/2025</a:t>
            </a:fld>
            <a:endParaRPr lang="en-US"/>
          </a:p>
        </p:txBody>
      </p:sp>
      <p:sp>
        <p:nvSpPr>
          <p:cNvPr id="3" name="Footer Placeholder 2">
            <a:extLst>
              <a:ext uri="{FF2B5EF4-FFF2-40B4-BE49-F238E27FC236}">
                <a16:creationId xmlns:a16="http://schemas.microsoft.com/office/drawing/2014/main" id="{5B0B9A7D-03B1-DD39-A5CB-211E94166D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E3FDE8-5859-AF3B-E9FB-B80A94424A81}"/>
              </a:ext>
            </a:extLst>
          </p:cNvPr>
          <p:cNvSpPr>
            <a:spLocks noGrp="1"/>
          </p:cNvSpPr>
          <p:nvPr>
            <p:ph type="sldNum" sz="quarter" idx="12"/>
          </p:nvPr>
        </p:nvSpPr>
        <p:spPr/>
        <p:txBody>
          <a:bodyPr/>
          <a:lstStyle/>
          <a:p>
            <a:fld id="{04EC6E06-96AE-4765-B5F8-391337C492E5}" type="slidenum">
              <a:rPr lang="en-US" smtClean="0"/>
              <a:t>‹#›</a:t>
            </a:fld>
            <a:endParaRPr lang="en-US"/>
          </a:p>
        </p:txBody>
      </p:sp>
    </p:spTree>
    <p:extLst>
      <p:ext uri="{BB962C8B-B14F-4D97-AF65-F5344CB8AC3E}">
        <p14:creationId xmlns:p14="http://schemas.microsoft.com/office/powerpoint/2010/main" val="375902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6A219-8D4D-05DF-855D-76AA37EA8E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3D96165-6CEC-5B7F-C4C2-995AE530FF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AE49C1-C161-1346-53CE-139702AC00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617804-1AB0-493E-A83E-A4485083C8EE}"/>
              </a:ext>
            </a:extLst>
          </p:cNvPr>
          <p:cNvSpPr>
            <a:spLocks noGrp="1"/>
          </p:cNvSpPr>
          <p:nvPr>
            <p:ph type="dt" sz="half" idx="10"/>
          </p:nvPr>
        </p:nvSpPr>
        <p:spPr/>
        <p:txBody>
          <a:bodyPr/>
          <a:lstStyle/>
          <a:p>
            <a:fld id="{47819659-9090-4D14-BA2A-207506316A26}" type="datetimeFigureOut">
              <a:rPr lang="en-US" smtClean="0"/>
              <a:t>4/1/2025</a:t>
            </a:fld>
            <a:endParaRPr lang="en-US"/>
          </a:p>
        </p:txBody>
      </p:sp>
      <p:sp>
        <p:nvSpPr>
          <p:cNvPr id="6" name="Footer Placeholder 5">
            <a:extLst>
              <a:ext uri="{FF2B5EF4-FFF2-40B4-BE49-F238E27FC236}">
                <a16:creationId xmlns:a16="http://schemas.microsoft.com/office/drawing/2014/main" id="{04B4EA73-CF70-07CD-0F2B-FC9DEC88BC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CBEBA8-0332-A896-B94C-1A2FBCD7E3E0}"/>
              </a:ext>
            </a:extLst>
          </p:cNvPr>
          <p:cNvSpPr>
            <a:spLocks noGrp="1"/>
          </p:cNvSpPr>
          <p:nvPr>
            <p:ph type="sldNum" sz="quarter" idx="12"/>
          </p:nvPr>
        </p:nvSpPr>
        <p:spPr/>
        <p:txBody>
          <a:bodyPr/>
          <a:lstStyle/>
          <a:p>
            <a:fld id="{04EC6E06-96AE-4765-B5F8-391337C492E5}" type="slidenum">
              <a:rPr lang="en-US" smtClean="0"/>
              <a:t>‹#›</a:t>
            </a:fld>
            <a:endParaRPr lang="en-US"/>
          </a:p>
        </p:txBody>
      </p:sp>
    </p:spTree>
    <p:extLst>
      <p:ext uri="{BB962C8B-B14F-4D97-AF65-F5344CB8AC3E}">
        <p14:creationId xmlns:p14="http://schemas.microsoft.com/office/powerpoint/2010/main" val="284645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4FDF6-15DF-9FF8-7654-E9FA5586AF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7F40E41-6796-B0EA-82C0-B8F2C49CBD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4D173C-7B62-49A8-4807-0124439E2D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7C2F19-BCB6-7FFF-27C5-B6F3EE0B19AA}"/>
              </a:ext>
            </a:extLst>
          </p:cNvPr>
          <p:cNvSpPr>
            <a:spLocks noGrp="1"/>
          </p:cNvSpPr>
          <p:nvPr>
            <p:ph type="dt" sz="half" idx="10"/>
          </p:nvPr>
        </p:nvSpPr>
        <p:spPr/>
        <p:txBody>
          <a:bodyPr/>
          <a:lstStyle/>
          <a:p>
            <a:fld id="{47819659-9090-4D14-BA2A-207506316A26}" type="datetimeFigureOut">
              <a:rPr lang="en-US" smtClean="0"/>
              <a:t>4/1/2025</a:t>
            </a:fld>
            <a:endParaRPr lang="en-US"/>
          </a:p>
        </p:txBody>
      </p:sp>
      <p:sp>
        <p:nvSpPr>
          <p:cNvPr id="6" name="Footer Placeholder 5">
            <a:extLst>
              <a:ext uri="{FF2B5EF4-FFF2-40B4-BE49-F238E27FC236}">
                <a16:creationId xmlns:a16="http://schemas.microsoft.com/office/drawing/2014/main" id="{2254C7F5-823C-0D88-37D6-C0ABC90486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09459-5238-6F1F-9E48-ADC73C6625D2}"/>
              </a:ext>
            </a:extLst>
          </p:cNvPr>
          <p:cNvSpPr>
            <a:spLocks noGrp="1"/>
          </p:cNvSpPr>
          <p:nvPr>
            <p:ph type="sldNum" sz="quarter" idx="12"/>
          </p:nvPr>
        </p:nvSpPr>
        <p:spPr/>
        <p:txBody>
          <a:bodyPr/>
          <a:lstStyle/>
          <a:p>
            <a:fld id="{04EC6E06-96AE-4765-B5F8-391337C492E5}" type="slidenum">
              <a:rPr lang="en-US" smtClean="0"/>
              <a:t>‹#›</a:t>
            </a:fld>
            <a:endParaRPr lang="en-US"/>
          </a:p>
        </p:txBody>
      </p:sp>
    </p:spTree>
    <p:extLst>
      <p:ext uri="{BB962C8B-B14F-4D97-AF65-F5344CB8AC3E}">
        <p14:creationId xmlns:p14="http://schemas.microsoft.com/office/powerpoint/2010/main" val="203055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82F6D7-C336-18B6-2822-234978403E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9A0F08-9DDC-2A34-9213-D3054DB8D9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0B12EB-7A1A-7B2C-1472-2FFA68CD82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819659-9090-4D14-BA2A-207506316A26}" type="datetimeFigureOut">
              <a:rPr lang="en-US" smtClean="0"/>
              <a:t>4/1/2025</a:t>
            </a:fld>
            <a:endParaRPr lang="en-US"/>
          </a:p>
        </p:txBody>
      </p:sp>
      <p:sp>
        <p:nvSpPr>
          <p:cNvPr id="5" name="Footer Placeholder 4">
            <a:extLst>
              <a:ext uri="{FF2B5EF4-FFF2-40B4-BE49-F238E27FC236}">
                <a16:creationId xmlns:a16="http://schemas.microsoft.com/office/drawing/2014/main" id="{75FEFEB9-2A66-B790-000E-FC4DC7DBB0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EEC914-0183-9869-4C29-0ECF3F9FD9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EC6E06-96AE-4765-B5F8-391337C492E5}" type="slidenum">
              <a:rPr lang="en-US" smtClean="0"/>
              <a:t>‹#›</a:t>
            </a:fld>
            <a:endParaRPr lang="en-US"/>
          </a:p>
        </p:txBody>
      </p:sp>
    </p:spTree>
    <p:extLst>
      <p:ext uri="{BB962C8B-B14F-4D97-AF65-F5344CB8AC3E}">
        <p14:creationId xmlns:p14="http://schemas.microsoft.com/office/powerpoint/2010/main" val="3683574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1B71-312F-ED5C-25FE-439C26EE6FA4}"/>
              </a:ext>
            </a:extLst>
          </p:cNvPr>
          <p:cNvSpPr>
            <a:spLocks noGrp="1"/>
          </p:cNvSpPr>
          <p:nvPr>
            <p:ph type="title"/>
          </p:nvPr>
        </p:nvSpPr>
        <p:spPr>
          <a:xfrm>
            <a:off x="838200" y="365125"/>
            <a:ext cx="10515600" cy="844697"/>
          </a:xfrm>
        </p:spPr>
        <p:txBody>
          <a:bodyPr>
            <a:normAutofit/>
          </a:bodyPr>
          <a:lstStyle/>
          <a:p>
            <a:r>
              <a:rPr lang="en-US" sz="2800" b="1" dirty="0"/>
              <a:t>Created a dashboard to show the visual elements that we used</a:t>
            </a:r>
            <a:r>
              <a:rPr lang="en-US" sz="2800" dirty="0"/>
              <a:t>. </a:t>
            </a:r>
          </a:p>
        </p:txBody>
      </p:sp>
      <p:pic>
        <p:nvPicPr>
          <p:cNvPr id="5" name="Content Placeholder 4">
            <a:extLst>
              <a:ext uri="{FF2B5EF4-FFF2-40B4-BE49-F238E27FC236}">
                <a16:creationId xmlns:a16="http://schemas.microsoft.com/office/drawing/2014/main" id="{013EF294-2F8D-5864-F8CB-07F677CAD3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22362"/>
            <a:ext cx="10515599" cy="4994031"/>
          </a:xfrm>
        </p:spPr>
      </p:pic>
    </p:spTree>
    <p:extLst>
      <p:ext uri="{BB962C8B-B14F-4D97-AF65-F5344CB8AC3E}">
        <p14:creationId xmlns:p14="http://schemas.microsoft.com/office/powerpoint/2010/main" val="1463695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5A6BC-03A1-1419-84BE-53FD70D002E9}"/>
              </a:ext>
            </a:extLst>
          </p:cNvPr>
          <p:cNvSpPr>
            <a:spLocks noGrp="1"/>
          </p:cNvSpPr>
          <p:nvPr>
            <p:ph type="title"/>
          </p:nvPr>
        </p:nvSpPr>
        <p:spPr>
          <a:xfrm>
            <a:off x="838200" y="365126"/>
            <a:ext cx="10515600" cy="315912"/>
          </a:xfrm>
        </p:spPr>
        <p:txBody>
          <a:bodyPr>
            <a:noAutofit/>
          </a:bodyPr>
          <a:lstStyle/>
          <a:p>
            <a:r>
              <a:rPr lang="en-US" sz="2400" b="1" dirty="0"/>
              <a:t>These are the visual elements we decided to use in our Dashboard:</a:t>
            </a:r>
          </a:p>
        </p:txBody>
      </p:sp>
      <p:sp>
        <p:nvSpPr>
          <p:cNvPr id="3" name="Content Placeholder 2">
            <a:extLst>
              <a:ext uri="{FF2B5EF4-FFF2-40B4-BE49-F238E27FC236}">
                <a16:creationId xmlns:a16="http://schemas.microsoft.com/office/drawing/2014/main" id="{DCBCB5B8-6938-0AF7-0B01-00F61821EC09}"/>
              </a:ext>
            </a:extLst>
          </p:cNvPr>
          <p:cNvSpPr>
            <a:spLocks noGrp="1"/>
          </p:cNvSpPr>
          <p:nvPr>
            <p:ph idx="1"/>
          </p:nvPr>
        </p:nvSpPr>
        <p:spPr>
          <a:xfrm>
            <a:off x="838200" y="815926"/>
            <a:ext cx="10515600" cy="5528603"/>
          </a:xfrm>
        </p:spPr>
        <p:txBody>
          <a:bodyPr>
            <a:normAutofit/>
          </a:bodyPr>
          <a:lstStyle/>
          <a:p>
            <a:pPr>
              <a:buFont typeface="Wingdings" panose="05000000000000000000" pitchFamily="2" charset="2"/>
              <a:buChar char="v"/>
            </a:pPr>
            <a:r>
              <a:rPr lang="en-US" sz="2000" b="1" dirty="0"/>
              <a:t> Obvious Trends</a:t>
            </a:r>
          </a:p>
          <a:p>
            <a:r>
              <a:rPr lang="en-US" sz="1800" dirty="0"/>
              <a:t> Digital Connectivity Peaked Around 2018 The line chart shows a sharp decline in connectivity after 2018, especially for high-income groups. The donut chart confirms that 2016, 2017, and 2018 had the highest connectivity contributions.</a:t>
            </a:r>
          </a:p>
          <a:p>
            <a:r>
              <a:rPr lang="en-US" sz="1800" dirty="0"/>
              <a:t>2. High-Income and Upper-Middle-Income Groups Dominate The pie chart shows that upper-middle-income (UM) and high-income (H) groups contribute the most to digital connectivity. Lower-income groups (LM and L) have much lower contributions.</a:t>
            </a:r>
          </a:p>
          <a:p>
            <a:r>
              <a:rPr lang="en-US" sz="1800" dirty="0"/>
              <a:t>3. Some Countries Contribute Significantly More The bar chart highlights that Serbia, North Macedonia, and Tonga are among the top contributors. Other countries contribute far less, indicating regional disparities in digital connectivity.</a:t>
            </a:r>
          </a:p>
          <a:p>
            <a:r>
              <a:rPr lang="en-US" sz="1800" dirty="0"/>
              <a:t>4. Steady Decline Across All Income Groups After 2018The line chart suggests that all income groups saw a decline in connectivity after 2018.However, the high-income group experienced the most drastic drop.</a:t>
            </a:r>
          </a:p>
          <a:p>
            <a:r>
              <a:rPr lang="en-US" sz="1800" dirty="0"/>
              <a:t>Key Insight: Connectivity efforts peaked around 2018 but have declined </a:t>
            </a:r>
            <a:r>
              <a:rPr lang="en-US" sz="1800" dirty="0" err="1"/>
              <a:t>since.Income</a:t>
            </a:r>
            <a:r>
              <a:rPr lang="en-US" sz="1800" dirty="0"/>
              <a:t> and regional disparities persist, with wealthier nations and income groups contributing more.</a:t>
            </a:r>
          </a:p>
          <a:p>
            <a:r>
              <a:rPr lang="en-US" sz="1800" dirty="0"/>
              <a:t> Reason: Helps viewers quickly identify sections, interpret data, and navigate the dashboard without confusion.</a:t>
            </a:r>
          </a:p>
        </p:txBody>
      </p:sp>
    </p:spTree>
    <p:extLst>
      <p:ext uri="{BB962C8B-B14F-4D97-AF65-F5344CB8AC3E}">
        <p14:creationId xmlns:p14="http://schemas.microsoft.com/office/powerpoint/2010/main" val="271421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00DA3-5533-9ECE-3CAA-89A4A3567662}"/>
              </a:ext>
            </a:extLst>
          </p:cNvPr>
          <p:cNvSpPr>
            <a:spLocks noGrp="1"/>
          </p:cNvSpPr>
          <p:nvPr>
            <p:ph type="title"/>
          </p:nvPr>
        </p:nvSpPr>
        <p:spPr>
          <a:xfrm>
            <a:off x="838200" y="365125"/>
            <a:ext cx="10515600" cy="464869"/>
          </a:xfrm>
        </p:spPr>
        <p:txBody>
          <a:bodyPr>
            <a:normAutofit/>
          </a:bodyPr>
          <a:lstStyle/>
          <a:p>
            <a:pPr marL="342900" indent="-342900">
              <a:buFont typeface="Wingdings" panose="05000000000000000000" pitchFamily="2" charset="2"/>
              <a:buChar char="v"/>
            </a:pPr>
            <a:r>
              <a:rPr lang="en-US" sz="2000" b="1" dirty="0"/>
              <a:t>Clear Headings and Key</a:t>
            </a:r>
          </a:p>
        </p:txBody>
      </p:sp>
      <p:sp>
        <p:nvSpPr>
          <p:cNvPr id="3" name="Content Placeholder 2">
            <a:extLst>
              <a:ext uri="{FF2B5EF4-FFF2-40B4-BE49-F238E27FC236}">
                <a16:creationId xmlns:a16="http://schemas.microsoft.com/office/drawing/2014/main" id="{00FB731F-8302-798F-6568-ED5F2E66AFA1}"/>
              </a:ext>
            </a:extLst>
          </p:cNvPr>
          <p:cNvSpPr>
            <a:spLocks noGrp="1"/>
          </p:cNvSpPr>
          <p:nvPr>
            <p:ph idx="1"/>
          </p:nvPr>
        </p:nvSpPr>
        <p:spPr>
          <a:xfrm>
            <a:off x="838200" y="984738"/>
            <a:ext cx="10515600" cy="5192225"/>
          </a:xfrm>
        </p:spPr>
        <p:txBody>
          <a:bodyPr>
            <a:normAutofit/>
          </a:bodyPr>
          <a:lstStyle/>
          <a:p>
            <a:r>
              <a:rPr lang="en-US" sz="1800" dirty="0"/>
              <a:t>Title: School-Age Digital Connectivity Dashboard</a:t>
            </a:r>
          </a:p>
          <a:p>
            <a:pPr marL="0" indent="0">
              <a:buNone/>
            </a:pPr>
            <a:r>
              <a:rPr lang="en-US" sz="1800" dirty="0"/>
              <a:t>This dashboard provides insights into digital connectivity trends among school-age children across different regions, time periods, and income groups.</a:t>
            </a:r>
          </a:p>
          <a:p>
            <a:r>
              <a:rPr lang="en-US" sz="1800" dirty="0"/>
              <a:t>Key Visual Elements e.g. Sum of Total (2309.15%)</a:t>
            </a:r>
          </a:p>
          <a:p>
            <a:pPr marL="0" indent="0">
              <a:buNone/>
            </a:pPr>
            <a:r>
              <a:rPr lang="en-US" sz="1800" dirty="0"/>
              <a:t>A large numeric representation of the overall total percentage </a:t>
            </a:r>
            <a:r>
              <a:rPr lang="en-US" sz="1800" dirty="0" err="1"/>
              <a:t>value.It</a:t>
            </a:r>
            <a:r>
              <a:rPr lang="en-US" sz="1800" dirty="0"/>
              <a:t> indicates a cumulative measure, but the high percentage suggests that the metric may be a relative or indexed figure.</a:t>
            </a:r>
          </a:p>
          <a:p>
            <a:pPr marL="0" indent="0">
              <a:buNone/>
            </a:pPr>
            <a:r>
              <a:rPr lang="en-US" sz="1800" dirty="0"/>
              <a:t> Reason: Helps viewers quickly identify sections, interpret data, and navigate the dashboard without confusion.</a:t>
            </a:r>
          </a:p>
          <a:p>
            <a:pPr>
              <a:buFont typeface="Wingdings" panose="05000000000000000000" pitchFamily="2" charset="2"/>
              <a:buChar char="v"/>
            </a:pPr>
            <a:r>
              <a:rPr lang="en-US" sz="2000" b="1" dirty="0"/>
              <a:t>Relevant Comparison</a:t>
            </a:r>
          </a:p>
          <a:p>
            <a:r>
              <a:rPr lang="en-US" sz="1800" dirty="0"/>
              <a:t> Income Group Comparisons – The Wealth Gap in Digital Access</a:t>
            </a:r>
          </a:p>
          <a:p>
            <a:r>
              <a:rPr lang="en-US" sz="1800" dirty="0"/>
              <a:t>Evidence: The pie chart shows that upper-middle-income (UM) and high-income (H) groups dominate. Lower-income (L) and lower-middle-income (LM) groups contribute the least. </a:t>
            </a:r>
          </a:p>
          <a:p>
            <a:r>
              <a:rPr lang="en-US" sz="1800" dirty="0"/>
              <a:t>Comparison to Average: High and upper-middle-income groups combined account for nearly 70% of total connectivity, while low-income groups remain far below the average.</a:t>
            </a:r>
          </a:p>
          <a:p>
            <a:r>
              <a:rPr lang="en-US" sz="1800" dirty="0"/>
              <a:t>Reason: Helps viewers understand disparities, make informed decisions, and draw meaningful conclusions.</a:t>
            </a:r>
          </a:p>
          <a:p>
            <a:pPr marL="0" indent="0">
              <a:buNone/>
            </a:pPr>
            <a:endParaRPr lang="en-US" sz="2000" b="1" dirty="0"/>
          </a:p>
        </p:txBody>
      </p:sp>
    </p:spTree>
    <p:extLst>
      <p:ext uri="{BB962C8B-B14F-4D97-AF65-F5344CB8AC3E}">
        <p14:creationId xmlns:p14="http://schemas.microsoft.com/office/powerpoint/2010/main" val="1183337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55B8E-7066-E3F4-492A-E97CCCD8FF4D}"/>
              </a:ext>
            </a:extLst>
          </p:cNvPr>
          <p:cNvSpPr>
            <a:spLocks noGrp="1"/>
          </p:cNvSpPr>
          <p:nvPr>
            <p:ph type="title"/>
          </p:nvPr>
        </p:nvSpPr>
        <p:spPr>
          <a:xfrm>
            <a:off x="838200" y="126610"/>
            <a:ext cx="10515600" cy="554428"/>
          </a:xfrm>
        </p:spPr>
        <p:txBody>
          <a:bodyPr>
            <a:normAutofit/>
          </a:bodyPr>
          <a:lstStyle/>
          <a:p>
            <a:pPr marL="457200" indent="-457200">
              <a:buFont typeface="Wingdings" panose="05000000000000000000" pitchFamily="2" charset="2"/>
              <a:buChar char="v"/>
            </a:pPr>
            <a:r>
              <a:rPr lang="en-US" sz="2000" b="1" dirty="0"/>
              <a:t>Art Design Elements</a:t>
            </a:r>
          </a:p>
        </p:txBody>
      </p:sp>
      <p:sp>
        <p:nvSpPr>
          <p:cNvPr id="3" name="Content Placeholder 2">
            <a:extLst>
              <a:ext uri="{FF2B5EF4-FFF2-40B4-BE49-F238E27FC236}">
                <a16:creationId xmlns:a16="http://schemas.microsoft.com/office/drawing/2014/main" id="{8DE12A33-11DF-E0B6-EA2D-502FF0C9F703}"/>
              </a:ext>
            </a:extLst>
          </p:cNvPr>
          <p:cNvSpPr>
            <a:spLocks noGrp="1"/>
          </p:cNvSpPr>
          <p:nvPr>
            <p:ph idx="1"/>
          </p:nvPr>
        </p:nvSpPr>
        <p:spPr>
          <a:xfrm>
            <a:off x="838200" y="681038"/>
            <a:ext cx="10515600" cy="5607219"/>
          </a:xfrm>
        </p:spPr>
        <p:txBody>
          <a:bodyPr>
            <a:normAutofit/>
          </a:bodyPr>
          <a:lstStyle/>
          <a:p>
            <a:r>
              <a:rPr lang="en-US" sz="1800" b="0" i="0" dirty="0">
                <a:solidFill>
                  <a:srgbClr val="202124"/>
                </a:solidFill>
                <a:effectLst/>
              </a:rPr>
              <a:t>Color Coding for Categories : Different colors represent time periods, income groups, and regions across charts.</a:t>
            </a:r>
          </a:p>
          <a:p>
            <a:r>
              <a:rPr lang="en-US" sz="1800" dirty="0"/>
              <a:t>Color coding improves clarity and category differentiation.</a:t>
            </a:r>
          </a:p>
          <a:p>
            <a:r>
              <a:rPr lang="en-US" sz="1800" dirty="0"/>
              <a:t> Diverse chart types make data easy to analyze.</a:t>
            </a:r>
          </a:p>
          <a:p>
            <a:r>
              <a:rPr lang="en-US" sz="1800" dirty="0"/>
              <a:t> Key metrics in large fonts help emphasize crucial numbers.</a:t>
            </a:r>
          </a:p>
          <a:p>
            <a:r>
              <a:rPr lang="en-US" sz="1800" dirty="0"/>
              <a:t> Well-labeled graphs ensure better understanding.</a:t>
            </a:r>
          </a:p>
          <a:p>
            <a:r>
              <a:rPr lang="en-US" sz="1800" dirty="0"/>
              <a:t>Dark theme with bright colors improves contrast and readability.</a:t>
            </a:r>
          </a:p>
          <a:p>
            <a:r>
              <a:rPr lang="en-US" sz="1900" dirty="0"/>
              <a:t>Reason: Makes the dashboard visually appealing, improves engagement, and directs attention to important details.</a:t>
            </a:r>
          </a:p>
          <a:p>
            <a:pPr>
              <a:buFont typeface="Wingdings" panose="05000000000000000000" pitchFamily="2" charset="2"/>
              <a:buChar char="v"/>
            </a:pPr>
            <a:r>
              <a:rPr lang="en-US" sz="2000" b="1" dirty="0"/>
              <a:t>Consolidated Insights</a:t>
            </a:r>
          </a:p>
          <a:p>
            <a:r>
              <a:rPr lang="en-US" sz="1800" dirty="0"/>
              <a:t> Connectivity peaked in 2018 but has dropped since.</a:t>
            </a:r>
          </a:p>
          <a:p>
            <a:r>
              <a:rPr lang="en-US" sz="1800" dirty="0"/>
              <a:t> Higher-income groups lead digital access, while lower-income groups lag.</a:t>
            </a:r>
          </a:p>
          <a:p>
            <a:r>
              <a:rPr lang="en-US" sz="1800" dirty="0"/>
              <a:t> A few countries drive most of the progress, leaving many behind.</a:t>
            </a:r>
          </a:p>
          <a:p>
            <a:r>
              <a:rPr lang="en-US" sz="1800" dirty="0"/>
              <a:t> All groups saw a decline after 2018, with high-income nations hit hardest</a:t>
            </a:r>
            <a:r>
              <a:rPr lang="en-US" sz="2000" dirty="0"/>
              <a:t>.</a:t>
            </a:r>
          </a:p>
          <a:p>
            <a:r>
              <a:rPr lang="en-US" sz="2000" dirty="0"/>
              <a:t>Reason: It conveys several ideas at once in an easily understandable way.</a:t>
            </a:r>
          </a:p>
        </p:txBody>
      </p:sp>
    </p:spTree>
    <p:extLst>
      <p:ext uri="{BB962C8B-B14F-4D97-AF65-F5344CB8AC3E}">
        <p14:creationId xmlns:p14="http://schemas.microsoft.com/office/powerpoint/2010/main" val="3153775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569</Words>
  <Application>Microsoft Office PowerPoint</Application>
  <PresentationFormat>Widescreen</PresentationFormat>
  <Paragraphs>34</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Wingdings</vt:lpstr>
      <vt:lpstr>Office Theme</vt:lpstr>
      <vt:lpstr>Created a dashboard to show the visual elements that we used. </vt:lpstr>
      <vt:lpstr>These are the visual elements we decided to use in our Dashboard:</vt:lpstr>
      <vt:lpstr>Clear Headings and Key</vt:lpstr>
      <vt:lpstr>Art Design Elements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Kabi Veronicah</dc:creator>
  <cp:lastModifiedBy>Kabi Veronicah</cp:lastModifiedBy>
  <cp:revision>2</cp:revision>
  <dcterms:created xsi:type="dcterms:W3CDTF">2025-03-12T16:55:27Z</dcterms:created>
  <dcterms:modified xsi:type="dcterms:W3CDTF">2025-03-31T22:56:24Z</dcterms:modified>
</cp:coreProperties>
</file>