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ACDB-BC2D-C5FD-101D-C3039E439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B800F-E9BA-7F3C-0BD0-B89C15ADD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B4E1E-C8A5-D4C6-F0A6-D8B54E3C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7CF7-137E-4EA2-B268-A7760E836EB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F3764-6B48-7BA3-3580-31D75C01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A1DB7-E473-3EF2-6DB5-1C91EDCA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DCEA-0A4E-4E9A-92A2-DF68BFB01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1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486E2-0667-FC82-81B8-3FD33C7E5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2BB9B-F1F1-565D-147E-0B660648E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A89FB-1E6C-7AC7-FB17-4F357811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7CF7-137E-4EA2-B268-A7760E836EB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70CC2-DAC5-B7AC-DD49-A2BB55F5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D66E3-DF88-39FE-F2FF-0408D1C5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DCEA-0A4E-4E9A-92A2-DF68BFB01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6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E177D4-BE0F-3106-26E6-E0E92FC5F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2E115-B1B9-0881-58B6-61B129CC0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C7AC-06A7-69D5-F451-0053B058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7CF7-137E-4EA2-B268-A7760E836EB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B5E08-BCF7-034B-AD09-92BE5699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F547D-F20D-4F3C-52BC-A52CAC09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DCEA-0A4E-4E9A-92A2-DF68BFB01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96FE-E56D-3B63-D231-7713268C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04D5A-8322-C7DB-964E-F71D4E8D0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2F5A1-2B36-5D30-9F92-3F4C2A7A3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7CF7-137E-4EA2-B268-A7760E836EB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26531-5B48-6F6A-3E4E-5AB99FD7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459B9-1054-0BFB-945F-BA8D9344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DCEA-0A4E-4E9A-92A2-DF68BFB01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32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CA22-421C-1F56-1E59-0B72BF37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76051-1E58-0AAF-BA26-930C9B1F5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C55D6-CD48-1D3A-C742-3ACC3D0A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7CF7-137E-4EA2-B268-A7760E836EB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EDF03-66B6-6232-CB5E-CE19F842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B4C44-4329-5996-7595-A8B85DD2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DCEA-0A4E-4E9A-92A2-DF68BFB01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4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F8B2-AEB0-D8A7-06CC-7DB04C90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057C4-1578-A6C8-D89E-DB311F5B3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CF723-A2F3-DA5A-6E6B-689E274C2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DE677-DDC9-C718-E62F-9412ECB4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7CF7-137E-4EA2-B268-A7760E836EB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6C9AE-F754-D8BD-A163-22D72C12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0C27E-AA0B-90F7-00B8-5755F9FB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DCEA-0A4E-4E9A-92A2-DF68BFB01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4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09D6-8459-44F7-7C5C-14A3FF19F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9D1EC-C895-6C1E-8D5F-5BAC04BF6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396F0-DFE9-0061-2EBD-640219758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4C8D7-B29B-0492-30D4-9934C78CF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34EA0-5F8F-7C48-1284-E1863C358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10B96-8019-0B35-0C01-0DAD1E11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7CF7-137E-4EA2-B268-A7760E836EB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402EC-DB1E-924F-CA48-3681D68D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30D0F9-4B0E-209E-12C4-EB595337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DCEA-0A4E-4E9A-92A2-DF68BFB01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6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287F-C614-A326-90A2-F3FDE308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65F07-F055-D816-D2D5-D12734E1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7CF7-137E-4EA2-B268-A7760E836EB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11003-C655-E86B-63A8-7CC589AA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826B3-BA1F-6CB8-1646-EF03074C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DCEA-0A4E-4E9A-92A2-DF68BFB01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5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6C3ED-340F-E679-0151-680E1E52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7CF7-137E-4EA2-B268-A7760E836EB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17EE8-256F-9337-8092-90F938CA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DD1AE-1C62-04D7-02E8-6A8C01C6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DCEA-0A4E-4E9A-92A2-DF68BFB01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2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B3DB-A4D0-9AA1-7ECE-B7646A2C1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034E6-FD92-9A8B-C5D5-5B2495EE6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BB94D-ACB7-5997-D692-2AC70572E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CF060-78BE-C9DE-72B5-FE4E5BCC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7CF7-137E-4EA2-B268-A7760E836EB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B1AC3-8DEA-94FB-FB13-DD311DE8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3B255-B837-D41A-3527-C40F41C2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DCEA-0A4E-4E9A-92A2-DF68BFB01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7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3060-5E18-B913-4E57-0016543E4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F5E5B-8BE2-41A6-460C-485162725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CADAB-A908-335E-1D71-BD719DC19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A5EF0-0080-7091-303C-0B0E6B68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7CF7-137E-4EA2-B268-A7760E836EB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C8DD8-35F6-BF9B-6AE3-5EAA9007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9C63E-31D8-02BD-335A-E94EBA4F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DCEA-0A4E-4E9A-92A2-DF68BFB01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0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7D823-5FBF-DED1-17B2-C0A3AEE1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CF056-5D09-0BC5-BE80-6223AEF6E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15908-BA94-BB37-CBF9-91B0F4032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57CF7-137E-4EA2-B268-A7760E836EB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380AC-D0AF-D82F-97D4-5B7036422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AB68D-D15B-05E2-6098-7A0C3B89C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0DCEA-0A4E-4E9A-92A2-DF68BFB01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8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902-C2B2-ED57-6143-DEB48C53E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861" y="365126"/>
            <a:ext cx="9916278" cy="450849"/>
          </a:xfrm>
        </p:spPr>
        <p:txBody>
          <a:bodyPr>
            <a:normAutofit/>
          </a:bodyPr>
          <a:lstStyle/>
          <a:p>
            <a:r>
              <a:rPr lang="en-US" sz="1600" b="1" dirty="0"/>
              <a:t>DASHBOARD WITH DIFFERENT CHARTS THAT WE USED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FECD38-E0F2-5B14-B022-FFCBED378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61" y="815975"/>
            <a:ext cx="9916278" cy="5360988"/>
          </a:xfrm>
        </p:spPr>
      </p:pic>
    </p:spTree>
    <p:extLst>
      <p:ext uri="{BB962C8B-B14F-4D97-AF65-F5344CB8AC3E}">
        <p14:creationId xmlns:p14="http://schemas.microsoft.com/office/powerpoint/2010/main" val="260948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9C32F9-EF92-A846-8DDE-835C724728B3}"/>
              </a:ext>
            </a:extLst>
          </p:cNvPr>
          <p:cNvSpPr txBox="1"/>
          <p:nvPr/>
        </p:nvSpPr>
        <p:spPr>
          <a:xfrm>
            <a:off x="0" y="0"/>
            <a:ext cx="12192000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Recommended Chart Types and Their Justifications</a:t>
            </a:r>
          </a:p>
          <a:p>
            <a:r>
              <a:rPr lang="en-US" sz="1600" b="1" dirty="0"/>
              <a:t>Reasons;</a:t>
            </a:r>
          </a:p>
          <a:p>
            <a:r>
              <a:rPr lang="en-US" sz="1600" b="1" dirty="0"/>
              <a:t>a)Pie Chart</a:t>
            </a:r>
          </a:p>
          <a:p>
            <a:r>
              <a:rPr lang="en-US" sz="1600" dirty="0"/>
              <a:t>Use Case: Representing the proportion of school-age children who have digital connectivity versus those who don’t.</a:t>
            </a:r>
          </a:p>
          <a:p>
            <a:r>
              <a:rPr lang="en-US" sz="1600" dirty="0"/>
              <a:t>Showing distribution of digital access across income groups or wealth quintiles.</a:t>
            </a:r>
          </a:p>
          <a:p>
            <a:r>
              <a:rPr lang="en-US" sz="1600" dirty="0"/>
              <a:t>Comparing the share of urban vs. rural populations in digital connectivity.</a:t>
            </a:r>
          </a:p>
          <a:p>
            <a:r>
              <a:rPr lang="en-US" sz="1600" u="sng" dirty="0"/>
              <a:t>Why Use a Pie Chart?</a:t>
            </a:r>
          </a:p>
          <a:p>
            <a:r>
              <a:rPr lang="en-US" sz="1600" dirty="0"/>
              <a:t>A pie chart is an effective visualization tool for showing relative proportions of a whole.</a:t>
            </a:r>
          </a:p>
          <a:p>
            <a:r>
              <a:rPr lang="en-US" sz="1600" dirty="0"/>
              <a:t> It helps to answer questions like:</a:t>
            </a:r>
          </a:p>
          <a:p>
            <a:r>
              <a:rPr lang="en-US" sz="1600" dirty="0"/>
              <a:t>How much of the total school-age population is connected to the internet?</a:t>
            </a:r>
          </a:p>
          <a:p>
            <a:r>
              <a:rPr lang="en-US" sz="1600" dirty="0"/>
              <a:t>What percentage of school-age children in different wealth quintiles have digital access?</a:t>
            </a:r>
          </a:p>
          <a:p>
            <a:r>
              <a:rPr lang="en-US" sz="1600" dirty="0"/>
              <a:t>What share of internet access is from urban vs. rural areas?</a:t>
            </a:r>
          </a:p>
          <a:p>
            <a:r>
              <a:rPr lang="en-US" sz="1600" b="1" dirty="0"/>
              <a:t>Design Principles for Pie Charts:</a:t>
            </a:r>
          </a:p>
          <a:p>
            <a:pPr marL="342900" indent="-342900">
              <a:buAutoNum type="arabicPeriod"/>
            </a:pPr>
            <a:r>
              <a:rPr lang="en-US" sz="1600" dirty="0"/>
              <a:t>Proportional Representation (Accuracy &amp; Clarity)</a:t>
            </a:r>
          </a:p>
          <a:p>
            <a:r>
              <a:rPr lang="en-US" sz="1600" dirty="0"/>
              <a:t>Each slice accurately represents the proportion of the category in relation to the whole.</a:t>
            </a:r>
          </a:p>
          <a:p>
            <a:r>
              <a:rPr lang="en-US" sz="1600" dirty="0"/>
              <a:t>Pie charts work best for 2–5 categories where the differences are significant.</a:t>
            </a:r>
          </a:p>
          <a:p>
            <a:r>
              <a:rPr lang="en-US" sz="1600" dirty="0"/>
              <a:t>2. Color Differentiation (Distinction &amp; Readability)</a:t>
            </a:r>
          </a:p>
          <a:p>
            <a:r>
              <a:rPr lang="en-US" sz="1600" dirty="0"/>
              <a:t>Use contrasting colors to make each category visually distinct.</a:t>
            </a:r>
          </a:p>
          <a:p>
            <a:r>
              <a:rPr lang="en-US" sz="1600" dirty="0"/>
              <a:t>A darker shade for the largest segment helps direct attention to the most important insight.</a:t>
            </a:r>
          </a:p>
          <a:p>
            <a:r>
              <a:rPr lang="en-US" sz="1600" dirty="0"/>
              <a:t>3. Simplicity (Avoiding Overload &amp; Enhancing Focus)</a:t>
            </a:r>
          </a:p>
          <a:p>
            <a:r>
              <a:rPr lang="en-US" sz="1600" dirty="0"/>
              <a:t>No more than 5 slices to prevent confusion</a:t>
            </a:r>
          </a:p>
          <a:p>
            <a:r>
              <a:rPr lang="en-US" sz="1600" dirty="0"/>
              <a:t>Direct labeling instead of using a legend to make the chart easier to interpret.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1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E111E0-3FDE-8F30-10A3-D81BDB216F99}"/>
              </a:ext>
            </a:extLst>
          </p:cNvPr>
          <p:cNvSpPr txBox="1"/>
          <p:nvPr/>
        </p:nvSpPr>
        <p:spPr>
          <a:xfrm>
            <a:off x="0" y="0"/>
            <a:ext cx="12192000" cy="8525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4. Order of Slices (Visual Flow &amp; Understanding)</a:t>
            </a:r>
          </a:p>
          <a:p>
            <a:r>
              <a:rPr lang="en-US" sz="1600" dirty="0"/>
              <a:t>Arrange slices from largest to smallest in a clockwise direction to guide the viewer’s eyes naturally.</a:t>
            </a:r>
          </a:p>
          <a:p>
            <a:r>
              <a:rPr lang="en-US" sz="1600" dirty="0"/>
              <a:t>Place the most critical category at the 12 o’clock position for emphasis.</a:t>
            </a:r>
          </a:p>
          <a:p>
            <a:endParaRPr lang="en-US" sz="1600" dirty="0"/>
          </a:p>
          <a:p>
            <a:r>
              <a:rPr lang="en-US" sz="1600" b="1" dirty="0"/>
              <a:t>2. Card</a:t>
            </a:r>
            <a:r>
              <a:rPr lang="en-US" sz="1600" dirty="0"/>
              <a:t> (For Key Summary Metrics)</a:t>
            </a:r>
          </a:p>
          <a:p>
            <a:r>
              <a:rPr lang="en-US" sz="1600" dirty="0"/>
              <a:t>Use Case: Highlighting important statistics in a clear, readable format.</a:t>
            </a:r>
          </a:p>
          <a:p>
            <a:r>
              <a:rPr lang="en-US" sz="1600" dirty="0"/>
              <a:t>Providing a high-level summary of key digital connectivity metrics.</a:t>
            </a:r>
          </a:p>
          <a:p>
            <a:r>
              <a:rPr lang="en-US" sz="1600" dirty="0"/>
              <a:t>Ensuring the audience quickly grasps the most critical insights before diving into detailed visualizations.</a:t>
            </a:r>
          </a:p>
          <a:p>
            <a:r>
              <a:rPr lang="en-US" sz="1600" u="sng" dirty="0"/>
              <a:t>Why Use a Card?</a:t>
            </a:r>
          </a:p>
          <a:p>
            <a:r>
              <a:rPr lang="en-US" sz="1600" dirty="0"/>
              <a:t>A card (or metric box) is useful for displaying single, high-impact numbers that viewers can quickly absorb.</a:t>
            </a:r>
          </a:p>
          <a:p>
            <a:r>
              <a:rPr lang="en-US" sz="1600" dirty="0"/>
              <a:t> Cards help answer direct, data-driven questions like:</a:t>
            </a:r>
          </a:p>
          <a:p>
            <a:r>
              <a:rPr lang="en-US" sz="1600" dirty="0"/>
              <a:t>What is the total percentage of school-age children with internet access?</a:t>
            </a:r>
          </a:p>
          <a:p>
            <a:r>
              <a:rPr lang="en-US" sz="1600" dirty="0"/>
              <a:t>How many children in low-income regions have connectivity?</a:t>
            </a:r>
          </a:p>
          <a:p>
            <a:r>
              <a:rPr lang="en-US" sz="1600" dirty="0"/>
              <a:t>What is the urban vs. rural digital divide?</a:t>
            </a:r>
          </a:p>
          <a:p>
            <a:r>
              <a:rPr lang="en-US" sz="1600" b="1" dirty="0"/>
              <a:t>Design Principles for Cards</a:t>
            </a:r>
            <a:r>
              <a:rPr lang="en-US" sz="1600" dirty="0"/>
              <a:t>:</a:t>
            </a:r>
          </a:p>
          <a:p>
            <a:pPr marL="342900" indent="-342900">
              <a:buAutoNum type="arabicPeriod"/>
            </a:pPr>
            <a:r>
              <a:rPr lang="en-US" sz="1600" dirty="0"/>
              <a:t>Minimalism (Focus &amp; Readability)</a:t>
            </a:r>
          </a:p>
          <a:p>
            <a:r>
              <a:rPr lang="en-US" sz="1600" dirty="0"/>
              <a:t>A card should contain only essential numbers.</a:t>
            </a:r>
          </a:p>
          <a:p>
            <a:r>
              <a:rPr lang="en-US" sz="1600" dirty="0"/>
              <a:t>Avoid extra text—keep it clean and concise.</a:t>
            </a:r>
          </a:p>
          <a:p>
            <a:r>
              <a:rPr lang="en-US" sz="1600" dirty="0"/>
              <a:t>2. Visual Hierarchy (Emphasis on Key Figures)</a:t>
            </a:r>
          </a:p>
          <a:p>
            <a:r>
              <a:rPr lang="en-US" sz="1600" dirty="0"/>
              <a:t>The most important number should be bold and large for instant recognition.</a:t>
            </a:r>
          </a:p>
          <a:p>
            <a:r>
              <a:rPr lang="en-US" sz="1600" dirty="0"/>
              <a:t>Supporting context (e.g., “Sum of Total”) should be smaller and secondary.</a:t>
            </a:r>
          </a:p>
          <a:p>
            <a:endParaRPr lang="en-US" sz="1400" dirty="0"/>
          </a:p>
          <a:p>
            <a:endParaRPr lang="en-US" sz="1400" u="sng" dirty="0"/>
          </a:p>
          <a:p>
            <a:endParaRPr lang="en-US" sz="1400" u="sng" dirty="0"/>
          </a:p>
          <a:p>
            <a:endParaRPr lang="en-US" sz="1400" u="sng" dirty="0"/>
          </a:p>
          <a:p>
            <a:endParaRPr lang="en-US" sz="1400" u="sng" dirty="0"/>
          </a:p>
          <a:p>
            <a:endParaRPr lang="en-US" sz="1400" u="sng" dirty="0"/>
          </a:p>
          <a:p>
            <a:endParaRPr lang="en-US" sz="1400" u="sng" dirty="0"/>
          </a:p>
          <a:p>
            <a:endParaRPr lang="en-US" sz="1400" u="sng" dirty="0"/>
          </a:p>
          <a:p>
            <a:endParaRPr lang="en-US" sz="1400" u="sng" dirty="0"/>
          </a:p>
          <a:p>
            <a:endParaRPr lang="en-US" sz="1400" u="sng" dirty="0"/>
          </a:p>
          <a:p>
            <a:endParaRPr lang="en-US" sz="1400" u="sng" dirty="0"/>
          </a:p>
          <a:p>
            <a:endParaRPr lang="en-US" sz="1400" u="sng" dirty="0"/>
          </a:p>
          <a:p>
            <a:endParaRPr lang="en-US" sz="1400" u="sng" dirty="0"/>
          </a:p>
          <a:p>
            <a:endParaRPr lang="en-US" sz="1400" u="sng" dirty="0"/>
          </a:p>
          <a:p>
            <a:endParaRPr lang="en-US" sz="1600" u="sng" dirty="0"/>
          </a:p>
        </p:txBody>
      </p:sp>
    </p:spTree>
    <p:extLst>
      <p:ext uri="{BB962C8B-B14F-4D97-AF65-F5344CB8AC3E}">
        <p14:creationId xmlns:p14="http://schemas.microsoft.com/office/powerpoint/2010/main" val="348710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894A27-14EC-B7F6-7C34-67184F864428}"/>
              </a:ext>
            </a:extLst>
          </p:cNvPr>
          <p:cNvSpPr txBox="1"/>
          <p:nvPr/>
        </p:nvSpPr>
        <p:spPr>
          <a:xfrm>
            <a:off x="0" y="112543"/>
            <a:ext cx="12084148" cy="7909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3. Stacked Bar Chart (For Proportions Within Categories)</a:t>
            </a:r>
          </a:p>
          <a:p>
            <a:r>
              <a:rPr lang="en-US" sz="1600" dirty="0"/>
              <a:t>Use Case: Visualizing the percentage of school-age children with digital connectivity within each wealth quintile or region.</a:t>
            </a:r>
          </a:p>
          <a:p>
            <a:r>
              <a:rPr lang="en-US" sz="1600" dirty="0"/>
              <a:t>Showing the distribution of digital connectivity by income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Why Stacked Bar Charts?</a:t>
            </a:r>
          </a:p>
          <a:p>
            <a:r>
              <a:rPr lang="en-US" sz="1600" dirty="0"/>
              <a:t>Shows both absolute values and proportions in one visualization. </a:t>
            </a:r>
          </a:p>
          <a:p>
            <a:r>
              <a:rPr lang="en-US" sz="1600" dirty="0"/>
              <a:t>Helps in understanding how wealth inequality affects digital access.</a:t>
            </a:r>
          </a:p>
          <a:p>
            <a:r>
              <a:rPr lang="en-US" sz="1600" b="1" dirty="0"/>
              <a:t>Design Principles to Considered:</a:t>
            </a:r>
          </a:p>
          <a:p>
            <a:r>
              <a:rPr lang="en-US" sz="1600" dirty="0"/>
              <a:t>Color Differentiation: Use distinct colors for each wealth quintile (e.g., poorest to richest).</a:t>
            </a:r>
          </a:p>
          <a:p>
            <a:r>
              <a:rPr lang="en-US" sz="1600" dirty="0"/>
              <a:t>Proportionality: Ensure bars add up to 100% for accurate interpretation.</a:t>
            </a:r>
          </a:p>
          <a:p>
            <a:r>
              <a:rPr lang="en-US" sz="1600" dirty="0"/>
              <a:t>Minimalism: Limit the number of wealth categories shown to avoid clutter.</a:t>
            </a:r>
          </a:p>
          <a:p>
            <a:r>
              <a:rPr lang="en-US" sz="1600" dirty="0"/>
              <a:t>Labeling: Use direct labels instead of a legend to make it easy to read.</a:t>
            </a:r>
          </a:p>
          <a:p>
            <a:endParaRPr lang="en-US" sz="1600" dirty="0"/>
          </a:p>
          <a:p>
            <a:r>
              <a:rPr lang="en-US" sz="1600" b="1" dirty="0"/>
              <a:t>4. Donut Chart (For Showing Overall Proportions)</a:t>
            </a:r>
          </a:p>
          <a:p>
            <a:r>
              <a:rPr lang="en-US" sz="1600" dirty="0"/>
              <a:t>Use Case: Showing the sum of total vs Time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Why Donut Charts?</a:t>
            </a:r>
          </a:p>
          <a:p>
            <a:r>
              <a:rPr lang="en-US" sz="1600" dirty="0"/>
              <a:t>Provides a high-level overview of proportions.</a:t>
            </a:r>
          </a:p>
          <a:p>
            <a:r>
              <a:rPr lang="en-US" sz="1600" dirty="0"/>
              <a:t>More visually appealing than a pie chart due to its center space (which can contain total values).</a:t>
            </a:r>
          </a:p>
          <a:p>
            <a:r>
              <a:rPr lang="en-US" sz="1600" b="1" dirty="0"/>
              <a:t>Design Principles to Considered:</a:t>
            </a:r>
          </a:p>
          <a:p>
            <a:r>
              <a:rPr lang="en-US" sz="1600" dirty="0"/>
              <a:t>Limited Categories: No more than 8 segments to avoid misinterpretation.</a:t>
            </a:r>
          </a:p>
          <a:p>
            <a:r>
              <a:rPr lang="en-US" sz="1600" dirty="0"/>
              <a:t>Highlighting Key Insights: The largest segment should be emphasized with a slightly darker shade.</a:t>
            </a:r>
          </a:p>
          <a:p>
            <a:r>
              <a:rPr lang="en-US" sz="1600" dirty="0"/>
              <a:t>Center Labeling: Display the total percentage of school-age children connected.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8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167697-2528-5BA3-DE8C-60BE2D801C97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5. Line Chart (For Showing Trends Over Time)</a:t>
            </a:r>
          </a:p>
          <a:p>
            <a:r>
              <a:rPr lang="en-US" dirty="0"/>
              <a:t>Use </a:t>
            </a:r>
            <a:r>
              <a:rPr lang="en-US" dirty="0" err="1"/>
              <a:t>Case:Tracking</a:t>
            </a:r>
            <a:r>
              <a:rPr lang="en-US" dirty="0"/>
              <a:t> changes in digital connectivity over multiple years (if time-series data is available).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Why Line Charts?</a:t>
            </a:r>
          </a:p>
          <a:p>
            <a:r>
              <a:rPr lang="en-US" dirty="0"/>
              <a:t>Best for showing patterns, trends, and seasonality over time.</a:t>
            </a:r>
          </a:p>
          <a:p>
            <a:r>
              <a:rPr lang="en-US" dirty="0"/>
              <a:t>Helps identify gradual improvements or sharp declines in connectivity.</a:t>
            </a:r>
          </a:p>
          <a:p>
            <a:r>
              <a:rPr lang="en-US" b="1" dirty="0"/>
              <a:t>Design Principles to Considered:</a:t>
            </a:r>
          </a:p>
          <a:p>
            <a:r>
              <a:rPr lang="en-US" dirty="0"/>
              <a:t>Continuity: Ensure smooth transitions between years.</a:t>
            </a:r>
          </a:p>
          <a:p>
            <a:r>
              <a:rPr lang="en-US" dirty="0"/>
              <a:t>Highlighting Key Points: Use markers to emphasize major shifts (e.g., a policy change in a specific year).</a:t>
            </a:r>
          </a:p>
          <a:p>
            <a:r>
              <a:rPr lang="en-US" dirty="0"/>
              <a:t>Multiple Lines: Use separate lines for urban vs. rural populations to compare growth rates.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1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0FDB5F-A54D-6B0B-46C3-7AE346079CBB}"/>
              </a:ext>
            </a:extLst>
          </p:cNvPr>
          <p:cNvSpPr txBox="1"/>
          <p:nvPr/>
        </p:nvSpPr>
        <p:spPr>
          <a:xfrm>
            <a:off x="0" y="1"/>
            <a:ext cx="12192000" cy="8740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Best practices ;</a:t>
            </a:r>
          </a:p>
          <a:p>
            <a:r>
              <a:rPr lang="en-US" sz="1600" b="1" dirty="0"/>
              <a:t>1)pie chart</a:t>
            </a:r>
          </a:p>
          <a:p>
            <a:r>
              <a:rPr lang="en-US" sz="1600" dirty="0" err="1"/>
              <a:t>a.Keep</a:t>
            </a:r>
            <a:r>
              <a:rPr lang="en-US" sz="1600" dirty="0"/>
              <a:t> the number of slices limited to maintain clarity - we used a total of 5 slices to represent the sum of total income </a:t>
            </a:r>
            <a:r>
              <a:rPr lang="en-US" sz="1600" dirty="0" err="1"/>
              <a:t>group,thus</a:t>
            </a:r>
            <a:r>
              <a:rPr lang="en-US" sz="1600" dirty="0"/>
              <a:t> maintaining clarity by limiting slices.</a:t>
            </a:r>
          </a:p>
          <a:p>
            <a:r>
              <a:rPr lang="en-US" sz="1600" dirty="0"/>
              <a:t>b. Clearly label each slice with clear text - we used percentages to label each slice according to the total, with a clear concise key to illustrate what each slice represents.</a:t>
            </a:r>
          </a:p>
          <a:p>
            <a:r>
              <a:rPr lang="en-US" sz="1600" dirty="0"/>
              <a:t>c. Ensure consistency so that viewers can associate </a:t>
            </a:r>
            <a:r>
              <a:rPr lang="en-US" sz="1600" dirty="0" err="1"/>
              <a:t>colour</a:t>
            </a:r>
            <a:r>
              <a:rPr lang="en-US" sz="1600" dirty="0"/>
              <a:t> with specific categories - we used bright and vibrant </a:t>
            </a:r>
            <a:r>
              <a:rPr lang="en-US" sz="1600" dirty="0" err="1"/>
              <a:t>colours</a:t>
            </a:r>
            <a:r>
              <a:rPr lang="en-US" sz="1600" dirty="0"/>
              <a:t> that are easily noticeable and making it a powerful aid in attracting attention.</a:t>
            </a:r>
          </a:p>
          <a:p>
            <a:pPr marL="457200" indent="-457200">
              <a:buAutoNum type="alphaLcPeriod"/>
            </a:pPr>
            <a:endParaRPr lang="en-US" sz="1600" dirty="0"/>
          </a:p>
          <a:p>
            <a:r>
              <a:rPr lang="en-US" sz="1600" b="1" dirty="0"/>
              <a:t>2) line chart</a:t>
            </a:r>
          </a:p>
          <a:p>
            <a:r>
              <a:rPr lang="en-US" sz="1600" dirty="0" err="1"/>
              <a:t>a.Ensure</a:t>
            </a:r>
            <a:r>
              <a:rPr lang="en-US" sz="1600" dirty="0"/>
              <a:t> that data you are representing has a logical order - we used logical order where the time period was following consistent years and the sum of total has equal interval of percentage.</a:t>
            </a:r>
          </a:p>
          <a:p>
            <a:r>
              <a:rPr lang="en-US" sz="1600" dirty="0"/>
              <a:t>b. Add context through annotations and labels - we added more context to the line chart through keys that clearly explain what each </a:t>
            </a:r>
            <a:r>
              <a:rPr lang="en-US" sz="1600" dirty="0" err="1"/>
              <a:t>colour</a:t>
            </a:r>
            <a:r>
              <a:rPr lang="en-US" sz="1600" dirty="0"/>
              <a:t> is representing. Clear labels in the </a:t>
            </a:r>
            <a:r>
              <a:rPr lang="en-US" sz="1600" dirty="0" err="1"/>
              <a:t>title,x</a:t>
            </a:r>
            <a:r>
              <a:rPr lang="en-US" sz="1600" dirty="0"/>
              <a:t> and y axis were </a:t>
            </a:r>
            <a:r>
              <a:rPr lang="en-US" sz="1600" dirty="0" err="1"/>
              <a:t>used,thus</a:t>
            </a:r>
            <a:r>
              <a:rPr lang="en-US" sz="1600" dirty="0"/>
              <a:t> readers can easily interpret what the line chart is representing trend between what categories.</a:t>
            </a:r>
          </a:p>
          <a:p>
            <a:r>
              <a:rPr lang="en-US" sz="1600" dirty="0"/>
              <a:t>c. If the dataset it </a:t>
            </a:r>
            <a:r>
              <a:rPr lang="en-US" sz="1600" dirty="0" err="1"/>
              <a:t>large,we</a:t>
            </a:r>
            <a:r>
              <a:rPr lang="en-US" sz="1600" dirty="0"/>
              <a:t> use transparency or spacing to improve visibility - we used spacing since the dataset represented happens to be </a:t>
            </a:r>
            <a:r>
              <a:rPr lang="en-US" sz="1600" dirty="0" err="1"/>
              <a:t>large,hence</a:t>
            </a:r>
            <a:r>
              <a:rPr lang="en-US" sz="1600" dirty="0"/>
              <a:t> improving visibility.</a:t>
            </a:r>
          </a:p>
          <a:p>
            <a:endParaRPr lang="en-US" sz="1600" dirty="0"/>
          </a:p>
          <a:p>
            <a:r>
              <a:rPr lang="en-US" sz="1600" b="1" dirty="0"/>
              <a:t>3) stacked bar chart</a:t>
            </a:r>
          </a:p>
          <a:p>
            <a:r>
              <a:rPr lang="en-US" sz="1600" dirty="0"/>
              <a:t>a)Use logical ordering (descending order) -We used logical ordering where the sum of total in countries was in descending </a:t>
            </a:r>
            <a:r>
              <a:rPr lang="en-US" sz="1600" dirty="0" err="1"/>
              <a:t>order,with</a:t>
            </a:r>
            <a:r>
              <a:rPr lang="en-US" sz="1600" dirty="0"/>
              <a:t> </a:t>
            </a:r>
            <a:r>
              <a:rPr lang="en-US" sz="1600" dirty="0" err="1"/>
              <a:t>serbia</a:t>
            </a:r>
            <a:r>
              <a:rPr lang="en-US" sz="1600" dirty="0"/>
              <a:t> leading.</a:t>
            </a:r>
          </a:p>
          <a:p>
            <a:r>
              <a:rPr lang="en-US" sz="1600" dirty="0"/>
              <a:t>b) Clearly labeled axis with concise labels-We used clearly labeled axis with concise </a:t>
            </a:r>
            <a:r>
              <a:rPr lang="en-US" sz="1600" dirty="0" err="1"/>
              <a:t>labels,with</a:t>
            </a:r>
            <a:r>
              <a:rPr lang="en-US" sz="1600" dirty="0"/>
              <a:t> easier understanding at first </a:t>
            </a:r>
            <a:r>
              <a:rPr lang="en-US" sz="1600" dirty="0" err="1"/>
              <a:t>glance,that</a:t>
            </a:r>
            <a:r>
              <a:rPr lang="en-US" sz="1600" dirty="0"/>
              <a:t> we are comparing sum of total by countries and areas, and in percentage format.</a:t>
            </a:r>
          </a:p>
          <a:p>
            <a:r>
              <a:rPr lang="en-US" sz="1600" dirty="0"/>
              <a:t>c)  Keep it simple -We kept it simple by limiting the number of categories we used to avoid cluttering.</a:t>
            </a:r>
          </a:p>
          <a:p>
            <a:r>
              <a:rPr lang="en-US" sz="1600" dirty="0"/>
              <a:t>d)  Purposely use color to highlight and convey meaning -We used color blue that is eye catching for adjacent segments.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3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D835AE-4027-7490-CC4C-669E6B4DB8FE}"/>
              </a:ext>
            </a:extLst>
          </p:cNvPr>
          <p:cNvSpPr txBox="1"/>
          <p:nvPr/>
        </p:nvSpPr>
        <p:spPr>
          <a:xfrm>
            <a:off x="0" y="0"/>
            <a:ext cx="12192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sz="1600" b="1" dirty="0"/>
              <a:t>d) Donut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600" dirty="0"/>
              <a:t>Purposely use distinct color -We used consistent distinct colors for each segment, that makes it easier to highlight each segment.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600" dirty="0"/>
              <a:t>Ensure proper ordering -We used proper ordering by sorting segments by size from the largest to the smallest in a clockwise way from 2012 having the largest segment.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600" dirty="0"/>
              <a:t>Label clearly - We used clear labels that show what each color represents absolute percentage values near segments.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600" dirty="0"/>
              <a:t>Avoid 3D effects -We avoided using 3D effects and settled for a flat design to represent distortion and misinterpretation of segment sizes.</a:t>
            </a:r>
          </a:p>
          <a:p>
            <a:pPr marL="342900" indent="-342900">
              <a:buFont typeface="+mj-lt"/>
              <a:buAutoNum type="alphaLcParenR"/>
            </a:pPr>
            <a:endParaRPr lang="en-US" sz="1600" dirty="0"/>
          </a:p>
          <a:p>
            <a:r>
              <a:rPr lang="en-US" sz="1600" b="1" dirty="0"/>
              <a:t> e) Card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600" dirty="0"/>
              <a:t> Focus on single key metrics -We focused on a single key metric, where we displayed the percentage of the sum of total of the dataset.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600" dirty="0"/>
              <a:t> Use clear and large fonts-We used clear, bold and prominence on the main number for quick reading ability, thus it's easier to spot and see conclusions.</a:t>
            </a:r>
          </a:p>
          <a:p>
            <a:pPr marL="342900" indent="-342900">
              <a:buFont typeface="+mj-lt"/>
              <a:buAutoNum type="alphaLcParenR"/>
            </a:pPr>
            <a:endParaRPr lang="en-US" sz="1600" dirty="0"/>
          </a:p>
          <a:p>
            <a:pPr marL="342900" indent="-342900">
              <a:buFont typeface="+mj-lt"/>
              <a:buAutoNum type="alphaLcParenR"/>
            </a:pPr>
            <a:endParaRPr lang="en-US" sz="1600" dirty="0"/>
          </a:p>
          <a:p>
            <a:pPr marL="342900" indent="-342900">
              <a:buFont typeface="+mj-lt"/>
              <a:buAutoNum type="alphaLcParenR"/>
            </a:pPr>
            <a:endParaRPr lang="en-US" sz="1600" dirty="0"/>
          </a:p>
          <a:p>
            <a:pPr marL="342900" indent="-342900">
              <a:buFont typeface="+mj-lt"/>
              <a:buAutoNum type="alphaLcParenR"/>
            </a:pPr>
            <a:endParaRPr lang="en-US" sz="1600" dirty="0"/>
          </a:p>
          <a:p>
            <a:pPr marL="342900" indent="-342900">
              <a:buFont typeface="+mj-lt"/>
              <a:buAutoNum type="alphaLcParenR"/>
            </a:pPr>
            <a:endParaRPr lang="en-US" sz="1600" dirty="0"/>
          </a:p>
          <a:p>
            <a:pPr marL="342900" indent="-342900">
              <a:buFont typeface="+mj-lt"/>
              <a:buAutoNum type="alphaLcParenR"/>
            </a:pPr>
            <a:endParaRPr lang="en-US" sz="1600" dirty="0"/>
          </a:p>
          <a:p>
            <a:pPr marL="342900" indent="-342900">
              <a:buFont typeface="+mj-lt"/>
              <a:buAutoNum type="alphaLcParenR"/>
            </a:pPr>
            <a:endParaRPr lang="en-US" sz="1600" dirty="0"/>
          </a:p>
          <a:p>
            <a:pPr marL="342900" indent="-342900">
              <a:buFont typeface="+mj-lt"/>
              <a:buAutoNum type="alphaLcParenR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3573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7291</TotalTime>
  <Words>1324</Words>
  <Application>Microsoft Office PowerPoint</Application>
  <PresentationFormat>Widescreen</PresentationFormat>
  <Paragraphs>144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DASHBOARD WITH DIFFERENT CHARTS THAT WE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Kabi Veronicah</dc:creator>
  <cp:lastModifiedBy>Kabi Veronicah</cp:lastModifiedBy>
  <cp:revision>2</cp:revision>
  <dcterms:created xsi:type="dcterms:W3CDTF">2025-03-19T19:02:13Z</dcterms:created>
  <dcterms:modified xsi:type="dcterms:W3CDTF">2025-03-31T22:55:55Z</dcterms:modified>
</cp:coreProperties>
</file>