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95" r:id="rId6"/>
    <p:sldId id="298" r:id="rId7"/>
    <p:sldId id="305" r:id="rId8"/>
    <p:sldId id="300" r:id="rId9"/>
    <p:sldId id="296" r:id="rId10"/>
    <p:sldId id="301" r:id="rId11"/>
    <p:sldId id="302" r:id="rId12"/>
    <p:sldId id="299" r:id="rId13"/>
    <p:sldId id="303" r:id="rId14"/>
    <p:sldId id="304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Segoe UI" panose="020B0502040204020203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6FA82-0386-C436-1707-53355816DD32}" v="20" dt="2022-04-26T09:18:09.244"/>
  </p1510:revLst>
</p1510:revInfo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3741" autoAdjust="0"/>
  </p:normalViewPr>
  <p:slideViewPr>
    <p:cSldViewPr snapToGrid="0">
      <p:cViewPr varScale="1">
        <p:scale>
          <a:sx n="109" d="100"/>
          <a:sy n="109" d="100"/>
        </p:scale>
        <p:origin x="63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164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259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82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451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69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63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380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26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987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02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474744" y="2816968"/>
            <a:ext cx="5127894" cy="1855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COMPUTER </a:t>
            </a:r>
            <a:br>
              <a:rPr lang="en-IN" dirty="0"/>
            </a:br>
            <a:r>
              <a:rPr lang="en-IN" dirty="0"/>
              <a:t>PROGRAMMING</a:t>
            </a:r>
            <a:endParaRPr dirty="0"/>
          </a:p>
        </p:txBody>
      </p:sp>
      <p:sp>
        <p:nvSpPr>
          <p:cNvPr id="3" name="Google Shape;131;p18">
            <a:extLst>
              <a:ext uri="{FF2B5EF4-FFF2-40B4-BE49-F238E27FC236}">
                <a16:creationId xmlns:a16="http://schemas.microsoft.com/office/drawing/2014/main" id="{ADE00E42-1491-4BF6-8C2A-A6534AF4DCC1}"/>
              </a:ext>
            </a:extLst>
          </p:cNvPr>
          <p:cNvSpPr/>
          <p:nvPr/>
        </p:nvSpPr>
        <p:spPr>
          <a:xfrm>
            <a:off x="6660300" y="0"/>
            <a:ext cx="2483700" cy="23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1;p18">
            <a:extLst>
              <a:ext uri="{FF2B5EF4-FFF2-40B4-BE49-F238E27FC236}">
                <a16:creationId xmlns:a16="http://schemas.microsoft.com/office/drawing/2014/main" id="{7D86FCD2-F432-4A23-9292-8557A4225F6E}"/>
              </a:ext>
            </a:extLst>
          </p:cNvPr>
          <p:cNvSpPr/>
          <p:nvPr/>
        </p:nvSpPr>
        <p:spPr>
          <a:xfrm>
            <a:off x="6990500" y="291646"/>
            <a:ext cx="1823300" cy="1760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31;p18">
            <a:extLst>
              <a:ext uri="{FF2B5EF4-FFF2-40B4-BE49-F238E27FC236}">
                <a16:creationId xmlns:a16="http://schemas.microsoft.com/office/drawing/2014/main" id="{1938B48A-908F-4A1F-B8C6-0AF0091E31F4}"/>
              </a:ext>
            </a:extLst>
          </p:cNvPr>
          <p:cNvSpPr/>
          <p:nvPr/>
        </p:nvSpPr>
        <p:spPr>
          <a:xfrm>
            <a:off x="1" y="1"/>
            <a:ext cx="1153885" cy="1139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31;p18">
            <a:extLst>
              <a:ext uri="{FF2B5EF4-FFF2-40B4-BE49-F238E27FC236}">
                <a16:creationId xmlns:a16="http://schemas.microsoft.com/office/drawing/2014/main" id="{6ED6761E-D963-4565-8DA9-B7F72F7970D7}"/>
              </a:ext>
            </a:extLst>
          </p:cNvPr>
          <p:cNvSpPr/>
          <p:nvPr/>
        </p:nvSpPr>
        <p:spPr>
          <a:xfrm>
            <a:off x="197421" y="225297"/>
            <a:ext cx="759043" cy="739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31;p18">
            <a:extLst>
              <a:ext uri="{FF2B5EF4-FFF2-40B4-BE49-F238E27FC236}">
                <a16:creationId xmlns:a16="http://schemas.microsoft.com/office/drawing/2014/main" id="{6C2ADE48-E104-4653-B54D-649C33F866D4}"/>
              </a:ext>
            </a:extLst>
          </p:cNvPr>
          <p:cNvSpPr/>
          <p:nvPr/>
        </p:nvSpPr>
        <p:spPr>
          <a:xfrm>
            <a:off x="348344" y="371619"/>
            <a:ext cx="442686" cy="433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31;p18">
            <a:extLst>
              <a:ext uri="{FF2B5EF4-FFF2-40B4-BE49-F238E27FC236}">
                <a16:creationId xmlns:a16="http://schemas.microsoft.com/office/drawing/2014/main" id="{6C34E300-1A47-473C-B950-30BA86E76466}"/>
              </a:ext>
            </a:extLst>
          </p:cNvPr>
          <p:cNvSpPr/>
          <p:nvPr/>
        </p:nvSpPr>
        <p:spPr>
          <a:xfrm>
            <a:off x="2685144" y="1400530"/>
            <a:ext cx="442686" cy="433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CE3E58-4AFD-4404-A19B-FA784BC2D925}"/>
              </a:ext>
            </a:extLst>
          </p:cNvPr>
          <p:cNvSpPr/>
          <p:nvPr/>
        </p:nvSpPr>
        <p:spPr>
          <a:xfrm>
            <a:off x="368303" y="385725"/>
            <a:ext cx="391885" cy="405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7D181F-8785-49CE-BDDB-5D80A1B3C40C}"/>
              </a:ext>
            </a:extLst>
          </p:cNvPr>
          <p:cNvSpPr/>
          <p:nvPr/>
        </p:nvSpPr>
        <p:spPr>
          <a:xfrm>
            <a:off x="7286170" y="558800"/>
            <a:ext cx="1278533" cy="1204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Google Shape;131;p18">
            <a:extLst>
              <a:ext uri="{FF2B5EF4-FFF2-40B4-BE49-F238E27FC236}">
                <a16:creationId xmlns:a16="http://schemas.microsoft.com/office/drawing/2014/main" id="{44BCB119-1D26-4C32-835A-13F1801FDC19}"/>
              </a:ext>
            </a:extLst>
          </p:cNvPr>
          <p:cNvSpPr/>
          <p:nvPr/>
        </p:nvSpPr>
        <p:spPr>
          <a:xfrm>
            <a:off x="7516798" y="778466"/>
            <a:ext cx="786474" cy="71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131;p18">
            <a:extLst>
              <a:ext uri="{FF2B5EF4-FFF2-40B4-BE49-F238E27FC236}">
                <a16:creationId xmlns:a16="http://schemas.microsoft.com/office/drawing/2014/main" id="{C218625B-FE27-41CF-A962-B1B7749564D7}"/>
              </a:ext>
            </a:extLst>
          </p:cNvPr>
          <p:cNvSpPr/>
          <p:nvPr/>
        </p:nvSpPr>
        <p:spPr>
          <a:xfrm>
            <a:off x="7749670" y="988649"/>
            <a:ext cx="320730" cy="344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46C20B-A13B-45E5-A31F-BE7092D7B211}"/>
              </a:ext>
            </a:extLst>
          </p:cNvPr>
          <p:cNvSpPr/>
          <p:nvPr/>
        </p:nvSpPr>
        <p:spPr>
          <a:xfrm>
            <a:off x="7824347" y="3810943"/>
            <a:ext cx="1319653" cy="1332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Google Shape;131;p18">
            <a:extLst>
              <a:ext uri="{FF2B5EF4-FFF2-40B4-BE49-F238E27FC236}">
                <a16:creationId xmlns:a16="http://schemas.microsoft.com/office/drawing/2014/main" id="{77AC838B-78C4-4792-9576-E561AEB4A09A}"/>
              </a:ext>
            </a:extLst>
          </p:cNvPr>
          <p:cNvSpPr/>
          <p:nvPr/>
        </p:nvSpPr>
        <p:spPr>
          <a:xfrm>
            <a:off x="8070400" y="4070821"/>
            <a:ext cx="841371" cy="81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31;p18">
            <a:extLst>
              <a:ext uri="{FF2B5EF4-FFF2-40B4-BE49-F238E27FC236}">
                <a16:creationId xmlns:a16="http://schemas.microsoft.com/office/drawing/2014/main" id="{21B92B9A-420B-42F3-A328-20B708E84D53}"/>
              </a:ext>
            </a:extLst>
          </p:cNvPr>
          <p:cNvSpPr/>
          <p:nvPr/>
        </p:nvSpPr>
        <p:spPr>
          <a:xfrm>
            <a:off x="8238858" y="4207550"/>
            <a:ext cx="490629" cy="5393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306425" y="101600"/>
            <a:ext cx="756455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</a:rPr>
              <a:t>MODULARIZATION…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C7CC6-AA99-49D5-9B32-D5AA1EDF44E5}"/>
              </a:ext>
            </a:extLst>
          </p:cNvPr>
          <p:cNvSpPr txBox="1"/>
          <p:nvPr/>
        </p:nvSpPr>
        <p:spPr>
          <a:xfrm>
            <a:off x="808471" y="942059"/>
            <a:ext cx="656045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 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matrixcre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(int n)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{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int 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a,r,total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total=n*n;               //calculating the number of elements in the matrix n*n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int 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matrixcrea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[total];  //array has been created in the name of 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matrixcrea</a:t>
            </a:r>
            <a:endParaRPr lang="en-IN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for(a=0;a&lt;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total;a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++)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{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matrixcrea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[a]=1;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}    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r=rand()%total;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for(a=0;a&lt;=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r;a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++)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{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r=rand()%total;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matrixcrea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[r]=0;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} 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matrixrep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matrixcrea,n,total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);  //calling 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matrixrep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function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E3B377-3E65-45DF-B1AD-8EE9509557EE}"/>
              </a:ext>
            </a:extLst>
          </p:cNvPr>
          <p:cNvSpPr/>
          <p:nvPr/>
        </p:nvSpPr>
        <p:spPr>
          <a:xfrm>
            <a:off x="5850137" y="2238241"/>
            <a:ext cx="2778606" cy="1586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Google Shape;95;p13">
            <a:extLst>
              <a:ext uri="{FF2B5EF4-FFF2-40B4-BE49-F238E27FC236}">
                <a16:creationId xmlns:a16="http://schemas.microsoft.com/office/drawing/2014/main" id="{65B9C132-40F8-4A09-903E-C981DD680737}"/>
              </a:ext>
            </a:extLst>
          </p:cNvPr>
          <p:cNvSpPr txBox="1"/>
          <p:nvPr/>
        </p:nvSpPr>
        <p:spPr>
          <a:xfrm>
            <a:off x="5988965" y="2381021"/>
            <a:ext cx="2500949" cy="125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FUNCTION</a:t>
            </a:r>
            <a:endParaRPr lang="en-US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 this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modularization,array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is created and the obstacles is created randomly</a:t>
            </a:r>
          </a:p>
        </p:txBody>
      </p:sp>
    </p:spTree>
    <p:extLst>
      <p:ext uri="{BB962C8B-B14F-4D97-AF65-F5344CB8AC3E}">
        <p14:creationId xmlns:p14="http://schemas.microsoft.com/office/powerpoint/2010/main" val="415912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415283" y="96863"/>
            <a:ext cx="662414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accent1"/>
                </a:solidFill>
              </a:rPr>
              <a:t>MODULARIZATION…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16BD5-7639-442F-8850-A20016BA6201}"/>
              </a:ext>
            </a:extLst>
          </p:cNvPr>
          <p:cNvSpPr txBox="1"/>
          <p:nvPr/>
        </p:nvSpPr>
        <p:spPr>
          <a:xfrm>
            <a:off x="663425" y="985477"/>
            <a:ext cx="590731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 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matrixrep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(int 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matrixcrea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[],int 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n,int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total)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{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int 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i,b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b=n;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for(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=0;i&lt;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total;i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++)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{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if(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==b)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{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printf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("\n");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b=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b+n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}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printf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("%d ",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matrixcrea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]);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}    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printf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("\n Here 1 is non-obstacle and 0 is obstacle");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matrixsol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matrixcrea,n,total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);  //calling </a:t>
            </a:r>
            <a:r>
              <a:rPr lang="en-IN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matrixsol</a:t>
            </a: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function</a:t>
            </a:r>
          </a:p>
          <a:p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7E65C3-495D-42F3-A3A9-FB3835EB0B59}"/>
              </a:ext>
            </a:extLst>
          </p:cNvPr>
          <p:cNvSpPr/>
          <p:nvPr/>
        </p:nvSpPr>
        <p:spPr>
          <a:xfrm>
            <a:off x="5701969" y="985477"/>
            <a:ext cx="2778606" cy="1586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Google Shape;95;p13">
            <a:extLst>
              <a:ext uri="{FF2B5EF4-FFF2-40B4-BE49-F238E27FC236}">
                <a16:creationId xmlns:a16="http://schemas.microsoft.com/office/drawing/2014/main" id="{7139A750-A9E6-454E-84A2-0995B19AAFC9}"/>
              </a:ext>
            </a:extLst>
          </p:cNvPr>
          <p:cNvSpPr txBox="1"/>
          <p:nvPr/>
        </p:nvSpPr>
        <p:spPr>
          <a:xfrm>
            <a:off x="5840797" y="1152045"/>
            <a:ext cx="2500949" cy="125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FUNCTION</a:t>
            </a:r>
            <a:endParaRPr lang="en-US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 this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modularization,the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created array is represented as the matrix</a:t>
            </a:r>
          </a:p>
        </p:txBody>
      </p:sp>
    </p:spTree>
    <p:extLst>
      <p:ext uri="{BB962C8B-B14F-4D97-AF65-F5344CB8AC3E}">
        <p14:creationId xmlns:p14="http://schemas.microsoft.com/office/powerpoint/2010/main" val="291029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/>
        </p:nvSpPr>
        <p:spPr>
          <a:xfrm>
            <a:off x="875861" y="1443496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2EF5B-F932-443D-A016-8B143413F952}"/>
              </a:ext>
            </a:extLst>
          </p:cNvPr>
          <p:cNvSpPr txBox="1"/>
          <p:nvPr/>
        </p:nvSpPr>
        <p:spPr>
          <a:xfrm>
            <a:off x="718457" y="653143"/>
            <a:ext cx="746599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int </a:t>
            </a:r>
            <a:r>
              <a:rPr lang="en-IN" dirty="0" err="1">
                <a:solidFill>
                  <a:schemeClr val="tx1"/>
                </a:solidFill>
              </a:rPr>
              <a:t>matrixsol</a:t>
            </a:r>
            <a:r>
              <a:rPr lang="en-IN" dirty="0">
                <a:solidFill>
                  <a:schemeClr val="tx1"/>
                </a:solidFill>
              </a:rPr>
              <a:t>(int </a:t>
            </a:r>
            <a:r>
              <a:rPr lang="en-IN" dirty="0" err="1">
                <a:solidFill>
                  <a:schemeClr val="tx1"/>
                </a:solidFill>
              </a:rPr>
              <a:t>matrixcrea</a:t>
            </a:r>
            <a:r>
              <a:rPr lang="en-IN" dirty="0">
                <a:solidFill>
                  <a:schemeClr val="tx1"/>
                </a:solidFill>
              </a:rPr>
              <a:t>[],int </a:t>
            </a:r>
            <a:r>
              <a:rPr lang="en-IN" dirty="0" err="1">
                <a:solidFill>
                  <a:schemeClr val="tx1"/>
                </a:solidFill>
              </a:rPr>
              <a:t>n,int</a:t>
            </a:r>
            <a:r>
              <a:rPr lang="en-IN" dirty="0">
                <a:solidFill>
                  <a:schemeClr val="tx1"/>
                </a:solidFill>
              </a:rPr>
              <a:t> total)</a:t>
            </a:r>
          </a:p>
          <a:p>
            <a:r>
              <a:rPr lang="en-IN" dirty="0">
                <a:solidFill>
                  <a:schemeClr val="tx1"/>
                </a:solidFill>
              </a:rPr>
              <a:t>{</a:t>
            </a:r>
          </a:p>
          <a:p>
            <a:r>
              <a:rPr lang="en-IN" dirty="0">
                <a:solidFill>
                  <a:schemeClr val="tx1"/>
                </a:solidFill>
              </a:rPr>
              <a:t>    int s1,s2,d1,d2,b1,b2,g,x,r,x1,x2;</a:t>
            </a: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("\</a:t>
            </a:r>
            <a:r>
              <a:rPr lang="en-IN" dirty="0" err="1">
                <a:solidFill>
                  <a:schemeClr val="tx1"/>
                </a:solidFill>
              </a:rPr>
              <a:t>nenter</a:t>
            </a:r>
            <a:r>
              <a:rPr lang="en-IN" dirty="0">
                <a:solidFill>
                  <a:schemeClr val="tx1"/>
                </a:solidFill>
              </a:rPr>
              <a:t> the starting point of the robot");</a:t>
            </a: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scanf</a:t>
            </a:r>
            <a:r>
              <a:rPr lang="en-IN" dirty="0">
                <a:solidFill>
                  <a:schemeClr val="tx1"/>
                </a:solidFill>
              </a:rPr>
              <a:t>("%d %d",&amp;s1,&amp;s2);</a:t>
            </a: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("\</a:t>
            </a:r>
            <a:r>
              <a:rPr lang="en-IN" dirty="0" err="1">
                <a:solidFill>
                  <a:schemeClr val="tx1"/>
                </a:solidFill>
              </a:rPr>
              <a:t>nenter</a:t>
            </a:r>
            <a:r>
              <a:rPr lang="en-IN" dirty="0">
                <a:solidFill>
                  <a:schemeClr val="tx1"/>
                </a:solidFill>
              </a:rPr>
              <a:t> the destination point of the robot");</a:t>
            </a: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scanf</a:t>
            </a:r>
            <a:r>
              <a:rPr lang="en-IN" dirty="0">
                <a:solidFill>
                  <a:schemeClr val="tx1"/>
                </a:solidFill>
              </a:rPr>
              <a:t>("%d %d",&amp;d1,&amp;d2);</a:t>
            </a:r>
          </a:p>
          <a:p>
            <a:r>
              <a:rPr lang="en-IN" dirty="0">
                <a:solidFill>
                  <a:schemeClr val="tx1"/>
                </a:solidFill>
              </a:rPr>
              <a:t>    s1=s1-1;</a:t>
            </a:r>
          </a:p>
          <a:p>
            <a:r>
              <a:rPr lang="en-IN" dirty="0">
                <a:solidFill>
                  <a:schemeClr val="tx1"/>
                </a:solidFill>
              </a:rPr>
              <a:t>    s2=s2-1;    //calculating the </a:t>
            </a:r>
            <a:r>
              <a:rPr lang="en-IN" dirty="0" err="1">
                <a:solidFill>
                  <a:schemeClr val="tx1"/>
                </a:solidFill>
              </a:rPr>
              <a:t>computarized</a:t>
            </a:r>
            <a:r>
              <a:rPr lang="en-IN" dirty="0">
                <a:solidFill>
                  <a:schemeClr val="tx1"/>
                </a:solidFill>
              </a:rPr>
              <a:t> value of s1,s2,d1,d2</a:t>
            </a:r>
          </a:p>
          <a:p>
            <a:r>
              <a:rPr lang="en-IN" dirty="0">
                <a:solidFill>
                  <a:schemeClr val="tx1"/>
                </a:solidFill>
              </a:rPr>
              <a:t>     d1=d1-1;</a:t>
            </a:r>
          </a:p>
          <a:p>
            <a:r>
              <a:rPr lang="en-IN" dirty="0">
                <a:solidFill>
                  <a:schemeClr val="tx1"/>
                </a:solidFill>
              </a:rPr>
              <a:t>    d2=d2-1;</a:t>
            </a:r>
          </a:p>
          <a:p>
            <a:r>
              <a:rPr lang="en-IN" dirty="0">
                <a:solidFill>
                  <a:schemeClr val="tx1"/>
                </a:solidFill>
              </a:rPr>
              <a:t>    b1=(n*s1)+s2;  //starting point</a:t>
            </a: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matrixcrea</a:t>
            </a:r>
            <a:r>
              <a:rPr lang="en-IN" dirty="0">
                <a:solidFill>
                  <a:schemeClr val="tx1"/>
                </a:solidFill>
              </a:rPr>
              <a:t>[b1]=2;</a:t>
            </a:r>
          </a:p>
          <a:p>
            <a:r>
              <a:rPr lang="en-IN" dirty="0">
                <a:solidFill>
                  <a:schemeClr val="tx1"/>
                </a:solidFill>
              </a:rPr>
              <a:t>    b2=(n*d1)+d2;  //ending point</a:t>
            </a:r>
          </a:p>
          <a:p>
            <a:r>
              <a:rPr lang="pt-BR" dirty="0">
                <a:solidFill>
                  <a:schemeClr val="tx1"/>
                </a:solidFill>
              </a:rPr>
              <a:t>     if(b2==(n*(s1-1))+(s2)||b2==(n*(s1))+(s2-1)||b2==(n*(s1+1))+s2||b2==(n*(s1))+(s2+1))</a:t>
            </a:r>
          </a:p>
          <a:p>
            <a:r>
              <a:rPr lang="pt-BR" dirty="0">
                <a:solidFill>
                  <a:schemeClr val="tx1"/>
                </a:solidFill>
              </a:rPr>
              <a:t>    {</a:t>
            </a:r>
          </a:p>
          <a:p>
            <a:r>
              <a:rPr lang="pt-BR" dirty="0">
                <a:solidFill>
                  <a:schemeClr val="tx1"/>
                </a:solidFill>
              </a:rPr>
              <a:t>        matrixcrea[b2]=2;</a:t>
            </a:r>
          </a:p>
          <a:p>
            <a:r>
              <a:rPr lang="pt-BR" dirty="0">
                <a:solidFill>
                  <a:schemeClr val="tx1"/>
                </a:solidFill>
              </a:rPr>
              <a:t>    } else    {</a:t>
            </a:r>
          </a:p>
          <a:p>
            <a:r>
              <a:rPr lang="pt-BR" dirty="0">
                <a:solidFill>
                  <a:schemeClr val="tx1"/>
                </a:solidFill>
              </a:rPr>
              <a:t>        do </a:t>
            </a:r>
          </a:p>
          <a:p>
            <a:r>
              <a:rPr lang="pt-BR" dirty="0">
                <a:solidFill>
                  <a:schemeClr val="tx1"/>
                </a:solidFill>
              </a:rPr>
              <a:t>       {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Google Shape;103;p14">
            <a:extLst>
              <a:ext uri="{FF2B5EF4-FFF2-40B4-BE49-F238E27FC236}">
                <a16:creationId xmlns:a16="http://schemas.microsoft.com/office/drawing/2014/main" id="{471427E6-8887-4509-BAA1-F592A7715224}"/>
              </a:ext>
            </a:extLst>
          </p:cNvPr>
          <p:cNvSpPr txBox="1">
            <a:spLocks/>
          </p:cNvSpPr>
          <p:nvPr/>
        </p:nvSpPr>
        <p:spPr>
          <a:xfrm>
            <a:off x="423746" y="-53891"/>
            <a:ext cx="662414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IN" sz="3600" b="1" dirty="0">
                <a:solidFill>
                  <a:schemeClr val="accent1"/>
                </a:solidFill>
              </a:rPr>
              <a:t>MODULARIZATION…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C69A631-95D8-47AC-A0E4-1F59FE389015}"/>
              </a:ext>
            </a:extLst>
          </p:cNvPr>
          <p:cNvSpPr/>
          <p:nvPr/>
        </p:nvSpPr>
        <p:spPr>
          <a:xfrm>
            <a:off x="5941648" y="426677"/>
            <a:ext cx="2778606" cy="1586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Google Shape;95;p13">
            <a:extLst>
              <a:ext uri="{FF2B5EF4-FFF2-40B4-BE49-F238E27FC236}">
                <a16:creationId xmlns:a16="http://schemas.microsoft.com/office/drawing/2014/main" id="{2A400D15-6134-4082-BD75-AD64ECD636B5}"/>
              </a:ext>
            </a:extLst>
          </p:cNvPr>
          <p:cNvSpPr txBox="1"/>
          <p:nvPr/>
        </p:nvSpPr>
        <p:spPr>
          <a:xfrm>
            <a:off x="6152855" y="584909"/>
            <a:ext cx="2500949" cy="125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FUNCTION</a:t>
            </a:r>
            <a:endParaRPr lang="en-US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 this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modularization,the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starting point and destination point is given as input</a:t>
            </a:r>
          </a:p>
        </p:txBody>
      </p:sp>
    </p:spTree>
    <p:extLst>
      <p:ext uri="{BB962C8B-B14F-4D97-AF65-F5344CB8AC3E}">
        <p14:creationId xmlns:p14="http://schemas.microsoft.com/office/powerpoint/2010/main" val="35082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/>
        </p:nvSpPr>
        <p:spPr>
          <a:xfrm>
            <a:off x="875861" y="1443496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A09FCE-BF40-4485-893C-4128C2E38BD9}"/>
              </a:ext>
            </a:extLst>
          </p:cNvPr>
          <p:cNvSpPr txBox="1"/>
          <p:nvPr/>
        </p:nvSpPr>
        <p:spPr>
          <a:xfrm>
            <a:off x="747485" y="0"/>
            <a:ext cx="68072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g=-1;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do { 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do { 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r=rand()%4;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while(r==g) {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    r=rand()%4;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} if(r==0) { 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   x=(n*(s1-1))+s2;  //top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    x1=s1-1;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    x2=s2;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} else if(r==1) {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    x=(n*(s1+1))+s2;  //bottom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    x1=s1+1;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    x2=s2;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} else if(r==2) {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    x=(n*s1)+s2+1;  //right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    x1=s1;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    x2=s2+1;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} else {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    x=(n*s1)+s2-1;  //left 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    x1=s1;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    x2=s2-1;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537365-1FEC-4FA9-AF96-531B4900DE46}"/>
              </a:ext>
            </a:extLst>
          </p:cNvPr>
          <p:cNvSpPr/>
          <p:nvPr/>
        </p:nvSpPr>
        <p:spPr>
          <a:xfrm>
            <a:off x="5442857" y="2917372"/>
            <a:ext cx="2825282" cy="1748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Google Shape;95;p13">
            <a:extLst>
              <a:ext uri="{FF2B5EF4-FFF2-40B4-BE49-F238E27FC236}">
                <a16:creationId xmlns:a16="http://schemas.microsoft.com/office/drawing/2014/main" id="{EEEE399A-44D0-4813-9E87-F91551555A7E}"/>
              </a:ext>
            </a:extLst>
          </p:cNvPr>
          <p:cNvSpPr txBox="1"/>
          <p:nvPr/>
        </p:nvSpPr>
        <p:spPr>
          <a:xfrm>
            <a:off x="5628361" y="3042299"/>
            <a:ext cx="2500949" cy="125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FUNCTION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Here the robot check and move forward to the next cell if there is no obstacle and is updated in the array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1FA8E5-C181-40E5-987B-AF5F7A8B7980}"/>
              </a:ext>
            </a:extLst>
          </p:cNvPr>
          <p:cNvSpPr/>
          <p:nvPr/>
        </p:nvSpPr>
        <p:spPr>
          <a:xfrm>
            <a:off x="5442857" y="356339"/>
            <a:ext cx="2825282" cy="1748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Google Shape;95;p13">
            <a:extLst>
              <a:ext uri="{FF2B5EF4-FFF2-40B4-BE49-F238E27FC236}">
                <a16:creationId xmlns:a16="http://schemas.microsoft.com/office/drawing/2014/main" id="{27CF95B5-A177-47F7-8AE7-804017B6AD4C}"/>
              </a:ext>
            </a:extLst>
          </p:cNvPr>
          <p:cNvSpPr txBox="1"/>
          <p:nvPr/>
        </p:nvSpPr>
        <p:spPr>
          <a:xfrm>
            <a:off x="5632436" y="411103"/>
            <a:ext cx="2500949" cy="125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CONTROL STRUCTURES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0" u="sng" dirty="0">
                <a:solidFill>
                  <a:srgbClr val="FF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 WHILE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a post tested loop. It executes the statement before checking the condition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94751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183C5-ED60-4C26-8C28-A84A703B88BF}"/>
              </a:ext>
            </a:extLst>
          </p:cNvPr>
          <p:cNvSpPr txBox="1"/>
          <p:nvPr/>
        </p:nvSpPr>
        <p:spPr>
          <a:xfrm>
            <a:off x="907141" y="-59740"/>
            <a:ext cx="627742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g=r;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} 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while(x&lt;0||x&gt;((n*n)-1)||x1&lt;0||x1&gt;(n-1)||x2&lt;0||x2&gt;(n-1));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}            </a:t>
            </a:r>
          </a:p>
          <a:p>
            <a:r>
              <a:rPr lang="en-IN" dirty="0">
                <a:solidFill>
                  <a:schemeClr val="tx1"/>
                </a:solidFill>
              </a:rPr>
              <a:t>while(</a:t>
            </a:r>
            <a:r>
              <a:rPr lang="en-IN" dirty="0" err="1">
                <a:solidFill>
                  <a:schemeClr val="tx1"/>
                </a:solidFill>
              </a:rPr>
              <a:t>matrixcrea</a:t>
            </a:r>
            <a:r>
              <a:rPr lang="en-IN" dirty="0">
                <a:solidFill>
                  <a:schemeClr val="tx1"/>
                </a:solidFill>
              </a:rPr>
              <a:t>[x]==0||</a:t>
            </a:r>
            <a:r>
              <a:rPr lang="en-IN" dirty="0" err="1">
                <a:solidFill>
                  <a:schemeClr val="tx1"/>
                </a:solidFill>
              </a:rPr>
              <a:t>matrixcrea</a:t>
            </a:r>
            <a:r>
              <a:rPr lang="en-IN" dirty="0">
                <a:solidFill>
                  <a:schemeClr val="tx1"/>
                </a:solidFill>
              </a:rPr>
              <a:t>[x]==2); </a:t>
            </a:r>
          </a:p>
          <a:p>
            <a:r>
              <a:rPr lang="en-IN" dirty="0">
                <a:solidFill>
                  <a:schemeClr val="tx1"/>
                </a:solidFill>
              </a:rPr>
              <a:t>           </a:t>
            </a:r>
            <a:r>
              <a:rPr lang="en-IN" dirty="0" err="1">
                <a:solidFill>
                  <a:schemeClr val="tx1"/>
                </a:solidFill>
              </a:rPr>
              <a:t>matrixcrea</a:t>
            </a:r>
            <a:r>
              <a:rPr lang="en-IN" dirty="0">
                <a:solidFill>
                  <a:schemeClr val="tx1"/>
                </a:solidFill>
              </a:rPr>
              <a:t>[x]=2;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s1=x1; </a:t>
            </a:r>
          </a:p>
          <a:p>
            <a:r>
              <a:rPr lang="en-IN" dirty="0">
                <a:solidFill>
                  <a:schemeClr val="tx1"/>
                </a:solidFill>
              </a:rPr>
              <a:t>           s2=x2;</a:t>
            </a:r>
          </a:p>
          <a:p>
            <a:r>
              <a:rPr lang="en-IN" dirty="0">
                <a:solidFill>
                  <a:schemeClr val="tx1"/>
                </a:solidFill>
              </a:rPr>
              <a:t>        }</a:t>
            </a:r>
          </a:p>
          <a:p>
            <a:r>
              <a:rPr lang="en-IN" dirty="0">
                <a:solidFill>
                  <a:schemeClr val="tx1"/>
                </a:solidFill>
              </a:rPr>
              <a:t>        while(x!=b2); </a:t>
            </a:r>
          </a:p>
          <a:p>
            <a:r>
              <a:rPr lang="en-IN" dirty="0">
                <a:solidFill>
                  <a:schemeClr val="tx1"/>
                </a:solidFill>
              </a:rPr>
              <a:t>   }</a:t>
            </a: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("\n 2 is the path of the robot");</a:t>
            </a: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("\n");</a:t>
            </a:r>
          </a:p>
          <a:p>
            <a:r>
              <a:rPr lang="en-IN" dirty="0">
                <a:solidFill>
                  <a:schemeClr val="tx1"/>
                </a:solidFill>
              </a:rPr>
              <a:t>    int </a:t>
            </a:r>
            <a:r>
              <a:rPr lang="en-IN" dirty="0" err="1">
                <a:solidFill>
                  <a:schemeClr val="tx1"/>
                </a:solidFill>
              </a:rPr>
              <a:t>i,b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r>
              <a:rPr lang="en-IN" dirty="0">
                <a:solidFill>
                  <a:schemeClr val="tx1"/>
                </a:solidFill>
              </a:rPr>
              <a:t>    b=n;</a:t>
            </a:r>
          </a:p>
          <a:p>
            <a:r>
              <a:rPr lang="en-IN" dirty="0">
                <a:solidFill>
                  <a:schemeClr val="tx1"/>
                </a:solidFill>
              </a:rPr>
              <a:t>    for(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=0;i&lt;</a:t>
            </a:r>
            <a:r>
              <a:rPr lang="en-IN" dirty="0" err="1">
                <a:solidFill>
                  <a:schemeClr val="tx1"/>
                </a:solidFill>
              </a:rPr>
              <a:t>total;i</a:t>
            </a:r>
            <a:r>
              <a:rPr lang="en-IN" dirty="0">
                <a:solidFill>
                  <a:schemeClr val="tx1"/>
                </a:solidFill>
              </a:rPr>
              <a:t>++)</a:t>
            </a:r>
          </a:p>
          <a:p>
            <a:r>
              <a:rPr lang="en-IN" dirty="0">
                <a:solidFill>
                  <a:schemeClr val="tx1"/>
                </a:solidFill>
              </a:rPr>
              <a:t>    {</a:t>
            </a:r>
          </a:p>
          <a:p>
            <a:r>
              <a:rPr lang="en-IN" dirty="0">
                <a:solidFill>
                  <a:schemeClr val="tx1"/>
                </a:solidFill>
              </a:rPr>
              <a:t>        if(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==b)</a:t>
            </a:r>
          </a:p>
          <a:p>
            <a:r>
              <a:rPr lang="en-IN" dirty="0">
                <a:solidFill>
                  <a:schemeClr val="tx1"/>
                </a:solidFill>
              </a:rPr>
              <a:t>        {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</a:t>
            </a:r>
            <a:r>
              <a:rPr lang="en-IN" dirty="0" err="1">
                <a:solidFill>
                  <a:schemeClr val="tx1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("\n"); </a:t>
            </a:r>
          </a:p>
          <a:p>
            <a:r>
              <a:rPr lang="en-IN" dirty="0">
                <a:solidFill>
                  <a:schemeClr val="tx1"/>
                </a:solidFill>
              </a:rPr>
              <a:t>           b=</a:t>
            </a:r>
            <a:r>
              <a:rPr lang="en-IN" dirty="0" err="1">
                <a:solidFill>
                  <a:schemeClr val="tx1"/>
                </a:solidFill>
              </a:rPr>
              <a:t>b+n</a:t>
            </a:r>
            <a:r>
              <a:rPr lang="en-IN" dirty="0">
                <a:solidFill>
                  <a:schemeClr val="tx1"/>
                </a:solidFill>
              </a:rPr>
              <a:t>; </a:t>
            </a:r>
          </a:p>
          <a:p>
            <a:r>
              <a:rPr lang="en-IN" dirty="0">
                <a:solidFill>
                  <a:schemeClr val="tx1"/>
                </a:solidFill>
              </a:rPr>
              <a:t>       }   </a:t>
            </a:r>
          </a:p>
          <a:p>
            <a:r>
              <a:rPr lang="en-IN" dirty="0">
                <a:solidFill>
                  <a:schemeClr val="tx1"/>
                </a:solidFill>
              </a:rPr>
              <a:t>     </a:t>
            </a:r>
            <a:r>
              <a:rPr lang="en-IN" dirty="0" err="1">
                <a:solidFill>
                  <a:schemeClr val="tx1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("%d ",</a:t>
            </a:r>
            <a:r>
              <a:rPr lang="en-IN" dirty="0" err="1">
                <a:solidFill>
                  <a:schemeClr val="tx1"/>
                </a:solidFill>
              </a:rPr>
              <a:t>matrixcrea</a:t>
            </a:r>
            <a:r>
              <a:rPr lang="en-IN" dirty="0">
                <a:solidFill>
                  <a:schemeClr val="tx1"/>
                </a:solidFill>
              </a:rPr>
              <a:t>[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]);    }</a:t>
            </a: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4190AF-7DE0-4F19-A53D-55A37A83A204}"/>
              </a:ext>
            </a:extLst>
          </p:cNvPr>
          <p:cNvSpPr/>
          <p:nvPr/>
        </p:nvSpPr>
        <p:spPr>
          <a:xfrm>
            <a:off x="5220075" y="3026599"/>
            <a:ext cx="2778606" cy="1586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Google Shape;95;p13">
            <a:extLst>
              <a:ext uri="{FF2B5EF4-FFF2-40B4-BE49-F238E27FC236}">
                <a16:creationId xmlns:a16="http://schemas.microsoft.com/office/drawing/2014/main" id="{57013DBF-8D21-4D05-BEEF-8D0D9B1213B6}"/>
              </a:ext>
            </a:extLst>
          </p:cNvPr>
          <p:cNvSpPr txBox="1"/>
          <p:nvPr/>
        </p:nvSpPr>
        <p:spPr>
          <a:xfrm>
            <a:off x="5331623" y="3137807"/>
            <a:ext cx="2500949" cy="125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FUNCTION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Here , the robot moved path is updated and represented as matrix 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43A9EB-8E45-450C-A059-C5F95BCCFED5}"/>
              </a:ext>
            </a:extLst>
          </p:cNvPr>
          <p:cNvSpPr/>
          <p:nvPr/>
        </p:nvSpPr>
        <p:spPr>
          <a:xfrm>
            <a:off x="5795267" y="752558"/>
            <a:ext cx="2778606" cy="1586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Google Shape;95;p13">
            <a:extLst>
              <a:ext uri="{FF2B5EF4-FFF2-40B4-BE49-F238E27FC236}">
                <a16:creationId xmlns:a16="http://schemas.microsoft.com/office/drawing/2014/main" id="{E508D36D-47E9-4672-BCF3-A9DC06F38505}"/>
              </a:ext>
            </a:extLst>
          </p:cNvPr>
          <p:cNvSpPr txBox="1"/>
          <p:nvPr/>
        </p:nvSpPr>
        <p:spPr>
          <a:xfrm>
            <a:off x="5979626" y="803013"/>
            <a:ext cx="2500949" cy="125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CONTROL STRUCTURES</a:t>
            </a:r>
            <a:endParaRPr lang="en-US" b="1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FOR LOOP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dirty="0">
                <a:solidFill>
                  <a:srgbClr val="FF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statement executes until the test expression is false and the loop terminates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06251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ctrTitle" idx="4294967295"/>
          </p:nvPr>
        </p:nvSpPr>
        <p:spPr>
          <a:xfrm>
            <a:off x="1349700" y="2266088"/>
            <a:ext cx="6444600" cy="8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YOU!!!</a:t>
            </a:r>
            <a:endParaRPr sz="72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0" y="2008388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2752198" y="276129"/>
            <a:ext cx="343560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2912414" y="2796544"/>
            <a:ext cx="3576300" cy="17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PROBLEM STATEMENT</a:t>
            </a:r>
            <a:endParaRPr u="sng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-IN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 designed a robot brain that can be inserted in any robot with a sensor which can detect any obstacle . The security system can detect and advice us in an abnormal and dangerous situation.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876558" y="2738425"/>
            <a:ext cx="3732600" cy="181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DB139-E8BF-4433-BED5-F2098D214757}"/>
              </a:ext>
            </a:extLst>
          </p:cNvPr>
          <p:cNvSpPr txBox="1"/>
          <p:nvPr/>
        </p:nvSpPr>
        <p:spPr>
          <a:xfrm>
            <a:off x="2421750" y="1402199"/>
            <a:ext cx="42735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PROBLEM OBJECTIVES</a:t>
            </a:r>
            <a:endParaRPr lang="en-US" u="sng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study a robot that can detect obstacles.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design the robot that includes the obstacle sensor , the obstacle sensor detect any obstacle in the robot path.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596394-116C-48E3-9698-3FB60C360754}"/>
              </a:ext>
            </a:extLst>
          </p:cNvPr>
          <p:cNvSpPr/>
          <p:nvPr/>
        </p:nvSpPr>
        <p:spPr>
          <a:xfrm>
            <a:off x="8099017" y="5082"/>
            <a:ext cx="1020281" cy="976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31;p18">
            <a:extLst>
              <a:ext uri="{FF2B5EF4-FFF2-40B4-BE49-F238E27FC236}">
                <a16:creationId xmlns:a16="http://schemas.microsoft.com/office/drawing/2014/main" id="{BB396D5F-9982-452E-B8B3-9F5E9C550748}"/>
              </a:ext>
            </a:extLst>
          </p:cNvPr>
          <p:cNvSpPr/>
          <p:nvPr/>
        </p:nvSpPr>
        <p:spPr>
          <a:xfrm>
            <a:off x="8238349" y="133067"/>
            <a:ext cx="741618" cy="6827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1;p18">
            <a:extLst>
              <a:ext uri="{FF2B5EF4-FFF2-40B4-BE49-F238E27FC236}">
                <a16:creationId xmlns:a16="http://schemas.microsoft.com/office/drawing/2014/main" id="{167A2DB7-A30A-470A-99E7-E2F3F880AFC6}"/>
              </a:ext>
            </a:extLst>
          </p:cNvPr>
          <p:cNvSpPr/>
          <p:nvPr/>
        </p:nvSpPr>
        <p:spPr>
          <a:xfrm>
            <a:off x="8418285" y="276129"/>
            <a:ext cx="385307" cy="367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55C979-5622-494A-B2A2-85A28B87B326}"/>
              </a:ext>
            </a:extLst>
          </p:cNvPr>
          <p:cNvSpPr/>
          <p:nvPr/>
        </p:nvSpPr>
        <p:spPr>
          <a:xfrm>
            <a:off x="7810266" y="637899"/>
            <a:ext cx="577501" cy="611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Google Shape;131;p18">
            <a:extLst>
              <a:ext uri="{FF2B5EF4-FFF2-40B4-BE49-F238E27FC236}">
                <a16:creationId xmlns:a16="http://schemas.microsoft.com/office/drawing/2014/main" id="{86E6D663-14DF-4DDA-BDEF-77E09DA95BEF}"/>
              </a:ext>
            </a:extLst>
          </p:cNvPr>
          <p:cNvSpPr/>
          <p:nvPr/>
        </p:nvSpPr>
        <p:spPr>
          <a:xfrm>
            <a:off x="7946958" y="785277"/>
            <a:ext cx="304118" cy="31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741919" y="1077131"/>
            <a:ext cx="7659912" cy="1906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1.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WORKING OBJECTIVES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78442" y="567451"/>
            <a:ext cx="6462600" cy="6715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WORKING OF THE ROBOT</a:t>
            </a:r>
            <a:endParaRPr u="sng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385978" y="1503624"/>
            <a:ext cx="5746213" cy="2681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IN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Movement of robot is controlled by the sensors which were fixed on the mobile platform.</a:t>
            </a:r>
          </a:p>
          <a:p>
            <a:pPr>
              <a:spcBef>
                <a:spcPts val="0"/>
              </a:spcBef>
            </a:pPr>
            <a:r>
              <a:rPr lang="en-IN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robotic brain is developed which can be inserted in any robot . It has an ability to detect any obstacles.</a:t>
            </a:r>
          </a:p>
          <a:p>
            <a:pPr>
              <a:spcBef>
                <a:spcPts val="0"/>
              </a:spcBef>
            </a:pPr>
            <a:r>
              <a:rPr lang="en-IN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Robot can move in both forward and backward directions and can turn left and right as well.</a:t>
            </a:r>
          </a:p>
          <a:p>
            <a:pPr>
              <a:spcBef>
                <a:spcPts val="0"/>
              </a:spcBef>
            </a:pPr>
            <a:r>
              <a:rPr lang="en-IN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robot processes information from its various sensors and key hardware elements via SMCL micro meter.</a:t>
            </a:r>
          </a:p>
          <a:p>
            <a:pPr>
              <a:spcBef>
                <a:spcPts val="0"/>
              </a:spcBef>
            </a:pPr>
            <a:r>
              <a:rPr lang="en-IN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uses UV , Infrared and Visible light to detect various components of its environment.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lang="en-IN" sz="16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6856627" y="4646133"/>
            <a:ext cx="2238225" cy="274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EB38172-CEA2-6C7E-9A4E-BD527BB5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182" y="1622622"/>
            <a:ext cx="2743200" cy="20431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95" name="Google Shape;95;p13"/>
          <p:cNvSpPr txBox="1"/>
          <p:nvPr/>
        </p:nvSpPr>
        <p:spPr>
          <a:xfrm>
            <a:off x="3322348" y="1611866"/>
            <a:ext cx="2394856" cy="250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Robot position – 1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OUPUT</a:t>
            </a:r>
            <a:endParaRPr lang="en-IN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Destination position – 9</a:t>
            </a:r>
          </a:p>
          <a:p>
            <a:pPr>
              <a:spcBef>
                <a:spcPts val="600"/>
              </a:spcBef>
            </a:pPr>
            <a:r>
              <a:rPr lang="en-IN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OBSTACLE</a:t>
            </a:r>
          </a:p>
          <a:p>
            <a:pPr>
              <a:spcBef>
                <a:spcPts val="600"/>
              </a:spcBef>
            </a:pPr>
            <a:r>
              <a:rPr lang="en-IN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4-5-7</a:t>
            </a:r>
            <a:endParaRPr lang="en-IN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endParaRPr lang="en-IN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1-2-6-9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CFE5B-5939-450D-8B40-E9C15EC123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1" t="-398" r="-344" b="-954"/>
          <a:stretch/>
        </p:blipFill>
        <p:spPr>
          <a:xfrm>
            <a:off x="682171" y="1415144"/>
            <a:ext cx="2677885" cy="2413458"/>
          </a:xfrm>
          <a:prstGeom prst="rect">
            <a:avLst/>
          </a:prstGeom>
        </p:spPr>
      </p:pic>
      <p:sp>
        <p:nvSpPr>
          <p:cNvPr id="11" name="Google Shape;93;p13">
            <a:extLst>
              <a:ext uri="{FF2B5EF4-FFF2-40B4-BE49-F238E27FC236}">
                <a16:creationId xmlns:a16="http://schemas.microsoft.com/office/drawing/2014/main" id="{B494E49A-3357-4451-9648-6B98D6666B12}"/>
              </a:ext>
            </a:extLst>
          </p:cNvPr>
          <p:cNvSpPr txBox="1">
            <a:spLocks/>
          </p:cNvSpPr>
          <p:nvPr/>
        </p:nvSpPr>
        <p:spPr>
          <a:xfrm>
            <a:off x="914252" y="1856013"/>
            <a:ext cx="2202899" cy="42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 X     </a:t>
            </a:r>
            <a:r>
              <a:rPr lang="en-IN" dirty="0" err="1">
                <a:solidFill>
                  <a:schemeClr val="bg1"/>
                </a:solidFill>
              </a:rPr>
              <a:t>X</a:t>
            </a:r>
            <a:r>
              <a:rPr lang="en-IN" dirty="0">
                <a:solidFill>
                  <a:schemeClr val="bg1"/>
                </a:solidFill>
              </a:rPr>
              <a:t>     </a:t>
            </a:r>
            <a:r>
              <a:rPr lang="en-IN" dirty="0" err="1">
                <a:solidFill>
                  <a:schemeClr val="bg1"/>
                </a:solidFill>
              </a:rPr>
              <a:t>X</a:t>
            </a:r>
            <a:r>
              <a:rPr lang="en-IN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12" name="Google Shape;93;p13">
            <a:extLst>
              <a:ext uri="{FF2B5EF4-FFF2-40B4-BE49-F238E27FC236}">
                <a16:creationId xmlns:a16="http://schemas.microsoft.com/office/drawing/2014/main" id="{FD241232-7498-41AB-8061-6F25E843CC42}"/>
              </a:ext>
            </a:extLst>
          </p:cNvPr>
          <p:cNvSpPr txBox="1">
            <a:spLocks/>
          </p:cNvSpPr>
          <p:nvPr/>
        </p:nvSpPr>
        <p:spPr>
          <a:xfrm>
            <a:off x="940515" y="2361600"/>
            <a:ext cx="2138003" cy="561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 O    </a:t>
            </a:r>
            <a:r>
              <a:rPr lang="en-IN" dirty="0" err="1">
                <a:solidFill>
                  <a:schemeClr val="bg1"/>
                </a:solidFill>
              </a:rPr>
              <a:t>O</a:t>
            </a:r>
            <a:r>
              <a:rPr lang="en-IN" dirty="0">
                <a:solidFill>
                  <a:schemeClr val="bg1"/>
                </a:solidFill>
              </a:rPr>
              <a:t>     X     </a:t>
            </a:r>
          </a:p>
        </p:txBody>
      </p:sp>
      <p:sp>
        <p:nvSpPr>
          <p:cNvPr id="13" name="Google Shape;93;p13">
            <a:extLst>
              <a:ext uri="{FF2B5EF4-FFF2-40B4-BE49-F238E27FC236}">
                <a16:creationId xmlns:a16="http://schemas.microsoft.com/office/drawing/2014/main" id="{FB771BB9-9DD0-4BAD-B375-398D9D1B8A0F}"/>
              </a:ext>
            </a:extLst>
          </p:cNvPr>
          <p:cNvSpPr txBox="1">
            <a:spLocks/>
          </p:cNvSpPr>
          <p:nvPr/>
        </p:nvSpPr>
        <p:spPr>
          <a:xfrm>
            <a:off x="946701" y="3077029"/>
            <a:ext cx="2202899" cy="49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 O    X     </a:t>
            </a:r>
            <a:r>
              <a:rPr lang="en-IN" dirty="0" err="1">
                <a:solidFill>
                  <a:schemeClr val="bg1"/>
                </a:solidFill>
              </a:rPr>
              <a:t>X</a:t>
            </a:r>
            <a:r>
              <a:rPr lang="en-IN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14" name="Google Shape;106;p14">
            <a:extLst>
              <a:ext uri="{FF2B5EF4-FFF2-40B4-BE49-F238E27FC236}">
                <a16:creationId xmlns:a16="http://schemas.microsoft.com/office/drawing/2014/main" id="{BDE7FB8F-5B29-467E-A90E-4CC87C17C173}"/>
              </a:ext>
            </a:extLst>
          </p:cNvPr>
          <p:cNvSpPr txBox="1">
            <a:spLocks/>
          </p:cNvSpPr>
          <p:nvPr/>
        </p:nvSpPr>
        <p:spPr>
          <a:xfrm>
            <a:off x="804832" y="1522335"/>
            <a:ext cx="2394856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1                2                3</a:t>
            </a:r>
          </a:p>
        </p:txBody>
      </p:sp>
      <p:sp>
        <p:nvSpPr>
          <p:cNvPr id="15" name="Google Shape;106;p14">
            <a:extLst>
              <a:ext uri="{FF2B5EF4-FFF2-40B4-BE49-F238E27FC236}">
                <a16:creationId xmlns:a16="http://schemas.microsoft.com/office/drawing/2014/main" id="{22E78B9E-3F9F-42B6-8671-2029C01DA99F}"/>
              </a:ext>
            </a:extLst>
          </p:cNvPr>
          <p:cNvSpPr txBox="1">
            <a:spLocks/>
          </p:cNvSpPr>
          <p:nvPr/>
        </p:nvSpPr>
        <p:spPr>
          <a:xfrm>
            <a:off x="804832" y="2197132"/>
            <a:ext cx="2394856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4                5                6</a:t>
            </a:r>
          </a:p>
        </p:txBody>
      </p:sp>
      <p:sp>
        <p:nvSpPr>
          <p:cNvPr id="16" name="Google Shape;106;p14">
            <a:extLst>
              <a:ext uri="{FF2B5EF4-FFF2-40B4-BE49-F238E27FC236}">
                <a16:creationId xmlns:a16="http://schemas.microsoft.com/office/drawing/2014/main" id="{6FB9B5FF-4803-4BBF-AF8A-550B199F7B47}"/>
              </a:ext>
            </a:extLst>
          </p:cNvPr>
          <p:cNvSpPr txBox="1">
            <a:spLocks/>
          </p:cNvSpPr>
          <p:nvPr/>
        </p:nvSpPr>
        <p:spPr>
          <a:xfrm>
            <a:off x="804832" y="2888541"/>
            <a:ext cx="2394856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7                8                9</a:t>
            </a:r>
          </a:p>
        </p:txBody>
      </p:sp>
      <p:sp>
        <p:nvSpPr>
          <p:cNvPr id="18" name="Google Shape;153;p20">
            <a:extLst>
              <a:ext uri="{FF2B5EF4-FFF2-40B4-BE49-F238E27FC236}">
                <a16:creationId xmlns:a16="http://schemas.microsoft.com/office/drawing/2014/main" id="{F6D26967-F13A-4ECA-ACC1-7656A62D53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45799" y="434588"/>
            <a:ext cx="3424030" cy="1476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1.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Divide the matrix into N*N square matrix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Google Shape;154;p20">
            <a:extLst>
              <a:ext uri="{FF2B5EF4-FFF2-40B4-BE49-F238E27FC236}">
                <a16:creationId xmlns:a16="http://schemas.microsoft.com/office/drawing/2014/main" id="{1366095A-B1CD-41DC-960A-1DCAD6FCD99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45798" y="1260388"/>
            <a:ext cx="3424029" cy="19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2.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Determine which cells are adjacent and construct a grid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Google Shape;155;p20">
            <a:extLst>
              <a:ext uri="{FF2B5EF4-FFF2-40B4-BE49-F238E27FC236}">
                <a16:creationId xmlns:a16="http://schemas.microsoft.com/office/drawing/2014/main" id="{F690C6BD-7F08-45CB-A8A0-C0B10B10D823}"/>
              </a:ext>
            </a:extLst>
          </p:cNvPr>
          <p:cNvSpPr txBox="1">
            <a:spLocks/>
          </p:cNvSpPr>
          <p:nvPr/>
        </p:nvSpPr>
        <p:spPr>
          <a:xfrm>
            <a:off x="5545796" y="2192797"/>
            <a:ext cx="3424029" cy="1426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139700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Determine which cells are the start and goal cells , and search for a path in the grid cells , and search for a path in the grid between these cells .</a:t>
            </a:r>
          </a:p>
          <a:p>
            <a:pPr>
              <a:spcBef>
                <a:spcPts val="600"/>
              </a:spcBef>
            </a:pPr>
            <a:endParaRPr lang="en-US" b="1" dirty="0"/>
          </a:p>
        </p:txBody>
      </p:sp>
      <p:sp>
        <p:nvSpPr>
          <p:cNvPr id="21" name="Google Shape;155;p20">
            <a:extLst>
              <a:ext uri="{FF2B5EF4-FFF2-40B4-BE49-F238E27FC236}">
                <a16:creationId xmlns:a16="http://schemas.microsoft.com/office/drawing/2014/main" id="{C382F33E-424F-4F15-87A4-C213F8511494}"/>
              </a:ext>
            </a:extLst>
          </p:cNvPr>
          <p:cNvSpPr txBox="1">
            <a:spLocks/>
          </p:cNvSpPr>
          <p:nvPr/>
        </p:nvSpPr>
        <p:spPr>
          <a:xfrm>
            <a:off x="5546342" y="3396966"/>
            <a:ext cx="3358172" cy="142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4</a:t>
            </a:r>
            <a:r>
              <a:rPr lang="en-US" b="1" dirty="0"/>
              <a:t>.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the sequence of cells found in last step , compute a path connecting each cell forming the shortest path .  </a:t>
            </a:r>
          </a:p>
          <a:p>
            <a:pPr marL="0" indent="0">
              <a:buFont typeface="Lato"/>
              <a:buNone/>
            </a:pPr>
            <a:endParaRPr lang="en-US" b="1" dirty="0"/>
          </a:p>
          <a:p>
            <a:pPr marL="0" indent="0">
              <a:buFont typeface="Lato"/>
              <a:buNone/>
            </a:pPr>
            <a:endParaRPr lang="en-US" b="1" dirty="0"/>
          </a:p>
          <a:p>
            <a:pPr marL="0" indent="0">
              <a:buFont typeface="Lato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050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96950-F68B-43C4-B16B-704FD44CD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70" y="1078056"/>
            <a:ext cx="3203088" cy="2960914"/>
          </a:xfrm>
          <a:prstGeom prst="rect">
            <a:avLst/>
          </a:prstGeom>
        </p:spPr>
      </p:pic>
      <p:sp>
        <p:nvSpPr>
          <p:cNvPr id="9" name="Google Shape;93;p13">
            <a:extLst>
              <a:ext uri="{FF2B5EF4-FFF2-40B4-BE49-F238E27FC236}">
                <a16:creationId xmlns:a16="http://schemas.microsoft.com/office/drawing/2014/main" id="{CB993009-293F-40AA-A3DA-542E0483101B}"/>
              </a:ext>
            </a:extLst>
          </p:cNvPr>
          <p:cNvSpPr txBox="1">
            <a:spLocks/>
          </p:cNvSpPr>
          <p:nvPr/>
        </p:nvSpPr>
        <p:spPr>
          <a:xfrm>
            <a:off x="505631" y="1370822"/>
            <a:ext cx="2994382" cy="42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X      </a:t>
            </a:r>
            <a:r>
              <a:rPr lang="en-IN" sz="2800" dirty="0" err="1">
                <a:solidFill>
                  <a:schemeClr val="bg1"/>
                </a:solidFill>
              </a:rPr>
              <a:t>X</a:t>
            </a:r>
            <a:r>
              <a:rPr lang="en-IN" sz="2800" dirty="0">
                <a:solidFill>
                  <a:schemeClr val="bg1"/>
                </a:solidFill>
              </a:rPr>
              <a:t>     </a:t>
            </a:r>
            <a:r>
              <a:rPr lang="en-IN" sz="2800" dirty="0" err="1">
                <a:solidFill>
                  <a:schemeClr val="bg1"/>
                </a:solidFill>
              </a:rPr>
              <a:t>X</a:t>
            </a:r>
            <a:r>
              <a:rPr lang="en-IN" sz="2800" dirty="0">
                <a:solidFill>
                  <a:schemeClr val="bg1"/>
                </a:solidFill>
              </a:rPr>
              <a:t>      </a:t>
            </a:r>
            <a:r>
              <a:rPr lang="en-IN" sz="2800" dirty="0" err="1">
                <a:solidFill>
                  <a:schemeClr val="bg1"/>
                </a:solidFill>
              </a:rPr>
              <a:t>X</a:t>
            </a:r>
            <a:r>
              <a:rPr lang="en-IN" sz="2800" dirty="0">
                <a:solidFill>
                  <a:schemeClr val="bg1"/>
                </a:solidFill>
              </a:rPr>
              <a:t>   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Google Shape;93;p13">
            <a:extLst>
              <a:ext uri="{FF2B5EF4-FFF2-40B4-BE49-F238E27FC236}">
                <a16:creationId xmlns:a16="http://schemas.microsoft.com/office/drawing/2014/main" id="{1633F42C-F45A-4903-ADA7-4549175A5052}"/>
              </a:ext>
            </a:extLst>
          </p:cNvPr>
          <p:cNvSpPr txBox="1">
            <a:spLocks/>
          </p:cNvSpPr>
          <p:nvPr/>
        </p:nvSpPr>
        <p:spPr>
          <a:xfrm>
            <a:off x="507860" y="2099130"/>
            <a:ext cx="2994382" cy="42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O     X     </a:t>
            </a:r>
            <a:r>
              <a:rPr lang="en-IN" sz="2800" dirty="0" err="1">
                <a:solidFill>
                  <a:schemeClr val="bg1"/>
                </a:solidFill>
              </a:rPr>
              <a:t>X</a:t>
            </a:r>
            <a:r>
              <a:rPr lang="en-IN" sz="2800" dirty="0">
                <a:solidFill>
                  <a:schemeClr val="bg1"/>
                </a:solidFill>
              </a:rPr>
              <a:t>      </a:t>
            </a:r>
            <a:r>
              <a:rPr lang="en-IN" sz="2800" dirty="0" err="1">
                <a:solidFill>
                  <a:schemeClr val="bg1"/>
                </a:solidFill>
              </a:rPr>
              <a:t>X</a:t>
            </a:r>
            <a:r>
              <a:rPr lang="en-IN" sz="2800" dirty="0">
                <a:solidFill>
                  <a:schemeClr val="bg1"/>
                </a:solidFill>
              </a:rPr>
              <a:t>   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Google Shape;93;p13">
            <a:extLst>
              <a:ext uri="{FF2B5EF4-FFF2-40B4-BE49-F238E27FC236}">
                <a16:creationId xmlns:a16="http://schemas.microsoft.com/office/drawing/2014/main" id="{62507846-1B1B-484E-830E-D6F0751696DB}"/>
              </a:ext>
            </a:extLst>
          </p:cNvPr>
          <p:cNvSpPr txBox="1">
            <a:spLocks/>
          </p:cNvSpPr>
          <p:nvPr/>
        </p:nvSpPr>
        <p:spPr>
          <a:xfrm>
            <a:off x="525176" y="2814142"/>
            <a:ext cx="2994382" cy="42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X     O      X     O   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Google Shape;93;p13">
            <a:extLst>
              <a:ext uri="{FF2B5EF4-FFF2-40B4-BE49-F238E27FC236}">
                <a16:creationId xmlns:a16="http://schemas.microsoft.com/office/drawing/2014/main" id="{FB93155D-B192-48E7-B3C1-F253B1F5C01D}"/>
              </a:ext>
            </a:extLst>
          </p:cNvPr>
          <p:cNvSpPr txBox="1">
            <a:spLocks/>
          </p:cNvSpPr>
          <p:nvPr/>
        </p:nvSpPr>
        <p:spPr>
          <a:xfrm>
            <a:off x="535474" y="3532827"/>
            <a:ext cx="2994382" cy="42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X      </a:t>
            </a:r>
            <a:r>
              <a:rPr lang="en-IN" sz="2800" dirty="0" err="1">
                <a:solidFill>
                  <a:schemeClr val="bg1"/>
                </a:solidFill>
              </a:rPr>
              <a:t>X</a:t>
            </a:r>
            <a:r>
              <a:rPr lang="en-IN" sz="2800" dirty="0">
                <a:solidFill>
                  <a:schemeClr val="bg1"/>
                </a:solidFill>
              </a:rPr>
              <a:t>     O     X   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Google Shape;106;p14">
            <a:extLst>
              <a:ext uri="{FF2B5EF4-FFF2-40B4-BE49-F238E27FC236}">
                <a16:creationId xmlns:a16="http://schemas.microsoft.com/office/drawing/2014/main" id="{36EC60CD-3136-4EBD-B86C-BE42DFEC25EF}"/>
              </a:ext>
            </a:extLst>
          </p:cNvPr>
          <p:cNvSpPr txBox="1">
            <a:spLocks/>
          </p:cNvSpPr>
          <p:nvPr/>
        </p:nvSpPr>
        <p:spPr>
          <a:xfrm>
            <a:off x="312190" y="1062324"/>
            <a:ext cx="3089939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1              2                3              4   </a:t>
            </a:r>
          </a:p>
        </p:txBody>
      </p:sp>
      <p:sp>
        <p:nvSpPr>
          <p:cNvPr id="15" name="Google Shape;106;p14">
            <a:extLst>
              <a:ext uri="{FF2B5EF4-FFF2-40B4-BE49-F238E27FC236}">
                <a16:creationId xmlns:a16="http://schemas.microsoft.com/office/drawing/2014/main" id="{5E1B0E99-38F7-4498-9220-EB5A766FC7B4}"/>
              </a:ext>
            </a:extLst>
          </p:cNvPr>
          <p:cNvSpPr txBox="1">
            <a:spLocks/>
          </p:cNvSpPr>
          <p:nvPr/>
        </p:nvSpPr>
        <p:spPr>
          <a:xfrm>
            <a:off x="318815" y="1760855"/>
            <a:ext cx="3089939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5              6                7              8   </a:t>
            </a:r>
          </a:p>
        </p:txBody>
      </p:sp>
      <p:sp>
        <p:nvSpPr>
          <p:cNvPr id="16" name="Google Shape;106;p14">
            <a:extLst>
              <a:ext uri="{FF2B5EF4-FFF2-40B4-BE49-F238E27FC236}">
                <a16:creationId xmlns:a16="http://schemas.microsoft.com/office/drawing/2014/main" id="{53C28338-2D80-4532-8316-514DC746DC3E}"/>
              </a:ext>
            </a:extLst>
          </p:cNvPr>
          <p:cNvSpPr txBox="1">
            <a:spLocks/>
          </p:cNvSpPr>
          <p:nvPr/>
        </p:nvSpPr>
        <p:spPr>
          <a:xfrm>
            <a:off x="318815" y="2508507"/>
            <a:ext cx="3089939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 9            10             11            12  </a:t>
            </a:r>
          </a:p>
        </p:txBody>
      </p:sp>
      <p:sp>
        <p:nvSpPr>
          <p:cNvPr id="17" name="Google Shape;106;p14">
            <a:extLst>
              <a:ext uri="{FF2B5EF4-FFF2-40B4-BE49-F238E27FC236}">
                <a16:creationId xmlns:a16="http://schemas.microsoft.com/office/drawing/2014/main" id="{58D053E2-BAE0-4DF8-BC55-D03E0BEB663E}"/>
              </a:ext>
            </a:extLst>
          </p:cNvPr>
          <p:cNvSpPr txBox="1">
            <a:spLocks/>
          </p:cNvSpPr>
          <p:nvPr/>
        </p:nvSpPr>
        <p:spPr>
          <a:xfrm>
            <a:off x="318815" y="3240042"/>
            <a:ext cx="3089939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13            14             15            16  </a:t>
            </a:r>
          </a:p>
        </p:txBody>
      </p:sp>
      <p:sp>
        <p:nvSpPr>
          <p:cNvPr id="18" name="Google Shape;95;p13">
            <a:extLst>
              <a:ext uri="{FF2B5EF4-FFF2-40B4-BE49-F238E27FC236}">
                <a16:creationId xmlns:a16="http://schemas.microsoft.com/office/drawing/2014/main" id="{33FC2997-7875-4434-8400-A84B44FE7CCA}"/>
              </a:ext>
            </a:extLst>
          </p:cNvPr>
          <p:cNvSpPr txBox="1"/>
          <p:nvPr/>
        </p:nvSpPr>
        <p:spPr>
          <a:xfrm>
            <a:off x="3374572" y="1343025"/>
            <a:ext cx="2394856" cy="256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Robot position – 1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OUPUT</a:t>
            </a:r>
            <a:endParaRPr lang="en-IN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Destination position – 16</a:t>
            </a:r>
          </a:p>
          <a:p>
            <a:pPr>
              <a:spcBef>
                <a:spcPts val="600"/>
              </a:spcBef>
            </a:pPr>
            <a:r>
              <a:rPr lang="en-IN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OBSTACLE</a:t>
            </a:r>
          </a:p>
          <a:p>
            <a:pPr>
              <a:spcBef>
                <a:spcPts val="600"/>
              </a:spcBef>
            </a:pPr>
            <a:r>
              <a:rPr lang="en-I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5-10-12-15</a:t>
            </a:r>
            <a:endParaRPr lang="en-IN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endParaRPr lang="en-IN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1-6-11-16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155;p20">
            <a:extLst>
              <a:ext uri="{FF2B5EF4-FFF2-40B4-BE49-F238E27FC236}">
                <a16:creationId xmlns:a16="http://schemas.microsoft.com/office/drawing/2014/main" id="{D6EA6A2D-E24F-4590-A0CB-28B279A8D382}"/>
              </a:ext>
            </a:extLst>
          </p:cNvPr>
          <p:cNvSpPr txBox="1">
            <a:spLocks/>
          </p:cNvSpPr>
          <p:nvPr/>
        </p:nvSpPr>
        <p:spPr>
          <a:xfrm>
            <a:off x="5561938" y="1266009"/>
            <a:ext cx="3467337" cy="3517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ANOTHER PATH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Here, also we have the path of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1-2-3-4-7-6-9-14-11-16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1-2-3-7-6-9-14-11-16 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1-6-9-13-14-11-16 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1-2-3-4-8-11-16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1-2-3-7-11-16</a:t>
            </a:r>
          </a:p>
          <a:p>
            <a:pPr marL="139700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choose the path of 1-6-11-16 ,since it is the shortest path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234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8" name="Google Shape;95;p13">
            <a:extLst>
              <a:ext uri="{FF2B5EF4-FFF2-40B4-BE49-F238E27FC236}">
                <a16:creationId xmlns:a16="http://schemas.microsoft.com/office/drawing/2014/main" id="{33FC2997-7875-4434-8400-A84B44FE7CCA}"/>
              </a:ext>
            </a:extLst>
          </p:cNvPr>
          <p:cNvSpPr txBox="1"/>
          <p:nvPr/>
        </p:nvSpPr>
        <p:spPr>
          <a:xfrm>
            <a:off x="3374572" y="1343025"/>
            <a:ext cx="2394856" cy="256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Robot position – 1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OUPUT</a:t>
            </a:r>
            <a:endParaRPr lang="en-IN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Destination position – 16</a:t>
            </a:r>
          </a:p>
          <a:p>
            <a:pPr>
              <a:spcBef>
                <a:spcPts val="600"/>
              </a:spcBef>
            </a:pPr>
            <a:r>
              <a:rPr lang="en-IN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OBSTACLE</a:t>
            </a:r>
          </a:p>
          <a:p>
            <a:pPr>
              <a:spcBef>
                <a:spcPts val="600"/>
              </a:spcBef>
            </a:pPr>
            <a:r>
              <a:rPr lang="en-I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7-9-11-12-13-16-17-23-24</a:t>
            </a:r>
            <a:endParaRPr lang="en-IN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endParaRPr lang="en-IN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r>
              <a:rPr lang="en-I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1-2-8-14-20-25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155;p20">
            <a:extLst>
              <a:ext uri="{FF2B5EF4-FFF2-40B4-BE49-F238E27FC236}">
                <a16:creationId xmlns:a16="http://schemas.microsoft.com/office/drawing/2014/main" id="{D6EA6A2D-E24F-4590-A0CB-28B279A8D382}"/>
              </a:ext>
            </a:extLst>
          </p:cNvPr>
          <p:cNvSpPr txBox="1">
            <a:spLocks/>
          </p:cNvSpPr>
          <p:nvPr/>
        </p:nvSpPr>
        <p:spPr>
          <a:xfrm>
            <a:off x="5561938" y="1266009"/>
            <a:ext cx="3467337" cy="3517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ANOTHER PATH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Here, also we have the path of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1-2-3-4-10-15-19-20-25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1-2-3-4-5-10-15-20-15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1-2-8-4-5-10-15-20-25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1-2-3-4-8-14-15-20-25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1-2-8-14-18-19-20-25</a:t>
            </a:r>
          </a:p>
          <a:p>
            <a:pPr marL="139700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choose the path of 1-6-11-16 ,since it is the shortest path</a:t>
            </a:r>
            <a:endParaRPr lang="en-US" b="1" dirty="0"/>
          </a:p>
        </p:txBody>
      </p:sp>
      <p:pic>
        <p:nvPicPr>
          <p:cNvPr id="1026" name="Picture 2" descr="Slow Mo GIF Bingo - make your card now! | iNSD 2021 | The Lilypad">
            <a:extLst>
              <a:ext uri="{FF2B5EF4-FFF2-40B4-BE49-F238E27FC236}">
                <a16:creationId xmlns:a16="http://schemas.microsoft.com/office/drawing/2014/main" id="{6139ADDA-D176-4CCF-A69C-F90376165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45" y="798017"/>
            <a:ext cx="3178441" cy="317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93;p13">
            <a:extLst>
              <a:ext uri="{FF2B5EF4-FFF2-40B4-BE49-F238E27FC236}">
                <a16:creationId xmlns:a16="http://schemas.microsoft.com/office/drawing/2014/main" id="{7CFE4BAF-D527-4C3C-8516-EF70C6405E70}"/>
              </a:ext>
            </a:extLst>
          </p:cNvPr>
          <p:cNvSpPr txBox="1">
            <a:spLocks/>
          </p:cNvSpPr>
          <p:nvPr/>
        </p:nvSpPr>
        <p:spPr>
          <a:xfrm>
            <a:off x="529772" y="1343025"/>
            <a:ext cx="2815772" cy="34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</a:rPr>
              <a:t> X     </a:t>
            </a:r>
            <a:r>
              <a:rPr lang="en-IN" sz="2400" dirty="0" err="1">
                <a:solidFill>
                  <a:schemeClr val="bg1"/>
                </a:solidFill>
              </a:rPr>
              <a:t>X</a:t>
            </a:r>
            <a:r>
              <a:rPr lang="en-IN" sz="2400" dirty="0">
                <a:solidFill>
                  <a:schemeClr val="bg1"/>
                </a:solidFill>
              </a:rPr>
              <a:t>    </a:t>
            </a:r>
            <a:r>
              <a:rPr lang="en-IN" sz="2400" dirty="0" err="1">
                <a:solidFill>
                  <a:schemeClr val="bg1"/>
                </a:solidFill>
              </a:rPr>
              <a:t>X</a:t>
            </a:r>
            <a:r>
              <a:rPr lang="en-IN" sz="2400" dirty="0">
                <a:solidFill>
                  <a:schemeClr val="bg1"/>
                </a:solidFill>
              </a:rPr>
              <a:t>     </a:t>
            </a:r>
            <a:r>
              <a:rPr lang="en-IN" sz="2400" dirty="0" err="1">
                <a:solidFill>
                  <a:schemeClr val="bg1"/>
                </a:solidFill>
              </a:rPr>
              <a:t>X</a:t>
            </a:r>
            <a:r>
              <a:rPr lang="en-IN" sz="2400" dirty="0">
                <a:solidFill>
                  <a:schemeClr val="bg1"/>
                </a:solidFill>
              </a:rPr>
              <a:t>     </a:t>
            </a:r>
            <a:r>
              <a:rPr lang="en-IN" sz="2400" dirty="0" err="1">
                <a:solidFill>
                  <a:schemeClr val="bg1"/>
                </a:solidFill>
              </a:rPr>
              <a:t>X</a:t>
            </a:r>
            <a:r>
              <a:rPr lang="en-IN" sz="2400" dirty="0">
                <a:solidFill>
                  <a:schemeClr val="bg1"/>
                </a:solidFill>
              </a:rPr>
              <a:t>  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Google Shape;93;p13">
            <a:extLst>
              <a:ext uri="{FF2B5EF4-FFF2-40B4-BE49-F238E27FC236}">
                <a16:creationId xmlns:a16="http://schemas.microsoft.com/office/drawing/2014/main" id="{DCA5BCCD-4172-4337-AC7C-9D67E39D58B3}"/>
              </a:ext>
            </a:extLst>
          </p:cNvPr>
          <p:cNvSpPr txBox="1">
            <a:spLocks/>
          </p:cNvSpPr>
          <p:nvPr/>
        </p:nvSpPr>
        <p:spPr>
          <a:xfrm>
            <a:off x="507999" y="1888033"/>
            <a:ext cx="2801257" cy="34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</a:rPr>
              <a:t> X    O    X     O     X  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Google Shape;93;p13">
            <a:extLst>
              <a:ext uri="{FF2B5EF4-FFF2-40B4-BE49-F238E27FC236}">
                <a16:creationId xmlns:a16="http://schemas.microsoft.com/office/drawing/2014/main" id="{EEF9F66E-7FF9-4309-BFB8-9E3F530DA40A}"/>
              </a:ext>
            </a:extLst>
          </p:cNvPr>
          <p:cNvSpPr txBox="1">
            <a:spLocks/>
          </p:cNvSpPr>
          <p:nvPr/>
        </p:nvSpPr>
        <p:spPr>
          <a:xfrm>
            <a:off x="493484" y="2425041"/>
            <a:ext cx="2815772" cy="34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</a:rPr>
              <a:t>O     </a:t>
            </a:r>
            <a:r>
              <a:rPr lang="en-IN" sz="2400" dirty="0" err="1">
                <a:solidFill>
                  <a:schemeClr val="bg1"/>
                </a:solidFill>
              </a:rPr>
              <a:t>O</a:t>
            </a:r>
            <a:r>
              <a:rPr lang="en-IN" sz="2400" dirty="0">
                <a:solidFill>
                  <a:schemeClr val="bg1"/>
                </a:solidFill>
              </a:rPr>
              <a:t>    </a:t>
            </a:r>
            <a:r>
              <a:rPr lang="en-IN" sz="2400" dirty="0" err="1">
                <a:solidFill>
                  <a:schemeClr val="bg1"/>
                </a:solidFill>
              </a:rPr>
              <a:t>O</a:t>
            </a:r>
            <a:r>
              <a:rPr lang="en-IN" sz="2400" dirty="0">
                <a:solidFill>
                  <a:schemeClr val="bg1"/>
                </a:solidFill>
              </a:rPr>
              <a:t>     X     </a:t>
            </a:r>
            <a:r>
              <a:rPr lang="en-IN" sz="2400" dirty="0" err="1">
                <a:solidFill>
                  <a:schemeClr val="bg1"/>
                </a:solidFill>
              </a:rPr>
              <a:t>X</a:t>
            </a:r>
            <a:r>
              <a:rPr lang="en-IN" sz="2400" dirty="0">
                <a:solidFill>
                  <a:schemeClr val="bg1"/>
                </a:solidFill>
              </a:rPr>
              <a:t>  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Google Shape;93;p13">
            <a:extLst>
              <a:ext uri="{FF2B5EF4-FFF2-40B4-BE49-F238E27FC236}">
                <a16:creationId xmlns:a16="http://schemas.microsoft.com/office/drawing/2014/main" id="{9BEE17C7-B7D6-438C-BAFC-F5E17500E2CB}"/>
              </a:ext>
            </a:extLst>
          </p:cNvPr>
          <p:cNvSpPr txBox="1">
            <a:spLocks/>
          </p:cNvSpPr>
          <p:nvPr/>
        </p:nvSpPr>
        <p:spPr>
          <a:xfrm>
            <a:off x="486225" y="3019212"/>
            <a:ext cx="2815772" cy="34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</a:rPr>
              <a:t> O    </a:t>
            </a:r>
            <a:r>
              <a:rPr lang="en-IN" sz="2400" dirty="0" err="1">
                <a:solidFill>
                  <a:schemeClr val="bg1"/>
                </a:solidFill>
              </a:rPr>
              <a:t>O</a:t>
            </a:r>
            <a:r>
              <a:rPr lang="en-IN" sz="2400" dirty="0">
                <a:solidFill>
                  <a:schemeClr val="bg1"/>
                </a:solidFill>
              </a:rPr>
              <a:t>    X     X     </a:t>
            </a:r>
            <a:r>
              <a:rPr lang="en-IN" sz="2400" dirty="0" err="1">
                <a:solidFill>
                  <a:schemeClr val="bg1"/>
                </a:solidFill>
              </a:rPr>
              <a:t>X</a:t>
            </a:r>
            <a:r>
              <a:rPr lang="en-IN" sz="2400" dirty="0">
                <a:solidFill>
                  <a:schemeClr val="bg1"/>
                </a:solidFill>
              </a:rPr>
              <a:t>  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Google Shape;93;p13">
            <a:extLst>
              <a:ext uri="{FF2B5EF4-FFF2-40B4-BE49-F238E27FC236}">
                <a16:creationId xmlns:a16="http://schemas.microsoft.com/office/drawing/2014/main" id="{113F3F47-1C94-42EC-8FD7-0748788C090E}"/>
              </a:ext>
            </a:extLst>
          </p:cNvPr>
          <p:cNvSpPr txBox="1">
            <a:spLocks/>
          </p:cNvSpPr>
          <p:nvPr/>
        </p:nvSpPr>
        <p:spPr>
          <a:xfrm>
            <a:off x="486225" y="3544788"/>
            <a:ext cx="2815772" cy="34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</a:rPr>
              <a:t> X     </a:t>
            </a:r>
            <a:r>
              <a:rPr lang="en-IN" sz="2400" dirty="0" err="1">
                <a:solidFill>
                  <a:schemeClr val="bg1"/>
                </a:solidFill>
              </a:rPr>
              <a:t>X</a:t>
            </a:r>
            <a:r>
              <a:rPr lang="en-IN" sz="2400" dirty="0">
                <a:solidFill>
                  <a:schemeClr val="bg1"/>
                </a:solidFill>
              </a:rPr>
              <a:t>    O     O    X  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Google Shape;106;p14">
            <a:extLst>
              <a:ext uri="{FF2B5EF4-FFF2-40B4-BE49-F238E27FC236}">
                <a16:creationId xmlns:a16="http://schemas.microsoft.com/office/drawing/2014/main" id="{9B5A3C96-BA82-4AF5-A672-50C56D417018}"/>
              </a:ext>
            </a:extLst>
          </p:cNvPr>
          <p:cNvSpPr txBox="1">
            <a:spLocks/>
          </p:cNvSpPr>
          <p:nvPr/>
        </p:nvSpPr>
        <p:spPr>
          <a:xfrm>
            <a:off x="370111" y="1029525"/>
            <a:ext cx="2931887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sz="1200" dirty="0">
                <a:solidFill>
                  <a:schemeClr val="bg1"/>
                </a:solidFill>
              </a:rPr>
              <a:t>1            2           3             4            5     </a:t>
            </a:r>
          </a:p>
        </p:txBody>
      </p:sp>
      <p:sp>
        <p:nvSpPr>
          <p:cNvPr id="26" name="Google Shape;106;p14">
            <a:extLst>
              <a:ext uri="{FF2B5EF4-FFF2-40B4-BE49-F238E27FC236}">
                <a16:creationId xmlns:a16="http://schemas.microsoft.com/office/drawing/2014/main" id="{CFCB9B56-BB4C-4056-B309-0C440E900F6A}"/>
              </a:ext>
            </a:extLst>
          </p:cNvPr>
          <p:cNvSpPr txBox="1">
            <a:spLocks/>
          </p:cNvSpPr>
          <p:nvPr/>
        </p:nvSpPr>
        <p:spPr>
          <a:xfrm>
            <a:off x="362856" y="1580054"/>
            <a:ext cx="2960914" cy="39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sz="1200" dirty="0">
                <a:solidFill>
                  <a:schemeClr val="bg1"/>
                </a:solidFill>
              </a:rPr>
              <a:t>6            7            8            9          10     </a:t>
            </a:r>
          </a:p>
        </p:txBody>
      </p:sp>
      <p:sp>
        <p:nvSpPr>
          <p:cNvPr id="27" name="Google Shape;106;p14">
            <a:extLst>
              <a:ext uri="{FF2B5EF4-FFF2-40B4-BE49-F238E27FC236}">
                <a16:creationId xmlns:a16="http://schemas.microsoft.com/office/drawing/2014/main" id="{542AB096-9C59-4543-ADC6-7E99F6356599}"/>
              </a:ext>
            </a:extLst>
          </p:cNvPr>
          <p:cNvSpPr txBox="1">
            <a:spLocks/>
          </p:cNvSpPr>
          <p:nvPr/>
        </p:nvSpPr>
        <p:spPr>
          <a:xfrm>
            <a:off x="275765" y="2144524"/>
            <a:ext cx="3048004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sz="1200" dirty="0">
                <a:solidFill>
                  <a:schemeClr val="bg1"/>
                </a:solidFill>
              </a:rPr>
              <a:t>11         12          13          14         1 5      </a:t>
            </a:r>
          </a:p>
        </p:txBody>
      </p:sp>
      <p:sp>
        <p:nvSpPr>
          <p:cNvPr id="28" name="Google Shape;106;p14">
            <a:extLst>
              <a:ext uri="{FF2B5EF4-FFF2-40B4-BE49-F238E27FC236}">
                <a16:creationId xmlns:a16="http://schemas.microsoft.com/office/drawing/2014/main" id="{45266198-FD12-4FF0-885A-65DA0A5B8656}"/>
              </a:ext>
            </a:extLst>
          </p:cNvPr>
          <p:cNvSpPr txBox="1">
            <a:spLocks/>
          </p:cNvSpPr>
          <p:nvPr/>
        </p:nvSpPr>
        <p:spPr>
          <a:xfrm>
            <a:off x="145330" y="2708410"/>
            <a:ext cx="317844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sz="1200" dirty="0">
                <a:solidFill>
                  <a:schemeClr val="bg1"/>
                </a:solidFill>
              </a:rPr>
              <a:t>16          17          18          19          20     </a:t>
            </a:r>
          </a:p>
        </p:txBody>
      </p:sp>
      <p:sp>
        <p:nvSpPr>
          <p:cNvPr id="29" name="Google Shape;106;p14">
            <a:extLst>
              <a:ext uri="{FF2B5EF4-FFF2-40B4-BE49-F238E27FC236}">
                <a16:creationId xmlns:a16="http://schemas.microsoft.com/office/drawing/2014/main" id="{7CB73BE1-960A-4714-B5C2-F3FD867E79B7}"/>
              </a:ext>
            </a:extLst>
          </p:cNvPr>
          <p:cNvSpPr txBox="1">
            <a:spLocks/>
          </p:cNvSpPr>
          <p:nvPr/>
        </p:nvSpPr>
        <p:spPr>
          <a:xfrm>
            <a:off x="261446" y="3268424"/>
            <a:ext cx="3062324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sz="1200" dirty="0">
                <a:solidFill>
                  <a:schemeClr val="bg1"/>
                </a:solidFill>
              </a:rPr>
              <a:t>21         22          23         2 4          25     </a:t>
            </a:r>
          </a:p>
        </p:txBody>
      </p:sp>
    </p:spTree>
    <p:extLst>
      <p:ext uri="{BB962C8B-B14F-4D97-AF65-F5344CB8AC3E}">
        <p14:creationId xmlns:p14="http://schemas.microsoft.com/office/powerpoint/2010/main" val="397088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741919" y="1120674"/>
            <a:ext cx="7659912" cy="1906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2.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PSEUDOCODE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57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565057" y="289817"/>
            <a:ext cx="5561100" cy="962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accent1"/>
                </a:solidFill>
              </a:rPr>
              <a:t>MAIN..</a:t>
            </a:r>
            <a:endParaRPr sz="4800" b="1" dirty="0">
              <a:solidFill>
                <a:schemeClr val="accent1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9" name="Google Shape;95;p13">
            <a:extLst>
              <a:ext uri="{FF2B5EF4-FFF2-40B4-BE49-F238E27FC236}">
                <a16:creationId xmlns:a16="http://schemas.microsoft.com/office/drawing/2014/main" id="{2CB6DF41-F27B-473A-A6F7-895F67F62262}"/>
              </a:ext>
            </a:extLst>
          </p:cNvPr>
          <p:cNvSpPr txBox="1"/>
          <p:nvPr/>
        </p:nvSpPr>
        <p:spPr>
          <a:xfrm>
            <a:off x="925350" y="1053005"/>
            <a:ext cx="4840514" cy="386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#include&lt;stdio.h&gt;</a:t>
            </a:r>
            <a:endParaRPr lang="en" sz="16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#include&lt;stdlib.h&gt;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main()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{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int n;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printf</a:t>
            </a:r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("enter number for creating matrix(where n&gt;1 or n&lt;=4)");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scanf</a:t>
            </a:r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("%</a:t>
            </a:r>
            <a:r>
              <a:rPr lang="en-US" sz="16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d",&amp;n</a:t>
            </a:r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);  //entering the number of rows and columns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matrixcre</a:t>
            </a:r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(n);   //calling </a:t>
            </a:r>
            <a:r>
              <a:rPr lang="en-US" sz="16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matrixcre</a:t>
            </a:r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function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EE2206-5AFC-44DB-829B-F0FA9B7DE679}"/>
              </a:ext>
            </a:extLst>
          </p:cNvPr>
          <p:cNvSpPr/>
          <p:nvPr/>
        </p:nvSpPr>
        <p:spPr>
          <a:xfrm>
            <a:off x="5703533" y="2610050"/>
            <a:ext cx="3325742" cy="224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Google Shape;95;p13">
            <a:extLst>
              <a:ext uri="{FF2B5EF4-FFF2-40B4-BE49-F238E27FC236}">
                <a16:creationId xmlns:a16="http://schemas.microsoft.com/office/drawing/2014/main" id="{202B30C4-3A0E-4B04-8C5F-8308F05DEAA5}"/>
              </a:ext>
            </a:extLst>
          </p:cNvPr>
          <p:cNvSpPr txBox="1"/>
          <p:nvPr/>
        </p:nvSpPr>
        <p:spPr>
          <a:xfrm>
            <a:off x="5903042" y="2852075"/>
            <a:ext cx="3179138" cy="162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LIBRARY FUNCTION-#include&lt;stdio.h&gt;</a:t>
            </a:r>
            <a:endParaRPr lang="en-US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stdio.h</a:t>
            </a:r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is a header file which has the necessary information to include the input/output related functions in our program. Example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printf</a:t>
            </a:r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scanf</a:t>
            </a:r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etc.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680DA5-6270-4A79-9F0D-47F808581BDF}"/>
              </a:ext>
            </a:extLst>
          </p:cNvPr>
          <p:cNvSpPr/>
          <p:nvPr/>
        </p:nvSpPr>
        <p:spPr>
          <a:xfrm>
            <a:off x="5097830" y="126411"/>
            <a:ext cx="3325742" cy="224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A7F5A6-9FE3-4BED-B980-B8F280AEA39E}"/>
              </a:ext>
            </a:extLst>
          </p:cNvPr>
          <p:cNvSpPr txBox="1"/>
          <p:nvPr/>
        </p:nvSpPr>
        <p:spPr>
          <a:xfrm>
            <a:off x="5372187" y="340286"/>
            <a:ext cx="31156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LIBRARY FUNCTION-#include&lt;</a:t>
            </a:r>
            <a:r>
              <a:rPr lang="en-US" b="1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stdlib.h</a:t>
            </a:r>
            <a:r>
              <a:rPr lang="en-US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endParaRPr lang="en-US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eader of the general purpose standard library of C programming language which includes functions involving memory allocation, process control, conversions and others.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Example: rand,..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etc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,.</a:t>
            </a:r>
            <a:endParaRPr lang="en-IN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00619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1479</Words>
  <Application>Microsoft Office PowerPoint</Application>
  <PresentationFormat>On-screen Show (16:9)</PresentationFormat>
  <Paragraphs>238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Lato</vt:lpstr>
      <vt:lpstr>Raleway</vt:lpstr>
      <vt:lpstr>Segoe UI</vt:lpstr>
      <vt:lpstr>Arial</vt:lpstr>
      <vt:lpstr>Antonio template</vt:lpstr>
      <vt:lpstr>COMPUTER  PROGRAMMING</vt:lpstr>
      <vt:lpstr>INSTRUCTIONS</vt:lpstr>
      <vt:lpstr>1. WORKING OBJECTIVES</vt:lpstr>
      <vt:lpstr>WORKING OF THE ROBOT</vt:lpstr>
      <vt:lpstr>Instructions for use</vt:lpstr>
      <vt:lpstr>PowerPoint Presentation</vt:lpstr>
      <vt:lpstr>PowerPoint Presentation</vt:lpstr>
      <vt:lpstr>2. 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 PROGRAMMING</dc:title>
  <dc:creator>Harini Raj Akhtshya</dc:creator>
  <cp:lastModifiedBy>Kabil Pranav K</cp:lastModifiedBy>
  <cp:revision>23</cp:revision>
  <dcterms:modified xsi:type="dcterms:W3CDTF">2024-01-11T17:45:31Z</dcterms:modified>
</cp:coreProperties>
</file>