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Kabileshwaran S D </a:t>
            </a:r>
            <a:r>
              <a:rPr lang="en-US" sz="2000" b="1" dirty="0" smtClean="0">
                <a:solidFill>
                  <a:schemeClr val="accent1">
                    <a:lumMod val="75000"/>
                  </a:schemeClr>
                </a:solidFill>
                <a:latin typeface="Arial"/>
                <a:cs typeface="Arial"/>
              </a:rPr>
              <a:t>- College </a:t>
            </a:r>
            <a:r>
              <a:rPr lang="en-US" sz="2000" b="1" dirty="0">
                <a:solidFill>
                  <a:schemeClr val="accent1">
                    <a:lumMod val="75000"/>
                  </a:schemeClr>
                </a:solidFill>
                <a:latin typeface="Arial"/>
                <a:cs typeface="Arial"/>
              </a:rPr>
              <a:t>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endParaRPr lang="en-US" sz="2400" u="sng" dirty="0" smtClean="0">
              <a:solidFill>
                <a:srgbClr val="0F0F0F"/>
              </a:solidFill>
              <a:latin typeface="Arial" panose="020B0604020202020204" pitchFamily="34" charset="0"/>
              <a:ea typeface="+mn-lt"/>
              <a:cs typeface="Arial" panose="020B0604020202020204" pitchFamily="34" charset="0"/>
            </a:endParaRP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2</a:t>
            </a:r>
            <a:r>
              <a:rPr lang="en-US" sz="2400" u="sng" dirty="0">
                <a:solidFill>
                  <a:srgbClr val="0F0F0F"/>
                </a:solidFill>
                <a:latin typeface="Arial" panose="020B0604020202020204" pitchFamily="34" charset="0"/>
                <a:ea typeface="+mn-lt"/>
                <a:cs typeface="Arial" panose="020B0604020202020204" pitchFamily="34" charset="0"/>
              </a:rPr>
              <a:t>.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endParaRPr lang="en-US" sz="2400" u="sng" dirty="0" smtClean="0">
              <a:solidFill>
                <a:srgbClr val="0F0F0F"/>
              </a:solidFill>
              <a:latin typeface="Arial" panose="020B0604020202020204" pitchFamily="34" charset="0"/>
              <a:ea typeface="+mn-lt"/>
              <a:cs typeface="Arial" panose="020B0604020202020204" pitchFamily="34" charset="0"/>
            </a:endParaRP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3</a:t>
            </a:r>
            <a:r>
              <a:rPr lang="en-US" sz="2400" u="sng" dirty="0">
                <a:solidFill>
                  <a:srgbClr val="0F0F0F"/>
                </a:solidFill>
                <a:latin typeface="Arial" panose="020B0604020202020204" pitchFamily="34" charset="0"/>
                <a:ea typeface="+mn-lt"/>
                <a:cs typeface="Arial" panose="020B0604020202020204" pitchFamily="34" charset="0"/>
              </a:rPr>
              <a:t>.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endParaRPr lang="en-US" sz="2400" u="sng" dirty="0" smtClean="0">
              <a:solidFill>
                <a:srgbClr val="0F0F0F"/>
              </a:solidFill>
              <a:latin typeface="Arial" panose="020B0604020202020204" pitchFamily="34" charset="0"/>
              <a:ea typeface="+mn-lt"/>
              <a:cs typeface="Arial" panose="020B0604020202020204" pitchFamily="34" charset="0"/>
            </a:endParaRP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4</a:t>
            </a:r>
            <a:r>
              <a:rPr lang="en-US" sz="2400" u="sng" dirty="0">
                <a:solidFill>
                  <a:srgbClr val="0F0F0F"/>
                </a:solidFill>
                <a:latin typeface="Arial" panose="020B0604020202020204" pitchFamily="34" charset="0"/>
                <a:ea typeface="+mn-lt"/>
                <a:cs typeface="Arial" panose="020B0604020202020204" pitchFamily="34" charset="0"/>
              </a:rPr>
              <a:t>.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a:t>
            </a:r>
            <a:r>
              <a:rPr lang="en-US" sz="2400" u="sng" dirty="0" smtClean="0">
                <a:solidFill>
                  <a:srgbClr val="0F0F0F"/>
                </a:solidFill>
                <a:latin typeface="Arial" panose="020B0604020202020204" pitchFamily="34" charset="0"/>
                <a:ea typeface="+mn-lt"/>
                <a:cs typeface="Arial" panose="020B0604020202020204" pitchFamily="34" charset="0"/>
              </a:rPr>
              <a:t>. </a:t>
            </a: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5</a:t>
            </a:r>
            <a:r>
              <a:rPr lang="en-US" sz="2400" u="sng" dirty="0">
                <a:solidFill>
                  <a:srgbClr val="0F0F0F"/>
                </a:solidFill>
                <a:latin typeface="Arial" panose="020B0604020202020204" pitchFamily="34" charset="0"/>
                <a:ea typeface="+mn-lt"/>
                <a:cs typeface="Arial" panose="020B0604020202020204" pitchFamily="34" charset="0"/>
              </a:rPr>
              <a:t>.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smtClean="0"/>
              <a:t>: </a:t>
            </a:r>
          </a:p>
          <a:p>
            <a:pPr lvl="1"/>
            <a:r>
              <a:rPr lang="en-IN" sz="1600" dirty="0" smtClean="0"/>
              <a:t>Understand </a:t>
            </a:r>
            <a:r>
              <a:rPr lang="en-IN" sz="1600" dirty="0"/>
              <a:t>requirements and review existing code</a:t>
            </a:r>
            <a:r>
              <a:rPr lang="en-IN" sz="1600" dirty="0" smtClean="0"/>
              <a:t>.</a:t>
            </a:r>
          </a:p>
          <a:p>
            <a:pPr lvl="1"/>
            <a:r>
              <a:rPr lang="en-US" sz="1600" dirty="0" smtClean="0"/>
              <a:t>I</a:t>
            </a:r>
            <a:r>
              <a:rPr lang="en-US" sz="1600" dirty="0"/>
              <a:t>dentify potential vulnerabilities and areas for improvement</a:t>
            </a:r>
            <a:endParaRPr lang="en-IN" sz="1600" dirty="0"/>
          </a:p>
          <a:p>
            <a:pPr marL="457200" indent="-457200">
              <a:buFont typeface="+mj-lt"/>
              <a:buAutoNum type="arabicPeriod"/>
            </a:pPr>
            <a:r>
              <a:rPr lang="en-IN" sz="1600" b="1" dirty="0"/>
              <a:t>Design</a:t>
            </a:r>
            <a:r>
              <a:rPr lang="en-IN" sz="1600" dirty="0"/>
              <a:t>: </a:t>
            </a:r>
            <a:endParaRPr lang="en-IN" sz="1600" dirty="0"/>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smtClean="0"/>
              <a:t>Implementation</a:t>
            </a:r>
            <a:r>
              <a:rPr lang="en-IN" sz="1600" dirty="0"/>
              <a:t>: </a:t>
            </a:r>
            <a:endParaRPr lang="en-IN" sz="1600" dirty="0" smtClean="0"/>
          </a:p>
          <a:p>
            <a:pPr lvl="1"/>
            <a:r>
              <a:rPr lang="en-IN" sz="1600" dirty="0" smtClean="0"/>
              <a:t>Refactor </a:t>
            </a:r>
            <a:r>
              <a:rPr lang="en-IN" sz="1600" dirty="0"/>
              <a:t>code, optimize file operations.</a:t>
            </a:r>
          </a:p>
          <a:p>
            <a:pPr marL="457200" indent="-457200">
              <a:buFont typeface="+mj-lt"/>
              <a:buAutoNum type="arabicPeriod"/>
            </a:pPr>
            <a:r>
              <a:rPr lang="en-IN" sz="1600" b="1" dirty="0"/>
              <a:t>Testing</a:t>
            </a:r>
            <a:r>
              <a:rPr lang="en-IN" sz="1600" dirty="0"/>
              <a:t>: </a:t>
            </a:r>
            <a:endParaRPr lang="en-IN" sz="1600" dirty="0" smtClean="0"/>
          </a:p>
          <a:p>
            <a:pPr lvl="1"/>
            <a:r>
              <a:rPr lang="en-IN" sz="1600" dirty="0" smtClean="0"/>
              <a:t>Perform </a:t>
            </a:r>
            <a:r>
              <a:rPr lang="en-IN" sz="1600" dirty="0"/>
              <a:t>compatibility and functionality testing.</a:t>
            </a:r>
          </a:p>
          <a:p>
            <a:pPr marL="457200" indent="-457200">
              <a:buFont typeface="+mj-lt"/>
              <a:buAutoNum type="arabicPeriod"/>
            </a:pPr>
            <a:r>
              <a:rPr lang="en-IN" sz="1600" b="1" dirty="0"/>
              <a:t>Deployment</a:t>
            </a:r>
            <a:r>
              <a:rPr lang="en-IN" sz="1600" dirty="0"/>
              <a:t>: </a:t>
            </a:r>
            <a:endParaRPr lang="en-IN" sz="1600" dirty="0" smtClean="0"/>
          </a:p>
          <a:p>
            <a:pPr lvl="1"/>
            <a:r>
              <a:rPr lang="en-IN" sz="1600" dirty="0" smtClean="0"/>
              <a:t>Package </a:t>
            </a:r>
            <a:r>
              <a:rPr lang="en-IN" sz="1600" dirty="0"/>
              <a:t>code, provide clear instructions.</a:t>
            </a:r>
          </a:p>
          <a:p>
            <a:pPr marL="457200" indent="-457200">
              <a:buFont typeface="+mj-lt"/>
              <a:buAutoNum type="arabicPeriod"/>
            </a:pPr>
            <a:r>
              <a:rPr lang="en-IN" sz="1600" b="1" dirty="0"/>
              <a:t>Maintenance</a:t>
            </a:r>
            <a:r>
              <a:rPr lang="en-IN" sz="1600" dirty="0"/>
              <a:t>: </a:t>
            </a:r>
            <a:endParaRPr lang="en-IN" sz="1600" dirty="0" smtClean="0"/>
          </a:p>
          <a:p>
            <a:pPr lvl="1"/>
            <a:r>
              <a:rPr lang="en-IN" sz="1600" dirty="0" smtClean="0"/>
              <a:t>Monitor </a:t>
            </a:r>
            <a:r>
              <a:rPr lang="en-IN" sz="1600" dirty="0"/>
              <a:t>feedback, address issues, and update code.</a:t>
            </a: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smtClean="0">
                <a:latin typeface="Arial" panose="020B0604020202020204" pitchFamily="34" charset="0"/>
                <a:cs typeface="Arial" panose="020B0604020202020204" pitchFamily="34" charset="0"/>
              </a:rPr>
              <a:t>	</a:t>
            </a:r>
            <a:r>
              <a:rPr lang="en-US" sz="2000" b="1" u="sng" dirty="0" smtClean="0">
                <a:latin typeface="Arial" panose="020B0604020202020204" pitchFamily="34" charset="0"/>
                <a:cs typeface="Arial" panose="020B0604020202020204" pitchFamily="34" charset="0"/>
              </a:rPr>
              <a:t>Algorithm</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Record pressed keys with "Pressed" label.</a:t>
            </a:r>
          </a:p>
          <a:p>
            <a:pPr lvl="1"/>
            <a:r>
              <a:rPr lang="en-US" dirty="0" smtClean="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smtClean="0">
                <a:latin typeface="Arial" panose="020B0604020202020204" pitchFamily="34" charset="0"/>
                <a:cs typeface="Arial" panose="020B0604020202020204" pitchFamily="34" charset="0"/>
              </a:rPr>
              <a:t>Key Release Event:</a:t>
            </a:r>
          </a:p>
          <a:p>
            <a:pPr lvl="1"/>
            <a:r>
              <a:rPr lang="en-US" dirty="0" smtClean="0">
                <a:latin typeface="Arial" panose="020B0604020202020204" pitchFamily="34" charset="0"/>
                <a:cs typeface="Arial" panose="020B0604020202020204" pitchFamily="34" charset="0"/>
              </a:rPr>
              <a:t>Record </a:t>
            </a:r>
            <a:r>
              <a:rPr lang="en-US" dirty="0">
                <a:latin typeface="Arial" panose="020B0604020202020204" pitchFamily="34" charset="0"/>
                <a:cs typeface="Arial" panose="020B0604020202020204" pitchFamily="34" charset="0"/>
              </a:rPr>
              <a:t>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Initialize keyboard listener, update UI, and manage button states.</a:t>
            </a: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b="1" dirty="0" smtClean="0">
                <a:latin typeface="Arial" panose="020B0604020202020204" pitchFamily="34" charset="0"/>
                <a:cs typeface="Arial" panose="020B0604020202020204" pitchFamily="34" charset="0"/>
              </a:rPr>
              <a:t>Stop </a:t>
            </a:r>
            <a:r>
              <a:rPr lang="en-US" sz="1400" b="1" dirty="0" err="1" smtClean="0">
                <a:latin typeface="Arial" panose="020B0604020202020204" pitchFamily="34" charset="0"/>
                <a:cs typeface="Arial" panose="020B0604020202020204" pitchFamily="34" charset="0"/>
              </a:rPr>
              <a:t>Keylogger</a:t>
            </a:r>
            <a:r>
              <a:rPr lang="en-US" sz="1400" b="1" dirty="0" smtClean="0">
                <a:latin typeface="Arial" panose="020B0604020202020204" pitchFamily="34" charset="0"/>
                <a:cs typeface="Arial" panose="020B0604020202020204" pitchFamily="34" charset="0"/>
              </a:rPr>
              <a:t> Function:</a:t>
            </a:r>
          </a:p>
          <a:p>
            <a:pPr lvl="1"/>
            <a:r>
              <a:rPr lang="en-US" dirty="0" smtClean="0">
                <a:latin typeface="Arial" panose="020B0604020202020204" pitchFamily="34" charset="0"/>
                <a:cs typeface="Arial" panose="020B0604020202020204" pitchFamily="34" charset="0"/>
              </a:rPr>
              <a:t>Stop </a:t>
            </a:r>
            <a:r>
              <a:rPr lang="en-US" dirty="0">
                <a:latin typeface="Arial" panose="020B0604020202020204" pitchFamily="34" charset="0"/>
                <a:cs typeface="Arial" panose="020B0604020202020204" pitchFamily="34" charset="0"/>
              </a:rPr>
              <a:t>keyboard </a:t>
            </a:r>
            <a:r>
              <a:rPr lang="en-US" dirty="0" smtClean="0">
                <a:latin typeface="Arial" panose="020B0604020202020204" pitchFamily="34" charset="0"/>
                <a:cs typeface="Arial" panose="020B0604020202020204" pitchFamily="34" charset="0"/>
              </a:rPr>
              <a:t>listener, Update </a:t>
            </a:r>
            <a:r>
              <a:rPr lang="en-US" dirty="0">
                <a:latin typeface="Arial" panose="020B0604020202020204" pitchFamily="34" charset="0"/>
                <a:cs typeface="Arial" panose="020B0604020202020204" pitchFamily="34" charset="0"/>
              </a:rPr>
              <a:t>UI to </a:t>
            </a:r>
            <a:r>
              <a:rPr lang="en-US" dirty="0" smtClean="0">
                <a:latin typeface="Arial" panose="020B0604020202020204" pitchFamily="34" charset="0"/>
                <a:cs typeface="Arial" panose="020B0604020202020204" pitchFamily="34" charset="0"/>
              </a:rPr>
              <a:t>indicate </a:t>
            </a:r>
            <a:r>
              <a:rPr lang="en-US" dirty="0">
                <a:latin typeface="Arial" panose="020B0604020202020204" pitchFamily="34" charset="0"/>
                <a:cs typeface="Arial" panose="020B0604020202020204" pitchFamily="34" charset="0"/>
              </a:rPr>
              <a:t>status.</a:t>
            </a:r>
          </a:p>
          <a:p>
            <a:pPr lvl="1"/>
            <a:r>
              <a:rPr lang="en-US" dirty="0">
                <a:latin typeface="Arial" panose="020B0604020202020204" pitchFamily="34" charset="0"/>
                <a:cs typeface="Arial" panose="020B0604020202020204" pitchFamily="34" charset="0"/>
              </a:rPr>
              <a:t>Manage button </a:t>
            </a:r>
            <a:r>
              <a:rPr lang="en-US" dirty="0" smtClean="0">
                <a:latin typeface="Arial" panose="020B0604020202020204" pitchFamily="34" charset="0"/>
                <a:cs typeface="Arial" panose="020B0604020202020204" pitchFamily="34" charset="0"/>
              </a:rPr>
              <a:t>states.</a:t>
            </a:r>
          </a:p>
          <a:p>
            <a:pPr marL="0" indent="0">
              <a:buNone/>
            </a:pPr>
            <a:endParaRPr lang="en-US" sz="2000" dirty="0" smtClean="0">
              <a:latin typeface="Arial" panose="020B0604020202020204" pitchFamily="34" charset="0"/>
              <a:cs typeface="Arial" panose="020B0604020202020204" pitchFamily="34" charset="0"/>
            </a:endParaRPr>
          </a:p>
          <a:p>
            <a:pPr marL="324000" lvl="1" indent="0">
              <a:buNone/>
            </a:pPr>
            <a:r>
              <a:rPr lang="en-US" sz="1800" b="1" u="sng" dirty="0" smtClean="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smtClean="0">
                <a:latin typeface="Arial" panose="020B0604020202020204" pitchFamily="34" charset="0"/>
                <a:cs typeface="Arial" panose="020B0604020202020204" pitchFamily="34" charset="0"/>
              </a:rPr>
              <a:t>Packaging:</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Distribute via website, </a:t>
            </a:r>
            <a:r>
              <a:rPr lang="en-US" dirty="0" smtClean="0">
                <a:latin typeface="Arial" panose="020B0604020202020204" pitchFamily="34" charset="0"/>
                <a:cs typeface="Arial" panose="020B0604020202020204" pitchFamily="34" charset="0"/>
              </a:rPr>
              <a:t>repositories</a:t>
            </a:r>
            <a:r>
              <a:rPr lang="en-US" dirty="0">
                <a:latin typeface="Arial" panose="020B0604020202020204" pitchFamily="34" charset="0"/>
                <a:cs typeface="Arial" panose="020B0604020202020204" pitchFamily="34" charset="0"/>
              </a:rPr>
              <a:t>,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a:t>
            </a:r>
            <a:r>
              <a:rPr lang="en-US" sz="1400" b="1" dirty="0" smtClean="0">
                <a:latin typeface="Arial" panose="020B0604020202020204" pitchFamily="34" charset="0"/>
                <a:cs typeface="Arial" panose="020B0604020202020204" pitchFamily="34" charset="0"/>
              </a:rPr>
              <a:t>Considerations:</a:t>
            </a:r>
          </a:p>
          <a:p>
            <a:pPr lvl="1"/>
            <a:r>
              <a:rPr lang="en-US" dirty="0" smtClean="0">
                <a:latin typeface="Arial" panose="020B0604020202020204" pitchFamily="34" charset="0"/>
                <a:cs typeface="Arial" panose="020B0604020202020204" pitchFamily="34" charset="0"/>
              </a:rPr>
              <a:t>Implement </a:t>
            </a:r>
            <a:r>
              <a:rPr lang="en-US" dirty="0">
                <a:latin typeface="Arial" panose="020B0604020202020204" pitchFamily="34" charset="0"/>
                <a:cs typeface="Arial" panose="020B0604020202020204" pitchFamily="34" charset="0"/>
              </a:rPr>
              <a:t>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smtClean="0"/>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smtClean="0"/>
              <a:t>Key_log.txt</a:t>
            </a:r>
            <a:endParaRPr lang="en-IN" dirty="0"/>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smtClean="0">
                <a:latin typeface="Arial" panose="020B0604020202020204" pitchFamily="34" charset="0"/>
                <a:cs typeface="Arial" panose="020B0604020202020204" pitchFamily="34" charset="0"/>
              </a:rPr>
              <a:t>Double-edged </a:t>
            </a:r>
            <a:r>
              <a:rPr lang="en-US" b="1" dirty="0">
                <a:latin typeface="Arial" panose="020B0604020202020204" pitchFamily="34" charset="0"/>
                <a:cs typeface="Arial" panose="020B0604020202020204" pitchFamily="34" charset="0"/>
              </a:rPr>
              <a:t>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smtClean="0">
                <a:latin typeface="Arial" panose="020B0604020202020204" pitchFamily="34" charset="0"/>
                <a:cs typeface="Arial" panose="020B0604020202020204" pitchFamily="34" charset="0"/>
              </a:rPr>
              <a:t>Evolving </a:t>
            </a:r>
            <a:r>
              <a:rPr lang="en-US" b="1" dirty="0">
                <a:latin typeface="Arial" panose="020B0604020202020204" pitchFamily="34" charset="0"/>
                <a:cs typeface="Arial" panose="020B0604020202020204" pitchFamily="34" charset="0"/>
              </a:rPr>
              <a:t>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t>
            </a:r>
            <a:r>
              <a:rPr lang="en-US" dirty="0" smtClean="0">
                <a:latin typeface="Arial" panose="020B0604020202020204" pitchFamily="34" charset="0"/>
                <a:cs typeface="Arial" panose="020B0604020202020204" pitchFamily="34" charset="0"/>
              </a:rPr>
              <a:t>Advancements </a:t>
            </a:r>
            <a:r>
              <a:rPr lang="en-US" dirty="0">
                <a:latin typeface="Arial" panose="020B0604020202020204" pitchFamily="34" charset="0"/>
                <a:cs typeface="Arial" panose="020B0604020202020204" pitchFamily="34" charset="0"/>
              </a:rPr>
              <a:t>in: </a:t>
            </a:r>
            <a:r>
              <a:rPr lang="en-US" dirty="0" smtClean="0">
                <a:latin typeface="Arial" panose="020B0604020202020204" pitchFamily="34" charset="0"/>
                <a:cs typeface="Arial" panose="020B0604020202020204" pitchFamily="34" charset="0"/>
              </a:rPr>
              <a:t> </a:t>
            </a:r>
          </a:p>
          <a:p>
            <a:pPr lvl="1"/>
            <a:r>
              <a:rPr lang="en-US" sz="1600" b="1" dirty="0" smtClean="0">
                <a:latin typeface="Arial" panose="020B0604020202020204" pitchFamily="34" charset="0"/>
                <a:cs typeface="Arial" panose="020B0604020202020204" pitchFamily="34" charset="0"/>
              </a:rPr>
              <a:t>Malware</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r>
              <a:rPr lang="en-US" sz="1600" dirty="0" smtClean="0">
                <a:latin typeface="Arial" panose="020B0604020202020204" pitchFamily="34" charset="0"/>
                <a:cs typeface="Arial" panose="020B0604020202020204" pitchFamily="34" charset="0"/>
              </a:rPr>
              <a:t> </a:t>
            </a:r>
          </a:p>
          <a:p>
            <a:pPr lvl="1"/>
            <a:r>
              <a:rPr lang="en-US" sz="1600" b="1" dirty="0" smtClean="0">
                <a:latin typeface="Arial" panose="020B0604020202020204" pitchFamily="34" charset="0"/>
                <a:cs typeface="Arial" panose="020B0604020202020204" pitchFamily="34" charset="0"/>
              </a:rPr>
              <a:t>Hardware</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Integration into hardware like keyboards could make them virtually undetectable. </a:t>
            </a:r>
            <a:endParaRPr lang="en-US" sz="1600" dirty="0" smtClean="0">
              <a:latin typeface="Arial" panose="020B0604020202020204" pitchFamily="34" charset="0"/>
              <a:cs typeface="Arial" panose="020B0604020202020204" pitchFamily="34" charset="0"/>
            </a:endParaRPr>
          </a:p>
          <a:p>
            <a:pPr lvl="1"/>
            <a:r>
              <a:rPr lang="en-US" sz="1600" b="1" dirty="0" smtClean="0">
                <a:latin typeface="Arial" panose="020B0604020202020204" pitchFamily="34" charset="0"/>
                <a:cs typeface="Arial" panose="020B0604020202020204" pitchFamily="34" charset="0"/>
              </a:rPr>
              <a:t>Cloud </a:t>
            </a:r>
            <a:r>
              <a:rPr lang="en-US" sz="1600" b="1" dirty="0">
                <a:latin typeface="Arial" panose="020B0604020202020204" pitchFamily="34" charset="0"/>
                <a:cs typeface="Arial" panose="020B0604020202020204" pitchFamily="34" charset="0"/>
              </a:rPr>
              <a:t>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smtClean="0">
                <a:latin typeface="Arial" panose="020B0604020202020204" pitchFamily="34" charset="0"/>
                <a:cs typeface="Arial" panose="020B0604020202020204" pitchFamily="34" charset="0"/>
              </a:rPr>
              <a:t>Legal </a:t>
            </a:r>
            <a:r>
              <a:rPr lang="en-US" b="1" dirty="0">
                <a:latin typeface="Arial" panose="020B0604020202020204" pitchFamily="34" charset="0"/>
                <a:cs typeface="Arial" panose="020B0604020202020204" pitchFamily="34" charset="0"/>
              </a:rPr>
              <a:t>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smtClean="0">
                <a:latin typeface="Arial" panose="020B0604020202020204" pitchFamily="34" charset="0"/>
                <a:cs typeface="Arial" panose="020B0604020202020204" pitchFamily="34" charset="0"/>
              </a:rPr>
              <a:t>Future </a:t>
            </a:r>
            <a:r>
              <a:rPr lang="en-US" b="1" dirty="0">
                <a:latin typeface="Arial" panose="020B0604020202020204" pitchFamily="34" charset="0"/>
                <a:cs typeface="Arial" panose="020B0604020202020204" pitchFamily="34" charset="0"/>
              </a:rPr>
              <a:t>Focus:</a:t>
            </a:r>
            <a:r>
              <a:rPr lang="en-US" dirty="0">
                <a:latin typeface="Arial" panose="020B0604020202020204" pitchFamily="34" charset="0"/>
                <a:cs typeface="Arial" panose="020B0604020202020204" pitchFamily="34" charset="0"/>
              </a:rPr>
              <a:t> Striking a balance is crucial: </a:t>
            </a:r>
            <a:r>
              <a:rPr lang="en-US" dirty="0" smtClean="0">
                <a:latin typeface="Arial" panose="020B0604020202020204" pitchFamily="34" charset="0"/>
                <a:cs typeface="Arial" panose="020B0604020202020204" pitchFamily="34" charset="0"/>
              </a:rPr>
              <a:t> </a:t>
            </a:r>
          </a:p>
          <a:p>
            <a:pPr lvl="1"/>
            <a:r>
              <a:rPr lang="en-US" sz="1600" b="1" dirty="0" smtClean="0">
                <a:latin typeface="Arial" panose="020B0604020202020204" pitchFamily="34" charset="0"/>
                <a:cs typeface="Arial" panose="020B0604020202020204" pitchFamily="34" charset="0"/>
              </a:rPr>
              <a:t>Ethical </a:t>
            </a:r>
            <a:r>
              <a:rPr lang="en-US" sz="1600" b="1" dirty="0">
                <a:latin typeface="Arial" panose="020B0604020202020204" pitchFamily="34" charset="0"/>
                <a:cs typeface="Arial" panose="020B0604020202020204" pitchFamily="34" charset="0"/>
              </a:rPr>
              <a:t>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r>
              <a:rPr lang="en-US" sz="1600" dirty="0" smtClean="0">
                <a:latin typeface="Arial" panose="020B0604020202020204" pitchFamily="34" charset="0"/>
                <a:cs typeface="Arial" panose="020B0604020202020204" pitchFamily="34" charset="0"/>
              </a:rPr>
              <a:t> </a:t>
            </a:r>
          </a:p>
          <a:p>
            <a:pPr lvl="1"/>
            <a:r>
              <a:rPr lang="en-US" sz="1600" b="1" dirty="0" smtClean="0">
                <a:latin typeface="Arial" panose="020B0604020202020204" pitchFamily="34" charset="0"/>
                <a:cs typeface="Arial" panose="020B0604020202020204" pitchFamily="34" charset="0"/>
              </a:rPr>
              <a:t>Robust </a:t>
            </a:r>
            <a:r>
              <a:rPr lang="en-US" sz="1600" b="1" dirty="0">
                <a:latin typeface="Arial" panose="020B0604020202020204" pitchFamily="34" charset="0"/>
                <a:cs typeface="Arial" panose="020B0604020202020204" pitchFamily="34" charset="0"/>
              </a:rPr>
              <a:t>Security:</a:t>
            </a:r>
            <a:r>
              <a:rPr lang="en-US" sz="1600" dirty="0">
                <a:latin typeface="Arial" panose="020B0604020202020204" pitchFamily="34" charset="0"/>
                <a:cs typeface="Arial" panose="020B0604020202020204" pitchFamily="34" charset="0"/>
              </a:rPr>
              <a:t> Implement strong security measures to protect captured data. </a:t>
            </a:r>
            <a:r>
              <a:rPr lang="en-US" sz="1600" dirty="0" smtClean="0">
                <a:latin typeface="Arial" panose="020B0604020202020204" pitchFamily="34" charset="0"/>
                <a:cs typeface="Arial" panose="020B0604020202020204" pitchFamily="34" charset="0"/>
              </a:rPr>
              <a:t> </a:t>
            </a:r>
          </a:p>
          <a:p>
            <a:pPr lvl="1"/>
            <a:r>
              <a:rPr lang="en-US" sz="1600" b="1" dirty="0" smtClean="0">
                <a:latin typeface="Arial" panose="020B0604020202020204" pitchFamily="34" charset="0"/>
                <a:cs typeface="Arial" panose="020B0604020202020204" pitchFamily="34" charset="0"/>
              </a:rPr>
              <a:t>User </a:t>
            </a:r>
            <a:r>
              <a:rPr lang="en-US" sz="1600" b="1" dirty="0">
                <a:latin typeface="Arial" panose="020B0604020202020204" pitchFamily="34" charset="0"/>
                <a:cs typeface="Arial" panose="020B0604020202020204" pitchFamily="34" charset="0"/>
              </a:rPr>
              <a:t>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smtClean="0">
                <a:latin typeface="Arial" panose="020B0604020202020204" pitchFamily="34" charset="0"/>
                <a:cs typeface="Arial" panose="020B0604020202020204" pitchFamily="34" charset="0"/>
              </a:rPr>
              <a:t>Public </a:t>
            </a:r>
            <a:r>
              <a:rPr lang="en-US" b="1" dirty="0">
                <a:latin typeface="Arial" panose="020B0604020202020204" pitchFamily="34" charset="0"/>
                <a:cs typeface="Arial" panose="020B0604020202020204" pitchFamily="34" charset="0"/>
              </a:rPr>
              <a:t>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Words>692</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KABILESHWARAN S D</cp:lastModifiedBy>
  <cp:revision>31</cp:revision>
  <dcterms:created xsi:type="dcterms:W3CDTF">2021-05-26T16:50:10Z</dcterms:created>
  <dcterms:modified xsi:type="dcterms:W3CDTF">2024-04-01T09:53:04Z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