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8" r:id="rId2"/>
    <p:sldId id="269" r:id="rId3"/>
    <p:sldId id="270" r:id="rId4"/>
    <p:sldId id="259" r:id="rId5"/>
    <p:sldId id="313" r:id="rId6"/>
    <p:sldId id="316" r:id="rId7"/>
    <p:sldId id="284" r:id="rId8"/>
    <p:sldId id="307" r:id="rId9"/>
    <p:sldId id="308" r:id="rId10"/>
    <p:sldId id="309" r:id="rId11"/>
    <p:sldId id="310" r:id="rId12"/>
    <p:sldId id="337" r:id="rId13"/>
    <p:sldId id="311" r:id="rId14"/>
    <p:sldId id="333" r:id="rId15"/>
    <p:sldId id="331" r:id="rId16"/>
    <p:sldId id="312" r:id="rId17"/>
    <p:sldId id="314" r:id="rId18"/>
    <p:sldId id="317" r:id="rId19"/>
    <p:sldId id="318" r:id="rId20"/>
    <p:sldId id="324" r:id="rId21"/>
    <p:sldId id="325" r:id="rId22"/>
    <p:sldId id="326" r:id="rId23"/>
    <p:sldId id="327" r:id="rId24"/>
    <p:sldId id="328" r:id="rId25"/>
    <p:sldId id="329" r:id="rId26"/>
    <p:sldId id="330" r:id="rId27"/>
    <p:sldId id="335" r:id="rId28"/>
    <p:sldId id="332" r:id="rId29"/>
    <p:sldId id="293" r:id="rId30"/>
    <p:sldId id="334" r:id="rId31"/>
    <p:sldId id="315" r:id="rId32"/>
    <p:sldId id="336"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varshini S P - [CB.EN.U4AIE19011]" initials="ASP[" lastIdx="1" clrIdx="0">
    <p:extLst>
      <p:ext uri="{19B8F6BF-5375-455C-9EA6-DF929625EA0E}">
        <p15:presenceInfo xmlns:p15="http://schemas.microsoft.com/office/powerpoint/2012/main" userId="S::cb.en.u4aie19011@cb.students.amrita.edu::eb2092c3-5b41-4dd3-936b-b28c71115cc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4660"/>
  </p:normalViewPr>
  <p:slideViewPr>
    <p:cSldViewPr snapToGrid="0">
      <p:cViewPr varScale="1">
        <p:scale>
          <a:sx n="87" d="100"/>
          <a:sy n="87" d="100"/>
        </p:scale>
        <p:origin x="1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FC528-2D41-4DC5-97DD-548184E34E30}" type="datetimeFigureOut">
              <a:rPr lang="en-IN" smtClean="0"/>
              <a:t>15-06-2022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755B3-116D-4A9C-8169-D1AD36E786AC}" type="slidenum">
              <a:rPr lang="en-IN" smtClean="0"/>
              <a:t>‹#›</a:t>
            </a:fld>
            <a:endParaRPr lang="en-IN"/>
          </a:p>
        </p:txBody>
      </p:sp>
    </p:spTree>
    <p:extLst>
      <p:ext uri="{BB962C8B-B14F-4D97-AF65-F5344CB8AC3E}">
        <p14:creationId xmlns:p14="http://schemas.microsoft.com/office/powerpoint/2010/main" val="389930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05c70b147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05c70b147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657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29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5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798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84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415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5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43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293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5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5c70b1470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5c70b1470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52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358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815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480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23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171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87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135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780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69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615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043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491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90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59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85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10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99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02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CE02-38F7-60B4-2711-693121FEE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52A0EB-EF84-8D9A-D87A-559A41AAE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AD9E17-D8AA-B8D2-B4D4-E6A8AF79355B}"/>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5" name="Footer Placeholder 4">
            <a:extLst>
              <a:ext uri="{FF2B5EF4-FFF2-40B4-BE49-F238E27FC236}">
                <a16:creationId xmlns:a16="http://schemas.microsoft.com/office/drawing/2014/main" id="{A5106F46-D15F-B730-4CC9-241D8E27D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1C19A-BC01-A8CB-E85B-647AF0AD6B5C}"/>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320342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4674-AC52-022C-21DE-53A43A9503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98D494-18BA-76C7-6656-41284CF47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0004F-8DF4-8B29-F168-F6EB2BE80882}"/>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5" name="Footer Placeholder 4">
            <a:extLst>
              <a:ext uri="{FF2B5EF4-FFF2-40B4-BE49-F238E27FC236}">
                <a16:creationId xmlns:a16="http://schemas.microsoft.com/office/drawing/2014/main" id="{19882B25-F895-EFDB-F9C0-DBDAF1A7B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68EF5-D2C9-BCAD-38C1-769524EA2287}"/>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323008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CA126-F52F-644D-E163-5E7E5A88E4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0B676-101C-CD11-489C-62AD8E7BC1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02063-080C-224F-B90F-8C58D2EBE6E6}"/>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5" name="Footer Placeholder 4">
            <a:extLst>
              <a:ext uri="{FF2B5EF4-FFF2-40B4-BE49-F238E27FC236}">
                <a16:creationId xmlns:a16="http://schemas.microsoft.com/office/drawing/2014/main" id="{A2932C06-EF9E-E564-004B-A522EEC44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B7A038-73EB-E903-2C6D-2B99778AFDFB}"/>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4063299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390467"/>
            <a:ext cx="11360800" cy="1068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415600" y="1638233"/>
            <a:ext cx="11360800" cy="445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479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147A-1BFA-0C70-F834-8499639DA9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5C95F2-9784-84B3-00B6-2485749B60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CC9FD-E8C8-67D9-42A0-283306178B4A}"/>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5" name="Footer Placeholder 4">
            <a:extLst>
              <a:ext uri="{FF2B5EF4-FFF2-40B4-BE49-F238E27FC236}">
                <a16:creationId xmlns:a16="http://schemas.microsoft.com/office/drawing/2014/main" id="{4BF7BDB7-060F-F56E-0427-4E734FEB5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2F047-8024-FE05-D74F-C6DB1E0EB524}"/>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387157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1F2C-2372-9ADE-96B3-0B3E85786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F4E8ED-C0EE-532E-7877-54E7BF9A8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11DAD-2660-B0BC-7707-B03B348ABCFA}"/>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5" name="Footer Placeholder 4">
            <a:extLst>
              <a:ext uri="{FF2B5EF4-FFF2-40B4-BE49-F238E27FC236}">
                <a16:creationId xmlns:a16="http://schemas.microsoft.com/office/drawing/2014/main" id="{383CDE47-399C-7660-9131-0E4CAFAEF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A8C78-3001-7FBA-6EAB-4120A5929E49}"/>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329393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3265-89FC-EDB8-92BD-64169B1BA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A2F89C-E000-4310-3712-E4E61601D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DE8891-0ED7-4C52-EFD3-13F945315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C08326-3CCC-83AD-B6F8-9E026FAFCA81}"/>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6" name="Footer Placeholder 5">
            <a:extLst>
              <a:ext uri="{FF2B5EF4-FFF2-40B4-BE49-F238E27FC236}">
                <a16:creationId xmlns:a16="http://schemas.microsoft.com/office/drawing/2014/main" id="{F7F60973-0553-88E8-F1F5-E1DF98C8DD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E102B1-8B2E-09BA-CA13-D7A0323C78F5}"/>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152545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87D3-7910-9B84-10D8-BA8ABA30FD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D39C6-C6C2-A54A-F8E5-6958BC9FF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4221B7-AFD9-3398-A725-857ACECD0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6D47F2-330A-3F8A-0118-D4D0FAA31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023AB-86C1-8799-3751-236A29BF1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33E56F-A72E-6F42-4C5B-8AAE9A5CF9BC}"/>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8" name="Footer Placeholder 7">
            <a:extLst>
              <a:ext uri="{FF2B5EF4-FFF2-40B4-BE49-F238E27FC236}">
                <a16:creationId xmlns:a16="http://schemas.microsoft.com/office/drawing/2014/main" id="{1E8F9486-F004-F00F-402E-D147AB307D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00B806-9447-C36A-49BD-3034A75970D0}"/>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195512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499C-8C4B-54FA-86F0-DA7033875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1C92FB-4D0B-1E5B-293C-0B4CC68DCA6B}"/>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4" name="Footer Placeholder 3">
            <a:extLst>
              <a:ext uri="{FF2B5EF4-FFF2-40B4-BE49-F238E27FC236}">
                <a16:creationId xmlns:a16="http://schemas.microsoft.com/office/drawing/2014/main" id="{BC6A5F3F-F4E9-22E6-52A4-A606FBBC92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80B71B-743E-E81B-517E-8F21A0868DCC}"/>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62320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A2E6C-FC8F-9DB9-1B14-450CFF406943}"/>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3" name="Footer Placeholder 2">
            <a:extLst>
              <a:ext uri="{FF2B5EF4-FFF2-40B4-BE49-F238E27FC236}">
                <a16:creationId xmlns:a16="http://schemas.microsoft.com/office/drawing/2014/main" id="{03459AF7-23E7-9FC2-D51E-DA6B2639D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CB1AB8-5422-993C-09AC-2167FB54722A}"/>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410537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1C0D-94F1-7750-BD6F-9AFBE3EF9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A157BC-84B0-20AD-FE0F-68635DD51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9F558D-3B95-522B-AF6B-864D96E2E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58F5-A658-0133-DF83-A832692E6829}"/>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6" name="Footer Placeholder 5">
            <a:extLst>
              <a:ext uri="{FF2B5EF4-FFF2-40B4-BE49-F238E27FC236}">
                <a16:creationId xmlns:a16="http://schemas.microsoft.com/office/drawing/2014/main" id="{37CF290E-A63E-0FA6-C278-2E77B6C9DB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D6681-9145-71EE-669A-02D2A97287B1}"/>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307248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2A26-5A71-232C-FA4C-DD504CAC0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AB9CC6-7D5E-ADAE-D282-F1E94DA4E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493266-4671-DD00-CD93-9939F7470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192B7-C2D5-4A87-28A3-90B65D817424}"/>
              </a:ext>
            </a:extLst>
          </p:cNvPr>
          <p:cNvSpPr>
            <a:spLocks noGrp="1"/>
          </p:cNvSpPr>
          <p:nvPr>
            <p:ph type="dt" sz="half" idx="10"/>
          </p:nvPr>
        </p:nvSpPr>
        <p:spPr/>
        <p:txBody>
          <a:bodyPr/>
          <a:lstStyle/>
          <a:p>
            <a:fld id="{DFA9A6BB-8D9F-49F2-A5F2-15D350D19000}" type="datetimeFigureOut">
              <a:rPr lang="en-IN" smtClean="0"/>
              <a:t>15-06-2022</a:t>
            </a:fld>
            <a:endParaRPr lang="en-IN"/>
          </a:p>
        </p:txBody>
      </p:sp>
      <p:sp>
        <p:nvSpPr>
          <p:cNvPr id="6" name="Footer Placeholder 5">
            <a:extLst>
              <a:ext uri="{FF2B5EF4-FFF2-40B4-BE49-F238E27FC236}">
                <a16:creationId xmlns:a16="http://schemas.microsoft.com/office/drawing/2014/main" id="{A657CF65-3B87-798C-0755-29D9BE425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211E0-D583-456C-9C9E-B148E843437A}"/>
              </a:ext>
            </a:extLst>
          </p:cNvPr>
          <p:cNvSpPr>
            <a:spLocks noGrp="1"/>
          </p:cNvSpPr>
          <p:nvPr>
            <p:ph type="sldNum" sz="quarter" idx="12"/>
          </p:nvPr>
        </p:nvSpPr>
        <p:spPr/>
        <p:txBody>
          <a:bodyPr/>
          <a:lstStyle/>
          <a:p>
            <a:fld id="{4A6FF655-FD41-4A63-8C79-9C9CF0641387}" type="slidenum">
              <a:rPr lang="en-IN" smtClean="0"/>
              <a:t>‹#›</a:t>
            </a:fld>
            <a:endParaRPr lang="en-IN"/>
          </a:p>
        </p:txBody>
      </p:sp>
    </p:spTree>
    <p:extLst>
      <p:ext uri="{BB962C8B-B14F-4D97-AF65-F5344CB8AC3E}">
        <p14:creationId xmlns:p14="http://schemas.microsoft.com/office/powerpoint/2010/main" val="362326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C0F2B-3D5E-2ADC-5EAF-9C0E2CA0B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C0B283-0B72-40D1-6660-B1193CA23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254DF-CF7D-88AB-544B-25E84A7B8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9A6BB-8D9F-49F2-A5F2-15D350D19000}" type="datetimeFigureOut">
              <a:rPr lang="en-IN" smtClean="0"/>
              <a:t>15-06-2022</a:t>
            </a:fld>
            <a:endParaRPr lang="en-IN"/>
          </a:p>
        </p:txBody>
      </p:sp>
      <p:sp>
        <p:nvSpPr>
          <p:cNvPr id="5" name="Footer Placeholder 4">
            <a:extLst>
              <a:ext uri="{FF2B5EF4-FFF2-40B4-BE49-F238E27FC236}">
                <a16:creationId xmlns:a16="http://schemas.microsoft.com/office/drawing/2014/main" id="{CD1F995F-400D-8EA5-5A9A-401B1670D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7554D0-5B4A-EF10-ADB2-CA50A0F47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FF655-FD41-4A63-8C79-9C9CF0641387}" type="slidenum">
              <a:rPr lang="en-IN" smtClean="0"/>
              <a:t>‹#›</a:t>
            </a:fld>
            <a:endParaRPr lang="en-IN"/>
          </a:p>
        </p:txBody>
      </p:sp>
    </p:spTree>
    <p:extLst>
      <p:ext uri="{BB962C8B-B14F-4D97-AF65-F5344CB8AC3E}">
        <p14:creationId xmlns:p14="http://schemas.microsoft.com/office/powerpoint/2010/main" val="1900356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3964784" y="1103012"/>
            <a:ext cx="4262432" cy="1079833"/>
          </a:xfrm>
          <a:prstGeom prst="rect">
            <a:avLst/>
          </a:prstGeom>
          <a:noFill/>
          <a:ln>
            <a:noFill/>
          </a:ln>
        </p:spPr>
      </p:pic>
      <p:sp>
        <p:nvSpPr>
          <p:cNvPr id="58" name="Google Shape;58;p13"/>
          <p:cNvSpPr txBox="1"/>
          <p:nvPr/>
        </p:nvSpPr>
        <p:spPr>
          <a:xfrm>
            <a:off x="59600" y="2184618"/>
            <a:ext cx="12072800" cy="1313076"/>
          </a:xfrm>
          <a:prstGeom prst="rect">
            <a:avLst/>
          </a:prstGeom>
          <a:noFill/>
          <a:ln>
            <a:noFill/>
          </a:ln>
        </p:spPr>
        <p:txBody>
          <a:bodyPr spcFirstLastPara="1" wrap="square" lIns="121900" tIns="121900" rIns="121900" bIns="121900" anchor="t" anchorCtr="0">
            <a:spAutoFit/>
          </a:bodyPr>
          <a:lstStyle/>
          <a:p>
            <a:pPr algn="ctr"/>
            <a:endParaRPr lang="en-IN" sz="3733" b="1" dirty="0">
              <a:solidFill>
                <a:schemeClr val="accent1">
                  <a:lumMod val="75000"/>
                </a:schemeClr>
              </a:solidFill>
              <a:latin typeface="Times New Roman"/>
              <a:ea typeface="Times New Roman"/>
              <a:cs typeface="Times New Roman"/>
              <a:sym typeface="Times New Roman"/>
            </a:endParaRPr>
          </a:p>
          <a:p>
            <a:pPr algn="ctr"/>
            <a:r>
              <a:rPr lang="en-US" sz="3200" b="1" dirty="0">
                <a:latin typeface="Times New Roman" panose="02020603050405020304" pitchFamily="18" charset="0"/>
                <a:ea typeface="Times New Roman"/>
                <a:cs typeface="Times New Roman" panose="02020603050405020304" pitchFamily="18" charset="0"/>
                <a:sym typeface="Times New Roman"/>
              </a:rPr>
              <a:t>Control of Robotic Manipulators using Q-Learning</a:t>
            </a:r>
          </a:p>
        </p:txBody>
      </p:sp>
      <p:sp>
        <p:nvSpPr>
          <p:cNvPr id="6" name="Google Shape;212;p38">
            <a:extLst>
              <a:ext uri="{FF2B5EF4-FFF2-40B4-BE49-F238E27FC236}">
                <a16:creationId xmlns:a16="http://schemas.microsoft.com/office/drawing/2014/main" id="{A1C547CB-2BBC-57DC-E149-54C4F933B467}"/>
              </a:ext>
            </a:extLst>
          </p:cNvPr>
          <p:cNvSpPr txBox="1">
            <a:spLocks/>
          </p:cNvSpPr>
          <p:nvPr/>
        </p:nvSpPr>
        <p:spPr>
          <a:xfrm>
            <a:off x="6493469" y="4202859"/>
            <a:ext cx="5254024" cy="199538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0" indent="0">
              <a:lnSpc>
                <a:spcPct val="100000"/>
              </a:lnSpc>
              <a:buClr>
                <a:srgbClr val="000000"/>
              </a:buClr>
              <a:buNone/>
            </a:pPr>
            <a:r>
              <a:rPr lang="en-US" sz="2400" b="1" dirty="0">
                <a:solidFill>
                  <a:srgbClr val="000000"/>
                </a:solidFill>
                <a:latin typeface="Times New Roman"/>
                <a:cs typeface="Times New Roman"/>
                <a:sym typeface="Arial"/>
              </a:rPr>
              <a:t>TEAM 1</a:t>
            </a:r>
          </a:p>
          <a:p>
            <a:pPr marL="0" indent="0">
              <a:lnSpc>
                <a:spcPct val="100000"/>
              </a:lnSpc>
              <a:buClr>
                <a:srgbClr val="000000"/>
              </a:buClr>
              <a:buNone/>
            </a:pPr>
            <a:endParaRPr lang="en-US" sz="1867" dirty="0">
              <a:solidFill>
                <a:srgbClr val="000000"/>
              </a:solidFill>
              <a:latin typeface="Times New Roman"/>
              <a:cs typeface="Times New Roman"/>
              <a:sym typeface="Arial"/>
            </a:endParaRPr>
          </a:p>
          <a:p>
            <a:pPr marL="0" indent="0">
              <a:lnSpc>
                <a:spcPct val="100000"/>
              </a:lnSpc>
              <a:buClr>
                <a:srgbClr val="000000"/>
              </a:buClr>
              <a:buNone/>
            </a:pPr>
            <a:r>
              <a:rPr lang="en-US" sz="1867" dirty="0">
                <a:solidFill>
                  <a:srgbClr val="000000"/>
                </a:solidFill>
                <a:latin typeface="Times New Roman"/>
                <a:cs typeface="Times New Roman"/>
                <a:sym typeface="Arial"/>
              </a:rPr>
              <a:t>CB.EN.U4AIE19033	     </a:t>
            </a:r>
            <a:r>
              <a:rPr lang="en-US" sz="1867" dirty="0" err="1">
                <a:solidFill>
                  <a:srgbClr val="000000"/>
                </a:solidFill>
                <a:latin typeface="Times New Roman"/>
                <a:cs typeface="Times New Roman"/>
                <a:sym typeface="Arial"/>
              </a:rPr>
              <a:t>Kabilan</a:t>
            </a:r>
            <a:r>
              <a:rPr lang="en-US" sz="1867" dirty="0">
                <a:solidFill>
                  <a:srgbClr val="000000"/>
                </a:solidFill>
                <a:latin typeface="Times New Roman"/>
                <a:cs typeface="Times New Roman"/>
                <a:sym typeface="Arial"/>
              </a:rPr>
              <a:t> N</a:t>
            </a:r>
          </a:p>
          <a:p>
            <a:pPr marL="0" indent="0">
              <a:lnSpc>
                <a:spcPct val="100000"/>
              </a:lnSpc>
              <a:buClr>
                <a:srgbClr val="000000"/>
              </a:buClr>
              <a:buNone/>
            </a:pPr>
            <a:r>
              <a:rPr lang="en-US" sz="1867" dirty="0">
                <a:solidFill>
                  <a:srgbClr val="000000"/>
                </a:solidFill>
                <a:latin typeface="Times New Roman"/>
                <a:cs typeface="Times New Roman"/>
                <a:sym typeface="Arial"/>
              </a:rPr>
              <a:t>CB.EN.U4AIE19053	     </a:t>
            </a:r>
            <a:r>
              <a:rPr lang="en-US" sz="1867" dirty="0" err="1">
                <a:solidFill>
                  <a:srgbClr val="000000"/>
                </a:solidFill>
                <a:latin typeface="Times New Roman"/>
                <a:cs typeface="Times New Roman"/>
                <a:sym typeface="Arial"/>
              </a:rPr>
              <a:t>Sabarishwaran</a:t>
            </a:r>
            <a:r>
              <a:rPr lang="en-US" sz="1867" dirty="0">
                <a:solidFill>
                  <a:srgbClr val="000000"/>
                </a:solidFill>
                <a:latin typeface="Times New Roman"/>
                <a:cs typeface="Times New Roman"/>
                <a:sym typeface="Arial"/>
              </a:rPr>
              <a:t> G</a:t>
            </a:r>
          </a:p>
          <a:p>
            <a:pPr marL="0" indent="0">
              <a:lnSpc>
                <a:spcPct val="100000"/>
              </a:lnSpc>
              <a:buClr>
                <a:srgbClr val="000000"/>
              </a:buClr>
              <a:buNone/>
            </a:pPr>
            <a:r>
              <a:rPr lang="en-US" sz="1867" dirty="0">
                <a:solidFill>
                  <a:srgbClr val="000000"/>
                </a:solidFill>
                <a:latin typeface="Times New Roman"/>
                <a:cs typeface="Times New Roman"/>
                <a:sym typeface="Arial"/>
              </a:rPr>
              <a:t>CB.EN.U4AIE19062	     Sri  Gokul </a:t>
            </a:r>
            <a:r>
              <a:rPr lang="en-US" sz="1867" dirty="0" err="1">
                <a:solidFill>
                  <a:srgbClr val="000000"/>
                </a:solidFill>
                <a:latin typeface="Times New Roman"/>
                <a:cs typeface="Times New Roman"/>
                <a:sym typeface="Arial"/>
              </a:rPr>
              <a:t>Prazath</a:t>
            </a:r>
            <a:endParaRPr lang="en-US" sz="1867" dirty="0">
              <a:solidFill>
                <a:srgbClr val="000000"/>
              </a:solidFill>
              <a:latin typeface="Times New Roman"/>
              <a:cs typeface="Times New Roman"/>
              <a:sym typeface="Arial"/>
            </a:endParaRPr>
          </a:p>
        </p:txBody>
      </p:sp>
      <p:sp>
        <p:nvSpPr>
          <p:cNvPr id="5" name="TextBox 4">
            <a:extLst>
              <a:ext uri="{FF2B5EF4-FFF2-40B4-BE49-F238E27FC236}">
                <a16:creationId xmlns:a16="http://schemas.microsoft.com/office/drawing/2014/main" id="{A8EF1F92-6661-D8AF-7381-DCB19828C71C}"/>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19AIE311|RL|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7857812" cy="769441"/>
          </a:xfrm>
          <a:prstGeom prst="rect">
            <a:avLst/>
          </a:prstGeom>
          <a:noFill/>
        </p:spPr>
        <p:txBody>
          <a:bodyPr wrap="square"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Methodology of Q-Learning</a:t>
            </a:r>
          </a:p>
        </p:txBody>
      </p:sp>
      <p:sp>
        <p:nvSpPr>
          <p:cNvPr id="7" name="TextBox 6">
            <a:extLst>
              <a:ext uri="{FF2B5EF4-FFF2-40B4-BE49-F238E27FC236}">
                <a16:creationId xmlns:a16="http://schemas.microsoft.com/office/drawing/2014/main" id="{B15B5D50-4FB4-B52A-9C4A-C79826719EF7}"/>
              </a:ext>
            </a:extLst>
          </p:cNvPr>
          <p:cNvSpPr txBox="1"/>
          <p:nvPr/>
        </p:nvSpPr>
        <p:spPr>
          <a:xfrm>
            <a:off x="653142" y="1481274"/>
            <a:ext cx="11190096" cy="465678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The updates occur after each step or action and ends when an agent is reaching terminal point (Episode)</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The agent will not learn much after a single episode, but eventually with enough exploring (steps and episodes) it will converge and learn the optimal q-values (q*).</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cs typeface="Times New Roman" panose="02020603050405020304" pitchFamily="18" charset="0"/>
            </a:endParaRPr>
          </a:p>
          <a:p>
            <a:pPr>
              <a:lnSpc>
                <a:spcPct val="150000"/>
              </a:lnSpc>
            </a:pPr>
            <a:r>
              <a:rPr lang="en-US" sz="2000" b="1" dirty="0">
                <a:latin typeface="Bookman Old Style" panose="02050604050505020204" pitchFamily="18" charset="0"/>
                <a:cs typeface="Times New Roman" panose="02020603050405020304" pitchFamily="18" charset="0"/>
              </a:rPr>
              <a:t>3 Basic Steps</a:t>
            </a:r>
          </a:p>
          <a:p>
            <a:pPr>
              <a:lnSpc>
                <a:spcPct val="150000"/>
              </a:lnSpc>
            </a:pPr>
            <a:endParaRPr lang="en-US" sz="2000" b="1" dirty="0">
              <a:latin typeface="Bookman Old Style" panose="020506040505050202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Agent starts in a state (s1) takes an action (a1) and receives a reward (r1)</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Agent selects action by referencing Q-table with max value or by random (epsilon, ε)</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Update q-values</a:t>
            </a:r>
            <a:endParaRPr lang="en-IN" sz="2000" dirty="0">
              <a:latin typeface="Bookman Old Style" panose="0205060405050502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107422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9F6D41-5C6D-10EE-144C-9F249A5718E0}"/>
                  </a:ext>
                </a:extLst>
              </p:cNvPr>
              <p:cNvSpPr txBox="1"/>
              <p:nvPr/>
            </p:nvSpPr>
            <p:spPr>
              <a:xfrm>
                <a:off x="425823" y="1264024"/>
                <a:ext cx="11340353"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𝑄</m:t>
                          </m:r>
                        </m:e>
                        <m:sub>
                          <m:r>
                            <a:rPr lang="en-IN" sz="2400" i="1">
                              <a:latin typeface="Cambria Math" panose="02040503050406030204" pitchFamily="18" charset="0"/>
                            </a:rPr>
                            <m:t>𝑛𝑒𝑤</m:t>
                          </m:r>
                        </m:sub>
                      </m:sSub>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𝑡</m:t>
                              </m:r>
                            </m:sub>
                          </m:sSub>
                        </m:e>
                      </m:d>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𝑄</m:t>
                          </m:r>
                        </m:e>
                        <m:sub>
                          <m:r>
                            <a:rPr lang="en-IN" sz="2400" i="1">
                              <a:latin typeface="Cambria Math" panose="02040503050406030204" pitchFamily="18" charset="0"/>
                            </a:rPr>
                            <m:t>𝑜𝑙𝑑</m:t>
                          </m:r>
                        </m:sub>
                      </m:sSub>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𝑡</m:t>
                              </m:r>
                            </m:sub>
                          </m:sSub>
                        </m:e>
                      </m:d>
                      <m:r>
                        <a:rPr lang="en-IN" sz="2400" i="0">
                          <a:latin typeface="Cambria Math" panose="02040503050406030204" pitchFamily="18" charset="0"/>
                        </a:rPr>
                        <m:t>+</m:t>
                      </m:r>
                      <m:r>
                        <a:rPr lang="en-IN" sz="2400" i="1">
                          <a:latin typeface="Cambria Math" panose="02040503050406030204" pitchFamily="18" charset="0"/>
                        </a:rPr>
                        <m:t>𝛼</m:t>
                      </m:r>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𝑟</m:t>
                              </m:r>
                            </m:e>
                            <m:sub>
                              <m:r>
                                <a:rPr lang="en-IN" sz="2400" i="1">
                                  <a:latin typeface="Cambria Math" panose="02040503050406030204" pitchFamily="18" charset="0"/>
                                </a:rPr>
                                <m:t>𝑡</m:t>
                              </m:r>
                            </m:sub>
                          </m:sSub>
                          <m:r>
                            <a:rPr lang="en-IN" sz="2400" i="0">
                              <a:latin typeface="Cambria Math" panose="02040503050406030204" pitchFamily="18" charset="0"/>
                            </a:rPr>
                            <m:t>+</m:t>
                          </m:r>
                          <m:r>
                            <a:rPr lang="en-IN" sz="2400" i="1">
                              <a:latin typeface="Cambria Math" panose="02040503050406030204" pitchFamily="18" charset="0"/>
                            </a:rPr>
                            <m:t>𝛾</m:t>
                          </m:r>
                          <m:r>
                            <a:rPr lang="en-IN" sz="2400" i="0">
                              <a:latin typeface="Cambria Math" panose="02040503050406030204" pitchFamily="18" charset="0"/>
                            </a:rPr>
                            <m:t>.</m:t>
                          </m:r>
                          <m:limLow>
                            <m:limLowPr>
                              <m:ctrlPr>
                                <a:rPr lang="en-IN" sz="2400" i="1">
                                  <a:solidFill>
                                    <a:srgbClr val="836967"/>
                                  </a:solidFill>
                                  <a:latin typeface="Cambria Math" panose="02040503050406030204" pitchFamily="18" charset="0"/>
                                </a:rPr>
                              </m:ctrlPr>
                            </m:limLowPr>
                            <m:e>
                              <m:r>
                                <m:rPr>
                                  <m:sty m:val="p"/>
                                </m:rPr>
                                <a:rPr lang="en-IN" sz="2400" i="0">
                                  <a:latin typeface="Cambria Math" panose="02040503050406030204" pitchFamily="18" charset="0"/>
                                </a:rPr>
                                <m:t>max</m:t>
                              </m:r>
                            </m:e>
                            <m:lim>
                              <m:r>
                                <a:rPr lang="en-IN" sz="2400" i="1">
                                  <a:latin typeface="Cambria Math" panose="02040503050406030204" pitchFamily="18" charset="0"/>
                                </a:rPr>
                                <m:t>𝑎</m:t>
                              </m:r>
                            </m:lim>
                          </m:limLow>
                          <m:d>
                            <m:dPr>
                              <m:ctrlPr>
                                <a:rPr lang="en-IN" sz="2400" i="1">
                                  <a:latin typeface="Cambria Math" panose="02040503050406030204" pitchFamily="18" charset="0"/>
                                </a:rPr>
                              </m:ctrlPr>
                            </m:dPr>
                            <m:e>
                              <m:r>
                                <a:rPr lang="en-IN" sz="2400" i="1">
                                  <a:latin typeface="Cambria Math" panose="02040503050406030204" pitchFamily="18" charset="0"/>
                                </a:rPr>
                                <m:t>𝑄</m:t>
                              </m:r>
                              <m:d>
                                <m:dPr>
                                  <m:ctrlPr>
                                    <a:rPr lang="en-IN" sz="2400" i="1">
                                      <a:latin typeface="Cambria Math" panose="02040503050406030204" pitchFamily="18" charset="0"/>
                                    </a:rPr>
                                  </m:ctrlPr>
                                </m:dPr>
                                <m:e>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r>
                                            <a:rPr lang="en-IN" sz="2400" i="0">
                                              <a:latin typeface="Cambria Math" panose="02040503050406030204" pitchFamily="18" charset="0"/>
                                            </a:rPr>
                                            <m:t>+1</m:t>
                                          </m:r>
                                        </m:sub>
                                      </m:sSub>
                                      <m:r>
                                        <a:rPr lang="en-IN" sz="2400" i="0">
                                          <a:latin typeface="Cambria Math" panose="02040503050406030204" pitchFamily="18" charset="0"/>
                                        </a:rPr>
                                        <m:t>,</m:t>
                                      </m:r>
                                      <m:r>
                                        <a:rPr lang="en-IN" sz="2400" b="0" i="1" smtClean="0">
                                          <a:latin typeface="Cambria Math" panose="02040503050406030204" pitchFamily="18" charset="0"/>
                                        </a:rPr>
                                        <m:t>𝑎</m:t>
                                      </m:r>
                                      <m:r>
                                        <a:rPr lang="en-IN" sz="2400" i="1" smtClean="0">
                                          <a:solidFill>
                                            <a:srgbClr val="836967"/>
                                          </a:solidFill>
                                          <a:latin typeface="Cambria Math" panose="02040503050406030204" pitchFamily="18" charset="0"/>
                                        </a:rPr>
                                        <m:t> </m:t>
                                      </m:r>
                                    </m:e>
                                  </m:d>
                                </m:e>
                              </m:d>
                            </m:e>
                          </m:d>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𝑄</m:t>
                              </m:r>
                            </m:e>
                            <m:sub>
                              <m:r>
                                <a:rPr lang="en-IN" sz="2400" i="1">
                                  <a:latin typeface="Cambria Math" panose="02040503050406030204" pitchFamily="18" charset="0"/>
                                </a:rPr>
                                <m:t>𝑜𝑙𝑑</m:t>
                              </m:r>
                            </m:sub>
                          </m:sSub>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𝑡</m:t>
                                  </m:r>
                                </m:sub>
                              </m:sSub>
                            </m:e>
                          </m:d>
                        </m:e>
                      </m:d>
                    </m:oMath>
                  </m:oMathPara>
                </a14:m>
                <a:endParaRPr lang="en-IN" sz="2400" dirty="0"/>
              </a:p>
            </p:txBody>
          </p:sp>
        </mc:Choice>
        <mc:Fallback xmlns="">
          <p:sp>
            <p:nvSpPr>
              <p:cNvPr id="8" name="TextBox 7">
                <a:extLst>
                  <a:ext uri="{FF2B5EF4-FFF2-40B4-BE49-F238E27FC236}">
                    <a16:creationId xmlns:a16="http://schemas.microsoft.com/office/drawing/2014/main" id="{6D9F6D41-5C6D-10EE-144C-9F249A5718E0}"/>
                  </a:ext>
                </a:extLst>
              </p:cNvPr>
              <p:cNvSpPr txBox="1">
                <a:spLocks noRot="1" noChangeAspect="1" noMove="1" noResize="1" noEditPoints="1" noAdjustHandles="1" noChangeArrowheads="1" noChangeShapeType="1" noTextEdit="1"/>
              </p:cNvSpPr>
              <p:nvPr/>
            </p:nvSpPr>
            <p:spPr>
              <a:xfrm>
                <a:off x="425823" y="1264024"/>
                <a:ext cx="11340353" cy="922176"/>
              </a:xfrm>
              <a:prstGeom prst="rect">
                <a:avLst/>
              </a:prstGeom>
              <a:blipFill>
                <a:blip r:embed="rId3"/>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837A2DA2-7972-1AC1-DEFA-D5A75EF0F761}"/>
              </a:ext>
            </a:extLst>
          </p:cNvPr>
          <p:cNvSpPr txBox="1"/>
          <p:nvPr/>
        </p:nvSpPr>
        <p:spPr>
          <a:xfrm>
            <a:off x="2530167" y="4796824"/>
            <a:ext cx="7131661" cy="400110"/>
          </a:xfrm>
          <a:prstGeom prst="rect">
            <a:avLst/>
          </a:prstGeom>
          <a:noFill/>
        </p:spPr>
        <p:txBody>
          <a:bodyPr wrap="square" rtlCol="0">
            <a:spAutoFit/>
          </a:bodyPr>
          <a:lstStyle/>
          <a:p>
            <a:r>
              <a:rPr lang="en-IN" sz="2000" dirty="0">
                <a:latin typeface="Bookman Old Style" panose="02050604050505020204" pitchFamily="18" charset="0"/>
              </a:rPr>
              <a:t>Note: Here no policy </a:t>
            </a:r>
            <a:r>
              <a:rPr lang="en-IN" sz="2000" dirty="0" err="1">
                <a:latin typeface="Bookman Old Style" panose="02050604050505020204" pitchFamily="18" charset="0"/>
              </a:rPr>
              <a:t>updation</a:t>
            </a:r>
            <a:r>
              <a:rPr lang="en-IN" sz="2000" dirty="0">
                <a:latin typeface="Bookman Old Style" panose="02050604050505020204" pitchFamily="18" charset="0"/>
              </a:rPr>
              <a:t> occurs</a:t>
            </a:r>
          </a:p>
        </p:txBody>
      </p:sp>
      <p:cxnSp>
        <p:nvCxnSpPr>
          <p:cNvPr id="11" name="Straight Arrow Connector 10">
            <a:extLst>
              <a:ext uri="{FF2B5EF4-FFF2-40B4-BE49-F238E27FC236}">
                <a16:creationId xmlns:a16="http://schemas.microsoft.com/office/drawing/2014/main" id="{AAAF9D4C-B791-0240-7B1D-F84DCCDCF82D}"/>
              </a:ext>
            </a:extLst>
          </p:cNvPr>
          <p:cNvCxnSpPr/>
          <p:nvPr/>
        </p:nvCxnSpPr>
        <p:spPr>
          <a:xfrm flipV="1">
            <a:off x="5593976" y="1057835"/>
            <a:ext cx="0" cy="50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202157-8FC0-53E0-5382-599BE8A5C664}"/>
              </a:ext>
            </a:extLst>
          </p:cNvPr>
          <p:cNvCxnSpPr>
            <a:cxnSpLocks/>
          </p:cNvCxnSpPr>
          <p:nvPr/>
        </p:nvCxnSpPr>
        <p:spPr>
          <a:xfrm>
            <a:off x="6095999" y="1923752"/>
            <a:ext cx="0" cy="72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A73ED8-4337-FDB5-B7C3-A8C4BB78C331}"/>
              </a:ext>
            </a:extLst>
          </p:cNvPr>
          <p:cNvSpPr txBox="1"/>
          <p:nvPr/>
        </p:nvSpPr>
        <p:spPr>
          <a:xfrm>
            <a:off x="5155894" y="614020"/>
            <a:ext cx="1506070" cy="369332"/>
          </a:xfrm>
          <a:prstGeom prst="rect">
            <a:avLst/>
          </a:prstGeom>
          <a:noFill/>
        </p:spPr>
        <p:txBody>
          <a:bodyPr wrap="square" rtlCol="0">
            <a:spAutoFit/>
          </a:bodyPr>
          <a:lstStyle/>
          <a:p>
            <a:r>
              <a:rPr lang="en-IN" dirty="0"/>
              <a:t>reward</a:t>
            </a:r>
          </a:p>
        </p:txBody>
      </p:sp>
      <p:sp>
        <p:nvSpPr>
          <p:cNvPr id="15" name="TextBox 14">
            <a:extLst>
              <a:ext uri="{FF2B5EF4-FFF2-40B4-BE49-F238E27FC236}">
                <a16:creationId xmlns:a16="http://schemas.microsoft.com/office/drawing/2014/main" id="{16838FC5-7FA8-18C0-EB44-285A0B1E6EE2}"/>
              </a:ext>
            </a:extLst>
          </p:cNvPr>
          <p:cNvSpPr txBox="1"/>
          <p:nvPr/>
        </p:nvSpPr>
        <p:spPr>
          <a:xfrm>
            <a:off x="5225237" y="2651538"/>
            <a:ext cx="1872438" cy="369332"/>
          </a:xfrm>
          <a:prstGeom prst="rect">
            <a:avLst/>
          </a:prstGeom>
          <a:noFill/>
        </p:spPr>
        <p:txBody>
          <a:bodyPr wrap="square" rtlCol="0">
            <a:spAutoFit/>
          </a:bodyPr>
          <a:lstStyle/>
          <a:p>
            <a:r>
              <a:rPr lang="en-IN" dirty="0"/>
              <a:t>Discount co-eff</a:t>
            </a:r>
          </a:p>
        </p:txBody>
      </p:sp>
      <p:sp>
        <p:nvSpPr>
          <p:cNvPr id="16" name="TextBox 15">
            <a:extLst>
              <a:ext uri="{FF2B5EF4-FFF2-40B4-BE49-F238E27FC236}">
                <a16:creationId xmlns:a16="http://schemas.microsoft.com/office/drawing/2014/main" id="{FCE7E853-BBB6-B3FD-8C38-C5780B944188}"/>
              </a:ext>
            </a:extLst>
          </p:cNvPr>
          <p:cNvSpPr txBox="1"/>
          <p:nvPr/>
        </p:nvSpPr>
        <p:spPr>
          <a:xfrm>
            <a:off x="6661964" y="563696"/>
            <a:ext cx="3821337" cy="369332"/>
          </a:xfrm>
          <a:prstGeom prst="rect">
            <a:avLst/>
          </a:prstGeom>
          <a:noFill/>
        </p:spPr>
        <p:txBody>
          <a:bodyPr wrap="square" rtlCol="0">
            <a:spAutoFit/>
          </a:bodyPr>
          <a:lstStyle/>
          <a:p>
            <a:r>
              <a:rPr lang="en-IN" dirty="0"/>
              <a:t>Maximum estimated future value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C83FDD9-FEF9-C9E7-A7B9-BA8B9EE4E0F1}"/>
                  </a:ext>
                </a:extLst>
              </p:cNvPr>
              <p:cNvSpPr txBox="1"/>
              <p:nvPr/>
            </p:nvSpPr>
            <p:spPr>
              <a:xfrm>
                <a:off x="425822" y="1264024"/>
                <a:ext cx="11340353"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𝑄</m:t>
                          </m:r>
                        </m:e>
                        <m:sub>
                          <m:r>
                            <a:rPr lang="en-IN" sz="2400" i="1">
                              <a:latin typeface="Cambria Math" panose="02040503050406030204" pitchFamily="18" charset="0"/>
                            </a:rPr>
                            <m:t>𝑛𝑒𝑤</m:t>
                          </m:r>
                        </m:sub>
                      </m:sSub>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𝑡</m:t>
                              </m:r>
                            </m:sub>
                          </m:sSub>
                        </m:e>
                      </m:d>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𝑄</m:t>
                          </m:r>
                        </m:e>
                        <m:sub>
                          <m:r>
                            <a:rPr lang="en-IN" sz="2400" i="1">
                              <a:latin typeface="Cambria Math" panose="02040503050406030204" pitchFamily="18" charset="0"/>
                            </a:rPr>
                            <m:t>𝑜𝑙𝑑</m:t>
                          </m:r>
                        </m:sub>
                      </m:sSub>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𝑡</m:t>
                              </m:r>
                            </m:sub>
                          </m:sSub>
                        </m:e>
                      </m:d>
                      <m:r>
                        <a:rPr lang="en-IN" sz="2400" i="0">
                          <a:latin typeface="Cambria Math" panose="02040503050406030204" pitchFamily="18" charset="0"/>
                        </a:rPr>
                        <m:t>+</m:t>
                      </m:r>
                      <m:r>
                        <a:rPr lang="en-IN" sz="2400" i="1">
                          <a:latin typeface="Cambria Math" panose="02040503050406030204" pitchFamily="18" charset="0"/>
                        </a:rPr>
                        <m:t>𝛼</m:t>
                      </m:r>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𝑟</m:t>
                              </m:r>
                            </m:e>
                            <m:sub>
                              <m:r>
                                <a:rPr lang="en-IN" sz="2400" i="1">
                                  <a:latin typeface="Cambria Math" panose="02040503050406030204" pitchFamily="18" charset="0"/>
                                </a:rPr>
                                <m:t>𝑡</m:t>
                              </m:r>
                            </m:sub>
                          </m:sSub>
                          <m:r>
                            <a:rPr lang="en-IN" sz="2400" i="0">
                              <a:latin typeface="Cambria Math" panose="02040503050406030204" pitchFamily="18" charset="0"/>
                            </a:rPr>
                            <m:t>+</m:t>
                          </m:r>
                          <m:r>
                            <a:rPr lang="en-IN" sz="2400" i="1">
                              <a:latin typeface="Cambria Math" panose="02040503050406030204" pitchFamily="18" charset="0"/>
                            </a:rPr>
                            <m:t>𝛾</m:t>
                          </m:r>
                          <m:r>
                            <a:rPr lang="en-IN" sz="2400" i="0">
                              <a:latin typeface="Cambria Math" panose="02040503050406030204" pitchFamily="18" charset="0"/>
                            </a:rPr>
                            <m:t>.</m:t>
                          </m:r>
                          <m:limLow>
                            <m:limLowPr>
                              <m:ctrlPr>
                                <a:rPr lang="en-IN" sz="2400" i="1">
                                  <a:solidFill>
                                    <a:srgbClr val="836967"/>
                                  </a:solidFill>
                                  <a:latin typeface="Cambria Math" panose="02040503050406030204" pitchFamily="18" charset="0"/>
                                </a:rPr>
                              </m:ctrlPr>
                            </m:limLowPr>
                            <m:e>
                              <m:r>
                                <m:rPr>
                                  <m:sty m:val="p"/>
                                </m:rPr>
                                <a:rPr lang="en-IN" sz="2400" i="0">
                                  <a:latin typeface="Cambria Math" panose="02040503050406030204" pitchFamily="18" charset="0"/>
                                </a:rPr>
                                <m:t>max</m:t>
                              </m:r>
                            </m:e>
                            <m:lim>
                              <m:r>
                                <a:rPr lang="en-IN" sz="2400" i="1">
                                  <a:latin typeface="Cambria Math" panose="02040503050406030204" pitchFamily="18" charset="0"/>
                                </a:rPr>
                                <m:t>𝑎</m:t>
                              </m:r>
                            </m:lim>
                          </m:limLow>
                          <m:d>
                            <m:dPr>
                              <m:ctrlPr>
                                <a:rPr lang="en-IN" sz="2400" i="1">
                                  <a:latin typeface="Cambria Math" panose="02040503050406030204" pitchFamily="18" charset="0"/>
                                </a:rPr>
                              </m:ctrlPr>
                            </m:dPr>
                            <m:e>
                              <m:r>
                                <a:rPr lang="en-IN" sz="2400" i="1">
                                  <a:latin typeface="Cambria Math" panose="02040503050406030204" pitchFamily="18" charset="0"/>
                                </a:rPr>
                                <m:t>𝑄</m:t>
                              </m:r>
                              <m:d>
                                <m:dPr>
                                  <m:ctrlPr>
                                    <a:rPr lang="en-IN" sz="2400" i="1">
                                      <a:latin typeface="Cambria Math" panose="02040503050406030204" pitchFamily="18" charset="0"/>
                                    </a:rPr>
                                  </m:ctrlPr>
                                </m:dPr>
                                <m:e>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r>
                                            <a:rPr lang="en-IN" sz="2400" i="0">
                                              <a:latin typeface="Cambria Math" panose="02040503050406030204" pitchFamily="18" charset="0"/>
                                            </a:rPr>
                                            <m:t>+1</m:t>
                                          </m:r>
                                        </m:sub>
                                      </m:sSub>
                                      <m:r>
                                        <a:rPr lang="en-IN" sz="2400" i="0">
                                          <a:latin typeface="Cambria Math" panose="02040503050406030204" pitchFamily="18" charset="0"/>
                                        </a:rPr>
                                        <m:t>,</m:t>
                                      </m:r>
                                      <m:r>
                                        <a:rPr lang="en-IN" sz="2400" b="0" i="1" smtClean="0">
                                          <a:latin typeface="Cambria Math" panose="02040503050406030204" pitchFamily="18" charset="0"/>
                                        </a:rPr>
                                        <m:t>𝑎</m:t>
                                      </m:r>
                                      <m:r>
                                        <a:rPr lang="en-IN" sz="2400" i="1" smtClean="0">
                                          <a:solidFill>
                                            <a:srgbClr val="836967"/>
                                          </a:solidFill>
                                          <a:latin typeface="Cambria Math" panose="02040503050406030204" pitchFamily="18" charset="0"/>
                                        </a:rPr>
                                        <m:t> </m:t>
                                      </m:r>
                                    </m:e>
                                  </m:d>
                                </m:e>
                              </m:d>
                            </m:e>
                          </m:d>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𝑄</m:t>
                              </m:r>
                            </m:e>
                            <m:sub>
                              <m:r>
                                <a:rPr lang="en-IN" sz="2400" i="1">
                                  <a:latin typeface="Cambria Math" panose="02040503050406030204" pitchFamily="18" charset="0"/>
                                </a:rPr>
                                <m:t>𝑜𝑙𝑑</m:t>
                              </m:r>
                            </m:sub>
                          </m:sSub>
                          <m:d>
                            <m:dPr>
                              <m:ctrlPr>
                                <a:rPr lang="en-IN" sz="2400" i="1">
                                  <a:latin typeface="Cambria Math" panose="02040503050406030204" pitchFamily="18" charset="0"/>
                                </a:rPr>
                              </m:ctrlPr>
                            </m:dPr>
                            <m:e>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𝑠</m:t>
                                  </m:r>
                                </m:e>
                                <m:sub>
                                  <m:r>
                                    <a:rPr lang="en-IN" sz="2400" i="1">
                                      <a:latin typeface="Cambria Math" panose="02040503050406030204" pitchFamily="18" charset="0"/>
                                    </a:rPr>
                                    <m:t>𝑡</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𝑡</m:t>
                                  </m:r>
                                </m:sub>
                              </m:sSub>
                            </m:e>
                          </m:d>
                        </m:e>
                      </m:d>
                    </m:oMath>
                  </m:oMathPara>
                </a14:m>
                <a:endParaRPr lang="en-IN" sz="2400" dirty="0"/>
              </a:p>
            </p:txBody>
          </p:sp>
        </mc:Choice>
        <mc:Fallback xmlns="">
          <p:sp>
            <p:nvSpPr>
              <p:cNvPr id="17" name="TextBox 16">
                <a:extLst>
                  <a:ext uri="{FF2B5EF4-FFF2-40B4-BE49-F238E27FC236}">
                    <a16:creationId xmlns:a16="http://schemas.microsoft.com/office/drawing/2014/main" id="{4C83FDD9-FEF9-C9E7-A7B9-BA8B9EE4E0F1}"/>
                  </a:ext>
                </a:extLst>
              </p:cNvPr>
              <p:cNvSpPr txBox="1">
                <a:spLocks noRot="1" noChangeAspect="1" noMove="1" noResize="1" noEditPoints="1" noAdjustHandles="1" noChangeArrowheads="1" noChangeShapeType="1" noTextEdit="1"/>
              </p:cNvSpPr>
              <p:nvPr/>
            </p:nvSpPr>
            <p:spPr>
              <a:xfrm>
                <a:off x="425822" y="1264024"/>
                <a:ext cx="11340353" cy="922176"/>
              </a:xfrm>
              <a:prstGeom prst="rect">
                <a:avLst/>
              </a:prstGeom>
              <a:blipFill>
                <a:blip r:embed="rId3"/>
                <a:stretch>
                  <a:fillRect/>
                </a:stretch>
              </a:blipFill>
            </p:spPr>
            <p:txBody>
              <a:bodyPr/>
              <a:lstStyle/>
              <a:p>
                <a:r>
                  <a:rPr lang="en-IN">
                    <a:noFill/>
                  </a:rPr>
                  <a:t> </a:t>
                </a:r>
              </a:p>
            </p:txBody>
          </p:sp>
        </mc:Fallback>
      </mc:AlternateContent>
      <p:cxnSp>
        <p:nvCxnSpPr>
          <p:cNvPr id="18" name="Straight Arrow Connector 17">
            <a:extLst>
              <a:ext uri="{FF2B5EF4-FFF2-40B4-BE49-F238E27FC236}">
                <a16:creationId xmlns:a16="http://schemas.microsoft.com/office/drawing/2014/main" id="{BB43A3BA-1C0E-A392-64E2-1D6CDD0A1E92}"/>
              </a:ext>
            </a:extLst>
          </p:cNvPr>
          <p:cNvCxnSpPr/>
          <p:nvPr/>
        </p:nvCxnSpPr>
        <p:spPr>
          <a:xfrm flipV="1">
            <a:off x="7951694" y="933028"/>
            <a:ext cx="0" cy="50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1811C44-7033-D8BC-D76B-1E5D920B8E5A}"/>
              </a:ext>
            </a:extLst>
          </p:cNvPr>
          <p:cNvSpPr txBox="1"/>
          <p:nvPr/>
        </p:nvSpPr>
        <p:spPr>
          <a:xfrm>
            <a:off x="9601795" y="2629493"/>
            <a:ext cx="1506070" cy="369332"/>
          </a:xfrm>
          <a:prstGeom prst="rect">
            <a:avLst/>
          </a:prstGeom>
          <a:noFill/>
        </p:spPr>
        <p:txBody>
          <a:bodyPr wrap="square" rtlCol="0">
            <a:spAutoFit/>
          </a:bodyPr>
          <a:lstStyle/>
          <a:p>
            <a:r>
              <a:rPr lang="en-IN" dirty="0"/>
              <a:t>Old Value</a:t>
            </a:r>
          </a:p>
        </p:txBody>
      </p:sp>
      <p:sp>
        <p:nvSpPr>
          <p:cNvPr id="21" name="Right Brace 20">
            <a:extLst>
              <a:ext uri="{FF2B5EF4-FFF2-40B4-BE49-F238E27FC236}">
                <a16:creationId xmlns:a16="http://schemas.microsoft.com/office/drawing/2014/main" id="{2CF899F2-EA3A-0517-9C82-FF95D3A3CB3B}"/>
              </a:ext>
            </a:extLst>
          </p:cNvPr>
          <p:cNvSpPr/>
          <p:nvPr/>
        </p:nvSpPr>
        <p:spPr>
          <a:xfrm rot="5400000">
            <a:off x="10039495" y="1928002"/>
            <a:ext cx="202889" cy="922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a:extLst>
              <a:ext uri="{FF2B5EF4-FFF2-40B4-BE49-F238E27FC236}">
                <a16:creationId xmlns:a16="http://schemas.microsoft.com/office/drawing/2014/main" id="{5EBC9738-D29F-EB1C-ECD5-18A8D934D608}"/>
              </a:ext>
            </a:extLst>
          </p:cNvPr>
          <p:cNvSpPr txBox="1"/>
          <p:nvPr/>
        </p:nvSpPr>
        <p:spPr>
          <a:xfrm>
            <a:off x="3622930" y="2680448"/>
            <a:ext cx="1506070" cy="369332"/>
          </a:xfrm>
          <a:prstGeom prst="rect">
            <a:avLst/>
          </a:prstGeom>
          <a:noFill/>
        </p:spPr>
        <p:txBody>
          <a:bodyPr wrap="square" rtlCol="0">
            <a:spAutoFit/>
          </a:bodyPr>
          <a:lstStyle/>
          <a:p>
            <a:r>
              <a:rPr lang="en-IN" dirty="0"/>
              <a:t>Old Value</a:t>
            </a:r>
          </a:p>
        </p:txBody>
      </p:sp>
      <p:sp>
        <p:nvSpPr>
          <p:cNvPr id="23" name="Right Brace 22">
            <a:extLst>
              <a:ext uri="{FF2B5EF4-FFF2-40B4-BE49-F238E27FC236}">
                <a16:creationId xmlns:a16="http://schemas.microsoft.com/office/drawing/2014/main" id="{DFDD6CDE-8D29-EA84-6496-6C3BB81DDF4E}"/>
              </a:ext>
            </a:extLst>
          </p:cNvPr>
          <p:cNvSpPr/>
          <p:nvPr/>
        </p:nvSpPr>
        <p:spPr>
          <a:xfrm rot="5400000">
            <a:off x="4060630" y="1978957"/>
            <a:ext cx="202889" cy="922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89870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8693081" cy="769441"/>
          </a:xfrm>
          <a:prstGeom prst="rect">
            <a:avLst/>
          </a:prstGeom>
          <a:noFill/>
        </p:spPr>
        <p:txBody>
          <a:bodyPr wrap="square"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Deep Reinforcement Learning</a:t>
            </a:r>
          </a:p>
        </p:txBody>
      </p:sp>
      <p:sp>
        <p:nvSpPr>
          <p:cNvPr id="7" name="TextBox 6">
            <a:extLst>
              <a:ext uri="{FF2B5EF4-FFF2-40B4-BE49-F238E27FC236}">
                <a16:creationId xmlns:a16="http://schemas.microsoft.com/office/drawing/2014/main" id="{B15B5D50-4FB4-B52A-9C4A-C79826719EF7}"/>
              </a:ext>
            </a:extLst>
          </p:cNvPr>
          <p:cNvSpPr txBox="1"/>
          <p:nvPr/>
        </p:nvSpPr>
        <p:spPr>
          <a:xfrm>
            <a:off x="653142" y="1542201"/>
            <a:ext cx="11207681" cy="28101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Bookman Old Style" panose="02050604050505020204" pitchFamily="18" charset="0"/>
                <a:cs typeface="Times New Roman" panose="02020603050405020304" pitchFamily="18" charset="0"/>
              </a:rPr>
              <a:t>Subset of machine learning.</a:t>
            </a:r>
          </a:p>
          <a:p>
            <a:pPr marL="342900" indent="-342900">
              <a:lnSpc>
                <a:spcPct val="150000"/>
              </a:lnSpc>
              <a:buFont typeface="Arial" panose="020B0604020202020204" pitchFamily="34" charset="0"/>
              <a:buChar char="•"/>
            </a:pPr>
            <a:r>
              <a:rPr lang="en-IN" sz="2000" dirty="0">
                <a:latin typeface="Bookman Old Style" panose="02050604050505020204" pitchFamily="18" charset="0"/>
                <a:cs typeface="Times New Roman" panose="02020603050405020304" pitchFamily="18" charset="0"/>
              </a:rPr>
              <a:t>Make an movement such that it receives maximum reward.</a:t>
            </a:r>
          </a:p>
          <a:p>
            <a:pPr marL="342900" indent="-342900">
              <a:lnSpc>
                <a:spcPct val="150000"/>
              </a:lnSpc>
              <a:buFont typeface="Arial" panose="020B0604020202020204" pitchFamily="34" charset="0"/>
              <a:buChar char="•"/>
            </a:pPr>
            <a:r>
              <a:rPr lang="en-IN" sz="2000" dirty="0">
                <a:latin typeface="Bookman Old Style" panose="02050604050505020204" pitchFamily="18" charset="0"/>
                <a:cs typeface="Times New Roman" panose="02020603050405020304" pitchFamily="18" charset="0"/>
              </a:rPr>
              <a:t>Here we don’t need any predefined training dataset.</a:t>
            </a:r>
          </a:p>
          <a:p>
            <a:pPr marL="342900" indent="-342900">
              <a:lnSpc>
                <a:spcPct val="150000"/>
              </a:lnSpc>
              <a:buFont typeface="Arial" panose="020B0604020202020204" pitchFamily="34" charset="0"/>
              <a:buChar char="•"/>
            </a:pPr>
            <a:r>
              <a:rPr lang="en-IN" sz="2000" dirty="0">
                <a:latin typeface="Bookman Old Style" panose="02050604050505020204" pitchFamily="18" charset="0"/>
                <a:cs typeface="Times New Roman" panose="02020603050405020304" pitchFamily="18" charset="0"/>
              </a:rPr>
              <a:t>Used </a:t>
            </a:r>
            <a:r>
              <a:rPr lang="en-IN" sz="2000" dirty="0">
                <a:effectLst/>
                <a:latin typeface="Bookman Old Style" panose="02050604050505020204" pitchFamily="18" charset="0"/>
                <a:ea typeface="Times New Roman" panose="02020603050405020304" pitchFamily="18" charset="0"/>
              </a:rPr>
              <a:t>in many domains, like game theory, control theory, operations research, information theory, system optimization, recommendation system and statistics. </a:t>
            </a:r>
            <a:endParaRPr lang="en-IN" sz="2000" dirty="0">
              <a:effectLst/>
              <a:latin typeface="Bookman Old Style" panose="02050604050505020204" pitchFamily="18" charset="0"/>
              <a:ea typeface="Arial" panose="020B0604020202020204" pitchFamily="34" charset="0"/>
            </a:endParaRPr>
          </a:p>
          <a:p>
            <a:pPr marL="342900" indent="-342900">
              <a:lnSpc>
                <a:spcPct val="150000"/>
              </a:lnSpc>
              <a:buFont typeface="Arial" panose="020B0604020202020204" pitchFamily="34" charset="0"/>
              <a:buChar char="•"/>
            </a:pPr>
            <a:endParaRPr lang="en-IN" sz="2000" dirty="0">
              <a:latin typeface="Bookman Old Style" panose="0205060405050502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pic>
        <p:nvPicPr>
          <p:cNvPr id="8" name="image2.png">
            <a:extLst>
              <a:ext uri="{FF2B5EF4-FFF2-40B4-BE49-F238E27FC236}">
                <a16:creationId xmlns:a16="http://schemas.microsoft.com/office/drawing/2014/main" id="{CDC91035-BCAB-46FE-4B6F-760CC18C4CB8}"/>
              </a:ext>
            </a:extLst>
          </p:cNvPr>
          <p:cNvPicPr/>
          <p:nvPr/>
        </p:nvPicPr>
        <p:blipFill>
          <a:blip r:embed="rId3"/>
          <a:srcRect/>
          <a:stretch>
            <a:fillRect/>
          </a:stretch>
        </p:blipFill>
        <p:spPr>
          <a:xfrm>
            <a:off x="3083373" y="4352329"/>
            <a:ext cx="4547870" cy="2051050"/>
          </a:xfrm>
          <a:prstGeom prst="rect">
            <a:avLst/>
          </a:prstGeom>
          <a:ln/>
        </p:spPr>
      </p:pic>
    </p:spTree>
    <p:extLst>
      <p:ext uri="{BB962C8B-B14F-4D97-AF65-F5344CB8AC3E}">
        <p14:creationId xmlns:p14="http://schemas.microsoft.com/office/powerpoint/2010/main" val="77359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2R Planar Robot Arm</a:t>
            </a: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pic>
        <p:nvPicPr>
          <p:cNvPr id="1026" name="Picture 2" descr="A Two-Link Robot Manipulator: Simulation and Control Design">
            <a:extLst>
              <a:ext uri="{FF2B5EF4-FFF2-40B4-BE49-F238E27FC236}">
                <a16:creationId xmlns:a16="http://schemas.microsoft.com/office/drawing/2014/main" id="{A8D7F9DA-AB05-FFFB-786F-E1C3206EE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222" y="2734406"/>
            <a:ext cx="4920510" cy="34541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37AC99-9AB9-48FD-52B4-035BD0417E7D}"/>
              </a:ext>
            </a:extLst>
          </p:cNvPr>
          <p:cNvSpPr txBox="1"/>
          <p:nvPr/>
        </p:nvSpPr>
        <p:spPr>
          <a:xfrm>
            <a:off x="400267" y="1629955"/>
            <a:ext cx="11391465" cy="34354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Bookman Old Style" panose="02050604050505020204" pitchFamily="18" charset="0"/>
              </a:rPr>
              <a:t>2R Planar Robotic arm contains 2 Revolute joints whose joint angle configurations that will put the end effector at a desired position.</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m1, m2 = 2 ( Mass of the Links )</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l1, l2 = 1 ( Length of the Links )</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i1, i2 = 1 ( Inertia along COM of the link )</a:t>
            </a:r>
          </a:p>
          <a:p>
            <a:pPr marL="342900" indent="-342900">
              <a:lnSpc>
                <a:spcPct val="150000"/>
              </a:lnSpc>
              <a:buFont typeface="Arial" panose="020B0604020202020204" pitchFamily="34" charset="0"/>
              <a:buChar char="•"/>
            </a:pPr>
            <a:endParaRPr lang="en-IN" sz="28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4980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415600" y="2566467"/>
            <a:ext cx="11360800" cy="941600"/>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Times New Roman"/>
                <a:ea typeface="Times New Roman"/>
                <a:cs typeface="Times New Roman"/>
                <a:sym typeface="Times New Roman"/>
              </a:rPr>
              <a:t>Methodolgy</a:t>
            </a:r>
            <a:r>
              <a:rPr lang="en" sz="5867" dirty="0">
                <a:latin typeface="Times New Roman"/>
                <a:ea typeface="Times New Roman"/>
                <a:cs typeface="Times New Roman"/>
                <a:sym typeface="Times New Roman"/>
              </a:rPr>
              <a:t> </a:t>
            </a:r>
          </a:p>
        </p:txBody>
      </p:sp>
      <p:sp>
        <p:nvSpPr>
          <p:cNvPr id="4" name="TextBox 3">
            <a:extLst>
              <a:ext uri="{FF2B5EF4-FFF2-40B4-BE49-F238E27FC236}">
                <a16:creationId xmlns:a16="http://schemas.microsoft.com/office/drawing/2014/main" id="{D378EDD7-F816-7BE4-228D-34027BBC39A6}"/>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21AIE443|RL|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94445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11391465"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Trajectory Control &amp; Trajectory</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37AC99-9AB9-48FD-52B4-035BD0417E7D}"/>
                  </a:ext>
                </a:extLst>
              </p:cNvPr>
              <p:cNvSpPr txBox="1"/>
              <p:nvPr/>
            </p:nvSpPr>
            <p:spPr>
              <a:xfrm>
                <a:off x="940357" y="2306963"/>
                <a:ext cx="4886013" cy="2063578"/>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𝑠</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𝑇</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+6</m:t>
                      </m:r>
                      <m:r>
                        <a:rPr lang="en-IN" sz="1800" i="1">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𝑇</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IN"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i="1" smtClean="0">
                              <a:effectLst/>
                              <a:latin typeface="Cambria Math" panose="020405030504060302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i="1">
                              <a:effectLst/>
                              <a:latin typeface="Cambria Math" panose="02040503050406030204" pitchFamily="18" charset="0"/>
                            </a:rPr>
                          </m:ctrlPr>
                        </m:dPr>
                        <m:e>
                          <m:m>
                            <m:mPr>
                              <m:mcs>
                                <m:mc>
                                  <m:mcPr>
                                    <m:count m:val="2"/>
                                    <m:mcJc m:val="center"/>
                                  </m:mcPr>
                                </m:mc>
                              </m:mcs>
                              <m:ctrlPr>
                                <a:rPr lang="en-IN" i="1">
                                  <a:effectLst/>
                                  <a:latin typeface="Cambria Math" panose="020405030504060302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𝜋</m:t>
                                </m:r>
                                <m:func>
                                  <m:funcPr>
                                    <m:ctrlPr>
                                      <a:rPr lang="en-IN" i="1">
                                        <a:effectLst/>
                                        <a:latin typeface="Cambria Math" panose="02040503050406030204" pitchFamily="18" charset="0"/>
                                      </a:rPr>
                                    </m:ctrlPr>
                                  </m:funcPr>
                                  <m:fName>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fName>
                                  <m:e>
                                    <m:r>
                                      <a:rPr lang="en-IN" sz="1800" i="1">
                                        <a:effectLst/>
                                        <a:latin typeface="Cambria Math" panose="02040503050406030204" pitchFamily="18" charset="0"/>
                                        <a:ea typeface="Calibri" panose="020F0502020204030204" pitchFamily="34" charset="0"/>
                                        <a:cs typeface="Times New Roman" panose="02020603050405020304" pitchFamily="18" charset="0"/>
                                      </a:rPr>
                                      <m:t>(</m:t>
                                    </m:r>
                                  </m:e>
                                </m:func>
                                <m:r>
                                  <a:rPr lang="en-IN" sz="1800" i="1">
                                    <a:effectLst/>
                                    <a:latin typeface="Cambria Math" panose="02040503050406030204" pitchFamily="18" charset="0"/>
                                    <a:ea typeface="Calibri" panose="020F0502020204030204" pitchFamily="34" charset="0"/>
                                    <a:cs typeface="Times New Roman" panose="02020603050405020304" pitchFamily="18" charset="0"/>
                                  </a:rPr>
                                  <m:t>𝑠𝑡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e>
                              <m:e>
                                <m:r>
                                  <a:rPr lang="en-IN" sz="1800" i="1">
                                    <a:effectLst/>
                                    <a:latin typeface="Cambria Math" panose="02040503050406030204" pitchFamily="18" charset="0"/>
                                    <a:ea typeface="Calibri" panose="020F0502020204030204" pitchFamily="34" charset="0"/>
                                    <a:cs typeface="Times New Roman" panose="02020603050405020304" pitchFamily="18" charset="0"/>
                                  </a:rPr>
                                  <m:t>𝜋</m:t>
                                </m:r>
                                <m:func>
                                  <m:funcPr>
                                    <m:ctrlPr>
                                      <a:rPr lang="en-IN" i="1">
                                        <a:effectLst/>
                                        <a:latin typeface="Cambria Math" panose="02040503050406030204" pitchFamily="18" charset="0"/>
                                      </a:rPr>
                                    </m:ctrlPr>
                                  </m:funcPr>
                                  <m:fName>
                                    <m:r>
                                      <a:rPr lang="en-IN" sz="1800" i="1">
                                        <a:effectLst/>
                                        <a:latin typeface="Cambria Math" panose="02040503050406030204" pitchFamily="18" charset="0"/>
                                        <a:ea typeface="Calibri" panose="020F0502020204030204" pitchFamily="34" charset="0"/>
                                        <a:cs typeface="Times New Roman" panose="02020603050405020304" pitchFamily="18" charset="0"/>
                                      </a:rPr>
                                      <m:t>𝑠𝑖𝑛</m:t>
                                    </m:r>
                                  </m:fName>
                                  <m:e>
                                    <m:r>
                                      <a:rPr lang="en-IN" sz="1800" i="1">
                                        <a:effectLst/>
                                        <a:latin typeface="Cambria Math" panose="02040503050406030204" pitchFamily="18" charset="0"/>
                                        <a:ea typeface="Calibri" panose="020F0502020204030204" pitchFamily="34" charset="0"/>
                                        <a:cs typeface="Times New Roman" panose="02020603050405020304" pitchFamily="18" charset="0"/>
                                      </a:rPr>
                                      <m:t>(</m:t>
                                    </m:r>
                                  </m:e>
                                </m:func>
                                <m:r>
                                  <a:rPr lang="en-IN" sz="1800" i="1">
                                    <a:effectLst/>
                                    <a:latin typeface="Cambria Math" panose="02040503050406030204" pitchFamily="18" charset="0"/>
                                    <a:ea typeface="Calibri" panose="020F0502020204030204" pitchFamily="34" charset="0"/>
                                    <a:cs typeface="Times New Roman" panose="02020603050405020304" pitchFamily="18" charset="0"/>
                                  </a:rPr>
                                  <m:t>𝑠𝑡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e>
                            </m:mr>
                          </m:m>
                        </m:e>
                      </m:d>
                    </m:oMath>
                  </m:oMathPara>
                </a14:m>
                <a:br>
                  <a:rPr lang="en-IN" sz="1800" i="1" dirty="0">
                    <a:effectLst/>
                    <a:latin typeface="Cambria Math" panose="02040503050406030204" pitchFamily="18"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800" dirty="0">
                  <a:latin typeface="Bookman Old Style" panose="020506040505050202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C37AC99-9AB9-48FD-52B4-035BD0417E7D}"/>
                  </a:ext>
                </a:extLst>
              </p:cNvPr>
              <p:cNvSpPr txBox="1">
                <a:spLocks noRot="1" noChangeAspect="1" noMove="1" noResize="1" noEditPoints="1" noAdjustHandles="1" noChangeArrowheads="1" noChangeShapeType="1" noTextEdit="1"/>
              </p:cNvSpPr>
              <p:nvPr/>
            </p:nvSpPr>
            <p:spPr>
              <a:xfrm>
                <a:off x="940357" y="2306963"/>
                <a:ext cx="4886013" cy="2063578"/>
              </a:xfrm>
              <a:prstGeom prst="rect">
                <a:avLst/>
              </a:prstGeom>
              <a:blipFill>
                <a:blip r:embed="rId3"/>
                <a:stretch>
                  <a:fillRect/>
                </a:stretch>
              </a:blipFill>
            </p:spPr>
            <p:txBody>
              <a:bodyPr/>
              <a:lstStyle/>
              <a:p>
                <a:r>
                  <a:rPr lang="en-IN">
                    <a:noFill/>
                  </a:rPr>
                  <a:t> </a:t>
                </a:r>
              </a:p>
            </p:txBody>
          </p:sp>
        </mc:Fallback>
      </mc:AlternateContent>
      <p:cxnSp>
        <p:nvCxnSpPr>
          <p:cNvPr id="3" name="Straight Arrow Connector 2">
            <a:extLst>
              <a:ext uri="{FF2B5EF4-FFF2-40B4-BE49-F238E27FC236}">
                <a16:creationId xmlns:a16="http://schemas.microsoft.com/office/drawing/2014/main" id="{EDC9ABE5-F469-E940-1378-A02D96393172}"/>
              </a:ext>
            </a:extLst>
          </p:cNvPr>
          <p:cNvCxnSpPr>
            <a:cxnSpLocks/>
          </p:cNvCxnSpPr>
          <p:nvPr/>
        </p:nvCxnSpPr>
        <p:spPr>
          <a:xfrm>
            <a:off x="5070231" y="2778369"/>
            <a:ext cx="157382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B23ECFE1-3675-4CA8-3368-E199587246F8}"/>
              </a:ext>
            </a:extLst>
          </p:cNvPr>
          <p:cNvSpPr txBox="1"/>
          <p:nvPr/>
        </p:nvSpPr>
        <p:spPr>
          <a:xfrm>
            <a:off x="6825764" y="2517977"/>
            <a:ext cx="5138884" cy="460767"/>
          </a:xfrm>
          <a:prstGeom prst="rect">
            <a:avLst/>
          </a:prstGeom>
          <a:noFill/>
        </p:spPr>
        <p:txBody>
          <a:bodyPr wrap="square" rtlCol="0">
            <a:spAutoFit/>
          </a:bodyPr>
          <a:lstStyle/>
          <a:p>
            <a:pPr>
              <a:lnSpc>
                <a:spcPct val="150000"/>
              </a:lnSpc>
            </a:pPr>
            <a:r>
              <a:rPr lang="en-US" dirty="0">
                <a:latin typeface="Bookman Old Style" panose="02050604050505020204" pitchFamily="18" charset="0"/>
                <a:cs typeface="Times New Roman" panose="02020603050405020304" pitchFamily="18" charset="0"/>
              </a:rPr>
              <a:t>Trajectory Control Variable</a:t>
            </a:r>
            <a:endParaRPr lang="en-IN" dirty="0">
              <a:latin typeface="Bookman Old Style" panose="020506040505050202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D1ADF0AC-558B-F93F-6560-46FC58FD0BB5}"/>
              </a:ext>
            </a:extLst>
          </p:cNvPr>
          <p:cNvCxnSpPr>
            <a:cxnSpLocks/>
          </p:cNvCxnSpPr>
          <p:nvPr/>
        </p:nvCxnSpPr>
        <p:spPr>
          <a:xfrm>
            <a:off x="5070231" y="3607776"/>
            <a:ext cx="157382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EEFB8835-57DA-8F45-F9FD-3CE5935266C1}"/>
              </a:ext>
            </a:extLst>
          </p:cNvPr>
          <p:cNvSpPr txBox="1"/>
          <p:nvPr/>
        </p:nvSpPr>
        <p:spPr>
          <a:xfrm>
            <a:off x="6825764" y="3356179"/>
            <a:ext cx="5138884" cy="460767"/>
          </a:xfrm>
          <a:prstGeom prst="rect">
            <a:avLst/>
          </a:prstGeom>
          <a:noFill/>
        </p:spPr>
        <p:txBody>
          <a:bodyPr wrap="square" rtlCol="0">
            <a:spAutoFit/>
          </a:bodyPr>
          <a:lstStyle/>
          <a:p>
            <a:pPr>
              <a:lnSpc>
                <a:spcPct val="150000"/>
              </a:lnSpc>
            </a:pPr>
            <a:r>
              <a:rPr lang="en-US" dirty="0">
                <a:latin typeface="Bookman Old Style" panose="02050604050505020204" pitchFamily="18" charset="0"/>
                <a:cs typeface="Times New Roman" panose="02020603050405020304" pitchFamily="18" charset="0"/>
              </a:rPr>
              <a:t>Trajectory Variable</a:t>
            </a:r>
            <a:endParaRPr lang="en-IN" dirty="0">
              <a:latin typeface="Bookman Old Style" panose="0205060405050502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9946AE3-CA0E-8E3A-3D59-180BC1A96913}"/>
              </a:ext>
            </a:extLst>
          </p:cNvPr>
          <p:cNvSpPr txBox="1"/>
          <p:nvPr/>
        </p:nvSpPr>
        <p:spPr>
          <a:xfrm>
            <a:off x="940357" y="4168043"/>
            <a:ext cx="11251643" cy="963469"/>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We use cubic polynomial, because it is the lowest order that can be used to satisfy the position and velocity contains at the initial and final joint points</a:t>
            </a:r>
          </a:p>
        </p:txBody>
      </p:sp>
    </p:spTree>
    <p:extLst>
      <p:ext uri="{BB962C8B-B14F-4D97-AF65-F5344CB8AC3E}">
        <p14:creationId xmlns:p14="http://schemas.microsoft.com/office/powerpoint/2010/main" val="427972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11462658"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D</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ynamic</a:t>
            </a:r>
            <a:r>
              <a:rPr lang="en-IN" sz="4400" b="1" dirty="0">
                <a:solidFill>
                  <a:schemeClr val="accent1">
                    <a:lumMod val="75000"/>
                  </a:schemeClr>
                </a:solidFill>
                <a:latin typeface="Times New Roman" panose="02020603050405020304" pitchFamily="18" charset="0"/>
                <a:cs typeface="Times New Roman" panose="02020603050405020304" pitchFamily="18" charset="0"/>
              </a:rPr>
              <a:t> Coefficients</a:t>
            </a: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D1633B5-1E8A-FBD2-87D6-FD308215819E}"/>
                  </a:ext>
                </a:extLst>
              </p:cNvPr>
              <p:cNvSpPr txBox="1"/>
              <p:nvPr/>
            </p:nvSpPr>
            <p:spPr>
              <a:xfrm>
                <a:off x="400267" y="1629954"/>
                <a:ext cx="4910287" cy="4369145"/>
              </a:xfrm>
              <a:prstGeom prst="rect">
                <a:avLst/>
              </a:prstGeom>
              <a:noFill/>
            </p:spPr>
            <p:txBody>
              <a:bodyPr wrap="square" rtlCol="0">
                <a:spAutoFit/>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𝐵</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d>
                              </m:e>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e>
                            </m:mr>
                            <m:m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e>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3</m:t>
                                    </m:r>
                                  </m:sub>
                                </m:sSub>
                              </m:e>
                            </m:mr>
                          </m:m>
                        </m:e>
                      </m:d>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d>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d>
                                      </m:e>
                                    </m:acc>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acc>
                                  </m:e>
                                </m:d>
                              </m:e>
                            </m:mr>
                            <m:m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𝑠𝑖𝑛</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acc>
                                  </m:e>
                                </m:d>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d>
                                          </m:e>
                                        </m:acc>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e>
                            </m:mr>
                          </m:m>
                        </m:e>
                      </m:d>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𝐺</m:t>
                      </m:r>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d>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5</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d>
                                  </m:e>
                                </m:mr>
                                <m:m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5</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e>
                                        </m:d>
                                      </m:e>
                                    </m:d>
                                  </m:e>
                                </m:mr>
                              </m:m>
                            </m:e>
                          </m:d>
                        </m:e>
                      </m:d>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800" dirty="0">
                  <a:latin typeface="Bookman Old Style" panose="020506040505050202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D1633B5-1E8A-FBD2-87D6-FD308215819E}"/>
                  </a:ext>
                </a:extLst>
              </p:cNvPr>
              <p:cNvSpPr txBox="1">
                <a:spLocks noRot="1" noChangeAspect="1" noMove="1" noResize="1" noEditPoints="1" noAdjustHandles="1" noChangeArrowheads="1" noChangeShapeType="1" noTextEdit="1"/>
              </p:cNvSpPr>
              <p:nvPr/>
            </p:nvSpPr>
            <p:spPr>
              <a:xfrm>
                <a:off x="400267" y="1629954"/>
                <a:ext cx="4910287" cy="4369145"/>
              </a:xfrm>
              <a:prstGeom prst="rect">
                <a:avLst/>
              </a:prstGeom>
              <a:blipFill>
                <a:blip r:embed="rId3"/>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26C2EB65-D3B3-C363-62F1-71C4A052D6CB}"/>
              </a:ext>
            </a:extLst>
          </p:cNvPr>
          <p:cNvSpPr txBox="1"/>
          <p:nvPr/>
        </p:nvSpPr>
        <p:spPr>
          <a:xfrm>
            <a:off x="5748922" y="2430054"/>
            <a:ext cx="6366878" cy="23484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Bookman Old Style" panose="02050604050505020204" pitchFamily="18" charset="0"/>
              </a:rPr>
              <a:t>a1 ( Total Moment of Inertia about origin )</a:t>
            </a:r>
          </a:p>
          <a:p>
            <a:pPr marL="342900" indent="-342900">
              <a:lnSpc>
                <a:spcPct val="150000"/>
              </a:lnSpc>
              <a:buFont typeface="Arial" panose="020B0604020202020204" pitchFamily="34" charset="0"/>
              <a:buChar char="•"/>
            </a:pPr>
            <a:r>
              <a:rPr lang="en-US" sz="2000" dirty="0">
                <a:latin typeface="Bookman Old Style" panose="02050604050505020204" pitchFamily="18" charset="0"/>
              </a:rPr>
              <a:t>a2 ( Torque about revolute Joint 1 )</a:t>
            </a:r>
          </a:p>
          <a:p>
            <a:pPr marL="342900" indent="-342900">
              <a:lnSpc>
                <a:spcPct val="150000"/>
              </a:lnSpc>
              <a:buFont typeface="Arial" panose="020B0604020202020204" pitchFamily="34" charset="0"/>
              <a:buChar char="•"/>
            </a:pPr>
            <a:r>
              <a:rPr lang="en-US" sz="2000" dirty="0">
                <a:latin typeface="Bookman Old Style" panose="02050604050505020204" pitchFamily="18" charset="0"/>
              </a:rPr>
              <a:t>a3 ( Moment of Inertia on Link2 )</a:t>
            </a:r>
          </a:p>
          <a:p>
            <a:pPr marL="342900" indent="-342900">
              <a:lnSpc>
                <a:spcPct val="150000"/>
              </a:lnSpc>
              <a:buFont typeface="Arial" panose="020B0604020202020204" pitchFamily="34" charset="0"/>
              <a:buChar char="•"/>
            </a:pPr>
            <a:r>
              <a:rPr lang="en-US" sz="2000" dirty="0">
                <a:latin typeface="Bookman Old Style" panose="02050604050505020204" pitchFamily="18" charset="0"/>
              </a:rPr>
              <a:t>a4 ( Total Gravitational Torque )</a:t>
            </a:r>
          </a:p>
          <a:p>
            <a:pPr marL="342900" indent="-342900">
              <a:lnSpc>
                <a:spcPct val="150000"/>
              </a:lnSpc>
              <a:buFont typeface="Arial" panose="020B0604020202020204" pitchFamily="34" charset="0"/>
              <a:buChar char="•"/>
            </a:pPr>
            <a:r>
              <a:rPr lang="en-US" sz="2000" dirty="0">
                <a:latin typeface="Bookman Old Style" panose="02050604050505020204" pitchFamily="18" charset="0"/>
              </a:rPr>
              <a:t>a5 ( Gravitational torque for Link2 )</a:t>
            </a:r>
          </a:p>
        </p:txBody>
      </p:sp>
    </p:spTree>
    <p:extLst>
      <p:ext uri="{BB962C8B-B14F-4D97-AF65-F5344CB8AC3E}">
        <p14:creationId xmlns:p14="http://schemas.microsoft.com/office/powerpoint/2010/main" val="93102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5B5D50-4FB4-B52A-9C4A-C79826719EF7}"/>
                  </a:ext>
                </a:extLst>
              </p:cNvPr>
              <p:cNvSpPr txBox="1"/>
              <p:nvPr/>
            </p:nvSpPr>
            <p:spPr>
              <a:xfrm>
                <a:off x="492369" y="173604"/>
                <a:ext cx="1120726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i="1" smtClean="0">
                          <a:effectLst/>
                          <a:latin typeface="Cambria Math" panose="02040503050406030204" pitchFamily="18" charset="0"/>
                          <a:ea typeface="Calibri" panose="020F0502020204030204" pitchFamily="34" charset="0"/>
                          <a:cs typeface="Times New Roman" panose="02020603050405020304" pitchFamily="18" charset="0"/>
                        </a:rPr>
                        <m:t>𝜏</m:t>
                      </m:r>
                      <m:r>
                        <a:rPr lang="en-IN" sz="3200" i="1" smtClean="0">
                          <a:effectLst/>
                          <a:latin typeface="Cambria Math" panose="02040503050406030204" pitchFamily="18" charset="0"/>
                          <a:ea typeface="Calibri" panose="020F0502020204030204" pitchFamily="34" charset="0"/>
                          <a:cs typeface="Times New Roman" panose="02020603050405020304" pitchFamily="18" charset="0"/>
                        </a:rPr>
                        <m:t> = </m:t>
                      </m:r>
                      <m:r>
                        <a:rPr lang="en-IN" sz="3200" i="1" smtClean="0">
                          <a:effectLst/>
                          <a:latin typeface="Cambria Math" panose="02040503050406030204" pitchFamily="18" charset="0"/>
                          <a:ea typeface="Calibri" panose="020F0502020204030204" pitchFamily="34" charset="0"/>
                          <a:cs typeface="Times New Roman" panose="02020603050405020304" pitchFamily="18" charset="0"/>
                        </a:rPr>
                        <m:t>𝐵</m:t>
                      </m:r>
                      <m:r>
                        <a:rPr lang="en-IN" sz="3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3200" i="1" smtClean="0">
                          <a:effectLst/>
                          <a:latin typeface="Cambria Math" panose="02040503050406030204" pitchFamily="18" charset="0"/>
                          <a:ea typeface="Calibri" panose="020F0502020204030204" pitchFamily="34" charset="0"/>
                          <a:cs typeface="Times New Roman" panose="02020603050405020304" pitchFamily="18" charset="0"/>
                        </a:rPr>
                        <m:t>𝑞</m:t>
                      </m:r>
                      <m:r>
                        <a:rPr lang="en-IN" sz="3200" i="1" smtClean="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32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3200" i="1">
                          <a:effectLst/>
                          <a:latin typeface="Cambria Math" panose="02040503050406030204" pitchFamily="18" charset="0"/>
                          <a:ea typeface="Calibri" panose="020F0502020204030204" pitchFamily="34" charset="0"/>
                          <a:cs typeface="Times New Roman" panose="02020603050405020304" pitchFamily="18" charset="0"/>
                        </a:rPr>
                        <m:t> + </m:t>
                      </m:r>
                      <m:r>
                        <a:rPr lang="en-IN" sz="3200" i="1">
                          <a:effectLst/>
                          <a:latin typeface="Cambria Math" panose="02040503050406030204" pitchFamily="18" charset="0"/>
                          <a:ea typeface="Calibri" panose="020F0502020204030204" pitchFamily="34" charset="0"/>
                          <a:cs typeface="Times New Roman" panose="02020603050405020304" pitchFamily="18" charset="0"/>
                        </a:rPr>
                        <m:t>𝐶</m:t>
                      </m:r>
                      <m:r>
                        <a:rPr lang="en-IN" sz="3200" i="1">
                          <a:effectLst/>
                          <a:latin typeface="Cambria Math" panose="02040503050406030204" pitchFamily="18" charset="0"/>
                          <a:ea typeface="Calibri" panose="020F0502020204030204" pitchFamily="34" charset="0"/>
                          <a:cs typeface="Times New Roman" panose="02020603050405020304" pitchFamily="18" charset="0"/>
                        </a:rPr>
                        <m:t>(</m:t>
                      </m:r>
                      <m:r>
                        <a:rPr lang="en-IN" sz="3200" i="1">
                          <a:effectLst/>
                          <a:latin typeface="Cambria Math" panose="02040503050406030204" pitchFamily="18" charset="0"/>
                          <a:ea typeface="Calibri" panose="020F0502020204030204" pitchFamily="34" charset="0"/>
                          <a:cs typeface="Times New Roman" panose="02020603050405020304" pitchFamily="18" charset="0"/>
                        </a:rPr>
                        <m:t>𝑞</m:t>
                      </m:r>
                      <m:r>
                        <a:rPr lang="en-IN" sz="32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32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32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3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32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3200" i="1">
                          <a:effectLst/>
                          <a:latin typeface="Cambria Math" panose="02040503050406030204" pitchFamily="18" charset="0"/>
                          <a:ea typeface="Calibri" panose="020F0502020204030204" pitchFamily="34" charset="0"/>
                          <a:cs typeface="Times New Roman" panose="02020603050405020304" pitchFamily="18" charset="0"/>
                        </a:rPr>
                        <m:t> + </m:t>
                      </m:r>
                      <m:r>
                        <a:rPr lang="en-IN" sz="3200" i="1">
                          <a:effectLst/>
                          <a:latin typeface="Cambria Math" panose="02040503050406030204" pitchFamily="18" charset="0"/>
                          <a:ea typeface="Calibri" panose="020F0502020204030204" pitchFamily="34" charset="0"/>
                          <a:cs typeface="Times New Roman" panose="02020603050405020304" pitchFamily="18" charset="0"/>
                        </a:rPr>
                        <m:t>𝐺</m:t>
                      </m:r>
                      <m:r>
                        <a:rPr lang="en-IN" sz="3200" i="1">
                          <a:effectLst/>
                          <a:latin typeface="Cambria Math" panose="02040503050406030204" pitchFamily="18" charset="0"/>
                          <a:ea typeface="Calibri" panose="020F0502020204030204" pitchFamily="34" charset="0"/>
                          <a:cs typeface="Times New Roman" panose="02020603050405020304" pitchFamily="18" charset="0"/>
                        </a:rPr>
                        <m:t>(</m:t>
                      </m:r>
                      <m:r>
                        <a:rPr lang="en-IN" sz="3200" i="1">
                          <a:effectLst/>
                          <a:latin typeface="Cambria Math" panose="02040503050406030204" pitchFamily="18" charset="0"/>
                          <a:ea typeface="Calibri" panose="020F0502020204030204" pitchFamily="34" charset="0"/>
                          <a:cs typeface="Times New Roman" panose="02020603050405020304" pitchFamily="18" charset="0"/>
                        </a:rPr>
                        <m:t>𝑞</m:t>
                      </m:r>
                      <m:r>
                        <a:rPr lang="en-IN" sz="32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15B5D50-4FB4-B52A-9C4A-C79826719EF7}"/>
                  </a:ext>
                </a:extLst>
              </p:cNvPr>
              <p:cNvSpPr txBox="1">
                <a:spLocks noRot="1" noChangeAspect="1" noMove="1" noResize="1" noEditPoints="1" noAdjustHandles="1" noChangeArrowheads="1" noChangeShapeType="1" noTextEdit="1"/>
              </p:cNvSpPr>
              <p:nvPr/>
            </p:nvSpPr>
            <p:spPr>
              <a:xfrm>
                <a:off x="492369" y="173604"/>
                <a:ext cx="11207261" cy="584775"/>
              </a:xfrm>
              <a:prstGeom prst="rect">
                <a:avLst/>
              </a:prstGeom>
              <a:blipFill>
                <a:blip r:embed="rId3"/>
                <a:stretch>
                  <a:fillRect/>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cxnSp>
        <p:nvCxnSpPr>
          <p:cNvPr id="3" name="Straight Arrow Connector 2">
            <a:extLst>
              <a:ext uri="{FF2B5EF4-FFF2-40B4-BE49-F238E27FC236}">
                <a16:creationId xmlns:a16="http://schemas.microsoft.com/office/drawing/2014/main" id="{F262749A-B167-14DE-9411-1AC67A713E4C}"/>
              </a:ext>
            </a:extLst>
          </p:cNvPr>
          <p:cNvCxnSpPr>
            <a:cxnSpLocks/>
          </p:cNvCxnSpPr>
          <p:nvPr/>
        </p:nvCxnSpPr>
        <p:spPr>
          <a:xfrm>
            <a:off x="3341077" y="758379"/>
            <a:ext cx="0" cy="8418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B98A9DE3-DC0C-9DF8-A54F-965CB475FB03}"/>
              </a:ext>
            </a:extLst>
          </p:cNvPr>
          <p:cNvSpPr txBox="1"/>
          <p:nvPr/>
        </p:nvSpPr>
        <p:spPr>
          <a:xfrm>
            <a:off x="2777121" y="1551521"/>
            <a:ext cx="1065117"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Torque</a:t>
            </a:r>
          </a:p>
        </p:txBody>
      </p:sp>
      <p:sp>
        <p:nvSpPr>
          <p:cNvPr id="10" name="TextBox 9">
            <a:extLst>
              <a:ext uri="{FF2B5EF4-FFF2-40B4-BE49-F238E27FC236}">
                <a16:creationId xmlns:a16="http://schemas.microsoft.com/office/drawing/2014/main" id="{B98E659D-FEDE-9599-0F7F-145576FB094D}"/>
              </a:ext>
            </a:extLst>
          </p:cNvPr>
          <p:cNvSpPr txBox="1"/>
          <p:nvPr/>
        </p:nvSpPr>
        <p:spPr>
          <a:xfrm>
            <a:off x="3842238" y="1550377"/>
            <a:ext cx="2096749"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Inertia Matrix</a:t>
            </a:r>
          </a:p>
        </p:txBody>
      </p:sp>
      <p:sp>
        <p:nvSpPr>
          <p:cNvPr id="11" name="TextBox 10">
            <a:extLst>
              <a:ext uri="{FF2B5EF4-FFF2-40B4-BE49-F238E27FC236}">
                <a16:creationId xmlns:a16="http://schemas.microsoft.com/office/drawing/2014/main" id="{245B3946-B706-3899-33BC-8BFB596A2766}"/>
              </a:ext>
            </a:extLst>
          </p:cNvPr>
          <p:cNvSpPr txBox="1"/>
          <p:nvPr/>
        </p:nvSpPr>
        <p:spPr>
          <a:xfrm>
            <a:off x="3491068" y="2927196"/>
            <a:ext cx="5209864"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Centrifugal &amp; Coriolis Force Matrix</a:t>
            </a:r>
          </a:p>
        </p:txBody>
      </p:sp>
      <p:sp>
        <p:nvSpPr>
          <p:cNvPr id="12" name="TextBox 11">
            <a:extLst>
              <a:ext uri="{FF2B5EF4-FFF2-40B4-BE49-F238E27FC236}">
                <a16:creationId xmlns:a16="http://schemas.microsoft.com/office/drawing/2014/main" id="{3ECBE506-3B9F-C000-9C93-2AA979FBC881}"/>
              </a:ext>
            </a:extLst>
          </p:cNvPr>
          <p:cNvSpPr txBox="1"/>
          <p:nvPr/>
        </p:nvSpPr>
        <p:spPr>
          <a:xfrm>
            <a:off x="8053129" y="1613710"/>
            <a:ext cx="3851656"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Gravitational Torque Matrix</a:t>
            </a:r>
          </a:p>
        </p:txBody>
      </p:sp>
      <p:cxnSp>
        <p:nvCxnSpPr>
          <p:cNvPr id="13" name="Straight Arrow Connector 12">
            <a:extLst>
              <a:ext uri="{FF2B5EF4-FFF2-40B4-BE49-F238E27FC236}">
                <a16:creationId xmlns:a16="http://schemas.microsoft.com/office/drawing/2014/main" id="{FD12C910-0231-92D6-4F04-274BECAFD1EE}"/>
              </a:ext>
            </a:extLst>
          </p:cNvPr>
          <p:cNvCxnSpPr>
            <a:cxnSpLocks/>
          </p:cNvCxnSpPr>
          <p:nvPr/>
        </p:nvCxnSpPr>
        <p:spPr>
          <a:xfrm>
            <a:off x="4844562" y="758379"/>
            <a:ext cx="0" cy="8418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08BB1BA7-8598-8D44-01B7-704707CFA939}"/>
              </a:ext>
            </a:extLst>
          </p:cNvPr>
          <p:cNvCxnSpPr>
            <a:cxnSpLocks/>
            <a:stCxn id="7" idx="2"/>
            <a:endCxn id="11" idx="0"/>
          </p:cNvCxnSpPr>
          <p:nvPr/>
        </p:nvCxnSpPr>
        <p:spPr>
          <a:xfrm>
            <a:off x="6096000" y="758379"/>
            <a:ext cx="0" cy="21688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1AB89D58-8706-4B60-F8E4-E352F8C8BA0B}"/>
              </a:ext>
            </a:extLst>
          </p:cNvPr>
          <p:cNvCxnSpPr>
            <a:cxnSpLocks/>
          </p:cNvCxnSpPr>
          <p:nvPr/>
        </p:nvCxnSpPr>
        <p:spPr>
          <a:xfrm>
            <a:off x="8554914" y="758379"/>
            <a:ext cx="0" cy="9634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E7D6F1-F4CD-0FC3-5A9C-06D1DA15B24D}"/>
                  </a:ext>
                </a:extLst>
              </p:cNvPr>
              <p:cNvSpPr txBox="1"/>
              <p:nvPr/>
            </p:nvSpPr>
            <p:spPr>
              <a:xfrm>
                <a:off x="492369" y="3763228"/>
                <a:ext cx="11412416" cy="1569660"/>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To find the dynamic response of joint variables q &amp; </a:t>
                </a:r>
                <a:r>
                  <a:rPr lang="en-US" sz="2000" dirty="0" err="1">
                    <a:latin typeface="Bookman Old Style" panose="02050604050505020204" pitchFamily="18" charset="0"/>
                  </a:rPr>
                  <a:t>q_dot</a:t>
                </a:r>
                <a:r>
                  <a:rPr lang="en-US" sz="2000" dirty="0">
                    <a:latin typeface="Bookman Old Style" panose="02050604050505020204" pitchFamily="18" charset="0"/>
                  </a:rPr>
                  <a:t> using forward dynamics</a:t>
                </a:r>
              </a:p>
              <a:p>
                <a:pPr>
                  <a:lnSpc>
                    <a:spcPct val="150000"/>
                  </a:lnSpc>
                </a:pPr>
                <a:endParaRPr lang="en-US" sz="2000" dirty="0">
                  <a:latin typeface="Bookman Old Style" panose="0205060405050502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𝑖𝑛𝑣</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𝐵</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𝑞</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𝜏</m:t>
                      </m:r>
                      <m:r>
                        <a:rPr lang="en-IN" sz="2400" i="1">
                          <a:effectLst/>
                          <a:latin typeface="Cambria Math" panose="02040503050406030204" pitchFamily="18" charset="0"/>
                          <a:ea typeface="Calibri" panose="020F0502020204030204" pitchFamily="34" charset="0"/>
                          <a:cs typeface="Times New Roman" panose="02020603050405020304" pitchFamily="18" charset="0"/>
                        </a:rPr>
                        <m:t> − </m:t>
                      </m:r>
                      <m:r>
                        <a:rPr lang="en-IN" sz="2400" i="1">
                          <a:effectLst/>
                          <a:latin typeface="Cambria Math" panose="02040503050406030204" pitchFamily="18" charset="0"/>
                          <a:ea typeface="Calibri" panose="020F0502020204030204" pitchFamily="34" charset="0"/>
                          <a:cs typeface="Times New Roman" panose="02020603050405020304" pitchFamily="18" charset="0"/>
                        </a:rPr>
                        <m:t>𝐶</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𝑞</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2400" i="1">
                          <a:effectLst/>
                          <a:latin typeface="Cambria Math" panose="02040503050406030204" pitchFamily="18" charset="0"/>
                          <a:ea typeface="Calibri" panose="020F0502020204030204" pitchFamily="34" charset="0"/>
                          <a:cs typeface="Times New Roman" panose="02020603050405020304" pitchFamily="18" charset="0"/>
                        </a:rPr>
                        <m:t>) − </m:t>
                      </m:r>
                      <m:r>
                        <a:rPr lang="en-IN" sz="2400" i="1">
                          <a:effectLst/>
                          <a:latin typeface="Cambria Math" panose="02040503050406030204" pitchFamily="18" charset="0"/>
                          <a:ea typeface="Calibri" panose="020F0502020204030204" pitchFamily="34" charset="0"/>
                          <a:cs typeface="Times New Roman" panose="02020603050405020304" pitchFamily="18" charset="0"/>
                        </a:rPr>
                        <m:t>𝐺</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𝑞</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52E7D6F1-F4CD-0FC3-5A9C-06D1DA15B24D}"/>
                  </a:ext>
                </a:extLst>
              </p:cNvPr>
              <p:cNvSpPr txBox="1">
                <a:spLocks noRot="1" noChangeAspect="1" noMove="1" noResize="1" noEditPoints="1" noAdjustHandles="1" noChangeArrowheads="1" noChangeShapeType="1" noTextEdit="1"/>
              </p:cNvSpPr>
              <p:nvPr/>
            </p:nvSpPr>
            <p:spPr>
              <a:xfrm>
                <a:off x="492369" y="3763228"/>
                <a:ext cx="11412416" cy="1569660"/>
              </a:xfrm>
              <a:prstGeom prst="rect">
                <a:avLst/>
              </a:prstGeom>
              <a:blipFill>
                <a:blip r:embed="rId4"/>
                <a:stretch>
                  <a:fillRect l="-588"/>
                </a:stretch>
              </a:blipFill>
            </p:spPr>
            <p:txBody>
              <a:bodyPr/>
              <a:lstStyle/>
              <a:p>
                <a:r>
                  <a:rPr lang="en-IN">
                    <a:noFill/>
                  </a:rPr>
                  <a:t> </a:t>
                </a:r>
              </a:p>
            </p:txBody>
          </p:sp>
        </mc:Fallback>
      </mc:AlternateContent>
    </p:spTree>
    <p:extLst>
      <p:ext uri="{BB962C8B-B14F-4D97-AF65-F5344CB8AC3E}">
        <p14:creationId xmlns:p14="http://schemas.microsoft.com/office/powerpoint/2010/main" val="388591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Forward Dynamics</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2" name="Rectangle 1">
            <a:extLst>
              <a:ext uri="{FF2B5EF4-FFF2-40B4-BE49-F238E27FC236}">
                <a16:creationId xmlns:a16="http://schemas.microsoft.com/office/drawing/2014/main" id="{603823C5-A911-C1CC-16AD-5EC6B7FA8E9B}"/>
              </a:ext>
            </a:extLst>
          </p:cNvPr>
          <p:cNvSpPr/>
          <p:nvPr/>
        </p:nvSpPr>
        <p:spPr>
          <a:xfrm>
            <a:off x="8273562" y="1450731"/>
            <a:ext cx="1099038" cy="900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fwd_dyn</a:t>
            </a:r>
            <a:endParaRPr lang="en-IN" dirty="0"/>
          </a:p>
        </p:txBody>
      </p:sp>
      <p:cxnSp>
        <p:nvCxnSpPr>
          <p:cNvPr id="4" name="Straight Arrow Connector 3">
            <a:extLst>
              <a:ext uri="{FF2B5EF4-FFF2-40B4-BE49-F238E27FC236}">
                <a16:creationId xmlns:a16="http://schemas.microsoft.com/office/drawing/2014/main" id="{03538582-B16C-8A56-DDE7-1CD17AFCE478}"/>
              </a:ext>
            </a:extLst>
          </p:cNvPr>
          <p:cNvCxnSpPr/>
          <p:nvPr/>
        </p:nvCxnSpPr>
        <p:spPr>
          <a:xfrm>
            <a:off x="6699738" y="1573823"/>
            <a:ext cx="15386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2CB2B000-0089-912F-6116-9F9B8F9F4FEE}"/>
              </a:ext>
            </a:extLst>
          </p:cNvPr>
          <p:cNvCxnSpPr/>
          <p:nvPr/>
        </p:nvCxnSpPr>
        <p:spPr>
          <a:xfrm>
            <a:off x="6699738" y="1893276"/>
            <a:ext cx="15386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AE087190-5467-2E3A-6700-0D872E916656}"/>
              </a:ext>
            </a:extLst>
          </p:cNvPr>
          <p:cNvCxnSpPr/>
          <p:nvPr/>
        </p:nvCxnSpPr>
        <p:spPr>
          <a:xfrm>
            <a:off x="6699738" y="2192215"/>
            <a:ext cx="15386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B41198-6D0A-01C1-D750-AD4CB6CE5E03}"/>
                  </a:ext>
                </a:extLst>
              </p:cNvPr>
              <p:cNvSpPr txBox="1"/>
              <p:nvPr/>
            </p:nvSpPr>
            <p:spPr>
              <a:xfrm>
                <a:off x="5767754" y="1252519"/>
                <a:ext cx="820615" cy="55399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IN" sz="2000" i="1" smtClean="0">
                          <a:effectLst/>
                          <a:latin typeface="Cambria Math" panose="02040503050406030204" pitchFamily="18" charset="0"/>
                          <a:ea typeface="Calibri" panose="020F0502020204030204" pitchFamily="34" charset="0"/>
                          <a:cs typeface="Times New Roman" panose="02020603050405020304" pitchFamily="18" charset="0"/>
                        </a:rPr>
                        <m:t>𝑞</m:t>
                      </m:r>
                    </m:oMath>
                  </m:oMathPara>
                </a14:m>
                <a:endParaRPr lang="en-US" sz="2000" dirty="0">
                  <a:latin typeface="Bookman Old Style" panose="02050604050505020204" pitchFamily="18" charset="0"/>
                </a:endParaRPr>
              </a:p>
            </p:txBody>
          </p:sp>
        </mc:Choice>
        <mc:Fallback xmlns="">
          <p:sp>
            <p:nvSpPr>
              <p:cNvPr id="10" name="TextBox 9">
                <a:extLst>
                  <a:ext uri="{FF2B5EF4-FFF2-40B4-BE49-F238E27FC236}">
                    <a16:creationId xmlns:a16="http://schemas.microsoft.com/office/drawing/2014/main" id="{ECB41198-6D0A-01C1-D750-AD4CB6CE5E03}"/>
                  </a:ext>
                </a:extLst>
              </p:cNvPr>
              <p:cNvSpPr txBox="1">
                <a:spLocks noRot="1" noChangeAspect="1" noMove="1" noResize="1" noEditPoints="1" noAdjustHandles="1" noChangeArrowheads="1" noChangeShapeType="1" noTextEdit="1"/>
              </p:cNvSpPr>
              <p:nvPr/>
            </p:nvSpPr>
            <p:spPr>
              <a:xfrm>
                <a:off x="5767754" y="1252519"/>
                <a:ext cx="820615" cy="55399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8C71A-3C04-1EBE-62DB-CAD3CFEA631F}"/>
                  </a:ext>
                </a:extLst>
              </p:cNvPr>
              <p:cNvSpPr txBox="1"/>
              <p:nvPr/>
            </p:nvSpPr>
            <p:spPr>
              <a:xfrm>
                <a:off x="5767754" y="1573823"/>
                <a:ext cx="855785" cy="55399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m:oMathPara>
                </a14:m>
                <a:endParaRPr lang="en-US" sz="2000" dirty="0">
                  <a:latin typeface="Bookman Old Style" panose="02050604050505020204" pitchFamily="18" charset="0"/>
                </a:endParaRPr>
              </a:p>
            </p:txBody>
          </p:sp>
        </mc:Choice>
        <mc:Fallback xmlns="">
          <p:sp>
            <p:nvSpPr>
              <p:cNvPr id="11" name="TextBox 10">
                <a:extLst>
                  <a:ext uri="{FF2B5EF4-FFF2-40B4-BE49-F238E27FC236}">
                    <a16:creationId xmlns:a16="http://schemas.microsoft.com/office/drawing/2014/main" id="{7A28C71A-3C04-1EBE-62DB-CAD3CFEA631F}"/>
                  </a:ext>
                </a:extLst>
              </p:cNvPr>
              <p:cNvSpPr txBox="1">
                <a:spLocks noRot="1" noChangeAspect="1" noMove="1" noResize="1" noEditPoints="1" noAdjustHandles="1" noChangeArrowheads="1" noChangeShapeType="1" noTextEdit="1"/>
              </p:cNvSpPr>
              <p:nvPr/>
            </p:nvSpPr>
            <p:spPr>
              <a:xfrm>
                <a:off x="5767754" y="1573823"/>
                <a:ext cx="855785" cy="553998"/>
              </a:xfrm>
              <a:prstGeom prst="rect">
                <a:avLst/>
              </a:prstGeom>
              <a:blipFill>
                <a:blip r:embed="rId4"/>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59D74D26-4495-BF24-65C2-7CDE3337AB06}"/>
              </a:ext>
            </a:extLst>
          </p:cNvPr>
          <p:cNvSpPr txBox="1"/>
          <p:nvPr/>
        </p:nvSpPr>
        <p:spPr>
          <a:xfrm>
            <a:off x="6005146" y="1852684"/>
            <a:ext cx="618394"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u</a:t>
            </a:r>
          </a:p>
        </p:txBody>
      </p:sp>
      <p:cxnSp>
        <p:nvCxnSpPr>
          <p:cNvPr id="14" name="Straight Arrow Connector 13">
            <a:extLst>
              <a:ext uri="{FF2B5EF4-FFF2-40B4-BE49-F238E27FC236}">
                <a16:creationId xmlns:a16="http://schemas.microsoft.com/office/drawing/2014/main" id="{A891DE8D-F433-548E-389B-AD650B3F1F8E}"/>
              </a:ext>
            </a:extLst>
          </p:cNvPr>
          <p:cNvCxnSpPr/>
          <p:nvPr/>
        </p:nvCxnSpPr>
        <p:spPr>
          <a:xfrm>
            <a:off x="9451731" y="1573823"/>
            <a:ext cx="123971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D07F07-2862-91CC-A8AD-8C33D3A1220C}"/>
                  </a:ext>
                </a:extLst>
              </p:cNvPr>
              <p:cNvSpPr txBox="1"/>
              <p:nvPr/>
            </p:nvSpPr>
            <p:spPr>
              <a:xfrm>
                <a:off x="10634504" y="1744962"/>
                <a:ext cx="855785" cy="55399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IN" sz="2000" i="1" smtClean="0">
                              <a:effectLst/>
                              <a:latin typeface="Cambria Math" panose="02040503050406030204" pitchFamily="18" charset="0"/>
                              <a:cs typeface="Times New Roman" panose="02020603050405020304" pitchFamily="18" charset="0"/>
                            </a:rPr>
                          </m:ctrlPr>
                        </m:sSubPr>
                        <m:e>
                          <m:acc>
                            <m:accPr>
                              <m:chr m:val="̇"/>
                              <m:ctrlPr>
                                <a:rPr lang="en-IN" sz="2000" i="1">
                                  <a:latin typeface="Cambria Math" panose="02040503050406030204" pitchFamily="18" charset="0"/>
                                  <a:ea typeface="Calibri" panose="020F0502020204030204" pitchFamily="34" charset="0"/>
                                  <a:cs typeface="Times New Roman" panose="02020603050405020304" pitchFamily="18" charset="0"/>
                                </a:rPr>
                              </m:ctrlPr>
                            </m:accPr>
                            <m:e>
                              <m:r>
                                <a:rPr lang="en-IN" sz="2000" i="1">
                                  <a:latin typeface="Cambria Math" panose="02040503050406030204" pitchFamily="18" charset="0"/>
                                  <a:ea typeface="Calibri" panose="020F0502020204030204" pitchFamily="34" charset="0"/>
                                  <a:cs typeface="Times New Roman" panose="02020603050405020304" pitchFamily="18" charset="0"/>
                                </a:rPr>
                                <m:t>𝑞</m:t>
                              </m:r>
                            </m:e>
                          </m:acc>
                        </m:e>
                        <m:sub>
                          <m:r>
                            <a:rPr lang="en-US" sz="2000" b="0" i="1" smtClean="0">
                              <a:effectLst/>
                              <a:latin typeface="Cambria Math" panose="02040503050406030204" pitchFamily="18" charset="0"/>
                              <a:cs typeface="Times New Roman" panose="02020603050405020304" pitchFamily="18" charset="0"/>
                            </a:rPr>
                            <m:t>𝑢</m:t>
                          </m:r>
                        </m:sub>
                      </m:sSub>
                    </m:oMath>
                  </m:oMathPara>
                </a14:m>
                <a:endParaRPr lang="en-US" sz="2000" dirty="0">
                  <a:latin typeface="Bookman Old Style" panose="02050604050505020204" pitchFamily="18" charset="0"/>
                </a:endParaRPr>
              </a:p>
            </p:txBody>
          </p:sp>
        </mc:Choice>
        <mc:Fallback xmlns="">
          <p:sp>
            <p:nvSpPr>
              <p:cNvPr id="15" name="TextBox 14">
                <a:extLst>
                  <a:ext uri="{FF2B5EF4-FFF2-40B4-BE49-F238E27FC236}">
                    <a16:creationId xmlns:a16="http://schemas.microsoft.com/office/drawing/2014/main" id="{0CD07F07-2862-91CC-A8AD-8C33D3A1220C}"/>
                  </a:ext>
                </a:extLst>
              </p:cNvPr>
              <p:cNvSpPr txBox="1">
                <a:spLocks noRot="1" noChangeAspect="1" noMove="1" noResize="1" noEditPoints="1" noAdjustHandles="1" noChangeArrowheads="1" noChangeShapeType="1" noTextEdit="1"/>
              </p:cNvSpPr>
              <p:nvPr/>
            </p:nvSpPr>
            <p:spPr>
              <a:xfrm>
                <a:off x="10634504" y="1744962"/>
                <a:ext cx="855785" cy="553998"/>
              </a:xfrm>
              <a:prstGeom prst="rect">
                <a:avLst/>
              </a:prstGeom>
              <a:blipFill>
                <a:blip r:embed="rId5"/>
                <a:stretch>
                  <a:fillRect/>
                </a:stretch>
              </a:blipFill>
            </p:spPr>
            <p:txBody>
              <a:bodyPr/>
              <a:lstStyle/>
              <a:p>
                <a:r>
                  <a:rPr lang="en-IN">
                    <a:noFill/>
                  </a:rPr>
                  <a:t> </a:t>
                </a:r>
              </a:p>
            </p:txBody>
          </p:sp>
        </mc:Fallback>
      </mc:AlternateContent>
      <p:cxnSp>
        <p:nvCxnSpPr>
          <p:cNvPr id="16" name="Straight Arrow Connector 15">
            <a:extLst>
              <a:ext uri="{FF2B5EF4-FFF2-40B4-BE49-F238E27FC236}">
                <a16:creationId xmlns:a16="http://schemas.microsoft.com/office/drawing/2014/main" id="{4832A916-B8D6-54EF-FE34-EDD0899F9F2C}"/>
              </a:ext>
            </a:extLst>
          </p:cNvPr>
          <p:cNvCxnSpPr/>
          <p:nvPr/>
        </p:nvCxnSpPr>
        <p:spPr>
          <a:xfrm>
            <a:off x="9451731" y="2033954"/>
            <a:ext cx="123971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34A9EC1-36C0-3691-23F7-CF7BAD993303}"/>
                  </a:ext>
                </a:extLst>
              </p:cNvPr>
              <p:cNvSpPr txBox="1"/>
              <p:nvPr/>
            </p:nvSpPr>
            <p:spPr>
              <a:xfrm>
                <a:off x="10634504" y="1344852"/>
                <a:ext cx="77623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effectLst/>
                              <a:latin typeface="Cambria Math" panose="02040503050406030204" pitchFamily="18" charset="0"/>
                              <a:cs typeface="Times New Roman" panose="02020603050405020304" pitchFamily="18" charset="0"/>
                            </a:rPr>
                          </m:ctrlPr>
                        </m:sSubPr>
                        <m:e>
                          <m:r>
                            <a:rPr lang="en-US" sz="2000" b="0" i="1" smtClean="0">
                              <a:effectLst/>
                              <a:latin typeface="Cambria Math" panose="02040503050406030204" pitchFamily="18" charset="0"/>
                              <a:cs typeface="Times New Roman" panose="02020603050405020304" pitchFamily="18" charset="0"/>
                            </a:rPr>
                            <m:t>𝑞</m:t>
                          </m:r>
                        </m:e>
                        <m:sub>
                          <m:r>
                            <a:rPr lang="en-US" sz="2000" b="0" i="1" smtClean="0">
                              <a:effectLst/>
                              <a:latin typeface="Cambria Math" panose="02040503050406030204" pitchFamily="18" charset="0"/>
                              <a:cs typeface="Times New Roman" panose="02020603050405020304" pitchFamily="18" charset="0"/>
                            </a:rPr>
                            <m:t>𝑢</m:t>
                          </m:r>
                        </m:sub>
                      </m:sSub>
                    </m:oMath>
                  </m:oMathPara>
                </a14:m>
                <a:endParaRPr lang="en-IN" dirty="0"/>
              </a:p>
            </p:txBody>
          </p:sp>
        </mc:Choice>
        <mc:Fallback xmlns="">
          <p:sp>
            <p:nvSpPr>
              <p:cNvPr id="18" name="TextBox 17">
                <a:extLst>
                  <a:ext uri="{FF2B5EF4-FFF2-40B4-BE49-F238E27FC236}">
                    <a16:creationId xmlns:a16="http://schemas.microsoft.com/office/drawing/2014/main" id="{E34A9EC1-36C0-3691-23F7-CF7BAD993303}"/>
                  </a:ext>
                </a:extLst>
              </p:cNvPr>
              <p:cNvSpPr txBox="1">
                <a:spLocks noRot="1" noChangeAspect="1" noMove="1" noResize="1" noEditPoints="1" noAdjustHandles="1" noChangeArrowheads="1" noChangeShapeType="1" noTextEdit="1"/>
              </p:cNvSpPr>
              <p:nvPr/>
            </p:nvSpPr>
            <p:spPr>
              <a:xfrm>
                <a:off x="10634504" y="1344852"/>
                <a:ext cx="776235" cy="400110"/>
              </a:xfrm>
              <a:prstGeom prst="rect">
                <a:avLst/>
              </a:prstGeom>
              <a:blipFill>
                <a:blip r:embed="rId6"/>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310CF4-C40B-32BD-3C5A-88067D186D74}"/>
                  </a:ext>
                </a:extLst>
              </p:cNvPr>
              <p:cNvSpPr txBox="1"/>
              <p:nvPr/>
            </p:nvSpPr>
            <p:spPr>
              <a:xfrm>
                <a:off x="-168880" y="1733323"/>
                <a:ext cx="6094476" cy="50783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𝑖𝑛𝑣</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𝐵</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𝑢</m:t>
                      </m:r>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𝐶</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𝐺</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1F310CF4-C40B-32BD-3C5A-88067D186D74}"/>
                  </a:ext>
                </a:extLst>
              </p:cNvPr>
              <p:cNvSpPr txBox="1">
                <a:spLocks noRot="1" noChangeAspect="1" noMove="1" noResize="1" noEditPoints="1" noAdjustHandles="1" noChangeArrowheads="1" noChangeShapeType="1" noTextEdit="1"/>
              </p:cNvSpPr>
              <p:nvPr/>
            </p:nvSpPr>
            <p:spPr>
              <a:xfrm>
                <a:off x="-168880" y="1733323"/>
                <a:ext cx="6094476" cy="507831"/>
              </a:xfrm>
              <a:prstGeom prst="rect">
                <a:avLst/>
              </a:prstGeom>
              <a:blipFill>
                <a:blip r:embed="rId7"/>
                <a:stretch>
                  <a:fillRect/>
                </a:stretch>
              </a:blipFill>
            </p:spPr>
            <p:txBody>
              <a:bodyPr/>
              <a:lstStyle/>
              <a:p>
                <a:r>
                  <a:rPr lang="en-IN">
                    <a:noFill/>
                  </a:rPr>
                  <a:t> </a:t>
                </a:r>
              </a:p>
            </p:txBody>
          </p:sp>
        </mc:Fallback>
      </mc:AlternateContent>
      <p:sp>
        <p:nvSpPr>
          <p:cNvPr id="23" name="TextBox 22">
            <a:extLst>
              <a:ext uri="{FF2B5EF4-FFF2-40B4-BE49-F238E27FC236}">
                <a16:creationId xmlns:a16="http://schemas.microsoft.com/office/drawing/2014/main" id="{A1E5A09A-42A0-AE83-FD83-27EC05B0C205}"/>
              </a:ext>
            </a:extLst>
          </p:cNvPr>
          <p:cNvSpPr txBox="1"/>
          <p:nvPr/>
        </p:nvSpPr>
        <p:spPr>
          <a:xfrm>
            <a:off x="4064557" y="2547597"/>
            <a:ext cx="3347536" cy="460767"/>
          </a:xfrm>
          <a:prstGeom prst="rect">
            <a:avLst/>
          </a:prstGeom>
          <a:noFill/>
        </p:spPr>
        <p:txBody>
          <a:bodyPr wrap="square" rtlCol="0">
            <a:spAutoFit/>
          </a:bodyPr>
          <a:lstStyle/>
          <a:p>
            <a:pPr>
              <a:lnSpc>
                <a:spcPct val="150000"/>
              </a:lnSpc>
            </a:pPr>
            <a:r>
              <a:rPr lang="en-US" dirty="0">
                <a:latin typeface="Bookman Old Style" panose="02050604050505020204" pitchFamily="18" charset="0"/>
              </a:rPr>
              <a:t>Auxiliary Control Input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04F0627-D014-2C7E-7438-85735D4B7166}"/>
                  </a:ext>
                </a:extLst>
              </p:cNvPr>
              <p:cNvSpPr txBox="1"/>
              <p:nvPr/>
            </p:nvSpPr>
            <p:spPr>
              <a:xfrm>
                <a:off x="881118" y="3237667"/>
                <a:ext cx="6366878"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using this </a:t>
                </a: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rPr>
                  <a:t> we update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𝑞</m:t>
                    </m:r>
                    <m:r>
                      <a:rPr lang="en-US" sz="2000" b="0" i="1" smtClean="0">
                        <a:latin typeface="Cambria Math" panose="02040503050406030204" pitchFamily="18" charset="0"/>
                        <a:ea typeface="Calibri" panose="020F0502020204030204" pitchFamily="34" charset="0"/>
                        <a:cs typeface="Times New Roman" panose="02020603050405020304" pitchFamily="18" charset="0"/>
                      </a:rPr>
                      <m:t> &amp; </m:t>
                    </m:r>
                    <m:acc>
                      <m:accPr>
                        <m:chr m:val="̇"/>
                        <m:ctrlPr>
                          <a:rPr lang="en-IN" sz="2000" i="1" smtClean="0">
                            <a:latin typeface="Cambria Math" panose="02040503050406030204" pitchFamily="18" charset="0"/>
                            <a:ea typeface="Calibri" panose="020F0502020204030204" pitchFamily="34" charset="0"/>
                            <a:cs typeface="Times New Roman" panose="02020603050405020304" pitchFamily="18" charset="0"/>
                          </a:rPr>
                        </m:ctrlPr>
                      </m:accPr>
                      <m:e>
                        <m:r>
                          <a:rPr lang="en-IN" sz="2000" i="1">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rPr>
                  <a:t>  </a:t>
                </a:r>
              </a:p>
            </p:txBody>
          </p:sp>
        </mc:Choice>
        <mc:Fallback xmlns="">
          <p:sp>
            <p:nvSpPr>
              <p:cNvPr id="24" name="TextBox 23">
                <a:extLst>
                  <a:ext uri="{FF2B5EF4-FFF2-40B4-BE49-F238E27FC236}">
                    <a16:creationId xmlns:a16="http://schemas.microsoft.com/office/drawing/2014/main" id="{D04F0627-D014-2C7E-7438-85735D4B7166}"/>
                  </a:ext>
                </a:extLst>
              </p:cNvPr>
              <p:cNvSpPr txBox="1">
                <a:spLocks noRot="1" noChangeAspect="1" noMove="1" noResize="1" noEditPoints="1" noAdjustHandles="1" noChangeArrowheads="1" noChangeShapeType="1" noTextEdit="1"/>
              </p:cNvSpPr>
              <p:nvPr/>
            </p:nvSpPr>
            <p:spPr>
              <a:xfrm>
                <a:off x="881118" y="3237667"/>
                <a:ext cx="6366878" cy="501804"/>
              </a:xfrm>
              <a:prstGeom prst="rect">
                <a:avLst/>
              </a:prstGeom>
              <a:blipFill>
                <a:blip r:embed="rId8"/>
                <a:stretch>
                  <a:fillRect l="-1054" b="-207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13A2CF-C41E-3C7B-4930-D434CB3B2244}"/>
                  </a:ext>
                </a:extLst>
              </p:cNvPr>
              <p:cNvSpPr txBox="1"/>
              <p:nvPr/>
            </p:nvSpPr>
            <p:spPr>
              <a:xfrm>
                <a:off x="3007614" y="3999456"/>
                <a:ext cx="6176772" cy="1676998"/>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𝑠𝑡𝑒𝑝</m:t>
                              </m:r>
                              <m:r>
                                <a:rPr lang="en-IN" sz="1800" i="1">
                                  <a:effectLst/>
                                  <a:latin typeface="Cambria Math" panose="02040503050406030204" pitchFamily="18" charset="0"/>
                                  <a:ea typeface="Calibri" panose="020F0502020204030204" pitchFamily="34" charset="0"/>
                                  <a:cs typeface="Times New Roman" panose="02020603050405020304" pitchFamily="18" charset="0"/>
                                </a:rPr>
                                <m:t>_</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𝑠𝑖𝑧𝑒</m:t>
                              </m:r>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𝑠𝑡𝑒𝑝</m:t>
                                  </m:r>
                                  <m:r>
                                    <a:rPr lang="en-IN" sz="1800" i="1">
                                      <a:effectLst/>
                                      <a:latin typeface="Cambria Math" panose="02040503050406030204" pitchFamily="18" charset="0"/>
                                      <a:ea typeface="Calibri" panose="020F0502020204030204" pitchFamily="34" charset="0"/>
                                      <a:cs typeface="Times New Roman" panose="02020603050405020304" pitchFamily="18" charset="0"/>
                                    </a:rPr>
                                    <m:t>_</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𝑠𝑖𝑧𝑒</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den>
                          </m:f>
                        </m:e>
                      </m:d>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acc>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 </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 + </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𝑠𝑡𝑒𝑝</m:t>
                      </m:r>
                      <m:r>
                        <a:rPr lang="en-IN" sz="1800" i="1">
                          <a:effectLst/>
                          <a:latin typeface="Cambria Math" panose="02040503050406030204" pitchFamily="18" charset="0"/>
                          <a:ea typeface="Calibri" panose="020F0502020204030204" pitchFamily="34" charset="0"/>
                          <a:cs typeface="Times New Roman" panose="02020603050405020304" pitchFamily="18" charset="0"/>
                        </a:rPr>
                        <m:t>_</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𝑠𝑖𝑧𝑒</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3013A2CF-C41E-3C7B-4930-D434CB3B2244}"/>
                  </a:ext>
                </a:extLst>
              </p:cNvPr>
              <p:cNvSpPr txBox="1">
                <a:spLocks noRot="1" noChangeAspect="1" noMove="1" noResize="1" noEditPoints="1" noAdjustHandles="1" noChangeArrowheads="1" noChangeShapeType="1" noTextEdit="1"/>
              </p:cNvSpPr>
              <p:nvPr/>
            </p:nvSpPr>
            <p:spPr>
              <a:xfrm>
                <a:off x="3007614" y="3999456"/>
                <a:ext cx="6176772" cy="1676998"/>
              </a:xfrm>
              <a:prstGeom prst="rect">
                <a:avLst/>
              </a:prstGeom>
              <a:blipFill>
                <a:blip r:embed="rId9"/>
                <a:stretch>
                  <a:fillRect/>
                </a:stretch>
              </a:blipFill>
            </p:spPr>
            <p:txBody>
              <a:bodyPr/>
              <a:lstStyle/>
              <a:p>
                <a:r>
                  <a:rPr lang="en-IN">
                    <a:noFill/>
                  </a:rPr>
                  <a:t> </a:t>
                </a:r>
              </a:p>
            </p:txBody>
          </p:sp>
        </mc:Fallback>
      </mc:AlternateContent>
      <p:cxnSp>
        <p:nvCxnSpPr>
          <p:cNvPr id="28" name="Connector: Elbow 27">
            <a:extLst>
              <a:ext uri="{FF2B5EF4-FFF2-40B4-BE49-F238E27FC236}">
                <a16:creationId xmlns:a16="http://schemas.microsoft.com/office/drawing/2014/main" id="{121E5312-D743-B8A8-40E8-7100BCE761C5}"/>
              </a:ext>
            </a:extLst>
          </p:cNvPr>
          <p:cNvCxnSpPr>
            <a:cxnSpLocks/>
          </p:cNvCxnSpPr>
          <p:nvPr/>
        </p:nvCxnSpPr>
        <p:spPr>
          <a:xfrm>
            <a:off x="2681654" y="2168495"/>
            <a:ext cx="1382903" cy="635380"/>
          </a:xfrm>
          <a:prstGeom prst="bentConnector3">
            <a:avLst>
              <a:gd name="adj1" fmla="val 41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1810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E91E6C-4158-A570-E582-714391507668}"/>
                  </a:ext>
                </a:extLst>
              </p:cNvPr>
              <p:cNvSpPr txBox="1"/>
              <p:nvPr/>
            </p:nvSpPr>
            <p:spPr>
              <a:xfrm>
                <a:off x="1239715" y="967153"/>
                <a:ext cx="11658600" cy="4194161"/>
              </a:xfrm>
              <a:prstGeom prst="rect">
                <a:avLst/>
              </a:prstGeom>
              <a:noFill/>
            </p:spPr>
            <p:txBody>
              <a:bodyPr wrap="square" rtlCol="0">
                <a:spAutoFit/>
              </a:bodyPr>
              <a:lstStyle/>
              <a:p>
                <a:pPr>
                  <a:lnSpc>
                    <a:spcPct val="150000"/>
                  </a:lnSpc>
                </a:pPr>
                <a:r>
                  <a:rPr lang="en-US" sz="2000" dirty="0" err="1">
                    <a:latin typeface="Bookman Old Style" panose="02050604050505020204" pitchFamily="18" charset="0"/>
                  </a:rPr>
                  <a:t>Robot_Dim</a:t>
                </a:r>
                <a:r>
                  <a:rPr lang="en-US" sz="2000" dirty="0">
                    <a:latin typeface="Bookman Old Style" panose="02050604050505020204" pitchFamily="18" charset="0"/>
                  </a:rPr>
                  <a:t> </a:t>
                </a:r>
                <a:r>
                  <a:rPr lang="en-US" sz="2000" dirty="0">
                    <a:latin typeface="Bookman Old Style" panose="02050604050505020204" pitchFamily="18" charset="0"/>
                    <a:sym typeface="Wingdings" panose="05000000000000000000" pitchFamily="2" charset="2"/>
                  </a:rPr>
                  <a:t> Links</a:t>
                </a:r>
              </a:p>
              <a:p>
                <a:pPr>
                  <a:lnSpc>
                    <a:spcPct val="150000"/>
                  </a:lnSpc>
                </a:pPr>
                <a:r>
                  <a:rPr lang="en-US" sz="2000" dirty="0">
                    <a:latin typeface="Bookman Old Style" panose="02050604050505020204" pitchFamily="18" charset="0"/>
                    <a:sym typeface="Wingdings" panose="05000000000000000000" pitchFamily="2" charset="2"/>
                  </a:rPr>
                  <a:t>Horizon  We are limiting it to finite horizon problem. So we limit it to 10</a:t>
                </a:r>
              </a:p>
              <a:p>
                <a:pPr>
                  <a:lnSpc>
                    <a:spcPct val="150000"/>
                  </a:lnSpc>
                </a:pPr>
                <a:r>
                  <a:rPr lang="en-US" sz="2000" dirty="0" err="1">
                    <a:latin typeface="Bookman Old Style" panose="02050604050505020204" pitchFamily="18" charset="0"/>
                    <a:sym typeface="Wingdings" panose="05000000000000000000" pitchFamily="2" charset="2"/>
                  </a:rPr>
                  <a:t>State_Dim</a:t>
                </a:r>
                <a:r>
                  <a:rPr lang="en-US" sz="2000" dirty="0">
                    <a:latin typeface="Bookman Old Style" panose="02050604050505020204" pitchFamily="18" charset="0"/>
                    <a:sym typeface="Wingdings" panose="05000000000000000000" pitchFamily="2" charset="2"/>
                  </a:rPr>
                  <a:t>  ( 2 + horizon )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+ 4</a:t>
                </a:r>
              </a:p>
              <a:p>
                <a:pPr>
                  <a:lnSpc>
                    <a:spcPct val="150000"/>
                  </a:lnSpc>
                </a:pPr>
                <a:endParaRPr lang="en-US" sz="2000" dirty="0">
                  <a:latin typeface="Bookman Old Style" panose="02050604050505020204" pitchFamily="18" charset="0"/>
                  <a:sym typeface="Wingdings" panose="05000000000000000000" pitchFamily="2" charset="2"/>
                </a:endParaRPr>
              </a:p>
              <a:p>
                <a:pPr>
                  <a:lnSpc>
                    <a:spcPct val="150000"/>
                  </a:lnSpc>
                </a:pPr>
                <a:r>
                  <a:rPr lang="en-US" sz="2000" dirty="0">
                    <a:latin typeface="Bookman Old Style" panose="02050604050505020204" pitchFamily="18" charset="0"/>
                    <a:sym typeface="Wingdings" panose="05000000000000000000" pitchFamily="2" charset="2"/>
                  </a:rPr>
                  <a:t>State[0, </a:t>
                </a:r>
                <a:r>
                  <a:rPr lang="en-US" sz="2000" dirty="0" err="1">
                    <a:latin typeface="Bookman Old Style" panose="02050604050505020204" pitchFamily="18" charset="0"/>
                    <a:sym typeface="Wingdings" panose="05000000000000000000" pitchFamily="2" charset="2"/>
                  </a:rPr>
                  <a:t>reward_dim</a:t>
                </a:r>
                <a:r>
                  <a:rPr lang="en-US" sz="2000" dirty="0">
                    <a:latin typeface="Bookman Old Style" panose="02050604050505020204" pitchFamily="18" charset="0"/>
                    <a:sym typeface="Wingdings" panose="05000000000000000000" pitchFamily="2" charset="2"/>
                  </a:rPr>
                  <a:t>] = q</a:t>
                </a:r>
              </a:p>
              <a:p>
                <a:pPr>
                  <a:lnSpc>
                    <a:spcPct val="150000"/>
                  </a:lnSpc>
                </a:pPr>
                <a:r>
                  <a:rPr lang="en-US" sz="2000" dirty="0">
                    <a:latin typeface="Bookman Old Style" panose="02050604050505020204" pitchFamily="18" charset="0"/>
                    <a:sym typeface="Wingdings" panose="05000000000000000000" pitchFamily="2" charset="2"/>
                  </a:rPr>
                  <a:t>State[</a:t>
                </a:r>
                <a:r>
                  <a:rPr lang="en-US" sz="2000" dirty="0" err="1">
                    <a:latin typeface="Bookman Old Style" panose="02050604050505020204" pitchFamily="18" charset="0"/>
                    <a:sym typeface="Wingdings" panose="05000000000000000000" pitchFamily="2" charset="2"/>
                  </a:rPr>
                  <a:t>reward_dim</a:t>
                </a:r>
                <a:r>
                  <a:rPr lang="en-US" sz="2000" dirty="0">
                    <a:latin typeface="Bookman Old Style" panose="02050604050505020204" pitchFamily="18" charset="0"/>
                    <a:sym typeface="Wingdings" panose="05000000000000000000" pitchFamily="2" charset="2"/>
                  </a:rPr>
                  <a:t>, </a:t>
                </a:r>
                <a:r>
                  <a:rPr lang="en-US" sz="2000" dirty="0" err="1">
                    <a:latin typeface="Bookman Old Style" panose="02050604050505020204" pitchFamily="18" charset="0"/>
                    <a:sym typeface="Wingdings" panose="05000000000000000000" pitchFamily="2" charset="2"/>
                  </a:rPr>
                  <a:t>reward_dim</a:t>
                </a:r>
                <a:r>
                  <a:rPr lang="en-US" sz="2000" dirty="0">
                    <a:latin typeface="Bookman Old Style" panose="02050604050505020204" pitchFamily="18" charset="0"/>
                    <a:sym typeface="Wingdings" panose="05000000000000000000" pitchFamily="2" charset="2"/>
                  </a:rPr>
                  <a:t> * 2] = </a:t>
                </a: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a14:m>
                <a:endParaRPr lang="en-US" sz="2000" dirty="0">
                  <a:latin typeface="Bookman Old Style" panose="02050604050505020204" pitchFamily="18" charset="0"/>
                  <a:sym typeface="Wingdings" panose="05000000000000000000" pitchFamily="2" charset="2"/>
                </a:endParaRPr>
              </a:p>
              <a:p>
                <a:pPr>
                  <a:lnSpc>
                    <a:spcPct val="150000"/>
                  </a:lnSpc>
                </a:pPr>
                <a:endParaRPr lang="en-US" sz="2000" dirty="0">
                  <a:latin typeface="Bookman Old Style" panose="02050604050505020204" pitchFamily="18" charset="0"/>
                  <a:sym typeface="Wingdings" panose="05000000000000000000" pitchFamily="2" charset="2"/>
                </a:endParaRPr>
              </a:p>
              <a:p>
                <a:pPr>
                  <a:lnSpc>
                    <a:spcPct val="150000"/>
                  </a:lnSpc>
                </a:pPr>
                <a:r>
                  <a:rPr lang="en-US" sz="2000" dirty="0" err="1">
                    <a:latin typeface="Bookman Old Style" panose="02050604050505020204" pitchFamily="18" charset="0"/>
                    <a:sym typeface="Wingdings" panose="05000000000000000000" pitchFamily="2" charset="2"/>
                  </a:rPr>
                  <a:t>Agent_State</a:t>
                </a:r>
                <a:r>
                  <a:rPr lang="en-US" sz="2000" dirty="0">
                    <a:latin typeface="Bookman Old Style" panose="02050604050505020204" pitchFamily="18" charset="0"/>
                    <a:sym typeface="Wingdings" panose="05000000000000000000" pitchFamily="2" charset="2"/>
                  </a:rPr>
                  <a:t>  Create a tensor of ( ?, 28 )</a:t>
                </a:r>
              </a:p>
              <a:p>
                <a:pPr>
                  <a:lnSpc>
                    <a:spcPct val="150000"/>
                  </a:lnSpc>
                </a:pPr>
                <a:r>
                  <a:rPr lang="en-US" sz="2000" dirty="0">
                    <a:latin typeface="Bookman Old Style" panose="02050604050505020204" pitchFamily="18" charset="0"/>
                    <a:sym typeface="Wingdings" panose="05000000000000000000" pitchFamily="2" charset="2"/>
                  </a:rPr>
                  <a:t>Q  Create a tensor of ( ?, 1 )</a:t>
                </a:r>
                <a:endParaRPr lang="en-US" sz="2000" dirty="0">
                  <a:latin typeface="Bookman Old Style" panose="02050604050505020204" pitchFamily="18" charset="0"/>
                </a:endParaRPr>
              </a:p>
            </p:txBody>
          </p:sp>
        </mc:Choice>
        <mc:Fallback xmlns="">
          <p:sp>
            <p:nvSpPr>
              <p:cNvPr id="8" name="TextBox 7">
                <a:extLst>
                  <a:ext uri="{FF2B5EF4-FFF2-40B4-BE49-F238E27FC236}">
                    <a16:creationId xmlns:a16="http://schemas.microsoft.com/office/drawing/2014/main" id="{C8E91E6C-4158-A570-E582-714391507668}"/>
                  </a:ext>
                </a:extLst>
              </p:cNvPr>
              <p:cNvSpPr txBox="1">
                <a:spLocks noRot="1" noChangeAspect="1" noMove="1" noResize="1" noEditPoints="1" noAdjustHandles="1" noChangeArrowheads="1" noChangeShapeType="1" noTextEdit="1"/>
              </p:cNvSpPr>
              <p:nvPr/>
            </p:nvSpPr>
            <p:spPr>
              <a:xfrm>
                <a:off x="1239715" y="967153"/>
                <a:ext cx="11658600" cy="4194161"/>
              </a:xfrm>
              <a:prstGeom prst="rect">
                <a:avLst/>
              </a:prstGeom>
              <a:blipFill>
                <a:blip r:embed="rId3"/>
                <a:stretch>
                  <a:fillRect l="-523" b="-1599"/>
                </a:stretch>
              </a:blipFill>
            </p:spPr>
            <p:txBody>
              <a:bodyPr/>
              <a:lstStyle/>
              <a:p>
                <a:r>
                  <a:rPr lang="en-IN">
                    <a:noFill/>
                  </a:rPr>
                  <a:t> </a:t>
                </a:r>
              </a:p>
            </p:txBody>
          </p:sp>
        </mc:Fallback>
      </mc:AlternateContent>
      <p:cxnSp>
        <p:nvCxnSpPr>
          <p:cNvPr id="3" name="Connector: Elbow 2">
            <a:extLst>
              <a:ext uri="{FF2B5EF4-FFF2-40B4-BE49-F238E27FC236}">
                <a16:creationId xmlns:a16="http://schemas.microsoft.com/office/drawing/2014/main" id="{25403F45-A227-A486-19D5-2ACDD03144B0}"/>
              </a:ext>
            </a:extLst>
          </p:cNvPr>
          <p:cNvCxnSpPr/>
          <p:nvPr/>
        </p:nvCxnSpPr>
        <p:spPr>
          <a:xfrm>
            <a:off x="6682154" y="2303583"/>
            <a:ext cx="633046" cy="219808"/>
          </a:xfrm>
          <a:prstGeom prst="bentConnector3">
            <a:avLst>
              <a:gd name="adj1" fmla="val 277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38AD1106-75F4-18DE-B45E-34FC1BEAE19C}"/>
              </a:ext>
            </a:extLst>
          </p:cNvPr>
          <p:cNvCxnSpPr>
            <a:cxnSpLocks/>
          </p:cNvCxnSpPr>
          <p:nvPr/>
        </p:nvCxnSpPr>
        <p:spPr>
          <a:xfrm>
            <a:off x="6770077" y="2171699"/>
            <a:ext cx="54512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08042151-AEC4-B447-B8EC-6CEC6668AAD5}"/>
              </a:ext>
            </a:extLst>
          </p:cNvPr>
          <p:cNvSpPr txBox="1"/>
          <p:nvPr/>
        </p:nvSpPr>
        <p:spPr>
          <a:xfrm>
            <a:off x="7394850" y="1890002"/>
            <a:ext cx="2953695" cy="501804"/>
          </a:xfrm>
          <a:prstGeom prst="rect">
            <a:avLst/>
          </a:prstGeom>
          <a:noFill/>
        </p:spPr>
        <p:txBody>
          <a:bodyPr wrap="square" rtlCol="0">
            <a:spAutoFit/>
          </a:bodyPr>
          <a:lstStyle/>
          <a:p>
            <a:pPr>
              <a:lnSpc>
                <a:spcPct val="150000"/>
              </a:lnSpc>
            </a:pPr>
            <a:r>
              <a:rPr lang="en-US" sz="2000" dirty="0" err="1">
                <a:latin typeface="Bookman Old Style" panose="02050604050505020204" pitchFamily="18" charset="0"/>
              </a:rPr>
              <a:t>Kp</a:t>
            </a:r>
            <a:r>
              <a:rPr lang="en-US" sz="2000" dirty="0">
                <a:latin typeface="Bookman Old Style" panose="02050604050505020204" pitchFamily="18" charset="0"/>
              </a:rPr>
              <a:t>, </a:t>
            </a:r>
            <a:r>
              <a:rPr lang="en-US" sz="2000" dirty="0" err="1">
                <a:latin typeface="Bookman Old Style" panose="02050604050505020204" pitchFamily="18" charset="0"/>
              </a:rPr>
              <a:t>Kd</a:t>
            </a:r>
            <a:r>
              <a:rPr lang="en-US" sz="2000" dirty="0">
                <a:latin typeface="Bookman Old Style" panose="02050604050505020204" pitchFamily="18" charset="0"/>
              </a:rPr>
              <a:t> </a:t>
            </a:r>
            <a:r>
              <a:rPr lang="en-US" sz="2000" dirty="0">
                <a:latin typeface="Bookman Old Style" panose="02050604050505020204" pitchFamily="18" charset="0"/>
                <a:sym typeface="Wingdings" panose="05000000000000000000" pitchFamily="2" charset="2"/>
              </a:rPr>
              <a:t> Gain</a:t>
            </a:r>
            <a:endParaRPr lang="en-US" sz="2000" dirty="0">
              <a:latin typeface="Bookman Old Style" panose="02050604050505020204" pitchFamily="18" charset="0"/>
            </a:endParaRPr>
          </a:p>
        </p:txBody>
      </p:sp>
      <p:sp>
        <p:nvSpPr>
          <p:cNvPr id="13" name="TextBox 12">
            <a:extLst>
              <a:ext uri="{FF2B5EF4-FFF2-40B4-BE49-F238E27FC236}">
                <a16:creationId xmlns:a16="http://schemas.microsoft.com/office/drawing/2014/main" id="{7BEA95CB-F245-D4E4-A03C-FEF688B8511A}"/>
              </a:ext>
            </a:extLst>
          </p:cNvPr>
          <p:cNvSpPr txBox="1"/>
          <p:nvPr/>
        </p:nvSpPr>
        <p:spPr>
          <a:xfrm>
            <a:off x="7394849" y="2272489"/>
            <a:ext cx="2953695" cy="501804"/>
          </a:xfrm>
          <a:prstGeom prst="rect">
            <a:avLst/>
          </a:prstGeom>
          <a:noFill/>
        </p:spPr>
        <p:txBody>
          <a:bodyPr wrap="square" rtlCol="0">
            <a:spAutoFit/>
          </a:bodyPr>
          <a:lstStyle/>
          <a:p>
            <a:pPr>
              <a:lnSpc>
                <a:spcPct val="150000"/>
              </a:lnSpc>
            </a:pPr>
            <a:r>
              <a:rPr lang="en-US" sz="2000" dirty="0" err="1">
                <a:latin typeface="Bookman Old Style" panose="02050604050505020204" pitchFamily="18" charset="0"/>
              </a:rPr>
              <a:t>a_pos</a:t>
            </a:r>
            <a:r>
              <a:rPr lang="en-US" sz="2000" dirty="0">
                <a:latin typeface="Bookman Old Style" panose="02050604050505020204" pitchFamily="18" charset="0"/>
              </a:rPr>
              <a:t>, </a:t>
            </a:r>
            <a:r>
              <a:rPr lang="en-US" sz="2000" dirty="0" err="1">
                <a:latin typeface="Bookman Old Style" panose="02050604050505020204" pitchFamily="18" charset="0"/>
              </a:rPr>
              <a:t>a_vel</a:t>
            </a:r>
            <a:endParaRPr lang="en-US" sz="2000" dirty="0">
              <a:latin typeface="Bookman Old Style" panose="02050604050505020204" pitchFamily="18" charset="0"/>
            </a:endParaRPr>
          </a:p>
        </p:txBody>
      </p:sp>
    </p:spTree>
    <p:extLst>
      <p:ext uri="{BB962C8B-B14F-4D97-AF65-F5344CB8AC3E}">
        <p14:creationId xmlns:p14="http://schemas.microsoft.com/office/powerpoint/2010/main" val="127814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7" name="Google Shape;67;p14"/>
          <p:cNvSpPr txBox="1"/>
          <p:nvPr/>
        </p:nvSpPr>
        <p:spPr>
          <a:xfrm>
            <a:off x="4063000" y="1026691"/>
            <a:ext cx="4066000" cy="861734"/>
          </a:xfrm>
          <a:prstGeom prst="rect">
            <a:avLst/>
          </a:prstGeom>
          <a:noFill/>
          <a:ln>
            <a:noFill/>
          </a:ln>
        </p:spPr>
        <p:txBody>
          <a:bodyPr spcFirstLastPara="1" wrap="square" lIns="121900" tIns="121900" rIns="121900" bIns="121900" anchor="t" anchorCtr="0">
            <a:spAutoFit/>
          </a:bodyPr>
          <a:lstStyle/>
          <a:p>
            <a:pPr algn="ctr"/>
            <a:r>
              <a:rPr lang="en" sz="4000" b="1" dirty="0">
                <a:solidFill>
                  <a:schemeClr val="accent1">
                    <a:lumMod val="75000"/>
                  </a:schemeClr>
                </a:solidFill>
                <a:latin typeface="Times New Roman"/>
                <a:ea typeface="Times New Roman"/>
                <a:cs typeface="Times New Roman"/>
                <a:sym typeface="Times New Roman"/>
              </a:rPr>
              <a:t>OBJECTIVE</a:t>
            </a:r>
            <a:endParaRPr sz="3200" dirty="0">
              <a:solidFill>
                <a:schemeClr val="accent1">
                  <a:lumMod val="75000"/>
                </a:schemeClr>
              </a:solidFill>
              <a:latin typeface="Times New Roman"/>
              <a:ea typeface="Times New Roman"/>
              <a:cs typeface="Times New Roman"/>
              <a:sym typeface="Times New Roman"/>
            </a:endParaRPr>
          </a:p>
        </p:txBody>
      </p:sp>
      <p:sp>
        <p:nvSpPr>
          <p:cNvPr id="68" name="Google Shape;68;p14"/>
          <p:cNvSpPr txBox="1"/>
          <p:nvPr/>
        </p:nvSpPr>
        <p:spPr>
          <a:xfrm>
            <a:off x="283200" y="2424534"/>
            <a:ext cx="11625600" cy="1107955"/>
          </a:xfrm>
          <a:prstGeom prst="rect">
            <a:avLst/>
          </a:prstGeom>
          <a:noFill/>
          <a:ln>
            <a:noFill/>
          </a:ln>
        </p:spPr>
        <p:txBody>
          <a:bodyPr spcFirstLastPara="1" wrap="square" lIns="121900" tIns="121900" rIns="121900" bIns="121900" anchor="t" anchorCtr="0">
            <a:spAutoFit/>
          </a:bodyPr>
          <a:lstStyle/>
          <a:p>
            <a:pPr algn="ctr"/>
            <a:r>
              <a:rPr lang="en-US" sz="2800" b="1" dirty="0">
                <a:latin typeface="Times New Roman" panose="02020603050405020304" pitchFamily="18" charset="0"/>
                <a:ea typeface="Times New Roman"/>
                <a:cs typeface="Times New Roman" panose="02020603050405020304" pitchFamily="18" charset="0"/>
                <a:sym typeface="Times New Roman"/>
              </a:rPr>
              <a:t>Control the trajectory of end-effector of the 2R manipulator using           Q-Learning</a:t>
            </a:r>
          </a:p>
        </p:txBody>
      </p:sp>
      <p:sp>
        <p:nvSpPr>
          <p:cNvPr id="7" name="TextBox 6">
            <a:extLst>
              <a:ext uri="{FF2B5EF4-FFF2-40B4-BE49-F238E27FC236}">
                <a16:creationId xmlns:a16="http://schemas.microsoft.com/office/drawing/2014/main" id="{B7622079-DAFD-AB44-3472-B7022855C974}"/>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Future Trajectory</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21AIE443|RL|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2" name="Rectangle 1">
            <a:extLst>
              <a:ext uri="{FF2B5EF4-FFF2-40B4-BE49-F238E27FC236}">
                <a16:creationId xmlns:a16="http://schemas.microsoft.com/office/drawing/2014/main" id="{603823C5-A911-C1CC-16AD-5EC6B7FA8E9B}"/>
              </a:ext>
            </a:extLst>
          </p:cNvPr>
          <p:cNvSpPr/>
          <p:nvPr/>
        </p:nvSpPr>
        <p:spPr>
          <a:xfrm>
            <a:off x="5304658" y="2235588"/>
            <a:ext cx="1894566" cy="553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future_trajectory</a:t>
            </a:r>
            <a:endParaRPr lang="en-IN" dirty="0"/>
          </a:p>
        </p:txBody>
      </p:sp>
      <p:cxnSp>
        <p:nvCxnSpPr>
          <p:cNvPr id="4" name="Straight Arrow Connector 3">
            <a:extLst>
              <a:ext uri="{FF2B5EF4-FFF2-40B4-BE49-F238E27FC236}">
                <a16:creationId xmlns:a16="http://schemas.microsoft.com/office/drawing/2014/main" id="{03538582-B16C-8A56-DDE7-1CD17AFCE478}"/>
              </a:ext>
            </a:extLst>
          </p:cNvPr>
          <p:cNvCxnSpPr/>
          <p:nvPr/>
        </p:nvCxnSpPr>
        <p:spPr>
          <a:xfrm>
            <a:off x="3727938" y="2512587"/>
            <a:ext cx="15386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ECB41198-6D0A-01C1-D750-AD4CB6CE5E03}"/>
              </a:ext>
            </a:extLst>
          </p:cNvPr>
          <p:cNvSpPr txBox="1"/>
          <p:nvPr/>
        </p:nvSpPr>
        <p:spPr>
          <a:xfrm>
            <a:off x="2907323" y="2180783"/>
            <a:ext cx="820615"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time</a:t>
            </a:r>
          </a:p>
        </p:txBody>
      </p:sp>
      <p:cxnSp>
        <p:nvCxnSpPr>
          <p:cNvPr id="14" name="Straight Arrow Connector 13">
            <a:extLst>
              <a:ext uri="{FF2B5EF4-FFF2-40B4-BE49-F238E27FC236}">
                <a16:creationId xmlns:a16="http://schemas.microsoft.com/office/drawing/2014/main" id="{A891DE8D-F433-548E-389B-AD650B3F1F8E}"/>
              </a:ext>
            </a:extLst>
          </p:cNvPr>
          <p:cNvCxnSpPr>
            <a:cxnSpLocks/>
          </p:cNvCxnSpPr>
          <p:nvPr/>
        </p:nvCxnSpPr>
        <p:spPr>
          <a:xfrm>
            <a:off x="7199224" y="2512587"/>
            <a:ext cx="6280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D07F07-2862-91CC-A8AD-8C33D3A1220C}"/>
                  </a:ext>
                </a:extLst>
              </p:cNvPr>
              <p:cNvSpPr txBox="1"/>
              <p:nvPr/>
            </p:nvSpPr>
            <p:spPr>
              <a:xfrm>
                <a:off x="7827264" y="2170283"/>
                <a:ext cx="855785"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 </a:t>
                </a: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rPr>
                  <a:t> (t)</a:t>
                </a:r>
              </a:p>
            </p:txBody>
          </p:sp>
        </mc:Choice>
        <mc:Fallback xmlns="">
          <p:sp>
            <p:nvSpPr>
              <p:cNvPr id="15" name="TextBox 14">
                <a:extLst>
                  <a:ext uri="{FF2B5EF4-FFF2-40B4-BE49-F238E27FC236}">
                    <a16:creationId xmlns:a16="http://schemas.microsoft.com/office/drawing/2014/main" id="{0CD07F07-2862-91CC-A8AD-8C33D3A1220C}"/>
                  </a:ext>
                </a:extLst>
              </p:cNvPr>
              <p:cNvSpPr txBox="1">
                <a:spLocks noRot="1" noChangeAspect="1" noMove="1" noResize="1" noEditPoints="1" noAdjustHandles="1" noChangeArrowheads="1" noChangeShapeType="1" noTextEdit="1"/>
              </p:cNvSpPr>
              <p:nvPr/>
            </p:nvSpPr>
            <p:spPr>
              <a:xfrm>
                <a:off x="7827264" y="2170283"/>
                <a:ext cx="855785" cy="501804"/>
              </a:xfrm>
              <a:prstGeom prst="rect">
                <a:avLst/>
              </a:prstGeom>
              <a:blipFill>
                <a:blip r:embed="rId3"/>
                <a:stretch>
                  <a:fillRect b="-207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F359F97-7DF6-A38C-D4DE-38B3F87FF613}"/>
                  </a:ext>
                </a:extLst>
              </p:cNvPr>
              <p:cNvSpPr txBox="1"/>
              <p:nvPr/>
            </p:nvSpPr>
            <p:spPr>
              <a:xfrm>
                <a:off x="863454" y="4651329"/>
                <a:ext cx="11213543" cy="96840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𝑡</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𝜋</m:t>
                                </m:r>
                                <m:func>
                                  <m:func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IN" sz="2000" i="1">
                                        <a:effectLst/>
                                        <a:latin typeface="Cambria Math" panose="02040503050406030204" pitchFamily="18" charset="0"/>
                                        <a:ea typeface="Calibri" panose="020F0502020204030204" pitchFamily="34" charset="0"/>
                                        <a:cs typeface="Times New Roman" panose="02020603050405020304" pitchFamily="18" charset="0"/>
                                      </a:rPr>
                                      <m:t>𝑐𝑜𝑠</m:t>
                                    </m:r>
                                  </m:fName>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func>
                                <m:r>
                                  <a:rPr lang="en-IN" sz="2000" i="1">
                                    <a:effectLst/>
                                    <a:latin typeface="Cambria Math" panose="02040503050406030204" pitchFamily="18" charset="0"/>
                                    <a:ea typeface="Calibri" panose="020F0502020204030204" pitchFamily="34" charset="0"/>
                                    <a:cs typeface="Times New Roman" panose="02020603050405020304" pitchFamily="18" charset="0"/>
                                  </a:rPr>
                                  <m:t>𝑠𝑡</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𝑠</m:t>
                                        </m:r>
                                      </m:e>
                                    </m:acc>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𝜋</m:t>
                                </m:r>
                                <m:func>
                                  <m:func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IN" sz="2000" i="1">
                                        <a:effectLst/>
                                        <a:latin typeface="Cambria Math" panose="02040503050406030204" pitchFamily="18" charset="0"/>
                                        <a:ea typeface="Calibri" panose="020F0502020204030204" pitchFamily="34" charset="0"/>
                                        <a:cs typeface="Times New Roman" panose="02020603050405020304" pitchFamily="18" charset="0"/>
                                      </a:rPr>
                                      <m:t>𝑠𝑖𝑛</m:t>
                                    </m:r>
                                  </m:fName>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func>
                                <m:r>
                                  <a:rPr lang="en-IN" sz="2000" i="1">
                                    <a:effectLst/>
                                    <a:latin typeface="Cambria Math" panose="02040503050406030204" pitchFamily="18" charset="0"/>
                                    <a:ea typeface="Calibri" panose="020F0502020204030204" pitchFamily="34" charset="0"/>
                                    <a:cs typeface="Times New Roman" panose="02020603050405020304" pitchFamily="18" charset="0"/>
                                  </a:rPr>
                                  <m:t>𝑠𝑡</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𝑠</m:t>
                                    </m:r>
                                  </m:e>
                                </m:acc>
                              </m:e>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𝜋</m:t>
                                </m:r>
                                <m:func>
                                  <m:func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IN" sz="2000" i="1">
                                        <a:effectLst/>
                                        <a:latin typeface="Cambria Math" panose="02040503050406030204" pitchFamily="18" charset="0"/>
                                        <a:ea typeface="Calibri" panose="020F0502020204030204" pitchFamily="34" charset="0"/>
                                        <a:cs typeface="Times New Roman" panose="02020603050405020304" pitchFamily="18" charset="0"/>
                                      </a:rPr>
                                      <m:t>𝑠𝑖𝑛</m:t>
                                    </m:r>
                                  </m:fName>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func>
                                <m:r>
                                  <a:rPr lang="en-IN" sz="2000" i="1">
                                    <a:effectLst/>
                                    <a:latin typeface="Cambria Math" panose="02040503050406030204" pitchFamily="18" charset="0"/>
                                    <a:ea typeface="Calibri" panose="020F0502020204030204" pitchFamily="34" charset="0"/>
                                    <a:cs typeface="Times New Roman" panose="02020603050405020304" pitchFamily="18" charset="0"/>
                                  </a:rPr>
                                  <m:t>𝑠𝑡</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mr>
                          </m:m>
                          <m:sSup>
                            <m:sSup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𝑠</m:t>
                                  </m:r>
                                </m:e>
                              </m:acc>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𝜋</m:t>
                          </m:r>
                          <m:func>
                            <m:func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IN" sz="2000" i="1">
                                  <a:effectLst/>
                                  <a:latin typeface="Cambria Math" panose="02040503050406030204" pitchFamily="18" charset="0"/>
                                  <a:ea typeface="Calibri" panose="020F0502020204030204" pitchFamily="34" charset="0"/>
                                  <a:cs typeface="Times New Roman" panose="02020603050405020304" pitchFamily="18" charset="0"/>
                                </a:rPr>
                                <m:t>𝑐𝑜𝑠</m:t>
                              </m:r>
                            </m:fName>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func>
                          <m:r>
                            <a:rPr lang="en-IN" sz="2000" i="1">
                              <a:effectLst/>
                              <a:latin typeface="Cambria Math" panose="02040503050406030204" pitchFamily="18" charset="0"/>
                              <a:ea typeface="Calibri" panose="020F0502020204030204" pitchFamily="34" charset="0"/>
                              <a:cs typeface="Times New Roman" panose="02020603050405020304" pitchFamily="18" charset="0"/>
                            </a:rPr>
                            <m:t>𝑠𝑡</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𝑠</m:t>
                              </m:r>
                            </m:e>
                          </m:acc>
                        </m:e>
                      </m:d>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000" dirty="0">
                  <a:latin typeface="Bookman Old Style" panose="02050604050505020204" pitchFamily="18" charset="0"/>
                </a:endParaRPr>
              </a:p>
            </p:txBody>
          </p:sp>
        </mc:Choice>
        <mc:Fallback xmlns="">
          <p:sp>
            <p:nvSpPr>
              <p:cNvPr id="22" name="TextBox 21">
                <a:extLst>
                  <a:ext uri="{FF2B5EF4-FFF2-40B4-BE49-F238E27FC236}">
                    <a16:creationId xmlns:a16="http://schemas.microsoft.com/office/drawing/2014/main" id="{EF359F97-7DF6-A38C-D4DE-38B3F87FF613}"/>
                  </a:ext>
                </a:extLst>
              </p:cNvPr>
              <p:cNvSpPr txBox="1">
                <a:spLocks noRot="1" noChangeAspect="1" noMove="1" noResize="1" noEditPoints="1" noAdjustHandles="1" noChangeArrowheads="1" noChangeShapeType="1" noTextEdit="1"/>
              </p:cNvSpPr>
              <p:nvPr/>
            </p:nvSpPr>
            <p:spPr>
              <a:xfrm>
                <a:off x="863454" y="4651329"/>
                <a:ext cx="11213543" cy="96840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B85261F-1D16-B31C-C983-4ADA60BF3388}"/>
                  </a:ext>
                </a:extLst>
              </p:cNvPr>
              <p:cNvSpPr txBox="1"/>
              <p:nvPr/>
            </p:nvSpPr>
            <p:spPr>
              <a:xfrm>
                <a:off x="489228" y="3626636"/>
                <a:ext cx="11213543" cy="501804"/>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Finding </a:t>
                </a: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rPr>
                  <a:t> for all horizons with the function given below which return updated </a:t>
                </a:r>
                <a14:m>
                  <m:oMath xmlns:m="http://schemas.openxmlformats.org/officeDocument/2006/math">
                    <m:acc>
                      <m:accPr>
                        <m:chr m:val="̈"/>
                        <m:ctrlPr>
                          <a:rPr lang="en-IN" sz="2000" i="1">
                            <a:latin typeface="Cambria Math" panose="02040503050406030204" pitchFamily="18" charset="0"/>
                            <a:ea typeface="Calibri" panose="020F0502020204030204" pitchFamily="34" charset="0"/>
                            <a:cs typeface="Times New Roman" panose="02020603050405020304" pitchFamily="18" charset="0"/>
                          </a:rPr>
                        </m:ctrlPr>
                      </m:accPr>
                      <m:e>
                        <m:r>
                          <a:rPr lang="en-IN" sz="2000" i="1">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rPr>
                  <a:t> </a:t>
                </a:r>
              </a:p>
            </p:txBody>
          </p:sp>
        </mc:Choice>
        <mc:Fallback xmlns="">
          <p:sp>
            <p:nvSpPr>
              <p:cNvPr id="27" name="TextBox 26">
                <a:extLst>
                  <a:ext uri="{FF2B5EF4-FFF2-40B4-BE49-F238E27FC236}">
                    <a16:creationId xmlns:a16="http://schemas.microsoft.com/office/drawing/2014/main" id="{DB85261F-1D16-B31C-C983-4ADA60BF3388}"/>
                  </a:ext>
                </a:extLst>
              </p:cNvPr>
              <p:cNvSpPr txBox="1">
                <a:spLocks noRot="1" noChangeAspect="1" noMove="1" noResize="1" noEditPoints="1" noAdjustHandles="1" noChangeArrowheads="1" noChangeShapeType="1" noTextEdit="1"/>
              </p:cNvSpPr>
              <p:nvPr/>
            </p:nvSpPr>
            <p:spPr>
              <a:xfrm>
                <a:off x="489228" y="3626636"/>
                <a:ext cx="11213543" cy="501804"/>
              </a:xfrm>
              <a:prstGeom prst="rect">
                <a:avLst/>
              </a:prstGeom>
              <a:blipFill>
                <a:blip r:embed="rId5"/>
                <a:stretch>
                  <a:fillRect l="-543" b="-20732"/>
                </a:stretch>
              </a:blipFill>
            </p:spPr>
            <p:txBody>
              <a:bodyPr/>
              <a:lstStyle/>
              <a:p>
                <a:r>
                  <a:rPr lang="en-IN">
                    <a:noFill/>
                  </a:rPr>
                  <a:t> </a:t>
                </a:r>
              </a:p>
            </p:txBody>
          </p:sp>
        </mc:Fallback>
      </mc:AlternateContent>
    </p:spTree>
    <p:extLst>
      <p:ext uri="{BB962C8B-B14F-4D97-AF65-F5344CB8AC3E}">
        <p14:creationId xmlns:p14="http://schemas.microsoft.com/office/powerpoint/2010/main" val="90970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Weight Function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22" name="TextBox 21">
            <a:extLst>
              <a:ext uri="{FF2B5EF4-FFF2-40B4-BE49-F238E27FC236}">
                <a16:creationId xmlns:a16="http://schemas.microsoft.com/office/drawing/2014/main" id="{EF359F97-7DF6-A38C-D4DE-38B3F87FF613}"/>
              </a:ext>
            </a:extLst>
          </p:cNvPr>
          <p:cNvSpPr txBox="1"/>
          <p:nvPr/>
        </p:nvSpPr>
        <p:spPr>
          <a:xfrm>
            <a:off x="653142" y="1577200"/>
            <a:ext cx="11213543" cy="1424172"/>
          </a:xfrm>
          <a:prstGeom prst="rect">
            <a:avLst/>
          </a:prstGeom>
          <a:noFill/>
        </p:spPr>
        <p:txBody>
          <a:bodyPr wrap="square" rtlCol="0">
            <a:spAutoFit/>
          </a:bodyPr>
          <a:lstStyle/>
          <a:p>
            <a:pPr>
              <a:lnSpc>
                <a:spcPct val="150000"/>
              </a:lnSpc>
            </a:pPr>
            <a:r>
              <a:rPr lang="en-US" sz="2000" dirty="0">
                <a:latin typeface="Bookman Old Style" panose="02050604050505020204" pitchFamily="18" charset="0"/>
              </a:rPr>
              <a:t>Create a random weight tensor of given shape</a:t>
            </a:r>
          </a:p>
          <a:p>
            <a:pPr>
              <a:lnSpc>
                <a:spcPct val="150000"/>
              </a:lnSpc>
            </a:pPr>
            <a:r>
              <a:rPr lang="en-US" sz="2000" dirty="0">
                <a:latin typeface="Bookman Old Style" panose="02050604050505020204" pitchFamily="18" charset="0"/>
              </a:rPr>
              <a:t>w1 </a:t>
            </a:r>
            <a:r>
              <a:rPr lang="en-US" sz="2000" dirty="0">
                <a:latin typeface="Bookman Old Style" panose="02050604050505020204" pitchFamily="18" charset="0"/>
                <a:sym typeface="Wingdings" panose="05000000000000000000" pitchFamily="2" charset="2"/>
              </a:rPr>
              <a:t> shape( 28, 128 )</a:t>
            </a:r>
          </a:p>
          <a:p>
            <a:pPr>
              <a:lnSpc>
                <a:spcPct val="150000"/>
              </a:lnSpc>
            </a:pPr>
            <a:r>
              <a:rPr lang="en-US" sz="2000" dirty="0" err="1">
                <a:latin typeface="Bookman Old Style" panose="02050604050505020204" pitchFamily="18" charset="0"/>
                <a:sym typeface="Wingdings" panose="05000000000000000000" pitchFamily="2" charset="2"/>
              </a:rPr>
              <a:t>w_out</a:t>
            </a:r>
            <a:r>
              <a:rPr lang="en-US" sz="2000" dirty="0">
                <a:latin typeface="Bookman Old Style" panose="02050604050505020204" pitchFamily="18" charset="0"/>
                <a:sym typeface="Wingdings" panose="05000000000000000000" pitchFamily="2" charset="2"/>
              </a:rPr>
              <a:t>  shape( 1, 28 )</a:t>
            </a:r>
          </a:p>
        </p:txBody>
      </p:sp>
      <p:sp>
        <p:nvSpPr>
          <p:cNvPr id="11" name="TextBox 10">
            <a:extLst>
              <a:ext uri="{FF2B5EF4-FFF2-40B4-BE49-F238E27FC236}">
                <a16:creationId xmlns:a16="http://schemas.microsoft.com/office/drawing/2014/main" id="{0C01B4B1-34F4-1155-DB2E-76B3595F6FBB}"/>
              </a:ext>
            </a:extLst>
          </p:cNvPr>
          <p:cNvSpPr txBox="1"/>
          <p:nvPr/>
        </p:nvSpPr>
        <p:spPr>
          <a:xfrm>
            <a:off x="653141" y="4468886"/>
            <a:ext cx="8297427" cy="1290931"/>
          </a:xfrm>
          <a:prstGeom prst="rect">
            <a:avLst/>
          </a:prstGeom>
          <a:noFill/>
        </p:spPr>
        <p:txBody>
          <a:bodyPr wrap="square">
            <a:spAutoFit/>
          </a:bodyPr>
          <a:lstStyle/>
          <a:p>
            <a:pPr>
              <a:lnSpc>
                <a:spcPct val="150000"/>
              </a:lnSpc>
            </a:pPr>
            <a:r>
              <a:rPr lang="en-US" sz="1800" dirty="0">
                <a:latin typeface="Bookman Old Style" panose="02050604050505020204" pitchFamily="18" charset="0"/>
              </a:rPr>
              <a:t>Create a random </a:t>
            </a:r>
            <a:r>
              <a:rPr lang="en-US" dirty="0">
                <a:latin typeface="Bookman Old Style" panose="02050604050505020204" pitchFamily="18" charset="0"/>
              </a:rPr>
              <a:t>bias</a:t>
            </a:r>
            <a:r>
              <a:rPr lang="en-US" sz="1800" dirty="0">
                <a:latin typeface="Bookman Old Style" panose="02050604050505020204" pitchFamily="18" charset="0"/>
              </a:rPr>
              <a:t> tensor of given shape</a:t>
            </a:r>
          </a:p>
          <a:p>
            <a:pPr>
              <a:lnSpc>
                <a:spcPct val="150000"/>
              </a:lnSpc>
            </a:pPr>
            <a:r>
              <a:rPr lang="en-US" dirty="0">
                <a:latin typeface="Bookman Old Style" panose="02050604050505020204" pitchFamily="18" charset="0"/>
              </a:rPr>
              <a:t>b</a:t>
            </a:r>
            <a:r>
              <a:rPr lang="en-US" sz="1800" dirty="0">
                <a:latin typeface="Bookman Old Style" panose="02050604050505020204" pitchFamily="18" charset="0"/>
              </a:rPr>
              <a:t>1 </a:t>
            </a:r>
            <a:r>
              <a:rPr lang="en-US" sz="1800" dirty="0">
                <a:latin typeface="Bookman Old Style" panose="02050604050505020204" pitchFamily="18" charset="0"/>
                <a:sym typeface="Wingdings" panose="05000000000000000000" pitchFamily="2" charset="2"/>
              </a:rPr>
              <a:t> shape( </a:t>
            </a:r>
            <a:r>
              <a:rPr lang="en-US" dirty="0">
                <a:latin typeface="Bookman Old Style" panose="02050604050505020204" pitchFamily="18" charset="0"/>
                <a:sym typeface="Wingdings" panose="05000000000000000000" pitchFamily="2" charset="2"/>
              </a:rPr>
              <a:t>128, </a:t>
            </a:r>
            <a:r>
              <a:rPr lang="en-US" sz="1800" dirty="0">
                <a:latin typeface="Bookman Old Style" panose="02050604050505020204" pitchFamily="18" charset="0"/>
                <a:sym typeface="Wingdings" panose="05000000000000000000" pitchFamily="2" charset="2"/>
              </a:rPr>
              <a:t>)</a:t>
            </a:r>
          </a:p>
          <a:p>
            <a:pPr>
              <a:lnSpc>
                <a:spcPct val="150000"/>
              </a:lnSpc>
            </a:pPr>
            <a:r>
              <a:rPr lang="en-US" dirty="0" err="1">
                <a:latin typeface="Bookman Old Style" panose="02050604050505020204" pitchFamily="18" charset="0"/>
                <a:sym typeface="Wingdings" panose="05000000000000000000" pitchFamily="2" charset="2"/>
              </a:rPr>
              <a:t>b</a:t>
            </a:r>
            <a:r>
              <a:rPr lang="en-US" sz="1800" dirty="0" err="1">
                <a:latin typeface="Bookman Old Style" panose="02050604050505020204" pitchFamily="18" charset="0"/>
                <a:sym typeface="Wingdings" panose="05000000000000000000" pitchFamily="2" charset="2"/>
              </a:rPr>
              <a:t>_out</a:t>
            </a:r>
            <a:r>
              <a:rPr lang="en-US" sz="1800" dirty="0">
                <a:latin typeface="Bookman Old Style" panose="02050604050505020204" pitchFamily="18" charset="0"/>
                <a:sym typeface="Wingdings" panose="05000000000000000000" pitchFamily="2" charset="2"/>
              </a:rPr>
              <a:t>  shape( 1, )</a:t>
            </a:r>
            <a:endParaRPr lang="en-US" sz="1800" dirty="0">
              <a:latin typeface="Bookman Old Style" panose="02050604050505020204" pitchFamily="18" charset="0"/>
            </a:endParaRPr>
          </a:p>
        </p:txBody>
      </p:sp>
      <p:sp>
        <p:nvSpPr>
          <p:cNvPr id="12" name="TextBox 11">
            <a:extLst>
              <a:ext uri="{FF2B5EF4-FFF2-40B4-BE49-F238E27FC236}">
                <a16:creationId xmlns:a16="http://schemas.microsoft.com/office/drawing/2014/main" id="{26219BF1-943B-722E-7C78-A72E2781F463}"/>
              </a:ext>
            </a:extLst>
          </p:cNvPr>
          <p:cNvSpPr txBox="1"/>
          <p:nvPr/>
        </p:nvSpPr>
        <p:spPr>
          <a:xfrm>
            <a:off x="653142" y="335802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Bias Function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1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Q Network</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22" name="TextBox 21">
            <a:extLst>
              <a:ext uri="{FF2B5EF4-FFF2-40B4-BE49-F238E27FC236}">
                <a16:creationId xmlns:a16="http://schemas.microsoft.com/office/drawing/2014/main" id="{EF359F97-7DF6-A38C-D4DE-38B3F87FF613}"/>
              </a:ext>
            </a:extLst>
          </p:cNvPr>
          <p:cNvSpPr txBox="1"/>
          <p:nvPr/>
        </p:nvSpPr>
        <p:spPr>
          <a:xfrm>
            <a:off x="489228" y="1595449"/>
            <a:ext cx="11213543" cy="2462918"/>
          </a:xfrm>
          <a:prstGeom prst="rect">
            <a:avLst/>
          </a:prstGeom>
          <a:noFill/>
        </p:spPr>
        <p:txBody>
          <a:bodyPr wrap="square" rtlCol="0">
            <a:spAutoFit/>
          </a:bodyPr>
          <a:lstStyle/>
          <a:p>
            <a:pPr>
              <a:lnSpc>
                <a:spcPct val="200000"/>
              </a:lnSpc>
            </a:pPr>
            <a:r>
              <a:rPr lang="en-US" sz="2000" dirty="0">
                <a:latin typeface="Bookman Old Style" panose="02050604050505020204" pitchFamily="18" charset="0"/>
              </a:rPr>
              <a:t>We create a feedforward network with two layers (Hidden layer and output layer)</a:t>
            </a:r>
          </a:p>
          <a:p>
            <a:pPr>
              <a:lnSpc>
                <a:spcPct val="200000"/>
              </a:lnSpc>
            </a:pPr>
            <a:r>
              <a:rPr lang="en-US" sz="2000" dirty="0">
                <a:latin typeface="Bookman Old Style" panose="02050604050505020204" pitchFamily="18" charset="0"/>
              </a:rPr>
              <a:t>hl </a:t>
            </a:r>
            <a:r>
              <a:rPr lang="en-US" sz="2000" dirty="0">
                <a:latin typeface="Bookman Old Style" panose="02050604050505020204" pitchFamily="18" charset="0"/>
                <a:sym typeface="Wingdings" panose="05000000000000000000" pitchFamily="2" charset="2"/>
              </a:rPr>
              <a:t> Hidden Layer	hl1 = x*w1 + b1</a:t>
            </a:r>
          </a:p>
          <a:p>
            <a:pPr>
              <a:lnSpc>
                <a:spcPct val="200000"/>
              </a:lnSpc>
            </a:pPr>
            <a:r>
              <a:rPr lang="en-US" sz="2000" dirty="0">
                <a:latin typeface="Bookman Old Style" panose="02050604050505020204" pitchFamily="18" charset="0"/>
                <a:sym typeface="Wingdings" panose="05000000000000000000" pitchFamily="2" charset="2"/>
              </a:rPr>
              <a:t>			hl1 = tanh(hl1)</a:t>
            </a:r>
          </a:p>
          <a:p>
            <a:pPr>
              <a:lnSpc>
                <a:spcPct val="200000"/>
              </a:lnSpc>
            </a:pPr>
            <a:r>
              <a:rPr lang="en-US" sz="2000" dirty="0" err="1">
                <a:latin typeface="Bookman Old Style" panose="02050604050505020204" pitchFamily="18" charset="0"/>
                <a:sym typeface="Wingdings" panose="05000000000000000000" pitchFamily="2" charset="2"/>
              </a:rPr>
              <a:t>ol</a:t>
            </a:r>
            <a:r>
              <a:rPr lang="en-US" sz="2000" dirty="0">
                <a:latin typeface="Bookman Old Style" panose="02050604050505020204" pitchFamily="18" charset="0"/>
                <a:sym typeface="Wingdings" panose="05000000000000000000" pitchFamily="2" charset="2"/>
              </a:rPr>
              <a:t>  Output Layer	</a:t>
            </a:r>
            <a:r>
              <a:rPr lang="en-US" sz="2000" dirty="0" err="1">
                <a:latin typeface="Bookman Old Style" panose="02050604050505020204" pitchFamily="18" charset="0"/>
                <a:sym typeface="Wingdings" panose="05000000000000000000" pitchFamily="2" charset="2"/>
              </a:rPr>
              <a:t>ol</a:t>
            </a:r>
            <a:r>
              <a:rPr lang="en-US" sz="2000" dirty="0">
                <a:latin typeface="Bookman Old Style" panose="02050604050505020204" pitchFamily="18" charset="0"/>
                <a:sym typeface="Wingdings" panose="05000000000000000000" pitchFamily="2" charset="2"/>
              </a:rPr>
              <a:t> = hl1*</a:t>
            </a:r>
            <a:r>
              <a:rPr lang="en-US" sz="2000" dirty="0" err="1">
                <a:latin typeface="Bookman Old Style" panose="02050604050505020204" pitchFamily="18" charset="0"/>
                <a:sym typeface="Wingdings" panose="05000000000000000000" pitchFamily="2" charset="2"/>
              </a:rPr>
              <a:t>w_out</a:t>
            </a:r>
            <a:r>
              <a:rPr lang="en-US" sz="2000" dirty="0">
                <a:latin typeface="Bookman Old Style" panose="02050604050505020204" pitchFamily="18" charset="0"/>
                <a:sym typeface="Wingdings" panose="05000000000000000000" pitchFamily="2" charset="2"/>
              </a:rPr>
              <a:t> + </a:t>
            </a:r>
            <a:r>
              <a:rPr lang="en-US" sz="2000" dirty="0" err="1">
                <a:latin typeface="Bookman Old Style" panose="02050604050505020204" pitchFamily="18" charset="0"/>
                <a:sym typeface="Wingdings" panose="05000000000000000000" pitchFamily="2" charset="2"/>
              </a:rPr>
              <a:t>b_out</a:t>
            </a:r>
            <a:endParaRPr lang="en-US" sz="2000" dirty="0">
              <a:latin typeface="Bookman Old Style" panose="02050604050505020204" pitchFamily="18" charset="0"/>
              <a:sym typeface="Wingdings" panose="05000000000000000000" pitchFamily="2" charset="2"/>
            </a:endParaRPr>
          </a:p>
        </p:txBody>
      </p:sp>
      <p:sp>
        <p:nvSpPr>
          <p:cNvPr id="11" name="TextBox 10">
            <a:extLst>
              <a:ext uri="{FF2B5EF4-FFF2-40B4-BE49-F238E27FC236}">
                <a16:creationId xmlns:a16="http://schemas.microsoft.com/office/drawing/2014/main" id="{1246C422-6BF8-EC00-FFB5-5214517007E5}"/>
              </a:ext>
            </a:extLst>
          </p:cNvPr>
          <p:cNvSpPr txBox="1"/>
          <p:nvPr/>
        </p:nvSpPr>
        <p:spPr>
          <a:xfrm>
            <a:off x="489228" y="4269382"/>
            <a:ext cx="6157758" cy="1848326"/>
          </a:xfrm>
          <a:prstGeom prst="rect">
            <a:avLst/>
          </a:prstGeom>
          <a:noFill/>
        </p:spPr>
        <p:txBody>
          <a:bodyPr wrap="square" rtlCol="0">
            <a:spAutoFit/>
          </a:bodyPr>
          <a:lstStyle/>
          <a:p>
            <a:pPr>
              <a:lnSpc>
                <a:spcPct val="200000"/>
              </a:lnSpc>
            </a:pPr>
            <a:r>
              <a:rPr lang="en-US" sz="2000" dirty="0">
                <a:latin typeface="Bookman Old Style" panose="02050604050505020204" pitchFamily="18" charset="0"/>
                <a:sym typeface="Wingdings" panose="05000000000000000000" pitchFamily="2" charset="2"/>
              </a:rPr>
              <a:t>Learning Rate  = 0.1</a:t>
            </a:r>
          </a:p>
          <a:p>
            <a:pPr>
              <a:lnSpc>
                <a:spcPct val="200000"/>
              </a:lnSpc>
            </a:pPr>
            <a:r>
              <a:rPr lang="en-US" sz="2000" dirty="0">
                <a:latin typeface="Bookman Old Style" panose="02050604050505020204" pitchFamily="18" charset="0"/>
                <a:sym typeface="Wingdings" panose="05000000000000000000" pitchFamily="2" charset="2"/>
              </a:rPr>
              <a:t>Loss Function  Root Mean Square Error</a:t>
            </a:r>
          </a:p>
          <a:p>
            <a:pPr>
              <a:lnSpc>
                <a:spcPct val="200000"/>
              </a:lnSpc>
            </a:pPr>
            <a:r>
              <a:rPr lang="en-US" sz="2000" dirty="0">
                <a:latin typeface="Bookman Old Style" panose="02050604050505020204" pitchFamily="18" charset="0"/>
                <a:sym typeface="Wingdings" panose="05000000000000000000" pitchFamily="2" charset="2"/>
              </a:rPr>
              <a:t>Optimization  Gradient Descent Optimization</a:t>
            </a:r>
          </a:p>
        </p:txBody>
      </p:sp>
      <p:sp>
        <p:nvSpPr>
          <p:cNvPr id="12" name="TextBox 11">
            <a:extLst>
              <a:ext uri="{FF2B5EF4-FFF2-40B4-BE49-F238E27FC236}">
                <a16:creationId xmlns:a16="http://schemas.microsoft.com/office/drawing/2014/main" id="{00F8A992-0911-CF82-B570-AD136EA4898B}"/>
              </a:ext>
            </a:extLst>
          </p:cNvPr>
          <p:cNvSpPr txBox="1"/>
          <p:nvPr/>
        </p:nvSpPr>
        <p:spPr>
          <a:xfrm>
            <a:off x="7552591" y="4884935"/>
            <a:ext cx="4150180" cy="617220"/>
          </a:xfrm>
          <a:prstGeom prst="rect">
            <a:avLst/>
          </a:prstGeom>
          <a:noFill/>
        </p:spPr>
        <p:txBody>
          <a:bodyPr wrap="square" rtlCol="0">
            <a:spAutoFit/>
          </a:bodyPr>
          <a:lstStyle/>
          <a:p>
            <a:pPr>
              <a:lnSpc>
                <a:spcPct val="200000"/>
              </a:lnSpc>
            </a:pPr>
            <a:r>
              <a:rPr lang="en-US" sz="2000" dirty="0">
                <a:latin typeface="Bookman Old Style" panose="02050604050505020204" pitchFamily="18" charset="0"/>
                <a:sym typeface="Wingdings" panose="05000000000000000000" pitchFamily="2" charset="2"/>
              </a:rPr>
              <a:t>Train  Minimize loss</a:t>
            </a:r>
          </a:p>
        </p:txBody>
      </p:sp>
    </p:spTree>
    <p:extLst>
      <p:ext uri="{BB962C8B-B14F-4D97-AF65-F5344CB8AC3E}">
        <p14:creationId xmlns:p14="http://schemas.microsoft.com/office/powerpoint/2010/main" val="11325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Reward</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11" name="TextBox 10">
            <a:extLst>
              <a:ext uri="{FF2B5EF4-FFF2-40B4-BE49-F238E27FC236}">
                <a16:creationId xmlns:a16="http://schemas.microsoft.com/office/drawing/2014/main" id="{1246C422-6BF8-EC00-FFB5-5214517007E5}"/>
              </a:ext>
            </a:extLst>
          </p:cNvPr>
          <p:cNvSpPr txBox="1"/>
          <p:nvPr/>
        </p:nvSpPr>
        <p:spPr>
          <a:xfrm>
            <a:off x="653141" y="4609564"/>
            <a:ext cx="11348358" cy="1848326"/>
          </a:xfrm>
          <a:prstGeom prst="rect">
            <a:avLst/>
          </a:prstGeom>
          <a:noFill/>
        </p:spPr>
        <p:txBody>
          <a:bodyPr wrap="square" rtlCol="0">
            <a:spAutoFit/>
          </a:bodyPr>
          <a:lstStyle/>
          <a:p>
            <a:pPr>
              <a:lnSpc>
                <a:spcPct val="200000"/>
              </a:lnSpc>
            </a:pPr>
            <a:r>
              <a:rPr lang="en-US" sz="2000" dirty="0">
                <a:latin typeface="Bookman Old Style" panose="02050604050505020204" pitchFamily="18" charset="0"/>
                <a:sym typeface="Wingdings" panose="05000000000000000000" pitchFamily="2" charset="2"/>
              </a:rPr>
              <a:t>Actions are incremented in a discrete fashion Position &amp; velocity are incremented independently with position [+5, +3, 0, -3, -5] and velocity [+1, +0.5, 0, -0.5, -1]</a:t>
            </a:r>
          </a:p>
          <a:p>
            <a:pPr>
              <a:lnSpc>
                <a:spcPct val="200000"/>
              </a:lnSpc>
            </a:pPr>
            <a:endParaRPr lang="en-US" sz="2000" dirty="0">
              <a:latin typeface="Bookman Old Style" panose="02050604050505020204" pitchFamily="18"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6309134-5568-6620-EEBC-BB317B1F7F94}"/>
                  </a:ext>
                </a:extLst>
              </p:cNvPr>
              <p:cNvSpPr txBox="1"/>
              <p:nvPr/>
            </p:nvSpPr>
            <p:spPr>
              <a:xfrm>
                <a:off x="4093134" y="1848749"/>
                <a:ext cx="3784774" cy="443968"/>
              </a:xfrm>
              <a:prstGeom prst="rect">
                <a:avLst/>
              </a:prstGeom>
              <a:noFill/>
            </p:spPr>
            <p:txBody>
              <a:bodyPr wrap="square">
                <a:spAutoFit/>
              </a:bodyPr>
              <a:lstStyle/>
              <a:p>
                <a:pPr>
                  <a:lnSpc>
                    <a:spcPct val="107000"/>
                  </a:lnSpc>
                  <a:spcAft>
                    <a:spcPts val="800"/>
                  </a:spcAft>
                </a:pPr>
                <a14:m>
                  <m:oMath xmlns:m="http://schemas.openxmlformats.org/officeDocument/2006/math">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𝑟</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e>
                            </m:acc>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6309134-5568-6620-EEBC-BB317B1F7F94}"/>
                  </a:ext>
                </a:extLst>
              </p:cNvPr>
              <p:cNvSpPr txBox="1">
                <a:spLocks noRot="1" noChangeAspect="1" noMove="1" noResize="1" noEditPoints="1" noAdjustHandles="1" noChangeArrowheads="1" noChangeShapeType="1" noTextEdit="1"/>
              </p:cNvSpPr>
              <p:nvPr/>
            </p:nvSpPr>
            <p:spPr>
              <a:xfrm>
                <a:off x="4093134" y="1848749"/>
                <a:ext cx="3784774" cy="443968"/>
              </a:xfrm>
              <a:prstGeom prst="rect">
                <a:avLst/>
              </a:prstGeom>
              <a:blipFill>
                <a:blip r:embed="rId3"/>
                <a:stretch>
                  <a:fillRect b="-13699"/>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1F2A1BE-50A8-1C89-A828-CB6F5FFCA0C3}"/>
              </a:ext>
            </a:extLst>
          </p:cNvPr>
          <p:cNvSpPr txBox="1"/>
          <p:nvPr/>
        </p:nvSpPr>
        <p:spPr>
          <a:xfrm>
            <a:off x="653141" y="2857635"/>
            <a:ext cx="11436281" cy="1232773"/>
          </a:xfrm>
          <a:prstGeom prst="rect">
            <a:avLst/>
          </a:prstGeom>
          <a:noFill/>
        </p:spPr>
        <p:txBody>
          <a:bodyPr wrap="square" rtlCol="0">
            <a:spAutoFit/>
          </a:bodyPr>
          <a:lstStyle/>
          <a:p>
            <a:pPr>
              <a:lnSpc>
                <a:spcPct val="200000"/>
              </a:lnSpc>
            </a:pPr>
            <a:r>
              <a:rPr lang="en-US" sz="2000" dirty="0">
                <a:latin typeface="Bookman Old Style" panose="02050604050505020204" pitchFamily="18" charset="0"/>
                <a:sym typeface="Wingdings" panose="05000000000000000000" pitchFamily="2" charset="2"/>
              </a:rPr>
              <a:t>Here if the error is more our reward will tend to 1 if it is less it will tend to -1 in order to make our robot direct in correct direction we have to maximize negative reward</a:t>
            </a:r>
          </a:p>
        </p:txBody>
      </p:sp>
      <p:pic>
        <p:nvPicPr>
          <p:cNvPr id="4" name="Picture 3">
            <a:extLst>
              <a:ext uri="{FF2B5EF4-FFF2-40B4-BE49-F238E27FC236}">
                <a16:creationId xmlns:a16="http://schemas.microsoft.com/office/drawing/2014/main" id="{7074B4F2-A41E-343E-79F3-69A1487EB742}"/>
              </a:ext>
            </a:extLst>
          </p:cNvPr>
          <p:cNvPicPr>
            <a:picLocks noChangeAspect="1"/>
          </p:cNvPicPr>
          <p:nvPr/>
        </p:nvPicPr>
        <p:blipFill>
          <a:blip r:embed="rId4"/>
          <a:stretch>
            <a:fillRect/>
          </a:stretch>
        </p:blipFill>
        <p:spPr>
          <a:xfrm>
            <a:off x="8620877" y="0"/>
            <a:ext cx="3571123" cy="2657580"/>
          </a:xfrm>
          <a:prstGeom prst="rect">
            <a:avLst/>
          </a:prstGeom>
        </p:spPr>
      </p:pic>
    </p:spTree>
    <p:extLst>
      <p:ext uri="{BB962C8B-B14F-4D97-AF65-F5344CB8AC3E}">
        <p14:creationId xmlns:p14="http://schemas.microsoft.com/office/powerpoint/2010/main" val="5268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Gain Saturation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22" name="TextBox 21">
            <a:extLst>
              <a:ext uri="{FF2B5EF4-FFF2-40B4-BE49-F238E27FC236}">
                <a16:creationId xmlns:a16="http://schemas.microsoft.com/office/drawing/2014/main" id="{EF359F97-7DF6-A38C-D4DE-38B3F87FF613}"/>
              </a:ext>
            </a:extLst>
          </p:cNvPr>
          <p:cNvSpPr txBox="1"/>
          <p:nvPr/>
        </p:nvSpPr>
        <p:spPr>
          <a:xfrm>
            <a:off x="4306143" y="3254733"/>
            <a:ext cx="3896023" cy="1232773"/>
          </a:xfrm>
          <a:prstGeom prst="rect">
            <a:avLst/>
          </a:prstGeom>
          <a:noFill/>
        </p:spPr>
        <p:txBody>
          <a:bodyPr wrap="square" rtlCol="0">
            <a:spAutoFit/>
          </a:bodyPr>
          <a:lstStyle/>
          <a:p>
            <a:pPr>
              <a:lnSpc>
                <a:spcPct val="200000"/>
              </a:lnSpc>
            </a:pPr>
            <a:r>
              <a:rPr lang="en-US" sz="2000" dirty="0" err="1">
                <a:latin typeface="Bookman Old Style" panose="02050604050505020204" pitchFamily="18" charset="0"/>
                <a:sym typeface="Wingdings" panose="05000000000000000000" pitchFamily="2" charset="2"/>
              </a:rPr>
              <a:t>Kp</a:t>
            </a:r>
            <a:r>
              <a:rPr lang="en-US" sz="2000" dirty="0">
                <a:latin typeface="Bookman Old Style" panose="02050604050505020204" pitchFamily="18" charset="0"/>
                <a:sym typeface="Wingdings" panose="05000000000000000000" pitchFamily="2" charset="2"/>
              </a:rPr>
              <a:t> min – 10      </a:t>
            </a:r>
            <a:r>
              <a:rPr lang="en-US" sz="2000" dirty="0" err="1">
                <a:latin typeface="Bookman Old Style" panose="02050604050505020204" pitchFamily="18" charset="0"/>
                <a:sym typeface="Wingdings" panose="05000000000000000000" pitchFamily="2" charset="2"/>
              </a:rPr>
              <a:t>Kd</a:t>
            </a:r>
            <a:r>
              <a:rPr lang="en-US" sz="2000" dirty="0">
                <a:latin typeface="Bookman Old Style" panose="02050604050505020204" pitchFamily="18" charset="0"/>
                <a:sym typeface="Wingdings" panose="05000000000000000000" pitchFamily="2" charset="2"/>
              </a:rPr>
              <a:t> min -2</a:t>
            </a:r>
          </a:p>
          <a:p>
            <a:pPr>
              <a:lnSpc>
                <a:spcPct val="200000"/>
              </a:lnSpc>
            </a:pPr>
            <a:r>
              <a:rPr lang="en-US" sz="2000" dirty="0" err="1">
                <a:latin typeface="Bookman Old Style" panose="02050604050505020204" pitchFamily="18" charset="0"/>
                <a:sym typeface="Wingdings" panose="05000000000000000000" pitchFamily="2" charset="2"/>
              </a:rPr>
              <a:t>Kp</a:t>
            </a:r>
            <a:r>
              <a:rPr lang="en-US" sz="2000" dirty="0">
                <a:latin typeface="Bookman Old Style" panose="02050604050505020204" pitchFamily="18" charset="0"/>
                <a:sym typeface="Wingdings" panose="05000000000000000000" pitchFamily="2" charset="2"/>
              </a:rPr>
              <a:t> max – 200   </a:t>
            </a:r>
            <a:r>
              <a:rPr lang="en-US" sz="2000" dirty="0" err="1">
                <a:latin typeface="Bookman Old Style" panose="02050604050505020204" pitchFamily="18" charset="0"/>
                <a:sym typeface="Wingdings" panose="05000000000000000000" pitchFamily="2" charset="2"/>
              </a:rPr>
              <a:t>Kd</a:t>
            </a:r>
            <a:r>
              <a:rPr lang="en-US" sz="2000" dirty="0">
                <a:latin typeface="Bookman Old Style" panose="02050604050505020204" pitchFamily="18" charset="0"/>
                <a:sym typeface="Wingdings" panose="05000000000000000000" pitchFamily="2" charset="2"/>
              </a:rPr>
              <a:t> max - 40</a:t>
            </a:r>
          </a:p>
        </p:txBody>
      </p:sp>
      <p:sp>
        <p:nvSpPr>
          <p:cNvPr id="7" name="TextBox 6">
            <a:extLst>
              <a:ext uri="{FF2B5EF4-FFF2-40B4-BE49-F238E27FC236}">
                <a16:creationId xmlns:a16="http://schemas.microsoft.com/office/drawing/2014/main" id="{CCC67B25-B71B-6001-2FCA-0A931474BD49}"/>
              </a:ext>
            </a:extLst>
          </p:cNvPr>
          <p:cNvSpPr txBox="1"/>
          <p:nvPr/>
        </p:nvSpPr>
        <p:spPr>
          <a:xfrm>
            <a:off x="489225" y="1542665"/>
            <a:ext cx="11529857" cy="1232773"/>
          </a:xfrm>
          <a:prstGeom prst="rect">
            <a:avLst/>
          </a:prstGeom>
          <a:noFill/>
        </p:spPr>
        <p:txBody>
          <a:bodyPr wrap="square" rtlCol="0">
            <a:spAutoFit/>
          </a:bodyPr>
          <a:lstStyle/>
          <a:p>
            <a:pPr>
              <a:lnSpc>
                <a:spcPct val="200000"/>
              </a:lnSpc>
            </a:pPr>
            <a:r>
              <a:rPr lang="en-US" sz="2000" dirty="0">
                <a:latin typeface="Bookman Old Style" panose="02050604050505020204" pitchFamily="18" charset="0"/>
                <a:sym typeface="Wingdings" panose="05000000000000000000" pitchFamily="2" charset="2"/>
              </a:rPr>
              <a:t>Since, it is difficult to cover the exact dynamic model. Then the closed loop controller ensure to vanishing the dynamic errors </a:t>
            </a:r>
          </a:p>
        </p:txBody>
      </p:sp>
    </p:spTree>
    <p:extLst>
      <p:ext uri="{BB962C8B-B14F-4D97-AF65-F5344CB8AC3E}">
        <p14:creationId xmlns:p14="http://schemas.microsoft.com/office/powerpoint/2010/main" val="378651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Run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C67B25-B71B-6001-2FCA-0A931474BD49}"/>
                  </a:ext>
                </a:extLst>
              </p:cNvPr>
              <p:cNvSpPr txBox="1"/>
              <p:nvPr/>
            </p:nvSpPr>
            <p:spPr>
              <a:xfrm>
                <a:off x="2722471" y="2193296"/>
                <a:ext cx="5645344" cy="4926092"/>
              </a:xfrm>
              <a:prstGeom prst="rect">
                <a:avLst/>
              </a:prstGeom>
              <a:noFill/>
            </p:spPr>
            <p:txBody>
              <a:bodyPr wrap="square" rtlCol="0">
                <a:spAutoFit/>
              </a:bodyPr>
              <a:lstStyle/>
              <a:p>
                <a:pPr>
                  <a:lnSpc>
                    <a:spcPct val="200000"/>
                  </a:lnSpc>
                </a:pPr>
                <a:r>
                  <a:rPr lang="en-US" sz="2000" dirty="0" err="1">
                    <a:latin typeface="Bookman Old Style" panose="02050604050505020204" pitchFamily="18" charset="0"/>
                    <a:sym typeface="Wingdings" panose="05000000000000000000" pitchFamily="2" charset="2"/>
                  </a:rPr>
                  <a:t>Kp</a:t>
                </a:r>
                <a:r>
                  <a:rPr lang="en-US" sz="2000" dirty="0">
                    <a:latin typeface="Bookman Old Style" panose="02050604050505020204" pitchFamily="18" charset="0"/>
                    <a:sym typeface="Wingdings" panose="05000000000000000000" pitchFamily="2" charset="2"/>
                  </a:rPr>
                  <a:t>  State[ 2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a:t>
                </a:r>
              </a:p>
              <a:p>
                <a:pPr>
                  <a:lnSpc>
                    <a:spcPct val="200000"/>
                  </a:lnSpc>
                </a:pPr>
                <a:r>
                  <a:rPr lang="en-US" sz="2000" dirty="0" err="1">
                    <a:latin typeface="Bookman Old Style" panose="02050604050505020204" pitchFamily="18" charset="0"/>
                    <a:sym typeface="Wingdings" panose="05000000000000000000" pitchFamily="2" charset="2"/>
                  </a:rPr>
                  <a:t>Kd</a:t>
                </a:r>
                <a:r>
                  <a:rPr lang="en-US" sz="2000" dirty="0">
                    <a:latin typeface="Bookman Old Style" panose="02050604050505020204" pitchFamily="18" charset="0"/>
                    <a:sym typeface="Wingdings" panose="05000000000000000000" pitchFamily="2" charset="2"/>
                  </a:rPr>
                  <a:t>  State[ 2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+ 1]</a:t>
                </a:r>
              </a:p>
              <a:p>
                <a:pPr>
                  <a:lnSpc>
                    <a:spcPct val="200000"/>
                  </a:lnSpc>
                </a:pPr>
                <a:r>
                  <a:rPr lang="en-US" sz="2000" dirty="0" err="1">
                    <a:latin typeface="Bookman Old Style" panose="02050604050505020204" pitchFamily="18" charset="0"/>
                    <a:sym typeface="Wingdings" panose="05000000000000000000" pitchFamily="2" charset="2"/>
                  </a:rPr>
                  <a:t>a_position</a:t>
                </a:r>
                <a:r>
                  <a:rPr lang="en-US" sz="2000" dirty="0">
                    <a:latin typeface="Bookman Old Style" panose="02050604050505020204" pitchFamily="18" charset="0"/>
                    <a:sym typeface="Wingdings" panose="05000000000000000000" pitchFamily="2" charset="2"/>
                  </a:rPr>
                  <a:t>  State[ 2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+ 2 ]</a:t>
                </a:r>
              </a:p>
              <a:p>
                <a:pPr>
                  <a:lnSpc>
                    <a:spcPct val="200000"/>
                  </a:lnSpc>
                </a:pPr>
                <a:r>
                  <a:rPr lang="en-US" sz="2000" dirty="0" err="1">
                    <a:latin typeface="Bookman Old Style" panose="02050604050505020204" pitchFamily="18" charset="0"/>
                    <a:sym typeface="Wingdings" panose="05000000000000000000" pitchFamily="2" charset="2"/>
                  </a:rPr>
                  <a:t>a_velocity</a:t>
                </a:r>
                <a:r>
                  <a:rPr lang="en-US" sz="2000" dirty="0">
                    <a:latin typeface="Bookman Old Style" panose="02050604050505020204" pitchFamily="18" charset="0"/>
                    <a:sym typeface="Wingdings" panose="05000000000000000000" pitchFamily="2" charset="2"/>
                  </a:rPr>
                  <a:t>  State[ 2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+ 3]</a:t>
                </a:r>
              </a:p>
              <a:p>
                <a:pPr>
                  <a:lnSpc>
                    <a:spcPct val="200000"/>
                  </a:lnSpc>
                </a:pPr>
                <a:r>
                  <a:rPr lang="en-US" sz="2000" dirty="0">
                    <a:latin typeface="Bookman Old Style" panose="02050604050505020204" pitchFamily="18" charset="0"/>
                    <a:sym typeface="Wingdings" panose="05000000000000000000" pitchFamily="2" charset="2"/>
                  </a:rPr>
                  <a:t>q  State[ 0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a:t>
                </a:r>
              </a:p>
              <a:p>
                <a:pPr>
                  <a:lnSpc>
                    <a:spcPct val="200000"/>
                  </a:lnSpc>
                </a:pP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latin typeface="Bookman Old Style" panose="02050604050505020204" pitchFamily="18" charset="0"/>
                    <a:sym typeface="Wingdings" panose="05000000000000000000" pitchFamily="2" charset="2"/>
                  </a:rPr>
                  <a:t> State[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 2 * </a:t>
                </a:r>
                <a:r>
                  <a:rPr lang="en-US" sz="2000" dirty="0" err="1">
                    <a:latin typeface="Bookman Old Style" panose="02050604050505020204" pitchFamily="18" charset="0"/>
                    <a:sym typeface="Wingdings" panose="05000000000000000000" pitchFamily="2" charset="2"/>
                  </a:rPr>
                  <a:t>robot_dim</a:t>
                </a:r>
                <a:r>
                  <a:rPr lang="en-US" sz="2000" dirty="0">
                    <a:latin typeface="Bookman Old Style" panose="02050604050505020204" pitchFamily="18" charset="0"/>
                    <a:sym typeface="Wingdings" panose="05000000000000000000" pitchFamily="2" charset="2"/>
                  </a:rPr>
                  <a:t> ]</a:t>
                </a:r>
              </a:p>
              <a:p>
                <a:pPr>
                  <a:lnSpc>
                    <a:spcPct val="200000"/>
                  </a:lnSpc>
                </a:pPr>
                <a:endParaRPr lang="en-US" sz="2000" dirty="0">
                  <a:latin typeface="Bookman Old Style" panose="02050604050505020204" pitchFamily="18" charset="0"/>
                  <a:sym typeface="Wingdings" panose="05000000000000000000" pitchFamily="2" charset="2"/>
                </a:endParaRPr>
              </a:p>
              <a:p>
                <a:pPr>
                  <a:lnSpc>
                    <a:spcPct val="200000"/>
                  </a:lnSpc>
                </a:pPr>
                <a:endParaRPr lang="en-US" sz="2000" dirty="0">
                  <a:latin typeface="Bookman Old Style" panose="02050604050505020204" pitchFamily="18" charset="0"/>
                  <a:sym typeface="Wingdings" panose="05000000000000000000" pitchFamily="2" charset="2"/>
                </a:endParaRPr>
              </a:p>
            </p:txBody>
          </p:sp>
        </mc:Choice>
        <mc:Fallback xmlns="">
          <p:sp>
            <p:nvSpPr>
              <p:cNvPr id="7" name="TextBox 6">
                <a:extLst>
                  <a:ext uri="{FF2B5EF4-FFF2-40B4-BE49-F238E27FC236}">
                    <a16:creationId xmlns:a16="http://schemas.microsoft.com/office/drawing/2014/main" id="{CCC67B25-B71B-6001-2FCA-0A931474BD49}"/>
                  </a:ext>
                </a:extLst>
              </p:cNvPr>
              <p:cNvSpPr txBox="1">
                <a:spLocks noRot="1" noChangeAspect="1" noMove="1" noResize="1" noEditPoints="1" noAdjustHandles="1" noChangeArrowheads="1" noChangeShapeType="1" noTextEdit="1"/>
              </p:cNvSpPr>
              <p:nvPr/>
            </p:nvSpPr>
            <p:spPr>
              <a:xfrm>
                <a:off x="2722471" y="2193296"/>
                <a:ext cx="5645344" cy="4926092"/>
              </a:xfrm>
              <a:prstGeom prst="rect">
                <a:avLst/>
              </a:prstGeom>
              <a:blipFill>
                <a:blip r:embed="rId3"/>
                <a:stretch>
                  <a:fillRect l="-1188"/>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203E8187-E2F4-E96C-91D6-C1BF6D174815}"/>
              </a:ext>
            </a:extLst>
          </p:cNvPr>
          <p:cNvSpPr txBox="1"/>
          <p:nvPr/>
        </p:nvSpPr>
        <p:spPr>
          <a:xfrm>
            <a:off x="653142" y="1661745"/>
            <a:ext cx="3917854" cy="400110"/>
          </a:xfrm>
          <a:prstGeom prst="rect">
            <a:avLst/>
          </a:prstGeom>
          <a:noFill/>
        </p:spPr>
        <p:txBody>
          <a:bodyPr wrap="square" rtlCol="0">
            <a:spAutoFit/>
          </a:bodyPr>
          <a:lstStyle/>
          <a:p>
            <a:r>
              <a:rPr lang="en-US" sz="2000" b="1" dirty="0">
                <a:latin typeface="Bookman Old Style" panose="02050604050505020204" pitchFamily="18" charset="0"/>
              </a:rPr>
              <a:t>State </a:t>
            </a:r>
            <a:r>
              <a:rPr lang="en-US" sz="2000" b="1" dirty="0" err="1">
                <a:latin typeface="Bookman Old Style" panose="02050604050505020204" pitchFamily="18" charset="0"/>
              </a:rPr>
              <a:t>Varaiables</a:t>
            </a:r>
            <a:r>
              <a:rPr lang="en-US" sz="2000" b="1" dirty="0">
                <a:latin typeface="Bookman Old Style" panose="02050604050505020204" pitchFamily="18" charset="0"/>
              </a:rPr>
              <a:t>:</a:t>
            </a:r>
            <a:endParaRPr lang="en-IN" sz="2000" b="1" dirty="0">
              <a:latin typeface="Bookman Old Style" panose="02050604050505020204" pitchFamily="18" charset="0"/>
            </a:endParaRPr>
          </a:p>
        </p:txBody>
      </p:sp>
    </p:spTree>
    <p:extLst>
      <p:ext uri="{BB962C8B-B14F-4D97-AF65-F5344CB8AC3E}">
        <p14:creationId xmlns:p14="http://schemas.microsoft.com/office/powerpoint/2010/main" val="415667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278FCB-BCE0-AEE7-10EE-E871FBCC9AD8}"/>
                  </a:ext>
                </a:extLst>
              </p:cNvPr>
              <p:cNvSpPr txBox="1"/>
              <p:nvPr/>
            </p:nvSpPr>
            <p:spPr>
              <a:xfrm>
                <a:off x="237392" y="729761"/>
                <a:ext cx="11702503" cy="5436616"/>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Calculating reward for time t</a:t>
                </a:r>
              </a:p>
              <a:p>
                <a:pPr marL="342900" indent="-342900">
                  <a:lnSpc>
                    <a:spcPct val="30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update gain( </a:t>
                </a:r>
                <a:r>
                  <a:rPr lang="en-US" sz="2000" dirty="0" err="1">
                    <a:latin typeface="Bookman Old Style" panose="02050604050505020204" pitchFamily="18" charset="0"/>
                    <a:sym typeface="Wingdings" panose="05000000000000000000" pitchFamily="2" charset="2"/>
                  </a:rPr>
                  <a:t>kp</a:t>
                </a:r>
                <a:r>
                  <a:rPr lang="en-US" sz="2000" dirty="0">
                    <a:latin typeface="Bookman Old Style" panose="02050604050505020204" pitchFamily="18" charset="0"/>
                    <a:sym typeface="Wingdings" panose="05000000000000000000" pitchFamily="2" charset="2"/>
                  </a:rPr>
                  <a:t>, </a:t>
                </a:r>
                <a:r>
                  <a:rPr lang="en-US" sz="2000" dirty="0" err="1">
                    <a:latin typeface="Bookman Old Style" panose="02050604050505020204" pitchFamily="18" charset="0"/>
                    <a:sym typeface="Wingdings" panose="05000000000000000000" pitchFamily="2" charset="2"/>
                  </a:rPr>
                  <a:t>kd</a:t>
                </a:r>
                <a:r>
                  <a:rPr lang="en-US" sz="2000" dirty="0">
                    <a:latin typeface="Bookman Old Style" panose="02050604050505020204" pitchFamily="18" charset="0"/>
                    <a:sym typeface="Wingdings" panose="05000000000000000000" pitchFamily="2" charset="2"/>
                  </a:rPr>
                  <a:t> )</a:t>
                </a:r>
              </a:p>
              <a:p>
                <a:pPr marL="342900" indent="-342900">
                  <a:lnSpc>
                    <a:spcPct val="30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for each horizon Calculate the auxiliary control input</a:t>
                </a:r>
              </a:p>
              <a:p>
                <a:pPr>
                  <a:lnSpc>
                    <a:spcPct val="300000"/>
                  </a:lnSpc>
                </a:pP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𝑢</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sub>
                      </m:sSub>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000" dirty="0">
                  <a:latin typeface="Bookman Old Style" panose="02050604050505020204" pitchFamily="18" charset="0"/>
                  <a:sym typeface="Wingdings" panose="05000000000000000000" pitchFamily="2" charset="2"/>
                </a:endParaRPr>
              </a:p>
              <a:p>
                <a:pPr marL="342900" indent="-342900">
                  <a:lnSpc>
                    <a:spcPct val="30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Update </a:t>
                </a: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𝑞</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sym typeface="Wingdings" panose="05000000000000000000" pitchFamily="2" charset="2"/>
                  </a:rPr>
                  <a:t> using </a:t>
                </a:r>
                <a:r>
                  <a:rPr lang="en-US" sz="2000" dirty="0" err="1">
                    <a:latin typeface="Bookman Old Style" panose="02050604050505020204" pitchFamily="18" charset="0"/>
                    <a:sym typeface="Wingdings" panose="05000000000000000000" pitchFamily="2" charset="2"/>
                  </a:rPr>
                  <a:t>fwd_dyn</a:t>
                </a:r>
                <a:r>
                  <a:rPr lang="en-US" sz="2000" dirty="0">
                    <a:latin typeface="Bookman Old Style" panose="02050604050505020204" pitchFamily="18" charset="0"/>
                    <a:sym typeface="Wingdings" panose="05000000000000000000" pitchFamily="2" charset="2"/>
                  </a:rPr>
                  <a:t> </a:t>
                </a:r>
              </a:p>
              <a:p>
                <a:pPr marL="342900" indent="-342900">
                  <a:lnSpc>
                    <a:spcPct val="30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Update updated variables in state</a:t>
                </a:r>
              </a:p>
            </p:txBody>
          </p:sp>
        </mc:Choice>
        <mc:Fallback xmlns="">
          <p:sp>
            <p:nvSpPr>
              <p:cNvPr id="8" name="TextBox 7">
                <a:extLst>
                  <a:ext uri="{FF2B5EF4-FFF2-40B4-BE49-F238E27FC236}">
                    <a16:creationId xmlns:a16="http://schemas.microsoft.com/office/drawing/2014/main" id="{26278FCB-BCE0-AEE7-10EE-E871FBCC9AD8}"/>
                  </a:ext>
                </a:extLst>
              </p:cNvPr>
              <p:cNvSpPr txBox="1">
                <a:spLocks noRot="1" noChangeAspect="1" noMove="1" noResize="1" noEditPoints="1" noAdjustHandles="1" noChangeArrowheads="1" noChangeShapeType="1" noTextEdit="1"/>
              </p:cNvSpPr>
              <p:nvPr/>
            </p:nvSpPr>
            <p:spPr>
              <a:xfrm>
                <a:off x="237392" y="729761"/>
                <a:ext cx="11702503" cy="5436616"/>
              </a:xfrm>
              <a:prstGeom prst="rect">
                <a:avLst/>
              </a:prstGeom>
              <a:blipFill>
                <a:blip r:embed="rId3"/>
                <a:stretch>
                  <a:fillRect l="-469" b="-1009"/>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9B70206-AAC9-2B6F-5336-20458B644281}"/>
              </a:ext>
            </a:extLst>
          </p:cNvPr>
          <p:cNvSpPr txBox="1"/>
          <p:nvPr/>
        </p:nvSpPr>
        <p:spPr>
          <a:xfrm>
            <a:off x="134396" y="430822"/>
            <a:ext cx="3917854" cy="400110"/>
          </a:xfrm>
          <a:prstGeom prst="rect">
            <a:avLst/>
          </a:prstGeom>
          <a:noFill/>
        </p:spPr>
        <p:txBody>
          <a:bodyPr wrap="square" rtlCol="0">
            <a:spAutoFit/>
          </a:bodyPr>
          <a:lstStyle/>
          <a:p>
            <a:r>
              <a:rPr lang="en-US" sz="2000" b="1" dirty="0">
                <a:latin typeface="Bookman Old Style" panose="02050604050505020204" pitchFamily="18" charset="0"/>
              </a:rPr>
              <a:t>Work flow:</a:t>
            </a:r>
            <a:endParaRPr lang="en-IN" sz="2000" b="1" dirty="0">
              <a:latin typeface="Bookman Old Style" panose="02050604050505020204" pitchFamily="18" charset="0"/>
            </a:endParaRPr>
          </a:p>
        </p:txBody>
      </p:sp>
    </p:spTree>
    <p:extLst>
      <p:ext uri="{BB962C8B-B14F-4D97-AF65-F5344CB8AC3E}">
        <p14:creationId xmlns:p14="http://schemas.microsoft.com/office/powerpoint/2010/main" val="1285455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Main Function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201E256-0232-0230-1168-85624DB92D4A}"/>
                  </a:ext>
                </a:extLst>
              </p:cNvPr>
              <p:cNvSpPr txBox="1"/>
              <p:nvPr/>
            </p:nvSpPr>
            <p:spPr>
              <a:xfrm>
                <a:off x="574009" y="1391579"/>
                <a:ext cx="11462659" cy="4464427"/>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Using Future Trajectory Finding </a:t>
                </a:r>
                <a14:m>
                  <m:oMath xmlns:m="http://schemas.openxmlformats.org/officeDocument/2006/math">
                    <m:acc>
                      <m:accPr>
                        <m:chr m:val="̈"/>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𝑞</m:t>
                        </m:r>
                      </m:e>
                    </m:acc>
                  </m:oMath>
                </a14:m>
                <a:r>
                  <a:rPr lang="en-US" sz="2000" dirty="0">
                    <a:latin typeface="Bookman Old Style" panose="02050604050505020204" pitchFamily="18" charset="0"/>
                    <a:sym typeface="Wingdings" panose="05000000000000000000" pitchFamily="2" charset="2"/>
                  </a:rPr>
                  <a:t> for particular horizon</a:t>
                </a:r>
              </a:p>
              <a:p>
                <a:pPr marL="342900" indent="-342900">
                  <a:lnSpc>
                    <a:spcPct val="25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Finding optimal combination of position and velocity value with QNN</a:t>
                </a:r>
              </a:p>
              <a:p>
                <a:pPr marL="342900" indent="-342900">
                  <a:lnSpc>
                    <a:spcPct val="25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Updating the values and perform forward dynamics in order to get positional parameters of next point</a:t>
                </a:r>
              </a:p>
              <a:p>
                <a:pPr marL="342900" indent="-342900">
                  <a:lnSpc>
                    <a:spcPct val="25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Update Epsilon and Error</a:t>
                </a:r>
              </a:p>
              <a:p>
                <a:pPr>
                  <a:lnSpc>
                    <a:spcPct val="200000"/>
                  </a:lnSpc>
                </a:pPr>
                <a:r>
                  <a:rPr lang="en-US" sz="2000" dirty="0">
                    <a:latin typeface="Bookman Old Style" panose="02050604050505020204" pitchFamily="18" charset="0"/>
                    <a:sym typeface="Wingdings" panose="05000000000000000000" pitchFamily="2" charset="2"/>
                  </a:rPr>
                  <a:t> </a:t>
                </a:r>
              </a:p>
            </p:txBody>
          </p:sp>
        </mc:Choice>
        <mc:Fallback xmlns="">
          <p:sp>
            <p:nvSpPr>
              <p:cNvPr id="18" name="TextBox 17">
                <a:extLst>
                  <a:ext uri="{FF2B5EF4-FFF2-40B4-BE49-F238E27FC236}">
                    <a16:creationId xmlns:a16="http://schemas.microsoft.com/office/drawing/2014/main" id="{1201E256-0232-0230-1168-85624DB92D4A}"/>
                  </a:ext>
                </a:extLst>
              </p:cNvPr>
              <p:cNvSpPr txBox="1">
                <a:spLocks noRot="1" noChangeAspect="1" noMove="1" noResize="1" noEditPoints="1" noAdjustHandles="1" noChangeArrowheads="1" noChangeShapeType="1" noTextEdit="1"/>
              </p:cNvSpPr>
              <p:nvPr/>
            </p:nvSpPr>
            <p:spPr>
              <a:xfrm>
                <a:off x="574009" y="1391579"/>
                <a:ext cx="11462659" cy="4464427"/>
              </a:xfrm>
              <a:prstGeom prst="rect">
                <a:avLst/>
              </a:prstGeom>
              <a:blipFill>
                <a:blip r:embed="rId3"/>
                <a:stretch>
                  <a:fillRect l="-478"/>
                </a:stretch>
              </a:blipFill>
            </p:spPr>
            <p:txBody>
              <a:bodyPr/>
              <a:lstStyle/>
              <a:p>
                <a:r>
                  <a:rPr lang="en-IN">
                    <a:noFill/>
                  </a:rPr>
                  <a:t> </a:t>
                </a:r>
              </a:p>
            </p:txBody>
          </p:sp>
        </mc:Fallback>
      </mc:AlternateContent>
    </p:spTree>
    <p:extLst>
      <p:ext uri="{BB962C8B-B14F-4D97-AF65-F5344CB8AC3E}">
        <p14:creationId xmlns:p14="http://schemas.microsoft.com/office/powerpoint/2010/main" val="358139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Flow chart</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2" name="Rectangle 1">
            <a:extLst>
              <a:ext uri="{FF2B5EF4-FFF2-40B4-BE49-F238E27FC236}">
                <a16:creationId xmlns:a16="http://schemas.microsoft.com/office/drawing/2014/main" id="{F5FF41DD-3C09-D165-E7FB-93035AE5B846}"/>
              </a:ext>
            </a:extLst>
          </p:cNvPr>
          <p:cNvSpPr/>
          <p:nvPr/>
        </p:nvSpPr>
        <p:spPr>
          <a:xfrm>
            <a:off x="993531" y="2382715"/>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Values</a:t>
            </a:r>
            <a:endParaRPr lang="en-IN" dirty="0"/>
          </a:p>
        </p:txBody>
      </p:sp>
      <p:sp>
        <p:nvSpPr>
          <p:cNvPr id="8" name="Rectangle 7">
            <a:extLst>
              <a:ext uri="{FF2B5EF4-FFF2-40B4-BE49-F238E27FC236}">
                <a16:creationId xmlns:a16="http://schemas.microsoft.com/office/drawing/2014/main" id="{B4EFCC6D-0AF3-18E8-81C1-3282976E0604}"/>
              </a:ext>
            </a:extLst>
          </p:cNvPr>
          <p:cNvSpPr/>
          <p:nvPr/>
        </p:nvSpPr>
        <p:spPr>
          <a:xfrm>
            <a:off x="2772508" y="2382715"/>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 Trajectory</a:t>
            </a:r>
            <a:endParaRPr lang="en-IN" dirty="0"/>
          </a:p>
        </p:txBody>
      </p:sp>
      <p:sp>
        <p:nvSpPr>
          <p:cNvPr id="9" name="Rectangle 8">
            <a:extLst>
              <a:ext uri="{FF2B5EF4-FFF2-40B4-BE49-F238E27FC236}">
                <a16:creationId xmlns:a16="http://schemas.microsoft.com/office/drawing/2014/main" id="{F7C790D7-20D4-F78D-1A7A-0F9C7187078F}"/>
              </a:ext>
            </a:extLst>
          </p:cNvPr>
          <p:cNvSpPr/>
          <p:nvPr/>
        </p:nvSpPr>
        <p:spPr>
          <a:xfrm>
            <a:off x="4469424" y="2382715"/>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Policy Iteration</a:t>
            </a:r>
            <a:endParaRPr lang="en-IN" dirty="0"/>
          </a:p>
        </p:txBody>
      </p:sp>
      <p:sp>
        <p:nvSpPr>
          <p:cNvPr id="10" name="Rectangle 9">
            <a:extLst>
              <a:ext uri="{FF2B5EF4-FFF2-40B4-BE49-F238E27FC236}">
                <a16:creationId xmlns:a16="http://schemas.microsoft.com/office/drawing/2014/main" id="{44C09BD0-61F6-6056-8BBD-F8C41B2CE27E}"/>
              </a:ext>
            </a:extLst>
          </p:cNvPr>
          <p:cNvSpPr/>
          <p:nvPr/>
        </p:nvSpPr>
        <p:spPr>
          <a:xfrm>
            <a:off x="4469424" y="3783623"/>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endParaRPr lang="en-IN" dirty="0"/>
          </a:p>
        </p:txBody>
      </p:sp>
      <p:sp>
        <p:nvSpPr>
          <p:cNvPr id="11" name="Rectangle 10">
            <a:extLst>
              <a:ext uri="{FF2B5EF4-FFF2-40B4-BE49-F238E27FC236}">
                <a16:creationId xmlns:a16="http://schemas.microsoft.com/office/drawing/2014/main" id="{CE4FEF9F-9577-155A-746D-1F3E2330A1B3}"/>
              </a:ext>
            </a:extLst>
          </p:cNvPr>
          <p:cNvSpPr/>
          <p:nvPr/>
        </p:nvSpPr>
        <p:spPr>
          <a:xfrm>
            <a:off x="6326067" y="3783623"/>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a:t>
            </a:r>
            <a:endParaRPr lang="en-IN" dirty="0"/>
          </a:p>
        </p:txBody>
      </p:sp>
      <p:sp>
        <p:nvSpPr>
          <p:cNvPr id="12" name="Rectangle 11">
            <a:extLst>
              <a:ext uri="{FF2B5EF4-FFF2-40B4-BE49-F238E27FC236}">
                <a16:creationId xmlns:a16="http://schemas.microsoft.com/office/drawing/2014/main" id="{3AEADED0-CE89-C6BE-4026-DB4299020455}"/>
              </a:ext>
            </a:extLst>
          </p:cNvPr>
          <p:cNvSpPr/>
          <p:nvPr/>
        </p:nvSpPr>
        <p:spPr>
          <a:xfrm>
            <a:off x="8540262" y="3783623"/>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Error</a:t>
            </a:r>
            <a:endParaRPr lang="en-IN" dirty="0"/>
          </a:p>
        </p:txBody>
      </p:sp>
      <p:sp>
        <p:nvSpPr>
          <p:cNvPr id="13" name="Rectangle 12">
            <a:extLst>
              <a:ext uri="{FF2B5EF4-FFF2-40B4-BE49-F238E27FC236}">
                <a16:creationId xmlns:a16="http://schemas.microsoft.com/office/drawing/2014/main" id="{4F4177A2-A8A9-139A-5B41-71F9951E1944}"/>
              </a:ext>
            </a:extLst>
          </p:cNvPr>
          <p:cNvSpPr/>
          <p:nvPr/>
        </p:nvSpPr>
        <p:spPr>
          <a:xfrm>
            <a:off x="6336325" y="5089984"/>
            <a:ext cx="1406769" cy="84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cxnSp>
        <p:nvCxnSpPr>
          <p:cNvPr id="4" name="Straight Arrow Connector 3">
            <a:extLst>
              <a:ext uri="{FF2B5EF4-FFF2-40B4-BE49-F238E27FC236}">
                <a16:creationId xmlns:a16="http://schemas.microsoft.com/office/drawing/2014/main" id="{4D694482-411A-61A7-6F26-7AA391BA1317}"/>
              </a:ext>
            </a:extLst>
          </p:cNvPr>
          <p:cNvCxnSpPr>
            <a:stCxn id="2" idx="3"/>
            <a:endCxn id="8" idx="1"/>
          </p:cNvCxnSpPr>
          <p:nvPr/>
        </p:nvCxnSpPr>
        <p:spPr>
          <a:xfrm>
            <a:off x="2400300" y="2804746"/>
            <a:ext cx="3722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Connector: Elbow 16">
            <a:extLst>
              <a:ext uri="{FF2B5EF4-FFF2-40B4-BE49-F238E27FC236}">
                <a16:creationId xmlns:a16="http://schemas.microsoft.com/office/drawing/2014/main" id="{AE245E27-9FFD-8101-608E-22D4D3B52DEC}"/>
              </a:ext>
            </a:extLst>
          </p:cNvPr>
          <p:cNvCxnSpPr>
            <a:stCxn id="8" idx="2"/>
            <a:endCxn id="10" idx="1"/>
          </p:cNvCxnSpPr>
          <p:nvPr/>
        </p:nvCxnSpPr>
        <p:spPr>
          <a:xfrm rot="16200000" flipH="1">
            <a:off x="3483220" y="3219449"/>
            <a:ext cx="978877" cy="99353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55E0510-83ED-F77F-6C28-8E673D085BFD}"/>
              </a:ext>
            </a:extLst>
          </p:cNvPr>
          <p:cNvCxnSpPr>
            <a:stCxn id="10" idx="3"/>
            <a:endCxn id="11" idx="1"/>
          </p:cNvCxnSpPr>
          <p:nvPr/>
        </p:nvCxnSpPr>
        <p:spPr>
          <a:xfrm>
            <a:off x="5876193" y="4205654"/>
            <a:ext cx="44987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8EB082A-57AF-CB0B-F198-0DF10B481C3F}"/>
              </a:ext>
            </a:extLst>
          </p:cNvPr>
          <p:cNvCxnSpPr>
            <a:stCxn id="11" idx="3"/>
            <a:endCxn id="12" idx="1"/>
          </p:cNvCxnSpPr>
          <p:nvPr/>
        </p:nvCxnSpPr>
        <p:spPr>
          <a:xfrm>
            <a:off x="7732836" y="4205654"/>
            <a:ext cx="80742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nector: Elbow 23">
            <a:extLst>
              <a:ext uri="{FF2B5EF4-FFF2-40B4-BE49-F238E27FC236}">
                <a16:creationId xmlns:a16="http://schemas.microsoft.com/office/drawing/2014/main" id="{D7FC3F09-621D-D579-B595-CF33235C2AD2}"/>
              </a:ext>
            </a:extLst>
          </p:cNvPr>
          <p:cNvCxnSpPr>
            <a:stCxn id="10" idx="2"/>
            <a:endCxn id="13" idx="1"/>
          </p:cNvCxnSpPr>
          <p:nvPr/>
        </p:nvCxnSpPr>
        <p:spPr>
          <a:xfrm rot="16200000" flipH="1">
            <a:off x="5312402" y="4488092"/>
            <a:ext cx="884330" cy="1163516"/>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Connector: Elbow 25">
            <a:extLst>
              <a:ext uri="{FF2B5EF4-FFF2-40B4-BE49-F238E27FC236}">
                <a16:creationId xmlns:a16="http://schemas.microsoft.com/office/drawing/2014/main" id="{B246346D-338E-F584-9917-676129A88878}"/>
              </a:ext>
            </a:extLst>
          </p:cNvPr>
          <p:cNvCxnSpPr>
            <a:stCxn id="2" idx="0"/>
            <a:endCxn id="9" idx="0"/>
          </p:cNvCxnSpPr>
          <p:nvPr/>
        </p:nvCxnSpPr>
        <p:spPr>
          <a:xfrm rot="5400000" flipH="1" flipV="1">
            <a:off x="3434862" y="644769"/>
            <a:ext cx="12700" cy="3475893"/>
          </a:xfrm>
          <a:prstGeom prst="bentConnector3">
            <a:avLst>
              <a:gd name="adj1" fmla="val 450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ADC03583-FFED-6E95-25CB-55D8B8197E81}"/>
              </a:ext>
            </a:extLst>
          </p:cNvPr>
          <p:cNvCxnSpPr>
            <a:cxnSpLocks/>
            <a:stCxn id="9" idx="2"/>
            <a:endCxn id="10" idx="0"/>
          </p:cNvCxnSpPr>
          <p:nvPr/>
        </p:nvCxnSpPr>
        <p:spPr>
          <a:xfrm>
            <a:off x="5172809" y="3226777"/>
            <a:ext cx="0" cy="5568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8580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415600" y="2727241"/>
            <a:ext cx="11360800" cy="941600"/>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Times New Roman"/>
                <a:ea typeface="Times New Roman"/>
                <a:cs typeface="Times New Roman"/>
                <a:sym typeface="Times New Roman"/>
              </a:rPr>
              <a:t>Code &amp; Output</a:t>
            </a:r>
            <a:endParaRPr lang="en" sz="5867"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22EE145C-348D-EB92-C876-168DA9ABEAD9}"/>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110613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6" name="Google Shape;76;p15"/>
          <p:cNvSpPr txBox="1"/>
          <p:nvPr/>
        </p:nvSpPr>
        <p:spPr>
          <a:xfrm>
            <a:off x="3445100" y="252367"/>
            <a:ext cx="4535600" cy="861734"/>
          </a:xfrm>
          <a:prstGeom prst="rect">
            <a:avLst/>
          </a:prstGeom>
          <a:noFill/>
          <a:ln>
            <a:noFill/>
          </a:ln>
        </p:spPr>
        <p:txBody>
          <a:bodyPr spcFirstLastPara="1" wrap="square" lIns="121900" tIns="121900" rIns="121900" bIns="121900" anchor="t" anchorCtr="0">
            <a:spAutoFit/>
          </a:bodyPr>
          <a:lstStyle/>
          <a:p>
            <a:pPr algn="ctr"/>
            <a:r>
              <a:rPr lang="en" sz="4000" b="1" dirty="0">
                <a:solidFill>
                  <a:schemeClr val="accent1">
                    <a:lumMod val="75000"/>
                  </a:schemeClr>
                </a:solidFill>
                <a:latin typeface="Times New Roman"/>
                <a:ea typeface="Times New Roman"/>
                <a:cs typeface="Times New Roman"/>
                <a:sym typeface="Times New Roman"/>
              </a:rPr>
              <a:t>WORKFLOW</a:t>
            </a:r>
            <a:endParaRPr sz="4000" b="1" dirty="0">
              <a:solidFill>
                <a:schemeClr val="accent1">
                  <a:lumMod val="75000"/>
                </a:schemeClr>
              </a:solidFill>
              <a:latin typeface="Times New Roman"/>
              <a:ea typeface="Times New Roman"/>
              <a:cs typeface="Times New Roman"/>
              <a:sym typeface="Times New Roman"/>
            </a:endParaRPr>
          </a:p>
        </p:txBody>
      </p:sp>
      <p:cxnSp>
        <p:nvCxnSpPr>
          <p:cNvPr id="77" name="Google Shape;77;p15"/>
          <p:cNvCxnSpPr/>
          <p:nvPr/>
        </p:nvCxnSpPr>
        <p:spPr>
          <a:xfrm rot="10800000" flipH="1">
            <a:off x="7624567" y="3610133"/>
            <a:ext cx="2728800" cy="14400"/>
          </a:xfrm>
          <a:prstGeom prst="straightConnector1">
            <a:avLst/>
          </a:prstGeom>
          <a:noFill/>
          <a:ln w="28575" cap="flat" cmpd="sng">
            <a:solidFill>
              <a:srgbClr val="002060"/>
            </a:solidFill>
            <a:prstDash val="solid"/>
            <a:round/>
            <a:headEnd type="none" w="med" len="med"/>
            <a:tailEnd type="none" w="med" len="med"/>
          </a:ln>
        </p:spPr>
      </p:cxnSp>
      <p:cxnSp>
        <p:nvCxnSpPr>
          <p:cNvPr id="78" name="Google Shape;78;p15"/>
          <p:cNvCxnSpPr/>
          <p:nvPr/>
        </p:nvCxnSpPr>
        <p:spPr>
          <a:xfrm rot="10800000" flipH="1">
            <a:off x="1590667" y="3081367"/>
            <a:ext cx="2300400" cy="9200"/>
          </a:xfrm>
          <a:prstGeom prst="straightConnector1">
            <a:avLst/>
          </a:prstGeom>
          <a:noFill/>
          <a:ln w="28575" cap="flat" cmpd="sng">
            <a:solidFill>
              <a:schemeClr val="accent5">
                <a:lumMod val="50000"/>
              </a:schemeClr>
            </a:solidFill>
            <a:prstDash val="solid"/>
            <a:round/>
            <a:headEnd type="oval" w="med" len="med"/>
            <a:tailEnd type="none" w="med" len="med"/>
          </a:ln>
        </p:spPr>
      </p:cxnSp>
      <p:cxnSp>
        <p:nvCxnSpPr>
          <p:cNvPr id="79" name="Google Shape;79;p15"/>
          <p:cNvCxnSpPr/>
          <p:nvPr/>
        </p:nvCxnSpPr>
        <p:spPr>
          <a:xfrm>
            <a:off x="3891067" y="3081367"/>
            <a:ext cx="657200" cy="1714400"/>
          </a:xfrm>
          <a:prstGeom prst="straightConnector1">
            <a:avLst/>
          </a:prstGeom>
          <a:noFill/>
          <a:ln w="28575" cap="flat" cmpd="sng">
            <a:solidFill>
              <a:srgbClr val="002060"/>
            </a:solidFill>
            <a:prstDash val="solid"/>
            <a:round/>
            <a:headEnd type="none" w="med" len="med"/>
            <a:tailEnd type="none" w="med" len="med"/>
          </a:ln>
        </p:spPr>
      </p:cxnSp>
      <p:cxnSp>
        <p:nvCxnSpPr>
          <p:cNvPr id="80" name="Google Shape;80;p15"/>
          <p:cNvCxnSpPr/>
          <p:nvPr/>
        </p:nvCxnSpPr>
        <p:spPr>
          <a:xfrm flipH="1">
            <a:off x="4548267" y="1719782"/>
            <a:ext cx="1157200" cy="3086000"/>
          </a:xfrm>
          <a:prstGeom prst="straightConnector1">
            <a:avLst/>
          </a:prstGeom>
          <a:noFill/>
          <a:ln w="28575" cap="flat" cmpd="sng">
            <a:solidFill>
              <a:srgbClr val="002060"/>
            </a:solidFill>
            <a:prstDash val="solid"/>
            <a:round/>
            <a:headEnd type="none" w="med" len="med"/>
            <a:tailEnd type="none" w="med" len="med"/>
          </a:ln>
        </p:spPr>
      </p:cxnSp>
      <p:cxnSp>
        <p:nvCxnSpPr>
          <p:cNvPr id="81" name="Google Shape;81;p15"/>
          <p:cNvCxnSpPr/>
          <p:nvPr/>
        </p:nvCxnSpPr>
        <p:spPr>
          <a:xfrm>
            <a:off x="5705467" y="1709733"/>
            <a:ext cx="1184400" cy="3729200"/>
          </a:xfrm>
          <a:prstGeom prst="straightConnector1">
            <a:avLst/>
          </a:prstGeom>
          <a:noFill/>
          <a:ln w="28575" cap="flat" cmpd="sng">
            <a:solidFill>
              <a:srgbClr val="002060"/>
            </a:solidFill>
            <a:prstDash val="solid"/>
            <a:round/>
            <a:headEnd type="none" w="med" len="med"/>
            <a:tailEnd type="none" w="med" len="med"/>
          </a:ln>
        </p:spPr>
      </p:cxnSp>
      <p:cxnSp>
        <p:nvCxnSpPr>
          <p:cNvPr id="82" name="Google Shape;82;p15"/>
          <p:cNvCxnSpPr/>
          <p:nvPr/>
        </p:nvCxnSpPr>
        <p:spPr>
          <a:xfrm rot="10800000" flipH="1">
            <a:off x="6904033" y="3609967"/>
            <a:ext cx="742800" cy="1828800"/>
          </a:xfrm>
          <a:prstGeom prst="straightConnector1">
            <a:avLst/>
          </a:prstGeom>
          <a:noFill/>
          <a:ln w="28575" cap="flat" cmpd="sng">
            <a:solidFill>
              <a:srgbClr val="002060"/>
            </a:solidFill>
            <a:prstDash val="solid"/>
            <a:round/>
            <a:headEnd type="none" w="med" len="med"/>
            <a:tailEnd type="none" w="med" len="med"/>
          </a:ln>
        </p:spPr>
      </p:cxnSp>
      <p:sp>
        <p:nvSpPr>
          <p:cNvPr id="83" name="Google Shape;83;p15"/>
          <p:cNvSpPr txBox="1"/>
          <p:nvPr/>
        </p:nvSpPr>
        <p:spPr>
          <a:xfrm>
            <a:off x="333364" y="2281519"/>
            <a:ext cx="2780000" cy="595059"/>
          </a:xfrm>
          <a:prstGeom prst="rect">
            <a:avLst/>
          </a:prstGeom>
          <a:noFill/>
          <a:ln>
            <a:noFill/>
          </a:ln>
        </p:spPr>
        <p:txBody>
          <a:bodyPr spcFirstLastPara="1" wrap="square" lIns="121900" tIns="121900" rIns="121900" bIns="121900" anchor="t" anchorCtr="0">
            <a:spAutoFit/>
          </a:bodyPr>
          <a:lstStyle/>
          <a:p>
            <a:pPr algn="ctr"/>
            <a:r>
              <a:rPr lang="en" sz="2267" b="1" dirty="0">
                <a:latin typeface="Times New Roman"/>
                <a:ea typeface="Times New Roman"/>
                <a:cs typeface="Times New Roman"/>
                <a:sym typeface="Times New Roman"/>
              </a:rPr>
              <a:t>INTRODUCTION</a:t>
            </a:r>
            <a:endParaRPr sz="2267" b="1" dirty="0">
              <a:latin typeface="Times New Roman"/>
              <a:ea typeface="Times New Roman"/>
              <a:cs typeface="Times New Roman"/>
              <a:sym typeface="Times New Roman"/>
            </a:endParaRPr>
          </a:p>
        </p:txBody>
      </p:sp>
      <p:sp>
        <p:nvSpPr>
          <p:cNvPr id="84" name="Google Shape;84;p15"/>
          <p:cNvSpPr txBox="1"/>
          <p:nvPr/>
        </p:nvSpPr>
        <p:spPr>
          <a:xfrm>
            <a:off x="2930782" y="4748465"/>
            <a:ext cx="3366885" cy="615513"/>
          </a:xfrm>
          <a:prstGeom prst="rect">
            <a:avLst/>
          </a:prstGeom>
          <a:noFill/>
          <a:ln>
            <a:noFill/>
          </a:ln>
        </p:spPr>
        <p:txBody>
          <a:bodyPr spcFirstLastPara="1" wrap="square" lIns="121900" tIns="121900" rIns="121900" bIns="121900" anchor="t" anchorCtr="0">
            <a:spAutoFit/>
          </a:bodyPr>
          <a:lstStyle/>
          <a:p>
            <a:pPr algn="ctr"/>
            <a:r>
              <a:rPr lang="en" sz="2267" b="1" dirty="0">
                <a:latin typeface="Times New Roman"/>
                <a:ea typeface="Source Code Pro"/>
                <a:cs typeface="Times New Roman"/>
                <a:sym typeface="Times New Roman"/>
              </a:rPr>
              <a:t>THEORY</a:t>
            </a:r>
            <a:endParaRPr sz="2400" dirty="0">
              <a:latin typeface="Source Code Pro"/>
              <a:ea typeface="Source Code Pro"/>
              <a:cs typeface="Source Code Pro"/>
              <a:sym typeface="Source Code Pro"/>
            </a:endParaRPr>
          </a:p>
        </p:txBody>
      </p:sp>
      <p:sp>
        <p:nvSpPr>
          <p:cNvPr id="85" name="Google Shape;85;p15"/>
          <p:cNvSpPr txBox="1"/>
          <p:nvPr/>
        </p:nvSpPr>
        <p:spPr>
          <a:xfrm>
            <a:off x="4449745" y="1205145"/>
            <a:ext cx="2687133" cy="595059"/>
          </a:xfrm>
          <a:prstGeom prst="rect">
            <a:avLst/>
          </a:prstGeom>
          <a:noFill/>
          <a:ln>
            <a:noFill/>
          </a:ln>
        </p:spPr>
        <p:txBody>
          <a:bodyPr spcFirstLastPara="1" wrap="square" lIns="121900" tIns="121900" rIns="121900" bIns="121900" anchor="t" anchorCtr="0">
            <a:spAutoFit/>
          </a:bodyPr>
          <a:lstStyle/>
          <a:p>
            <a:pPr algn="ctr"/>
            <a:r>
              <a:rPr lang="en" sz="2267" b="1" dirty="0">
                <a:latin typeface="Times New Roman"/>
                <a:ea typeface="Times New Roman"/>
                <a:cs typeface="Times New Roman"/>
                <a:sym typeface="Times New Roman"/>
              </a:rPr>
              <a:t>METHODOLOGY</a:t>
            </a:r>
            <a:endParaRPr sz="2267" b="1" dirty="0">
              <a:latin typeface="Times New Roman"/>
              <a:ea typeface="Times New Roman"/>
              <a:cs typeface="Times New Roman"/>
              <a:sym typeface="Times New Roman"/>
            </a:endParaRPr>
          </a:p>
        </p:txBody>
      </p:sp>
      <p:sp>
        <p:nvSpPr>
          <p:cNvPr id="86" name="Google Shape;86;p15"/>
          <p:cNvSpPr txBox="1"/>
          <p:nvPr/>
        </p:nvSpPr>
        <p:spPr>
          <a:xfrm>
            <a:off x="6140433" y="5328568"/>
            <a:ext cx="1506400" cy="943936"/>
          </a:xfrm>
          <a:prstGeom prst="rect">
            <a:avLst/>
          </a:prstGeom>
          <a:noFill/>
          <a:ln>
            <a:noFill/>
          </a:ln>
        </p:spPr>
        <p:txBody>
          <a:bodyPr spcFirstLastPara="1" wrap="square" lIns="121900" tIns="121900" rIns="121900" bIns="121900" anchor="t" anchorCtr="0">
            <a:spAutoFit/>
          </a:bodyPr>
          <a:lstStyle/>
          <a:p>
            <a:pPr algn="ctr"/>
            <a:r>
              <a:rPr lang="en" sz="2267" b="1" dirty="0">
                <a:latin typeface="Times New Roman"/>
                <a:ea typeface="Times New Roman"/>
                <a:cs typeface="Times New Roman"/>
                <a:sym typeface="Times New Roman"/>
              </a:rPr>
              <a:t>CODE &amp; OUTPUT</a:t>
            </a:r>
            <a:endParaRPr sz="2267" dirty="0">
              <a:latin typeface="Times New Roman"/>
              <a:ea typeface="Times New Roman"/>
              <a:cs typeface="Times New Roman"/>
              <a:sym typeface="Times New Roman"/>
            </a:endParaRPr>
          </a:p>
        </p:txBody>
      </p:sp>
      <p:sp>
        <p:nvSpPr>
          <p:cNvPr id="87" name="Google Shape;87;p15"/>
          <p:cNvSpPr txBox="1"/>
          <p:nvPr/>
        </p:nvSpPr>
        <p:spPr>
          <a:xfrm>
            <a:off x="8750118" y="2790814"/>
            <a:ext cx="3026636" cy="595059"/>
          </a:xfrm>
          <a:prstGeom prst="rect">
            <a:avLst/>
          </a:prstGeom>
          <a:noFill/>
          <a:ln>
            <a:noFill/>
          </a:ln>
        </p:spPr>
        <p:txBody>
          <a:bodyPr spcFirstLastPara="1" wrap="square" lIns="121900" tIns="121900" rIns="121900" bIns="121900" anchor="t" anchorCtr="0">
            <a:spAutoFit/>
          </a:bodyPr>
          <a:lstStyle/>
          <a:p>
            <a:pPr algn="ctr"/>
            <a:r>
              <a:rPr lang="en" sz="2267" b="1" dirty="0">
                <a:latin typeface="Times New Roman"/>
                <a:ea typeface="Source Code Pro"/>
                <a:cs typeface="Times New Roman"/>
                <a:sym typeface="Times New Roman"/>
              </a:rPr>
              <a:t>CONCLUSION</a:t>
            </a:r>
            <a:endParaRPr sz="2400" dirty="0">
              <a:latin typeface="Source Code Pro"/>
              <a:ea typeface="Source Code Pro"/>
              <a:cs typeface="Source Code Pro"/>
              <a:sym typeface="Source Code Pro"/>
            </a:endParaRPr>
          </a:p>
        </p:txBody>
      </p:sp>
      <p:sp>
        <p:nvSpPr>
          <p:cNvPr id="15" name="TextBox 14">
            <a:extLst>
              <a:ext uri="{FF2B5EF4-FFF2-40B4-BE49-F238E27FC236}">
                <a16:creationId xmlns:a16="http://schemas.microsoft.com/office/drawing/2014/main" id="{BC418E7F-E1FD-9B30-10B5-66C0CF2F44E4}"/>
              </a:ext>
            </a:extLst>
          </p:cNvPr>
          <p:cNvSpPr txBox="1"/>
          <p:nvPr/>
        </p:nvSpPr>
        <p:spPr>
          <a:xfrm>
            <a:off x="44433" y="6402961"/>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Output – Sample Episodes</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pic>
        <p:nvPicPr>
          <p:cNvPr id="10" name="Picture 9">
            <a:extLst>
              <a:ext uri="{FF2B5EF4-FFF2-40B4-BE49-F238E27FC236}">
                <a16:creationId xmlns:a16="http://schemas.microsoft.com/office/drawing/2014/main" id="{E9EFFD11-1A49-9137-AD5A-31D22B31DCAA}"/>
              </a:ext>
            </a:extLst>
          </p:cNvPr>
          <p:cNvPicPr>
            <a:picLocks noChangeAspect="1"/>
          </p:cNvPicPr>
          <p:nvPr/>
        </p:nvPicPr>
        <p:blipFill>
          <a:blip r:embed="rId3"/>
          <a:stretch>
            <a:fillRect/>
          </a:stretch>
        </p:blipFill>
        <p:spPr>
          <a:xfrm>
            <a:off x="213987" y="1393731"/>
            <a:ext cx="6325148" cy="4922947"/>
          </a:xfrm>
          <a:prstGeom prst="rect">
            <a:avLst/>
          </a:prstGeom>
        </p:spPr>
      </p:pic>
      <p:pic>
        <p:nvPicPr>
          <p:cNvPr id="8" name="Picture 7">
            <a:extLst>
              <a:ext uri="{FF2B5EF4-FFF2-40B4-BE49-F238E27FC236}">
                <a16:creationId xmlns:a16="http://schemas.microsoft.com/office/drawing/2014/main" id="{88B45345-653F-EAE0-AC9A-9E73751369E3}"/>
              </a:ext>
            </a:extLst>
          </p:cNvPr>
          <p:cNvPicPr>
            <a:picLocks noChangeAspect="1"/>
          </p:cNvPicPr>
          <p:nvPr/>
        </p:nvPicPr>
        <p:blipFill>
          <a:blip r:embed="rId4"/>
          <a:stretch>
            <a:fillRect/>
          </a:stretch>
        </p:blipFill>
        <p:spPr>
          <a:xfrm>
            <a:off x="6153096" y="1439815"/>
            <a:ext cx="5824917" cy="4830778"/>
          </a:xfrm>
          <a:prstGeom prst="rect">
            <a:avLst/>
          </a:prstGeom>
        </p:spPr>
      </p:pic>
    </p:spTree>
    <p:extLst>
      <p:ext uri="{BB962C8B-B14F-4D97-AF65-F5344CB8AC3E}">
        <p14:creationId xmlns:p14="http://schemas.microsoft.com/office/powerpoint/2010/main" val="2074327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F</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uture</a:t>
            </a:r>
            <a:r>
              <a:rPr lang="en-IN" sz="4400" b="1" dirty="0">
                <a:solidFill>
                  <a:schemeClr val="accent1">
                    <a:lumMod val="75000"/>
                  </a:schemeClr>
                </a:solidFill>
                <a:latin typeface="Times New Roman" panose="02020603050405020304" pitchFamily="18" charset="0"/>
                <a:cs typeface="Times New Roman" panose="02020603050405020304" pitchFamily="18" charset="0"/>
              </a:rPr>
              <a:t> Works</a:t>
            </a: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8" name="TextBox 7">
            <a:extLst>
              <a:ext uri="{FF2B5EF4-FFF2-40B4-BE49-F238E27FC236}">
                <a16:creationId xmlns:a16="http://schemas.microsoft.com/office/drawing/2014/main" id="{058EAA35-8E05-C610-1990-DE1FB40E62F0}"/>
              </a:ext>
            </a:extLst>
          </p:cNvPr>
          <p:cNvSpPr txBox="1"/>
          <p:nvPr/>
        </p:nvSpPr>
        <p:spPr>
          <a:xfrm>
            <a:off x="574009" y="1391579"/>
            <a:ext cx="11462659" cy="2271519"/>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We can use the same for complex robots</a:t>
            </a:r>
          </a:p>
          <a:p>
            <a:pPr marL="342900" indent="-342900">
              <a:lnSpc>
                <a:spcPct val="250000"/>
              </a:lnSpc>
              <a:buFont typeface="Arial" panose="020B0604020202020204" pitchFamily="34" charset="0"/>
              <a:buChar char="•"/>
            </a:pPr>
            <a:r>
              <a:rPr lang="en-US" sz="2000" dirty="0">
                <a:latin typeface="Bookman Old Style" panose="02050604050505020204" pitchFamily="18" charset="0"/>
                <a:sym typeface="Wingdings" panose="05000000000000000000" pitchFamily="2" charset="2"/>
              </a:rPr>
              <a:t>We can use actor critic or other temporal difference learning methods to get more accurate results</a:t>
            </a:r>
          </a:p>
        </p:txBody>
      </p:sp>
    </p:spTree>
    <p:extLst>
      <p:ext uri="{BB962C8B-B14F-4D97-AF65-F5344CB8AC3E}">
        <p14:creationId xmlns:p14="http://schemas.microsoft.com/office/powerpoint/2010/main" val="196791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
        <p:nvSpPr>
          <p:cNvPr id="8" name="TextBox 7">
            <a:extLst>
              <a:ext uri="{FF2B5EF4-FFF2-40B4-BE49-F238E27FC236}">
                <a16:creationId xmlns:a16="http://schemas.microsoft.com/office/drawing/2014/main" id="{058EAA35-8E05-C610-1990-DE1FB40E62F0}"/>
              </a:ext>
            </a:extLst>
          </p:cNvPr>
          <p:cNvSpPr txBox="1"/>
          <p:nvPr/>
        </p:nvSpPr>
        <p:spPr>
          <a:xfrm>
            <a:off x="530047" y="1699309"/>
            <a:ext cx="11462659" cy="3170099"/>
          </a:xfrm>
          <a:prstGeom prst="rect">
            <a:avLst/>
          </a:prstGeom>
          <a:noFill/>
        </p:spPr>
        <p:txBody>
          <a:bodyPr wrap="square" rtlCol="0">
            <a:spAutoFit/>
          </a:bodyPr>
          <a:lstStyle/>
          <a:p>
            <a:pPr marL="457200" indent="-457200">
              <a:buFont typeface="+mj-lt"/>
              <a:buAutoNum type="arabicPeriod"/>
            </a:pPr>
            <a:r>
              <a:rPr lang="en-US" sz="2000" dirty="0">
                <a:latin typeface="Bookman Old Style" panose="02050604050505020204" pitchFamily="18" charset="0"/>
                <a:sym typeface="Wingdings" panose="05000000000000000000" pitchFamily="2" charset="2"/>
              </a:rPr>
              <a:t>Chen S, Luo M, He F. A universal algorithm for </a:t>
            </a:r>
            <a:r>
              <a:rPr lang="en-US" sz="2000" dirty="0" err="1">
                <a:latin typeface="Bookman Old Style" panose="02050604050505020204" pitchFamily="18" charset="0"/>
                <a:sym typeface="Wingdings" panose="05000000000000000000" pitchFamily="2" charset="2"/>
              </a:rPr>
              <a:t>sensorless</a:t>
            </a:r>
            <a:r>
              <a:rPr lang="en-US" sz="2000" dirty="0">
                <a:latin typeface="Bookman Old Style" panose="02050604050505020204" pitchFamily="18" charset="0"/>
                <a:sym typeface="Wingdings" panose="05000000000000000000" pitchFamily="2" charset="2"/>
              </a:rPr>
              <a:t> collision detection of robot actuator faults. Advances in Mechanical Engineering. January 2018. doi:10.1177/1687814017740710</a:t>
            </a:r>
          </a:p>
          <a:p>
            <a:pPr marL="457200" indent="-457200">
              <a:buFont typeface="+mj-lt"/>
              <a:buAutoNum type="arabicPeriod"/>
            </a:pPr>
            <a:endParaRPr lang="en-US" sz="2000" dirty="0">
              <a:latin typeface="Bookman Old Style" panose="02050604050505020204" pitchFamily="18" charset="0"/>
              <a:sym typeface="Wingdings" panose="05000000000000000000" pitchFamily="2" charset="2"/>
            </a:endParaRPr>
          </a:p>
          <a:p>
            <a:pPr marL="457200" indent="-457200">
              <a:buFont typeface="+mj-lt"/>
              <a:buAutoNum type="arabicPeriod"/>
            </a:pPr>
            <a:r>
              <a:rPr lang="en-US" sz="2000" dirty="0" err="1">
                <a:latin typeface="Bookman Old Style" panose="02050604050505020204" pitchFamily="18" charset="0"/>
                <a:sym typeface="Wingdings" panose="05000000000000000000" pitchFamily="2" charset="2"/>
              </a:rPr>
              <a:t>Alwan</a:t>
            </a:r>
            <a:r>
              <a:rPr lang="en-US" sz="2000" dirty="0">
                <a:latin typeface="Bookman Old Style" panose="02050604050505020204" pitchFamily="18" charset="0"/>
                <a:sym typeface="Wingdings" panose="05000000000000000000" pitchFamily="2" charset="2"/>
              </a:rPr>
              <a:t>, Hassan Mohammed and Zaid </a:t>
            </a:r>
            <a:r>
              <a:rPr lang="en-US" sz="2000" dirty="0" err="1">
                <a:latin typeface="Bookman Old Style" panose="02050604050505020204" pitchFamily="18" charset="0"/>
                <a:sym typeface="Wingdings" panose="05000000000000000000" pitchFamily="2" charset="2"/>
              </a:rPr>
              <a:t>Hikmat</a:t>
            </a:r>
            <a:r>
              <a:rPr lang="en-US" sz="2000" dirty="0">
                <a:latin typeface="Bookman Old Style" panose="02050604050505020204" pitchFamily="18" charset="0"/>
                <a:sym typeface="Wingdings" panose="05000000000000000000" pitchFamily="2" charset="2"/>
              </a:rPr>
              <a:t> Rashid. “Motion Control of Three Links Robot Manipulator (Open Chain) with Spherical Wrist.” Al-Khwarizmi Engineering Journal (2019): n. </a:t>
            </a:r>
            <a:r>
              <a:rPr lang="en-US" sz="2000" dirty="0" err="1">
                <a:latin typeface="Bookman Old Style" panose="02050604050505020204" pitchFamily="18" charset="0"/>
                <a:sym typeface="Wingdings" panose="05000000000000000000" pitchFamily="2" charset="2"/>
              </a:rPr>
              <a:t>pag</a:t>
            </a:r>
            <a:r>
              <a:rPr lang="en-US" sz="2000" dirty="0">
                <a:latin typeface="Bookman Old Style" panose="02050604050505020204" pitchFamily="18" charset="0"/>
                <a:sym typeface="Wingdings" panose="05000000000000000000" pitchFamily="2" charset="2"/>
              </a:rPr>
              <a:t>.</a:t>
            </a:r>
          </a:p>
          <a:p>
            <a:pPr marL="457200" indent="-457200">
              <a:buFont typeface="+mj-lt"/>
              <a:buAutoNum type="arabicPeriod"/>
            </a:pPr>
            <a:endParaRPr lang="en-US" sz="2000" dirty="0">
              <a:latin typeface="Bookman Old Style" panose="02050604050505020204" pitchFamily="18" charset="0"/>
              <a:sym typeface="Wingdings" panose="05000000000000000000" pitchFamily="2" charset="2"/>
            </a:endParaRPr>
          </a:p>
          <a:p>
            <a:pPr marL="457200" indent="-457200">
              <a:buFont typeface="+mj-lt"/>
              <a:buAutoNum type="arabicPeriod"/>
            </a:pPr>
            <a:r>
              <a:rPr lang="en-US" sz="2000" dirty="0">
                <a:latin typeface="Bookman Old Style" panose="02050604050505020204" pitchFamily="18" charset="0"/>
                <a:sym typeface="Wingdings" panose="05000000000000000000" pitchFamily="2" charset="2"/>
              </a:rPr>
              <a:t>Miyamoto, Hiroyuki et al. “Feedback-error-learning neural network for trajectory control of a robotic manipulator.” Neural Networks 1 (1988): 251-265.</a:t>
            </a:r>
          </a:p>
        </p:txBody>
      </p:sp>
    </p:spTree>
    <p:extLst>
      <p:ext uri="{BB962C8B-B14F-4D97-AF65-F5344CB8AC3E}">
        <p14:creationId xmlns:p14="http://schemas.microsoft.com/office/powerpoint/2010/main" val="264731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Google Shape;92;p16">
            <a:extLst>
              <a:ext uri="{FF2B5EF4-FFF2-40B4-BE49-F238E27FC236}">
                <a16:creationId xmlns:a16="http://schemas.microsoft.com/office/drawing/2014/main" id="{86AAADFF-B6A0-0515-6B57-2DE5C69FF21C}"/>
              </a:ext>
            </a:extLst>
          </p:cNvPr>
          <p:cNvSpPr txBox="1">
            <a:spLocks noGrp="1"/>
          </p:cNvSpPr>
          <p:nvPr>
            <p:ph type="subTitle" idx="1"/>
          </p:nvPr>
        </p:nvSpPr>
        <p:spPr>
          <a:xfrm>
            <a:off x="415600" y="2566467"/>
            <a:ext cx="11360800" cy="941600"/>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Times New Roman"/>
                <a:ea typeface="Times New Roman"/>
                <a:cs typeface="Times New Roman"/>
                <a:sym typeface="Times New Roman"/>
              </a:rPr>
              <a:t>Thank You!</a:t>
            </a:r>
            <a:endParaRPr lang="en" sz="5867"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A75A8BBF-24CA-CC9E-D1C0-2EDA0B1EA051}"/>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73730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415600" y="2566467"/>
            <a:ext cx="11360800" cy="941600"/>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Times New Roman"/>
                <a:ea typeface="Times New Roman"/>
                <a:cs typeface="Times New Roman"/>
                <a:sym typeface="Times New Roman"/>
              </a:rPr>
              <a:t>Introduction</a:t>
            </a:r>
            <a:r>
              <a:rPr lang="en" sz="5867" dirty="0">
                <a:latin typeface="Times New Roman"/>
                <a:ea typeface="Times New Roman"/>
                <a:cs typeface="Times New Roman"/>
                <a:sym typeface="Times New Roman"/>
              </a:rPr>
              <a:t> </a:t>
            </a:r>
          </a:p>
        </p:txBody>
      </p:sp>
      <p:sp>
        <p:nvSpPr>
          <p:cNvPr id="4" name="TextBox 3">
            <a:extLst>
              <a:ext uri="{FF2B5EF4-FFF2-40B4-BE49-F238E27FC236}">
                <a16:creationId xmlns:a16="http://schemas.microsoft.com/office/drawing/2014/main" id="{D378EDD7-F816-7BE4-228D-34027BBC39A6}"/>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7" name="TextBox 6">
            <a:extLst>
              <a:ext uri="{FF2B5EF4-FFF2-40B4-BE49-F238E27FC236}">
                <a16:creationId xmlns:a16="http://schemas.microsoft.com/office/drawing/2014/main" id="{B15B5D50-4FB4-B52A-9C4A-C79826719EF7}"/>
              </a:ext>
            </a:extLst>
          </p:cNvPr>
          <p:cNvSpPr txBox="1"/>
          <p:nvPr/>
        </p:nvSpPr>
        <p:spPr>
          <a:xfrm>
            <a:off x="747346" y="1582615"/>
            <a:ext cx="11271738" cy="32717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Bookman Old Style" panose="02050604050505020204" pitchFamily="18" charset="0"/>
                <a:ea typeface="Times New Roman"/>
                <a:cs typeface="Times New Roman" panose="02020603050405020304" pitchFamily="18" charset="0"/>
                <a:sym typeface="Times New Roman"/>
              </a:rPr>
              <a:t>We will take set of actions and velocity &amp; we’ll be finding the correct combination of action and velocity so that it produces maximum reward.</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ea typeface="Times New Roman"/>
              <a:cs typeface="Times New Roman" panose="02020603050405020304" pitchFamily="18" charset="0"/>
              <a:sym typeface="Times New Roman"/>
            </a:endParaRPr>
          </a:p>
          <a:p>
            <a:pPr marL="342900" indent="-342900">
              <a:lnSpc>
                <a:spcPct val="150000"/>
              </a:lnSpc>
              <a:buFont typeface="Arial" panose="020B0604020202020204" pitchFamily="34" charset="0"/>
              <a:buChar char="•"/>
            </a:pPr>
            <a:r>
              <a:rPr lang="en-US" sz="2000" dirty="0">
                <a:latin typeface="Bookman Old Style" panose="02050604050505020204" pitchFamily="18" charset="0"/>
                <a:ea typeface="Times New Roman"/>
                <a:cs typeface="Times New Roman" panose="02020603050405020304" pitchFamily="18" charset="0"/>
                <a:sym typeface="Times New Roman"/>
              </a:rPr>
              <a:t>Reward is assigned by comparing the original trajectory and predicted trajectory. It will be maximum if the predicted trajectory is almost equal to the original trajectory.</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ea typeface="Times New Roman"/>
              <a:cs typeface="Times New Roman" panose="02020603050405020304" pitchFamily="18" charset="0"/>
              <a:sym typeface="Times New Roman"/>
            </a:endParaRPr>
          </a:p>
          <a:p>
            <a:pPr marL="342900" indent="-342900">
              <a:lnSpc>
                <a:spcPct val="150000"/>
              </a:lnSpc>
              <a:buFont typeface="Arial" panose="020B0604020202020204" pitchFamily="34" charset="0"/>
              <a:buChar char="•"/>
            </a:pPr>
            <a:r>
              <a:rPr lang="en-US" sz="2000" dirty="0">
                <a:latin typeface="Bookman Old Style" panose="02050604050505020204" pitchFamily="18" charset="0"/>
                <a:ea typeface="Times New Roman"/>
                <a:cs typeface="Times New Roman" panose="02020603050405020304" pitchFamily="18" charset="0"/>
                <a:sym typeface="Times New Roman"/>
              </a:rPr>
              <a:t>We will use reinforcement learning (Q-Learning) to predict the trajectory </a:t>
            </a: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551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415600" y="2566467"/>
            <a:ext cx="11360800" cy="941600"/>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Times New Roman"/>
                <a:ea typeface="Times New Roman"/>
                <a:cs typeface="Times New Roman"/>
                <a:sym typeface="Times New Roman"/>
              </a:rPr>
              <a:t>Theory</a:t>
            </a:r>
            <a:r>
              <a:rPr lang="en" sz="5867" dirty="0">
                <a:latin typeface="Times New Roman"/>
                <a:ea typeface="Times New Roman"/>
                <a:cs typeface="Times New Roman"/>
                <a:sym typeface="Times New Roman"/>
              </a:rPr>
              <a:t> </a:t>
            </a:r>
          </a:p>
        </p:txBody>
      </p:sp>
      <p:sp>
        <p:nvSpPr>
          <p:cNvPr id="4" name="TextBox 3">
            <a:extLst>
              <a:ext uri="{FF2B5EF4-FFF2-40B4-BE49-F238E27FC236}">
                <a16:creationId xmlns:a16="http://schemas.microsoft.com/office/drawing/2014/main" id="{D378EDD7-F816-7BE4-228D-34027BBC39A6}"/>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43430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6822831" cy="769441"/>
          </a:xfrm>
          <a:prstGeom prst="rect">
            <a:avLst/>
          </a:prstGeom>
          <a:noFill/>
        </p:spPr>
        <p:txBody>
          <a:bodyPr wrap="square"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What is Q-Learning ?</a:t>
            </a:r>
          </a:p>
        </p:txBody>
      </p:sp>
      <p:sp>
        <p:nvSpPr>
          <p:cNvPr id="7" name="TextBox 6">
            <a:extLst>
              <a:ext uri="{FF2B5EF4-FFF2-40B4-BE49-F238E27FC236}">
                <a16:creationId xmlns:a16="http://schemas.microsoft.com/office/drawing/2014/main" id="{B15B5D50-4FB4-B52A-9C4A-C79826719EF7}"/>
              </a:ext>
            </a:extLst>
          </p:cNvPr>
          <p:cNvSpPr txBox="1"/>
          <p:nvPr/>
        </p:nvSpPr>
        <p:spPr>
          <a:xfrm>
            <a:off x="653142" y="1481274"/>
            <a:ext cx="11207681" cy="37334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Bookman Old Style" panose="02050604050505020204" pitchFamily="18" charset="0"/>
              </a:rPr>
              <a:t>Q-learning is an off policy reinforcement learning algorithm that seeks to find the best action to take given the current state. It’s considered off-policy because the q-learning function learns from actions that are outside the current policy, like taking random actions, and therefore a policy isn’t needed. More specifically, q-learning seeks to learn a policy that maximizes the total reward.</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The ‘Q’ in Q-learning stands for quality. Quality in this case represents how useful a given action is in gaining some future reward.</a:t>
            </a:r>
            <a:endParaRPr lang="en-IN" sz="2800" dirty="0">
              <a:latin typeface="Bookman Old Style" panose="0205060405050502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302322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483078"/>
            <a:ext cx="9378881" cy="769441"/>
          </a:xfrm>
          <a:prstGeom prst="rect">
            <a:avLst/>
          </a:prstGeom>
          <a:noFill/>
        </p:spPr>
        <p:txBody>
          <a:bodyPr wrap="square"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Methodology of Q-Learning</a:t>
            </a:r>
          </a:p>
        </p:txBody>
      </p:sp>
      <p:sp>
        <p:nvSpPr>
          <p:cNvPr id="7" name="TextBox 6">
            <a:extLst>
              <a:ext uri="{FF2B5EF4-FFF2-40B4-BE49-F238E27FC236}">
                <a16:creationId xmlns:a16="http://schemas.microsoft.com/office/drawing/2014/main" id="{B15B5D50-4FB4-B52A-9C4A-C79826719EF7}"/>
              </a:ext>
            </a:extLst>
          </p:cNvPr>
          <p:cNvSpPr txBox="1"/>
          <p:nvPr/>
        </p:nvSpPr>
        <p:spPr>
          <a:xfrm>
            <a:off x="653142" y="1481275"/>
            <a:ext cx="11313189" cy="2810128"/>
          </a:xfrm>
          <a:prstGeom prst="rect">
            <a:avLst/>
          </a:prstGeom>
          <a:noFill/>
        </p:spPr>
        <p:txBody>
          <a:bodyPr wrap="square" rtlCol="0">
            <a:spAutoFit/>
          </a:bodyPr>
          <a:lstStyle/>
          <a:p>
            <a:pPr>
              <a:lnSpc>
                <a:spcPct val="150000"/>
              </a:lnSpc>
            </a:pPr>
            <a:r>
              <a:rPr lang="en-IN" sz="2000" b="1" dirty="0">
                <a:latin typeface="Bookman Old Style" panose="02050604050505020204" pitchFamily="18" charset="0"/>
                <a:cs typeface="Times New Roman" panose="02020603050405020304" pitchFamily="18" charset="0"/>
              </a:rPr>
              <a:t>Step 1: </a:t>
            </a:r>
            <a:r>
              <a:rPr lang="en-IN" sz="2000" dirty="0">
                <a:latin typeface="Bookman Old Style" panose="02050604050505020204" pitchFamily="18" charset="0"/>
                <a:cs typeface="Times New Roman" panose="02020603050405020304" pitchFamily="18" charset="0"/>
              </a:rPr>
              <a:t>Creating Q-Table of size ( state, action ) with initial values as 0’s.</a:t>
            </a:r>
          </a:p>
          <a:p>
            <a:pPr>
              <a:lnSpc>
                <a:spcPct val="150000"/>
              </a:lnSpc>
            </a:pPr>
            <a:endParaRPr lang="en-IN" sz="2000" dirty="0">
              <a:latin typeface="Bookman Old Style" panose="02050604050505020204" pitchFamily="18" charset="0"/>
              <a:cs typeface="Times New Roman" panose="02020603050405020304" pitchFamily="18" charset="0"/>
            </a:endParaRPr>
          </a:p>
          <a:p>
            <a:pPr>
              <a:lnSpc>
                <a:spcPct val="150000"/>
              </a:lnSpc>
            </a:pPr>
            <a:r>
              <a:rPr lang="en-IN" sz="2000" b="1" dirty="0">
                <a:latin typeface="Bookman Old Style" panose="02050604050505020204" pitchFamily="18" charset="0"/>
                <a:cs typeface="Times New Roman" panose="02020603050405020304" pitchFamily="18" charset="0"/>
              </a:rPr>
              <a:t>Step 2: </a:t>
            </a:r>
            <a:r>
              <a:rPr lang="en-US" sz="2000" dirty="0">
                <a:latin typeface="Bookman Old Style" panose="02050604050505020204" pitchFamily="18" charset="0"/>
                <a:cs typeface="Times New Roman" panose="02020603050405020304" pitchFamily="18" charset="0"/>
              </a:rPr>
              <a:t>The next step is simply for the agent to interact with the environment and make updates to the state action pairs in our q-table</a:t>
            </a:r>
          </a:p>
          <a:p>
            <a:pPr>
              <a:lnSpc>
                <a:spcPct val="150000"/>
              </a:lnSpc>
            </a:pPr>
            <a:endParaRPr lang="en-US" sz="2000" dirty="0">
              <a:latin typeface="Bookman Old Style" panose="02050604050505020204" pitchFamily="18" charset="0"/>
              <a:cs typeface="Times New Roman" panose="02020603050405020304" pitchFamily="18" charset="0"/>
            </a:endParaRPr>
          </a:p>
          <a:p>
            <a:pPr>
              <a:lnSpc>
                <a:spcPct val="150000"/>
              </a:lnSpc>
            </a:pPr>
            <a:r>
              <a:rPr lang="en-US" sz="2000" dirty="0">
                <a:latin typeface="Bookman Old Style" panose="02050604050505020204" pitchFamily="18" charset="0"/>
                <a:cs typeface="Times New Roman" panose="02020603050405020304" pitchFamily="18" charset="0"/>
              </a:rPr>
              <a:t>There are two actions Exploiting and Exploring </a:t>
            </a: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292081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6" name="TextBox 5">
            <a:extLst>
              <a:ext uri="{FF2B5EF4-FFF2-40B4-BE49-F238E27FC236}">
                <a16:creationId xmlns:a16="http://schemas.microsoft.com/office/drawing/2014/main" id="{7EB586BE-C3FC-8F67-0BB3-A0D6554BA667}"/>
              </a:ext>
            </a:extLst>
          </p:cNvPr>
          <p:cNvSpPr txBox="1"/>
          <p:nvPr/>
        </p:nvSpPr>
        <p:spPr>
          <a:xfrm>
            <a:off x="653142" y="501073"/>
            <a:ext cx="6822831" cy="769441"/>
          </a:xfrm>
          <a:prstGeom prst="rect">
            <a:avLst/>
          </a:prstGeom>
          <a:noFill/>
        </p:spPr>
        <p:txBody>
          <a:bodyPr wrap="square"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Exploiting and Exploring</a:t>
            </a:r>
          </a:p>
        </p:txBody>
      </p:sp>
      <p:sp>
        <p:nvSpPr>
          <p:cNvPr id="7" name="TextBox 6">
            <a:extLst>
              <a:ext uri="{FF2B5EF4-FFF2-40B4-BE49-F238E27FC236}">
                <a16:creationId xmlns:a16="http://schemas.microsoft.com/office/drawing/2014/main" id="{B15B5D50-4FB4-B52A-9C4A-C79826719EF7}"/>
              </a:ext>
            </a:extLst>
          </p:cNvPr>
          <p:cNvSpPr txBox="1"/>
          <p:nvPr/>
        </p:nvSpPr>
        <p:spPr>
          <a:xfrm>
            <a:off x="653142" y="1565031"/>
            <a:ext cx="11321981" cy="55801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Bookman Old Style" panose="02050604050505020204" pitchFamily="18" charset="0"/>
                <a:cs typeface="Times New Roman" panose="02020603050405020304" pitchFamily="18" charset="0"/>
              </a:rPr>
              <a:t>Exploiting: </a:t>
            </a:r>
            <a:r>
              <a:rPr lang="en-US" sz="2000" dirty="0">
                <a:latin typeface="Bookman Old Style" panose="02050604050505020204" pitchFamily="18" charset="0"/>
                <a:cs typeface="Times New Roman" panose="02020603050405020304" pitchFamily="18" charset="0"/>
              </a:rPr>
              <a:t>The first is to use the q-table as a reference and view all possible actions for a given state. The agent then selects the action based on the max value of those actions. This is known as exploiting</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Bookman Old Style" panose="02050604050505020204" pitchFamily="18" charset="0"/>
                <a:cs typeface="Times New Roman" panose="02020603050405020304" pitchFamily="18" charset="0"/>
              </a:rPr>
              <a:t>Exploring: </a:t>
            </a:r>
            <a:r>
              <a:rPr lang="en-US" sz="2000" dirty="0">
                <a:latin typeface="Bookman Old Style" panose="02050604050505020204" pitchFamily="18" charset="0"/>
                <a:cs typeface="Times New Roman" panose="02020603050405020304" pitchFamily="18" charset="0"/>
              </a:rPr>
              <a:t>Instead of selecting actions based on the max future reward we select an action at random. Acting randomly is important because it allows the agent to explore and discover new states.</a:t>
            </a:r>
          </a:p>
          <a:p>
            <a:pPr marL="342900" indent="-342900">
              <a:lnSpc>
                <a:spcPct val="150000"/>
              </a:lnSpc>
              <a:buFont typeface="Arial" panose="020B0604020202020204" pitchFamily="34" charset="0"/>
              <a:buChar char="•"/>
            </a:pPr>
            <a:endParaRPr lang="en-US" sz="2000" dirty="0">
              <a:latin typeface="Bookman Old Style" panose="020506040505050202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We can balance exploration/exploitation using epsilon (ε) and setting the value of how often you want to explore vs exploit</a:t>
            </a:r>
          </a:p>
          <a:p>
            <a:pPr>
              <a:lnSpc>
                <a:spcPct val="150000"/>
              </a:lnSpc>
            </a:pPr>
            <a:endParaRPr lang="en-US" sz="2000" dirty="0">
              <a:latin typeface="Bookman Old Style" panose="02050604050505020204" pitchFamily="18" charset="0"/>
              <a:cs typeface="Times New Roman" panose="02020603050405020304" pitchFamily="18" charset="0"/>
            </a:endParaRPr>
          </a:p>
          <a:p>
            <a:pPr>
              <a:lnSpc>
                <a:spcPct val="150000"/>
              </a:lnSpc>
            </a:pPr>
            <a:endParaRPr lang="en-IN" sz="2000" dirty="0">
              <a:latin typeface="Bookman Old Style" panose="0205060405050502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93977D-2313-E52F-10D7-2AA223E54B17}"/>
              </a:ext>
            </a:extLst>
          </p:cNvPr>
          <p:cNvSpPr txBox="1"/>
          <p:nvPr/>
        </p:nvSpPr>
        <p:spPr>
          <a:xfrm>
            <a:off x="0" y="6457890"/>
            <a:ext cx="12192000" cy="400110"/>
          </a:xfrm>
          <a:prstGeom prst="rect">
            <a:avLst/>
          </a:prstGeom>
          <a:solidFill>
            <a:schemeClr val="accent5">
              <a:lumMod val="50000"/>
            </a:schemeClr>
          </a:solidFill>
        </p:spPr>
        <p:txBody>
          <a:bodyPr wrap="square" rtlCol="0">
            <a:spAutoFit/>
          </a:bodyPr>
          <a:lstStyle/>
          <a:p>
            <a:r>
              <a:rPr lang="en-US" sz="2000" dirty="0">
                <a:solidFill>
                  <a:schemeClr val="bg1"/>
                </a:solidFill>
                <a:latin typeface="Source Code Pro" panose="020B0509030403020204" pitchFamily="49" charset="0"/>
                <a:ea typeface="Source Code Pro" panose="020B0509030403020204" pitchFamily="49" charset="0"/>
              </a:rPr>
              <a:t>	   21AIE311|RL|</a:t>
            </a:r>
            <a:r>
              <a:rPr lang="en-US" sz="2000" dirty="0">
                <a:solidFill>
                  <a:schemeClr val="bg1"/>
                </a:solidFill>
                <a:latin typeface="Source Code Pro" panose="020B0509030403020204" pitchFamily="49" charset="0"/>
                <a:ea typeface="Source Code Pro" panose="020B0509030403020204" pitchFamily="49" charset="0"/>
                <a:sym typeface="Times New Roman"/>
              </a:rPr>
              <a:t>Control of Robotic Manipulators using Q-Learning</a:t>
            </a:r>
          </a:p>
        </p:txBody>
      </p:sp>
    </p:spTree>
    <p:extLst>
      <p:ext uri="{BB962C8B-B14F-4D97-AF65-F5344CB8AC3E}">
        <p14:creationId xmlns:p14="http://schemas.microsoft.com/office/powerpoint/2010/main" val="213603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1955</Words>
  <Application>Microsoft Office PowerPoint</Application>
  <PresentationFormat>Widescreen</PresentationFormat>
  <Paragraphs>220</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Bookman Old Style</vt:lpstr>
      <vt:lpstr>Calibri</vt:lpstr>
      <vt:lpstr>Calibri Light</vt:lpstr>
      <vt:lpstr>Cambria Math</vt:lpstr>
      <vt:lpstr>Source Code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Adhithan Pushparaj</dc:creator>
  <cp:lastModifiedBy>Kabilan N</cp:lastModifiedBy>
  <cp:revision>111</cp:revision>
  <dcterms:created xsi:type="dcterms:W3CDTF">2022-05-09T10:47:06Z</dcterms:created>
  <dcterms:modified xsi:type="dcterms:W3CDTF">2022-06-15T06:50:03Z</dcterms:modified>
</cp:coreProperties>
</file>