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5BBF3B0-C2CC-4B82-BDFC-A47BEE09970B}">
  <a:tblStyle styleId="{95BBF3B0-C2CC-4B82-BDFC-A47BEE09970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9cd8003471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9cd8003471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physionet.org/content/mimiciv/2.1/"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10275" y="481275"/>
            <a:ext cx="2478600" cy="1937700"/>
          </a:xfrm>
          <a:prstGeom prst="roundRect">
            <a:avLst>
              <a:gd fmla="val 16667" name="adj"/>
            </a:avLst>
          </a:prstGeom>
          <a:solidFill>
            <a:srgbClr val="F3F3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p:nvPr/>
        </p:nvSpPr>
        <p:spPr>
          <a:xfrm>
            <a:off x="6522175" y="3025275"/>
            <a:ext cx="2478600" cy="1046700"/>
          </a:xfrm>
          <a:prstGeom prst="roundRect">
            <a:avLst>
              <a:gd fmla="val 16667" name="adj"/>
            </a:avLst>
          </a:prstGeom>
          <a:solidFill>
            <a:srgbClr val="F3F3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3"/>
          <p:cNvSpPr/>
          <p:nvPr/>
        </p:nvSpPr>
        <p:spPr>
          <a:xfrm>
            <a:off x="5558875" y="481275"/>
            <a:ext cx="3441900" cy="1369800"/>
          </a:xfrm>
          <a:prstGeom prst="roundRect">
            <a:avLst>
              <a:gd fmla="val 16667" name="adj"/>
            </a:avLst>
          </a:prstGeom>
          <a:solidFill>
            <a:srgbClr val="F3F3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lang="en" sz="1100"/>
              <a:t>Will take the information passed from the GUI </a:t>
            </a:r>
            <a:r>
              <a:rPr lang="en" sz="1100"/>
              <a:t>and compare it to the data of all patients from the MIMIC database. It will then return the survival rate of the amount of the k most similar patients.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Inputs: GUI data, number of neighbors</a:t>
            </a:r>
            <a:endParaRPr sz="1100"/>
          </a:p>
          <a:p>
            <a:pPr indent="0" lvl="0" marL="0" rtl="0" algn="l">
              <a:spcBef>
                <a:spcPts val="0"/>
              </a:spcBef>
              <a:spcAft>
                <a:spcPts val="0"/>
              </a:spcAft>
              <a:buNone/>
            </a:pPr>
            <a:r>
              <a:t/>
            </a:r>
            <a:endParaRPr sz="1100"/>
          </a:p>
          <a:p>
            <a:pPr indent="0" lvl="0" marL="0" rtl="0" algn="l">
              <a:spcBef>
                <a:spcPts val="0"/>
              </a:spcBef>
              <a:spcAft>
                <a:spcPts val="0"/>
              </a:spcAft>
              <a:buNone/>
            </a:pPr>
            <a:r>
              <a:rPr lang="en" sz="1100"/>
              <a:t>Outputs: Survival Rate as a percentage</a:t>
            </a:r>
            <a:endParaRPr sz="1100"/>
          </a:p>
        </p:txBody>
      </p:sp>
      <p:sp>
        <p:nvSpPr>
          <p:cNvPr id="57" name="Google Shape;57;p13"/>
          <p:cNvSpPr txBox="1"/>
          <p:nvPr/>
        </p:nvSpPr>
        <p:spPr>
          <a:xfrm>
            <a:off x="110263" y="0"/>
            <a:ext cx="2478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User Specific Inputs</a:t>
            </a:r>
            <a:endParaRPr b="1" sz="1500"/>
          </a:p>
        </p:txBody>
      </p:sp>
      <p:sp>
        <p:nvSpPr>
          <p:cNvPr id="58" name="Google Shape;58;p13"/>
          <p:cNvSpPr txBox="1"/>
          <p:nvPr/>
        </p:nvSpPr>
        <p:spPr>
          <a:xfrm>
            <a:off x="6522176" y="2647425"/>
            <a:ext cx="2478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Results</a:t>
            </a:r>
            <a:endParaRPr b="1" sz="1500"/>
          </a:p>
        </p:txBody>
      </p:sp>
      <p:sp>
        <p:nvSpPr>
          <p:cNvPr id="59" name="Google Shape;59;p13"/>
          <p:cNvSpPr txBox="1"/>
          <p:nvPr/>
        </p:nvSpPr>
        <p:spPr>
          <a:xfrm>
            <a:off x="6040537" y="0"/>
            <a:ext cx="2478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Similarity Search</a:t>
            </a:r>
            <a:endParaRPr b="1" sz="1500"/>
          </a:p>
        </p:txBody>
      </p:sp>
      <p:sp>
        <p:nvSpPr>
          <p:cNvPr id="60" name="Google Shape;60;p13"/>
          <p:cNvSpPr txBox="1"/>
          <p:nvPr/>
        </p:nvSpPr>
        <p:spPr>
          <a:xfrm>
            <a:off x="110275" y="524875"/>
            <a:ext cx="2478600" cy="1877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GUI </a:t>
            </a:r>
            <a:r>
              <a:rPr lang="en" sz="1100"/>
              <a:t>prompts</a:t>
            </a:r>
            <a:r>
              <a:rPr lang="en" sz="1100"/>
              <a:t> the user to enter 5 inputs:</a:t>
            </a:r>
            <a:endParaRPr sz="1100"/>
          </a:p>
          <a:p>
            <a:pPr indent="-298450" lvl="0" marL="457200" rtl="0" algn="l">
              <a:spcBef>
                <a:spcPts val="0"/>
              </a:spcBef>
              <a:spcAft>
                <a:spcPts val="0"/>
              </a:spcAft>
              <a:buSzPts val="1100"/>
              <a:buChar char="●"/>
            </a:pPr>
            <a:r>
              <a:rPr lang="en" sz="1100">
                <a:solidFill>
                  <a:schemeClr val="dk1"/>
                </a:solidFill>
              </a:rPr>
              <a:t>Age (numeric input)</a:t>
            </a:r>
            <a:endParaRPr sz="1100"/>
          </a:p>
          <a:p>
            <a:pPr indent="-298450" lvl="0" marL="457200" rtl="0" algn="l">
              <a:spcBef>
                <a:spcPts val="0"/>
              </a:spcBef>
              <a:spcAft>
                <a:spcPts val="0"/>
              </a:spcAft>
              <a:buSzPts val="1100"/>
              <a:buChar char="●"/>
            </a:pPr>
            <a:r>
              <a:rPr lang="en" sz="1100"/>
              <a:t>Gender (dropdown)</a:t>
            </a:r>
            <a:endParaRPr sz="1100"/>
          </a:p>
          <a:p>
            <a:pPr indent="-298450" lvl="0" marL="457200" rtl="0" algn="l">
              <a:spcBef>
                <a:spcPts val="0"/>
              </a:spcBef>
              <a:spcAft>
                <a:spcPts val="0"/>
              </a:spcAft>
              <a:buSzPts val="1100"/>
              <a:buChar char="●"/>
            </a:pPr>
            <a:r>
              <a:rPr lang="en" sz="1100"/>
              <a:t>Medication (text input + autocomplete)</a:t>
            </a:r>
            <a:endParaRPr sz="1100"/>
          </a:p>
          <a:p>
            <a:pPr indent="-298450" lvl="0" marL="457200" rtl="0" algn="l">
              <a:spcBef>
                <a:spcPts val="0"/>
              </a:spcBef>
              <a:spcAft>
                <a:spcPts val="0"/>
              </a:spcAft>
              <a:buSzPts val="1100"/>
              <a:buChar char="●"/>
            </a:pPr>
            <a:r>
              <a:rPr lang="en" sz="1100"/>
              <a:t>Diagnosis (text input + autocomplete)</a:t>
            </a:r>
            <a:endParaRPr sz="1100"/>
          </a:p>
          <a:p>
            <a:pPr indent="-298450" lvl="0" marL="457200" rtl="0" algn="l">
              <a:spcBef>
                <a:spcPts val="0"/>
              </a:spcBef>
              <a:spcAft>
                <a:spcPts val="0"/>
              </a:spcAft>
              <a:buSzPts val="1100"/>
              <a:buChar char="●"/>
            </a:pPr>
            <a:r>
              <a:rPr lang="en" sz="1100"/>
              <a:t>First Care Unit (text input + autocomplete)</a:t>
            </a:r>
            <a:endParaRPr sz="1100"/>
          </a:p>
        </p:txBody>
      </p:sp>
      <p:sp>
        <p:nvSpPr>
          <p:cNvPr id="61" name="Google Shape;61;p13"/>
          <p:cNvSpPr txBox="1"/>
          <p:nvPr/>
        </p:nvSpPr>
        <p:spPr>
          <a:xfrm>
            <a:off x="6522175" y="3202275"/>
            <a:ext cx="2478600" cy="692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lang="en" sz="1100">
                <a:solidFill>
                  <a:schemeClr val="dk1"/>
                </a:solidFill>
              </a:rPr>
              <a:t>A results subsection will be displayed in the GUI with the s</a:t>
            </a:r>
            <a:r>
              <a:rPr lang="en" sz="1100">
                <a:solidFill>
                  <a:schemeClr val="dk1"/>
                </a:solidFill>
              </a:rPr>
              <a:t>urvival rate for the user as a percentage</a:t>
            </a:r>
            <a:endParaRPr sz="1100"/>
          </a:p>
        </p:txBody>
      </p:sp>
      <p:sp>
        <p:nvSpPr>
          <p:cNvPr id="62" name="Google Shape;62;p13"/>
          <p:cNvSpPr/>
          <p:nvPr/>
        </p:nvSpPr>
        <p:spPr>
          <a:xfrm>
            <a:off x="2834575" y="551425"/>
            <a:ext cx="2478600" cy="1299600"/>
          </a:xfrm>
          <a:prstGeom prst="roundRect">
            <a:avLst>
              <a:gd fmla="val 16667" name="adj"/>
            </a:avLst>
          </a:prstGeom>
          <a:solidFill>
            <a:srgbClr val="F3F3F3"/>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txBox="1"/>
          <p:nvPr/>
        </p:nvSpPr>
        <p:spPr>
          <a:xfrm>
            <a:off x="2834563" y="0"/>
            <a:ext cx="24786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Query Attributes</a:t>
            </a:r>
            <a:endParaRPr b="1" sz="1500"/>
          </a:p>
        </p:txBody>
      </p:sp>
      <p:sp>
        <p:nvSpPr>
          <p:cNvPr id="64" name="Google Shape;64;p13"/>
          <p:cNvSpPr txBox="1"/>
          <p:nvPr/>
        </p:nvSpPr>
        <p:spPr>
          <a:xfrm>
            <a:off x="2834575" y="481275"/>
            <a:ext cx="2478600" cy="1369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100"/>
              <a:t>After the user includes all the previous inputs and after pressing </a:t>
            </a:r>
            <a:r>
              <a:rPr i="1" lang="en" sz="1100"/>
              <a:t>SUBMIT ALL</a:t>
            </a:r>
            <a:r>
              <a:rPr lang="en" sz="1100"/>
              <a:t>, a query will run with the inputs: Age, Gender, Medication, Diagnosis, and First Care Unit to specify a certain sample with those </a:t>
            </a:r>
            <a:r>
              <a:rPr lang="en" sz="1100"/>
              <a:t>specific</a:t>
            </a:r>
            <a:r>
              <a:rPr lang="en" sz="1100"/>
              <a:t> attributes</a:t>
            </a:r>
            <a:endParaRPr sz="1100"/>
          </a:p>
        </p:txBody>
      </p:sp>
      <p:cxnSp>
        <p:nvCxnSpPr>
          <p:cNvPr id="65" name="Google Shape;65;p13"/>
          <p:cNvCxnSpPr/>
          <p:nvPr/>
        </p:nvCxnSpPr>
        <p:spPr>
          <a:xfrm flipH="1" rot="10800000">
            <a:off x="2459450" y="202350"/>
            <a:ext cx="675600" cy="10800"/>
          </a:xfrm>
          <a:prstGeom prst="straightConnector1">
            <a:avLst/>
          </a:prstGeom>
          <a:noFill/>
          <a:ln cap="flat" cmpd="sng" w="76200">
            <a:solidFill>
              <a:srgbClr val="FF9900"/>
            </a:solidFill>
            <a:prstDash val="solid"/>
            <a:round/>
            <a:headEnd len="med" w="med" type="none"/>
            <a:tailEnd len="med" w="med" type="triangle"/>
          </a:ln>
        </p:spPr>
      </p:cxnSp>
      <p:cxnSp>
        <p:nvCxnSpPr>
          <p:cNvPr id="66" name="Google Shape;66;p13"/>
          <p:cNvCxnSpPr/>
          <p:nvPr/>
        </p:nvCxnSpPr>
        <p:spPr>
          <a:xfrm flipH="1" rot="10800000">
            <a:off x="5364925" y="202350"/>
            <a:ext cx="675600" cy="10800"/>
          </a:xfrm>
          <a:prstGeom prst="straightConnector1">
            <a:avLst/>
          </a:prstGeom>
          <a:noFill/>
          <a:ln cap="flat" cmpd="sng" w="76200">
            <a:solidFill>
              <a:srgbClr val="FF9900"/>
            </a:solidFill>
            <a:prstDash val="solid"/>
            <a:round/>
            <a:headEnd len="med" w="med" type="none"/>
            <a:tailEnd len="med" w="med" type="triangle"/>
          </a:ln>
        </p:spPr>
      </p:cxnSp>
      <p:cxnSp>
        <p:nvCxnSpPr>
          <p:cNvPr id="67" name="Google Shape;67;p13"/>
          <p:cNvCxnSpPr/>
          <p:nvPr/>
        </p:nvCxnSpPr>
        <p:spPr>
          <a:xfrm flipH="1">
            <a:off x="7755626" y="1982625"/>
            <a:ext cx="11700" cy="664800"/>
          </a:xfrm>
          <a:prstGeom prst="straightConnector1">
            <a:avLst/>
          </a:prstGeom>
          <a:noFill/>
          <a:ln cap="flat" cmpd="sng" w="76200">
            <a:solidFill>
              <a:srgbClr val="FF9900"/>
            </a:solidFill>
            <a:prstDash val="solid"/>
            <a:round/>
            <a:headEnd len="med" w="med" type="none"/>
            <a:tailEnd len="med" w="med" type="triangle"/>
          </a:ln>
        </p:spPr>
      </p:cxnSp>
      <p:graphicFrame>
        <p:nvGraphicFramePr>
          <p:cNvPr id="68" name="Google Shape;68;p13"/>
          <p:cNvGraphicFramePr/>
          <p:nvPr/>
        </p:nvGraphicFramePr>
        <p:xfrm>
          <a:off x="36225" y="2821263"/>
          <a:ext cx="3000000" cy="3000000"/>
        </p:xfrm>
        <a:graphic>
          <a:graphicData uri="http://schemas.openxmlformats.org/drawingml/2006/table">
            <a:tbl>
              <a:tblPr>
                <a:noFill/>
                <a:tableStyleId>{95BBF3B0-C2CC-4B82-BDFC-A47BEE09970B}</a:tableStyleId>
              </a:tblPr>
              <a:tblGrid>
                <a:gridCol w="1001075"/>
                <a:gridCol w="1242525"/>
                <a:gridCol w="1405550"/>
                <a:gridCol w="1719450"/>
                <a:gridCol w="964850"/>
              </a:tblGrid>
              <a:tr h="381000">
                <a:tc>
                  <a:txBody>
                    <a:bodyPr/>
                    <a:lstStyle/>
                    <a:p>
                      <a:pPr indent="0" lvl="0" marL="0" rtl="0" algn="ctr">
                        <a:spcBef>
                          <a:spcPts val="0"/>
                        </a:spcBef>
                        <a:spcAft>
                          <a:spcPts val="0"/>
                        </a:spcAft>
                        <a:buNone/>
                      </a:pPr>
                      <a:r>
                        <a:rPr b="1" lang="en" sz="800"/>
                        <a:t>NAME</a:t>
                      </a:r>
                      <a:endParaRPr b="1" sz="800"/>
                    </a:p>
                  </a:txBody>
                  <a:tcPr marT="0" marB="0" marR="0" marL="45700" anchor="ctr"/>
                </a:tc>
                <a:tc>
                  <a:txBody>
                    <a:bodyPr/>
                    <a:lstStyle/>
                    <a:p>
                      <a:pPr indent="0" lvl="0" marL="0" rtl="0" algn="ctr">
                        <a:spcBef>
                          <a:spcPts val="0"/>
                        </a:spcBef>
                        <a:spcAft>
                          <a:spcPts val="0"/>
                        </a:spcAft>
                        <a:buNone/>
                      </a:pPr>
                      <a:r>
                        <a:rPr b="1" lang="en" sz="800"/>
                        <a:t>INPUT</a:t>
                      </a:r>
                      <a:endParaRPr b="1" sz="800"/>
                    </a:p>
                  </a:txBody>
                  <a:tcPr marT="0" marB="0" marR="0" marL="45700" anchor="ctr"/>
                </a:tc>
                <a:tc>
                  <a:txBody>
                    <a:bodyPr/>
                    <a:lstStyle/>
                    <a:p>
                      <a:pPr indent="0" lvl="0" marL="0" rtl="0" algn="ctr">
                        <a:spcBef>
                          <a:spcPts val="0"/>
                        </a:spcBef>
                        <a:spcAft>
                          <a:spcPts val="0"/>
                        </a:spcAft>
                        <a:buNone/>
                      </a:pPr>
                      <a:r>
                        <a:rPr b="1" lang="en" sz="800"/>
                        <a:t>OUTPUT</a:t>
                      </a:r>
                      <a:endParaRPr b="1" sz="800"/>
                    </a:p>
                  </a:txBody>
                  <a:tcPr marT="0" marB="0" marR="0" marL="45700" anchor="ctr"/>
                </a:tc>
                <a:tc>
                  <a:txBody>
                    <a:bodyPr/>
                    <a:lstStyle/>
                    <a:p>
                      <a:pPr indent="0" lvl="0" marL="0" rtl="0" algn="ctr">
                        <a:spcBef>
                          <a:spcPts val="0"/>
                        </a:spcBef>
                        <a:spcAft>
                          <a:spcPts val="0"/>
                        </a:spcAft>
                        <a:buNone/>
                      </a:pPr>
                      <a:r>
                        <a:rPr b="1" lang="en" sz="800"/>
                        <a:t>PURPOSE</a:t>
                      </a:r>
                      <a:endParaRPr b="1" sz="800"/>
                    </a:p>
                  </a:txBody>
                  <a:tcPr marT="0" marB="0" marR="0" marL="45700" anchor="ctr"/>
                </a:tc>
                <a:tc>
                  <a:txBody>
                    <a:bodyPr/>
                    <a:lstStyle/>
                    <a:p>
                      <a:pPr indent="0" lvl="0" marL="0" rtl="0" algn="ctr">
                        <a:spcBef>
                          <a:spcPts val="0"/>
                        </a:spcBef>
                        <a:spcAft>
                          <a:spcPts val="0"/>
                        </a:spcAft>
                        <a:buNone/>
                      </a:pPr>
                      <a:r>
                        <a:rPr b="1" lang="en" sz="800"/>
                        <a:t>RESPONSIBILITY</a:t>
                      </a:r>
                      <a:endParaRPr b="1" sz="800"/>
                    </a:p>
                  </a:txBody>
                  <a:tcPr marT="0" marB="0" marR="0" marL="45700" anchor="ctr"/>
                </a:tc>
              </a:tr>
              <a:tr h="381000">
                <a:tc>
                  <a:txBody>
                    <a:bodyPr/>
                    <a:lstStyle/>
                    <a:p>
                      <a:pPr indent="0" lvl="0" marL="0" rtl="0" algn="l">
                        <a:spcBef>
                          <a:spcPts val="0"/>
                        </a:spcBef>
                        <a:spcAft>
                          <a:spcPts val="0"/>
                        </a:spcAft>
                        <a:buNone/>
                      </a:pPr>
                      <a:r>
                        <a:rPr lang="en" sz="800"/>
                        <a:t>csv_to_sql.py</a:t>
                      </a:r>
                      <a:endParaRPr sz="800"/>
                    </a:p>
                  </a:txBody>
                  <a:tcPr marT="0" marB="0" marR="0" marL="45700"/>
                </a:tc>
                <a:tc>
                  <a:txBody>
                    <a:bodyPr/>
                    <a:lstStyle/>
                    <a:p>
                      <a:pPr indent="0" lvl="0" marL="0" rtl="0" algn="l">
                        <a:spcBef>
                          <a:spcPts val="0"/>
                        </a:spcBef>
                        <a:spcAft>
                          <a:spcPts val="0"/>
                        </a:spcAft>
                        <a:buNone/>
                      </a:pPr>
                      <a:r>
                        <a:rPr lang="en" sz="800"/>
                        <a:t>MIMIC csv dataset</a:t>
                      </a:r>
                      <a:endParaRPr sz="800"/>
                    </a:p>
                  </a:txBody>
                  <a:tcPr marT="0" marB="0" marR="0" marL="45700"/>
                </a:tc>
                <a:tc>
                  <a:txBody>
                    <a:bodyPr/>
                    <a:lstStyle/>
                    <a:p>
                      <a:pPr indent="0" lvl="0" marL="0" rtl="0" algn="l">
                        <a:spcBef>
                          <a:spcPts val="0"/>
                        </a:spcBef>
                        <a:spcAft>
                          <a:spcPts val="0"/>
                        </a:spcAft>
                        <a:buNone/>
                      </a:pPr>
                      <a:r>
                        <a:rPr lang="en" sz="800"/>
                        <a:t>MIMIC SQL database</a:t>
                      </a:r>
                      <a:endParaRPr sz="800"/>
                    </a:p>
                  </a:txBody>
                  <a:tcPr marT="0" marB="0" marR="0" marL="45700"/>
                </a:tc>
                <a:tc>
                  <a:txBody>
                    <a:bodyPr/>
                    <a:lstStyle/>
                    <a:p>
                      <a:pPr indent="0" lvl="0" marL="0" rtl="0" algn="l">
                        <a:spcBef>
                          <a:spcPts val="0"/>
                        </a:spcBef>
                        <a:spcAft>
                          <a:spcPts val="0"/>
                        </a:spcAft>
                        <a:buNone/>
                      </a:pPr>
                      <a:r>
                        <a:rPr lang="en" sz="800"/>
                        <a:t>Convert the MIMIC dataset from csv files into SQL databases</a:t>
                      </a:r>
                      <a:endParaRPr sz="800"/>
                    </a:p>
                  </a:txBody>
                  <a:tcPr marT="0" marB="0" marR="0" marL="45700"/>
                </a:tc>
                <a:tc>
                  <a:txBody>
                    <a:bodyPr/>
                    <a:lstStyle/>
                    <a:p>
                      <a:pPr indent="0" lvl="0" marL="0" rtl="0" algn="l">
                        <a:spcBef>
                          <a:spcPts val="0"/>
                        </a:spcBef>
                        <a:spcAft>
                          <a:spcPts val="0"/>
                        </a:spcAft>
                        <a:buNone/>
                      </a:pPr>
                      <a:r>
                        <a:rPr lang="en" sz="800"/>
                        <a:t>Zack</a:t>
                      </a:r>
                      <a:endParaRPr sz="800"/>
                    </a:p>
                  </a:txBody>
                  <a:tcPr marT="0" marB="0" marR="0" marL="45700"/>
                </a:tc>
              </a:tr>
              <a:tr h="381000">
                <a:tc>
                  <a:txBody>
                    <a:bodyPr/>
                    <a:lstStyle/>
                    <a:p>
                      <a:pPr indent="0" lvl="0" marL="0" rtl="0" algn="l">
                        <a:spcBef>
                          <a:spcPts val="0"/>
                        </a:spcBef>
                        <a:spcAft>
                          <a:spcPts val="0"/>
                        </a:spcAft>
                        <a:buNone/>
                      </a:pPr>
                      <a:r>
                        <a:rPr lang="en" sz="800"/>
                        <a:t>similarity_search.py</a:t>
                      </a:r>
                      <a:endParaRPr sz="800"/>
                    </a:p>
                  </a:txBody>
                  <a:tcPr marT="0" marB="0" marR="0" marL="45700"/>
                </a:tc>
                <a:tc>
                  <a:txBody>
                    <a:bodyPr/>
                    <a:lstStyle/>
                    <a:p>
                      <a:pPr indent="0" lvl="0" marL="0" rtl="0" algn="l">
                        <a:spcBef>
                          <a:spcPts val="0"/>
                        </a:spcBef>
                        <a:spcAft>
                          <a:spcPts val="0"/>
                        </a:spcAft>
                        <a:buNone/>
                      </a:pPr>
                      <a:r>
                        <a:rPr lang="en" sz="800"/>
                        <a:t>Patient info from the GUI, neighbors</a:t>
                      </a:r>
                      <a:endParaRPr sz="800"/>
                    </a:p>
                  </a:txBody>
                  <a:tcPr marT="0" marB="0" marR="0" marL="45700"/>
                </a:tc>
                <a:tc>
                  <a:txBody>
                    <a:bodyPr/>
                    <a:lstStyle/>
                    <a:p>
                      <a:pPr indent="0" lvl="0" marL="0" rtl="0" algn="l">
                        <a:spcBef>
                          <a:spcPts val="0"/>
                        </a:spcBef>
                        <a:spcAft>
                          <a:spcPts val="0"/>
                        </a:spcAft>
                        <a:buNone/>
                      </a:pPr>
                      <a:r>
                        <a:rPr lang="en" sz="800"/>
                        <a:t>Survival rate of k number of patients</a:t>
                      </a:r>
                      <a:endParaRPr sz="800"/>
                    </a:p>
                  </a:txBody>
                  <a:tcPr marT="0" marB="0" marR="0" marL="45700"/>
                </a:tc>
                <a:tc>
                  <a:txBody>
                    <a:bodyPr/>
                    <a:lstStyle/>
                    <a:p>
                      <a:pPr indent="0" lvl="0" marL="0" rtl="0" algn="l">
                        <a:spcBef>
                          <a:spcPts val="0"/>
                        </a:spcBef>
                        <a:spcAft>
                          <a:spcPts val="0"/>
                        </a:spcAft>
                        <a:buNone/>
                      </a:pPr>
                      <a:r>
                        <a:rPr lang="en" sz="800"/>
                        <a:t>Look for the patients with the most similarities to the input and return their survival rate</a:t>
                      </a:r>
                      <a:endParaRPr sz="800"/>
                    </a:p>
                  </a:txBody>
                  <a:tcPr marT="0" marB="0" marR="0" marL="45700"/>
                </a:tc>
                <a:tc>
                  <a:txBody>
                    <a:bodyPr/>
                    <a:lstStyle/>
                    <a:p>
                      <a:pPr indent="0" lvl="0" marL="0" rtl="0" algn="l">
                        <a:spcBef>
                          <a:spcPts val="0"/>
                        </a:spcBef>
                        <a:spcAft>
                          <a:spcPts val="0"/>
                        </a:spcAft>
                        <a:buNone/>
                      </a:pPr>
                      <a:r>
                        <a:rPr lang="en" sz="800"/>
                        <a:t>Josh</a:t>
                      </a:r>
                      <a:endParaRPr sz="800"/>
                    </a:p>
                  </a:txBody>
                  <a:tcPr marT="0" marB="0" marR="0" marL="45700"/>
                </a:tc>
              </a:tr>
              <a:tr h="381000">
                <a:tc>
                  <a:txBody>
                    <a:bodyPr/>
                    <a:lstStyle/>
                    <a:p>
                      <a:pPr indent="0" lvl="0" marL="0" rtl="0" algn="l">
                        <a:spcBef>
                          <a:spcPts val="0"/>
                        </a:spcBef>
                        <a:spcAft>
                          <a:spcPts val="0"/>
                        </a:spcAft>
                        <a:buNone/>
                      </a:pPr>
                      <a:r>
                        <a:rPr lang="en" sz="800"/>
                        <a:t>gui.py</a:t>
                      </a:r>
                      <a:endParaRPr sz="800"/>
                    </a:p>
                  </a:txBody>
                  <a:tcPr marT="0" marB="0" marR="0" marL="45700"/>
                </a:tc>
                <a:tc>
                  <a:txBody>
                    <a:bodyPr/>
                    <a:lstStyle/>
                    <a:p>
                      <a:pPr indent="0" lvl="0" marL="0" rtl="0" algn="l">
                        <a:spcBef>
                          <a:spcPts val="0"/>
                        </a:spcBef>
                        <a:spcAft>
                          <a:spcPts val="0"/>
                        </a:spcAft>
                        <a:buNone/>
                      </a:pPr>
                      <a:r>
                        <a:rPr lang="en" sz="800">
                          <a:solidFill>
                            <a:schemeClr val="dk1"/>
                          </a:solidFill>
                        </a:rPr>
                        <a:t>The user inputs patient information </a:t>
                      </a:r>
                      <a:endParaRPr sz="800"/>
                    </a:p>
                  </a:txBody>
                  <a:tcPr marT="0" marB="0" marR="0" marL="45700"/>
                </a:tc>
                <a:tc>
                  <a:txBody>
                    <a:bodyPr/>
                    <a:lstStyle/>
                    <a:p>
                      <a:pPr indent="0" lvl="0" marL="0" rtl="0" algn="l">
                        <a:spcBef>
                          <a:spcPts val="0"/>
                        </a:spcBef>
                        <a:spcAft>
                          <a:spcPts val="0"/>
                        </a:spcAft>
                        <a:buNone/>
                      </a:pPr>
                      <a:r>
                        <a:rPr lang="en" sz="800"/>
                        <a:t>A prediction score of the patient outcome</a:t>
                      </a:r>
                      <a:endParaRPr sz="800"/>
                    </a:p>
                  </a:txBody>
                  <a:tcPr marT="0" marB="0" marR="0" marL="45700"/>
                </a:tc>
                <a:tc>
                  <a:txBody>
                    <a:bodyPr/>
                    <a:lstStyle/>
                    <a:p>
                      <a:pPr indent="0" lvl="0" marL="0" rtl="0" algn="l">
                        <a:spcBef>
                          <a:spcPts val="0"/>
                        </a:spcBef>
                        <a:spcAft>
                          <a:spcPts val="0"/>
                        </a:spcAft>
                        <a:buNone/>
                      </a:pPr>
                      <a:r>
                        <a:rPr lang="en" sz="800"/>
                        <a:t>Display the GUI, get user input data, send data to patient_similarity.py, receive and patient prediction score</a:t>
                      </a:r>
                      <a:endParaRPr sz="800"/>
                    </a:p>
                  </a:txBody>
                  <a:tcPr marT="0" marB="0" marR="0" marL="45700"/>
                </a:tc>
                <a:tc>
                  <a:txBody>
                    <a:bodyPr/>
                    <a:lstStyle/>
                    <a:p>
                      <a:pPr indent="0" lvl="0" marL="0" rtl="0" algn="l">
                        <a:spcBef>
                          <a:spcPts val="0"/>
                        </a:spcBef>
                        <a:spcAft>
                          <a:spcPts val="0"/>
                        </a:spcAft>
                        <a:buNone/>
                      </a:pPr>
                      <a:r>
                        <a:rPr lang="en" sz="800"/>
                        <a:t>Zack</a:t>
                      </a:r>
                      <a:endParaRPr sz="800"/>
                    </a:p>
                  </a:txBody>
                  <a:tcPr marT="0" marB="0" marR="0" marL="45700"/>
                </a:tc>
              </a:tr>
              <a:tr h="381000">
                <a:tc>
                  <a:txBody>
                    <a:bodyPr/>
                    <a:lstStyle/>
                    <a:p>
                      <a:pPr indent="0" lvl="0" marL="0" rtl="0" algn="l">
                        <a:spcBef>
                          <a:spcPts val="0"/>
                        </a:spcBef>
                        <a:spcAft>
                          <a:spcPts val="0"/>
                        </a:spcAft>
                        <a:buNone/>
                      </a:pPr>
                      <a:r>
                        <a:rPr lang="en" sz="800"/>
                        <a:t>get_sql_info.py</a:t>
                      </a:r>
                      <a:endParaRPr sz="800"/>
                    </a:p>
                  </a:txBody>
                  <a:tcPr marT="0" marB="0" marR="0" marL="45700"/>
                </a:tc>
                <a:tc>
                  <a:txBody>
                    <a:bodyPr/>
                    <a:lstStyle/>
                    <a:p>
                      <a:pPr indent="0" lvl="0" marL="0" rtl="0" algn="l">
                        <a:spcBef>
                          <a:spcPts val="0"/>
                        </a:spcBef>
                        <a:spcAft>
                          <a:spcPts val="0"/>
                        </a:spcAft>
                        <a:buNone/>
                      </a:pPr>
                      <a:r>
                        <a:rPr lang="en" sz="800"/>
                        <a:t>List of variable names </a:t>
                      </a:r>
                      <a:endParaRPr sz="800"/>
                    </a:p>
                  </a:txBody>
                  <a:tcPr marT="0" marB="0" marR="0" marL="45700"/>
                </a:tc>
                <a:tc>
                  <a:txBody>
                    <a:bodyPr/>
                    <a:lstStyle/>
                    <a:p>
                      <a:pPr indent="0" lvl="0" marL="0" rtl="0" algn="l">
                        <a:spcBef>
                          <a:spcPts val="0"/>
                        </a:spcBef>
                        <a:spcAft>
                          <a:spcPts val="0"/>
                        </a:spcAft>
                        <a:buNone/>
                      </a:pPr>
                      <a:r>
                        <a:rPr lang="en" sz="800"/>
                        <a:t>Data from the SQL databases in the form of Pandas Dataframes</a:t>
                      </a:r>
                      <a:endParaRPr sz="800"/>
                    </a:p>
                  </a:txBody>
                  <a:tcPr marT="0" marB="0" marR="0" marL="45700"/>
                </a:tc>
                <a:tc>
                  <a:txBody>
                    <a:bodyPr/>
                    <a:lstStyle/>
                    <a:p>
                      <a:pPr indent="0" lvl="0" marL="0" rtl="0" algn="l">
                        <a:spcBef>
                          <a:spcPts val="0"/>
                        </a:spcBef>
                        <a:spcAft>
                          <a:spcPts val="0"/>
                        </a:spcAft>
                        <a:buNone/>
                      </a:pPr>
                      <a:r>
                        <a:rPr lang="en" sz="800"/>
                        <a:t>Build SQL queries, interact with the SQL databases, and fetch info from the SQL queries</a:t>
                      </a:r>
                      <a:endParaRPr sz="800"/>
                    </a:p>
                  </a:txBody>
                  <a:tcPr marT="0" marB="0" marR="0" marL="45700"/>
                </a:tc>
                <a:tc>
                  <a:txBody>
                    <a:bodyPr/>
                    <a:lstStyle/>
                    <a:p>
                      <a:pPr indent="0" lvl="0" marL="0" rtl="0" algn="l">
                        <a:spcBef>
                          <a:spcPts val="0"/>
                        </a:spcBef>
                        <a:spcAft>
                          <a:spcPts val="0"/>
                        </a:spcAft>
                        <a:buNone/>
                      </a:pPr>
                      <a:r>
                        <a:rPr lang="en" sz="800"/>
                        <a:t>Kevin</a:t>
                      </a:r>
                      <a:endParaRPr sz="800"/>
                    </a:p>
                  </a:txBody>
                  <a:tcPr marT="0" marB="0" marR="0" marL="45700"/>
                </a:tc>
              </a:tr>
              <a:tr h="381000">
                <a:tc>
                  <a:txBody>
                    <a:bodyPr/>
                    <a:lstStyle/>
                    <a:p>
                      <a:pPr indent="0" lvl="0" marL="0" rtl="0" algn="l">
                        <a:spcBef>
                          <a:spcPts val="0"/>
                        </a:spcBef>
                        <a:spcAft>
                          <a:spcPts val="0"/>
                        </a:spcAft>
                        <a:buNone/>
                      </a:pPr>
                      <a:r>
                        <a:rPr lang="en" sz="800"/>
                        <a:t>autocomplete.py</a:t>
                      </a:r>
                      <a:endParaRPr sz="800"/>
                    </a:p>
                  </a:txBody>
                  <a:tcPr marT="0" marB="0" marR="0" marL="45700"/>
                </a:tc>
                <a:tc>
                  <a:txBody>
                    <a:bodyPr/>
                    <a:lstStyle/>
                    <a:p>
                      <a:pPr indent="0" lvl="0" marL="0" rtl="0" algn="l">
                        <a:spcBef>
                          <a:spcPts val="0"/>
                        </a:spcBef>
                        <a:spcAft>
                          <a:spcPts val="0"/>
                        </a:spcAft>
                        <a:buNone/>
                      </a:pPr>
                      <a:r>
                        <a:rPr lang="en" sz="800"/>
                        <a:t>Text input, SQL column values for the corresponding variable</a:t>
                      </a:r>
                      <a:endParaRPr sz="800"/>
                    </a:p>
                  </a:txBody>
                  <a:tcPr marT="0" marB="0" marR="0" marL="45700"/>
                </a:tc>
                <a:tc>
                  <a:txBody>
                    <a:bodyPr/>
                    <a:lstStyle/>
                    <a:p>
                      <a:pPr indent="0" lvl="0" marL="0" rtl="0" algn="l">
                        <a:spcBef>
                          <a:spcPts val="0"/>
                        </a:spcBef>
                        <a:spcAft>
                          <a:spcPts val="0"/>
                        </a:spcAft>
                        <a:buNone/>
                      </a:pPr>
                      <a:r>
                        <a:rPr lang="en" sz="800"/>
                        <a:t>Autocompleted text input</a:t>
                      </a:r>
                      <a:endParaRPr sz="800"/>
                    </a:p>
                  </a:txBody>
                  <a:tcPr marT="0" marB="0" marR="0" marL="45700"/>
                </a:tc>
                <a:tc>
                  <a:txBody>
                    <a:bodyPr/>
                    <a:lstStyle/>
                    <a:p>
                      <a:pPr indent="0" lvl="0" marL="0" rtl="0" algn="l">
                        <a:spcBef>
                          <a:spcPts val="0"/>
                        </a:spcBef>
                        <a:spcAft>
                          <a:spcPts val="0"/>
                        </a:spcAft>
                        <a:buNone/>
                      </a:pPr>
                      <a:r>
                        <a:rPr lang="en" sz="800"/>
                        <a:t>Autocomplete the text input fields</a:t>
                      </a:r>
                      <a:endParaRPr sz="800"/>
                    </a:p>
                  </a:txBody>
                  <a:tcPr marT="0" marB="0" marR="0" marL="45700"/>
                </a:tc>
                <a:tc>
                  <a:txBody>
                    <a:bodyPr/>
                    <a:lstStyle/>
                    <a:p>
                      <a:pPr indent="0" lvl="0" marL="0" rtl="0" algn="l">
                        <a:spcBef>
                          <a:spcPts val="0"/>
                        </a:spcBef>
                        <a:spcAft>
                          <a:spcPts val="0"/>
                        </a:spcAft>
                        <a:buNone/>
                      </a:pPr>
                      <a:r>
                        <a:rPr lang="en" sz="800"/>
                        <a:t>Zack</a:t>
                      </a:r>
                      <a:endParaRPr sz="800"/>
                    </a:p>
                  </a:txBody>
                  <a:tcPr marT="0" marB="0" marR="0" marL="45700"/>
                </a:tc>
              </a:tr>
            </a:tbl>
          </a:graphicData>
        </a:graphic>
      </p:graphicFrame>
      <p:sp>
        <p:nvSpPr>
          <p:cNvPr id="69" name="Google Shape;69;p13"/>
          <p:cNvSpPr txBox="1"/>
          <p:nvPr/>
        </p:nvSpPr>
        <p:spPr>
          <a:xfrm>
            <a:off x="1298000" y="2458575"/>
            <a:ext cx="6756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i="1" lang="en" sz="900">
                <a:solidFill>
                  <a:srgbClr val="980000"/>
                </a:solidFill>
              </a:rPr>
              <a:t>gui.py</a:t>
            </a:r>
            <a:endParaRPr b="1" i="1" sz="900">
              <a:solidFill>
                <a:srgbClr val="980000"/>
              </a:solidFill>
            </a:endParaRPr>
          </a:p>
        </p:txBody>
      </p:sp>
      <p:sp>
        <p:nvSpPr>
          <p:cNvPr id="70" name="Google Shape;70;p13"/>
          <p:cNvSpPr txBox="1"/>
          <p:nvPr/>
        </p:nvSpPr>
        <p:spPr>
          <a:xfrm>
            <a:off x="2175238" y="2450375"/>
            <a:ext cx="1229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980000"/>
                </a:solidFill>
              </a:rPr>
              <a:t>autocomplete.py</a:t>
            </a:r>
            <a:endParaRPr b="1" i="1" sz="900">
              <a:solidFill>
                <a:srgbClr val="980000"/>
              </a:solidFill>
            </a:endParaRPr>
          </a:p>
        </p:txBody>
      </p:sp>
      <p:sp>
        <p:nvSpPr>
          <p:cNvPr id="71" name="Google Shape;71;p13"/>
          <p:cNvSpPr txBox="1"/>
          <p:nvPr/>
        </p:nvSpPr>
        <p:spPr>
          <a:xfrm>
            <a:off x="3629888" y="2458575"/>
            <a:ext cx="12294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980000"/>
                </a:solidFill>
              </a:rPr>
              <a:t>get_sql_info.py</a:t>
            </a:r>
            <a:endParaRPr b="1" i="1" sz="900">
              <a:solidFill>
                <a:srgbClr val="980000"/>
              </a:solidFill>
            </a:endParaRPr>
          </a:p>
        </p:txBody>
      </p:sp>
      <p:sp>
        <p:nvSpPr>
          <p:cNvPr id="72" name="Google Shape;72;p13"/>
          <p:cNvSpPr txBox="1"/>
          <p:nvPr/>
        </p:nvSpPr>
        <p:spPr>
          <a:xfrm>
            <a:off x="-33137" y="2450375"/>
            <a:ext cx="1042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Clr>
                <a:schemeClr val="dk1"/>
              </a:buClr>
              <a:buSzPts val="1100"/>
              <a:buFont typeface="Arial"/>
              <a:buNone/>
            </a:pPr>
            <a:r>
              <a:rPr b="1" i="1" lang="en" sz="900">
                <a:solidFill>
                  <a:srgbClr val="980000"/>
                </a:solidFill>
              </a:rPr>
              <a:t>csv_to_sql</a:t>
            </a:r>
            <a:r>
              <a:rPr b="1" i="1" lang="en" sz="900">
                <a:solidFill>
                  <a:srgbClr val="980000"/>
                </a:solidFill>
              </a:rPr>
              <a:t>.py</a:t>
            </a:r>
            <a:endParaRPr b="1" i="1" sz="900">
              <a:solidFill>
                <a:srgbClr val="980000"/>
              </a:solidFill>
            </a:endParaRPr>
          </a:p>
        </p:txBody>
      </p:sp>
      <p:sp>
        <p:nvSpPr>
          <p:cNvPr id="73" name="Google Shape;73;p13"/>
          <p:cNvSpPr txBox="1"/>
          <p:nvPr/>
        </p:nvSpPr>
        <p:spPr>
          <a:xfrm>
            <a:off x="5084538" y="2450375"/>
            <a:ext cx="1354500" cy="3231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900">
                <a:solidFill>
                  <a:srgbClr val="980000"/>
                </a:solidFill>
              </a:rPr>
              <a:t>similarity_search.py</a:t>
            </a:r>
            <a:endParaRPr b="1" sz="900">
              <a:solidFill>
                <a:srgbClr val="980000"/>
              </a:solidFill>
            </a:endParaRPr>
          </a:p>
        </p:txBody>
      </p:sp>
      <p:cxnSp>
        <p:nvCxnSpPr>
          <p:cNvPr id="74" name="Google Shape;74;p13"/>
          <p:cNvCxnSpPr>
            <a:stCxn id="72" idx="3"/>
            <a:endCxn id="69" idx="1"/>
          </p:cNvCxnSpPr>
          <p:nvPr/>
        </p:nvCxnSpPr>
        <p:spPr>
          <a:xfrm>
            <a:off x="1009363" y="2611925"/>
            <a:ext cx="288600" cy="8100"/>
          </a:xfrm>
          <a:prstGeom prst="straightConnector1">
            <a:avLst/>
          </a:prstGeom>
          <a:noFill/>
          <a:ln cap="flat" cmpd="sng" w="9525">
            <a:solidFill>
              <a:schemeClr val="dk2"/>
            </a:solidFill>
            <a:prstDash val="solid"/>
            <a:round/>
            <a:headEnd len="med" w="med" type="none"/>
            <a:tailEnd len="med" w="med" type="triangle"/>
          </a:ln>
        </p:spPr>
      </p:cxnSp>
      <p:cxnSp>
        <p:nvCxnSpPr>
          <p:cNvPr id="75" name="Google Shape;75;p13"/>
          <p:cNvCxnSpPr>
            <a:stCxn id="69" idx="3"/>
            <a:endCxn id="70" idx="1"/>
          </p:cNvCxnSpPr>
          <p:nvPr/>
        </p:nvCxnSpPr>
        <p:spPr>
          <a:xfrm flipH="1" rot="10800000">
            <a:off x="1973600" y="2612025"/>
            <a:ext cx="201600" cy="8100"/>
          </a:xfrm>
          <a:prstGeom prst="straightConnector1">
            <a:avLst/>
          </a:prstGeom>
          <a:noFill/>
          <a:ln cap="flat" cmpd="sng" w="9525">
            <a:solidFill>
              <a:schemeClr val="dk2"/>
            </a:solidFill>
            <a:prstDash val="solid"/>
            <a:round/>
            <a:headEnd len="med" w="med" type="none"/>
            <a:tailEnd len="med" w="med" type="triangle"/>
          </a:ln>
        </p:spPr>
      </p:cxnSp>
      <p:cxnSp>
        <p:nvCxnSpPr>
          <p:cNvPr id="76" name="Google Shape;76;p13"/>
          <p:cNvCxnSpPr>
            <a:stCxn id="70" idx="3"/>
            <a:endCxn id="71" idx="1"/>
          </p:cNvCxnSpPr>
          <p:nvPr/>
        </p:nvCxnSpPr>
        <p:spPr>
          <a:xfrm>
            <a:off x="3404638" y="2611925"/>
            <a:ext cx="225300" cy="8100"/>
          </a:xfrm>
          <a:prstGeom prst="straightConnector1">
            <a:avLst/>
          </a:prstGeom>
          <a:noFill/>
          <a:ln cap="flat" cmpd="sng" w="9525">
            <a:solidFill>
              <a:schemeClr val="dk2"/>
            </a:solidFill>
            <a:prstDash val="solid"/>
            <a:round/>
            <a:headEnd len="med" w="med" type="none"/>
            <a:tailEnd len="med" w="med" type="triangle"/>
          </a:ln>
        </p:spPr>
      </p:cxnSp>
      <p:cxnSp>
        <p:nvCxnSpPr>
          <p:cNvPr id="77" name="Google Shape;77;p13"/>
          <p:cNvCxnSpPr>
            <a:stCxn id="71" idx="3"/>
            <a:endCxn id="73" idx="1"/>
          </p:cNvCxnSpPr>
          <p:nvPr/>
        </p:nvCxnSpPr>
        <p:spPr>
          <a:xfrm flipH="1" rot="10800000">
            <a:off x="4859288" y="2612025"/>
            <a:ext cx="225300" cy="8100"/>
          </a:xfrm>
          <a:prstGeom prst="straightConnector1">
            <a:avLst/>
          </a:prstGeom>
          <a:noFill/>
          <a:ln cap="flat" cmpd="sng" w="9525">
            <a:solidFill>
              <a:schemeClr val="dk2"/>
            </a:solidFill>
            <a:prstDash val="solid"/>
            <a:round/>
            <a:headEnd len="med" w="med" type="none"/>
            <a:tailEnd len="med" w="med" type="triangle"/>
          </a:ln>
        </p:spPr>
      </p:cxnSp>
      <p:sp>
        <p:nvSpPr>
          <p:cNvPr id="78" name="Google Shape;78;p13"/>
          <p:cNvSpPr txBox="1"/>
          <p:nvPr/>
        </p:nvSpPr>
        <p:spPr>
          <a:xfrm>
            <a:off x="6522175" y="4271725"/>
            <a:ext cx="2478600" cy="8313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b="1" lang="en">
                <a:latin typeface="Times New Roman"/>
                <a:ea typeface="Times New Roman"/>
                <a:cs typeface="Times New Roman"/>
                <a:sym typeface="Times New Roman"/>
              </a:rPr>
              <a:t>Zack Goldblum</a:t>
            </a:r>
            <a:endParaRPr b="1">
              <a:latin typeface="Times New Roman"/>
              <a:ea typeface="Times New Roman"/>
              <a:cs typeface="Times New Roman"/>
              <a:sym typeface="Times New Roman"/>
            </a:endParaRPr>
          </a:p>
          <a:p>
            <a:pPr indent="0" lvl="0" marL="0" rtl="0" algn="r">
              <a:spcBef>
                <a:spcPts val="0"/>
              </a:spcBef>
              <a:spcAft>
                <a:spcPts val="0"/>
              </a:spcAft>
              <a:buNone/>
            </a:pPr>
            <a:r>
              <a:rPr b="1" lang="en">
                <a:latin typeface="Times New Roman"/>
                <a:ea typeface="Times New Roman"/>
                <a:cs typeface="Times New Roman"/>
                <a:sym typeface="Times New Roman"/>
              </a:rPr>
              <a:t>Josh Miller</a:t>
            </a:r>
            <a:endParaRPr b="1">
              <a:latin typeface="Times New Roman"/>
              <a:ea typeface="Times New Roman"/>
              <a:cs typeface="Times New Roman"/>
              <a:sym typeface="Times New Roman"/>
            </a:endParaRPr>
          </a:p>
          <a:p>
            <a:pPr indent="0" lvl="0" marL="0" rtl="0" algn="r">
              <a:spcBef>
                <a:spcPts val="0"/>
              </a:spcBef>
              <a:spcAft>
                <a:spcPts val="0"/>
              </a:spcAft>
              <a:buNone/>
            </a:pPr>
            <a:r>
              <a:rPr b="1" lang="en">
                <a:latin typeface="Times New Roman"/>
                <a:ea typeface="Times New Roman"/>
                <a:cs typeface="Times New Roman"/>
                <a:sym typeface="Times New Roman"/>
              </a:rPr>
              <a:t>Kevin Ramirez Chavez</a:t>
            </a:r>
            <a:endParaRPr b="1">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nvSpPr>
        <p:spPr>
          <a:xfrm>
            <a:off x="115050" y="83275"/>
            <a:ext cx="8923500" cy="9696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1500"/>
              <a:t>Database Schema</a:t>
            </a:r>
            <a:endParaRPr b="1" sz="1500"/>
          </a:p>
          <a:p>
            <a:pPr indent="0" lvl="0" marL="0" rtl="0" algn="ctr">
              <a:spcBef>
                <a:spcPts val="0"/>
              </a:spcBef>
              <a:spcAft>
                <a:spcPts val="0"/>
              </a:spcAft>
              <a:buNone/>
            </a:pPr>
            <a:r>
              <a:rPr i="1" lang="en" sz="1200"/>
              <a:t>This is a simplified version from the original database. This schema includes our targeted datasets and variables for this project. The simplification was made to avoid having issues with memory or during its processing. However, additional datasets and/or variables can be integrated for future work.</a:t>
            </a:r>
            <a:endParaRPr i="1" sz="1200"/>
          </a:p>
        </p:txBody>
      </p:sp>
      <p:graphicFrame>
        <p:nvGraphicFramePr>
          <p:cNvPr id="84" name="Google Shape;84;p14"/>
          <p:cNvGraphicFramePr/>
          <p:nvPr/>
        </p:nvGraphicFramePr>
        <p:xfrm>
          <a:off x="110300" y="1052863"/>
          <a:ext cx="3000000" cy="3000000"/>
        </p:xfrm>
        <a:graphic>
          <a:graphicData uri="http://schemas.openxmlformats.org/drawingml/2006/table">
            <a:tbl>
              <a:tblPr>
                <a:noFill/>
                <a:tableStyleId>{95BBF3B0-C2CC-4B82-BDFC-A47BEE09970B}</a:tableStyleId>
              </a:tblPr>
              <a:tblGrid>
                <a:gridCol w="2839825"/>
              </a:tblGrid>
              <a:tr h="375375">
                <a:tc>
                  <a:txBody>
                    <a:bodyPr/>
                    <a:lstStyle/>
                    <a:p>
                      <a:pPr indent="0" lvl="0" marL="0" rtl="0" algn="l">
                        <a:spcBef>
                          <a:spcPts val="0"/>
                        </a:spcBef>
                        <a:spcAft>
                          <a:spcPts val="0"/>
                        </a:spcAft>
                        <a:buNone/>
                      </a:pPr>
                      <a:r>
                        <a:rPr lang="en" sz="1200"/>
                        <a:t>patients</a:t>
                      </a:r>
                      <a:endParaRPr sz="1200"/>
                    </a:p>
                  </a:txBody>
                  <a:tcPr marT="91425" marB="91425" marR="91425" marL="91425">
                    <a:solidFill>
                      <a:srgbClr val="C9DAF8"/>
                    </a:solidFill>
                  </a:tcPr>
                </a:tc>
              </a:tr>
              <a:tr h="375375">
                <a:tc>
                  <a:txBody>
                    <a:bodyPr/>
                    <a:lstStyle/>
                    <a:p>
                      <a:pPr indent="0" lvl="0" marL="0" rtl="0" algn="l">
                        <a:spcBef>
                          <a:spcPts val="0"/>
                        </a:spcBef>
                        <a:spcAft>
                          <a:spcPts val="0"/>
                        </a:spcAft>
                        <a:buNone/>
                      </a:pPr>
                      <a:r>
                        <a:rPr lang="en" sz="1200"/>
                        <a:t>subject_id INTEGER</a:t>
                      </a:r>
                      <a:endParaRPr sz="1200"/>
                    </a:p>
                  </a:txBody>
                  <a:tcPr marT="91425" marB="91425" marR="91425" marL="91425"/>
                </a:tc>
              </a:tr>
              <a:tr h="375375">
                <a:tc>
                  <a:txBody>
                    <a:bodyPr/>
                    <a:lstStyle/>
                    <a:p>
                      <a:pPr indent="0" lvl="0" marL="0" rtl="0" algn="l">
                        <a:spcBef>
                          <a:spcPts val="0"/>
                        </a:spcBef>
                        <a:spcAft>
                          <a:spcPts val="0"/>
                        </a:spcAft>
                        <a:buNone/>
                      </a:pPr>
                      <a:r>
                        <a:rPr lang="en" sz="1200"/>
                        <a:t>gender VARCHAR (1)</a:t>
                      </a:r>
                      <a:endParaRPr sz="1200"/>
                    </a:p>
                  </a:txBody>
                  <a:tcPr marT="91425" marB="91425" marR="91425" marL="91425"/>
                </a:tc>
              </a:tr>
              <a:tr h="375375">
                <a:tc>
                  <a:txBody>
                    <a:bodyPr/>
                    <a:lstStyle/>
                    <a:p>
                      <a:pPr indent="0" lvl="0" marL="0" rtl="0" algn="l">
                        <a:spcBef>
                          <a:spcPts val="0"/>
                        </a:spcBef>
                        <a:spcAft>
                          <a:spcPts val="0"/>
                        </a:spcAft>
                        <a:buNone/>
                      </a:pPr>
                      <a:r>
                        <a:rPr lang="en" sz="1200"/>
                        <a:t>anchor_age INTEGER</a:t>
                      </a:r>
                      <a:endParaRPr sz="1200"/>
                    </a:p>
                  </a:txBody>
                  <a:tcPr marT="91425" marB="91425" marR="91425" marL="91425"/>
                </a:tc>
              </a:tr>
            </a:tbl>
          </a:graphicData>
        </a:graphic>
      </p:graphicFrame>
      <p:graphicFrame>
        <p:nvGraphicFramePr>
          <p:cNvPr id="85" name="Google Shape;85;p14"/>
          <p:cNvGraphicFramePr/>
          <p:nvPr/>
        </p:nvGraphicFramePr>
        <p:xfrm>
          <a:off x="3152100" y="1052875"/>
          <a:ext cx="3000000" cy="3000000"/>
        </p:xfrm>
        <a:graphic>
          <a:graphicData uri="http://schemas.openxmlformats.org/drawingml/2006/table">
            <a:tbl>
              <a:tblPr>
                <a:noFill/>
                <a:tableStyleId>{95BBF3B0-C2CC-4B82-BDFC-A47BEE09970B}</a:tableStyleId>
              </a:tblPr>
              <a:tblGrid>
                <a:gridCol w="2839825"/>
              </a:tblGrid>
              <a:tr h="375375">
                <a:tc>
                  <a:txBody>
                    <a:bodyPr/>
                    <a:lstStyle/>
                    <a:p>
                      <a:pPr indent="0" lvl="0" marL="0" rtl="0" algn="l">
                        <a:spcBef>
                          <a:spcPts val="0"/>
                        </a:spcBef>
                        <a:spcAft>
                          <a:spcPts val="0"/>
                        </a:spcAft>
                        <a:buNone/>
                      </a:pPr>
                      <a:r>
                        <a:rPr lang="en" sz="1200"/>
                        <a:t>pharmacy</a:t>
                      </a:r>
                      <a:endParaRPr sz="1200"/>
                    </a:p>
                  </a:txBody>
                  <a:tcPr marT="91425" marB="91425" marR="91425" marL="91425">
                    <a:solidFill>
                      <a:srgbClr val="C9DAF8"/>
                    </a:solidFill>
                  </a:tcPr>
                </a:tc>
              </a:tr>
              <a:tr h="375375">
                <a:tc>
                  <a:txBody>
                    <a:bodyPr/>
                    <a:lstStyle/>
                    <a:p>
                      <a:pPr indent="0" lvl="0" marL="0" rtl="0" algn="l">
                        <a:spcBef>
                          <a:spcPts val="0"/>
                        </a:spcBef>
                        <a:spcAft>
                          <a:spcPts val="0"/>
                        </a:spcAft>
                        <a:buNone/>
                      </a:pPr>
                      <a:r>
                        <a:rPr lang="en" sz="1200"/>
                        <a:t>subject_id INTEGER</a:t>
                      </a:r>
                      <a:endParaRPr sz="1200"/>
                    </a:p>
                  </a:txBody>
                  <a:tcPr marT="91425" marB="91425" marR="91425" marL="91425"/>
                </a:tc>
              </a:tr>
              <a:tr h="375375">
                <a:tc>
                  <a:txBody>
                    <a:bodyPr/>
                    <a:lstStyle/>
                    <a:p>
                      <a:pPr indent="0" lvl="0" marL="0" rtl="0" algn="l">
                        <a:spcBef>
                          <a:spcPts val="0"/>
                        </a:spcBef>
                        <a:spcAft>
                          <a:spcPts val="0"/>
                        </a:spcAft>
                        <a:buNone/>
                      </a:pPr>
                      <a:r>
                        <a:rPr lang="en" sz="1200"/>
                        <a:t>medication TEXT</a:t>
                      </a:r>
                      <a:endParaRPr sz="1200"/>
                    </a:p>
                  </a:txBody>
                  <a:tcPr marT="91425" marB="91425" marR="91425" marL="91425"/>
                </a:tc>
              </a:tr>
            </a:tbl>
          </a:graphicData>
        </a:graphic>
      </p:graphicFrame>
      <p:graphicFrame>
        <p:nvGraphicFramePr>
          <p:cNvPr id="86" name="Google Shape;86;p14"/>
          <p:cNvGraphicFramePr/>
          <p:nvPr/>
        </p:nvGraphicFramePr>
        <p:xfrm>
          <a:off x="6193900" y="1052875"/>
          <a:ext cx="3000000" cy="3000000"/>
        </p:xfrm>
        <a:graphic>
          <a:graphicData uri="http://schemas.openxmlformats.org/drawingml/2006/table">
            <a:tbl>
              <a:tblPr>
                <a:noFill/>
                <a:tableStyleId>{95BBF3B0-C2CC-4B82-BDFC-A47BEE09970B}</a:tableStyleId>
              </a:tblPr>
              <a:tblGrid>
                <a:gridCol w="2839825"/>
              </a:tblGrid>
              <a:tr h="375375">
                <a:tc>
                  <a:txBody>
                    <a:bodyPr/>
                    <a:lstStyle/>
                    <a:p>
                      <a:pPr indent="0" lvl="0" marL="0" rtl="0" algn="l">
                        <a:spcBef>
                          <a:spcPts val="0"/>
                        </a:spcBef>
                        <a:spcAft>
                          <a:spcPts val="0"/>
                        </a:spcAft>
                        <a:buNone/>
                      </a:pPr>
                      <a:r>
                        <a:rPr lang="en" sz="1200"/>
                        <a:t>admissions</a:t>
                      </a:r>
                      <a:endParaRPr sz="1200"/>
                    </a:p>
                  </a:txBody>
                  <a:tcPr marT="91425" marB="91425" marR="91425" marL="91425">
                    <a:solidFill>
                      <a:srgbClr val="C9DAF8"/>
                    </a:solidFill>
                  </a:tcPr>
                </a:tc>
              </a:tr>
              <a:tr h="375375">
                <a:tc>
                  <a:txBody>
                    <a:bodyPr/>
                    <a:lstStyle/>
                    <a:p>
                      <a:pPr indent="0" lvl="0" marL="0" rtl="0" algn="l">
                        <a:spcBef>
                          <a:spcPts val="0"/>
                        </a:spcBef>
                        <a:spcAft>
                          <a:spcPts val="0"/>
                        </a:spcAft>
                        <a:buNone/>
                      </a:pPr>
                      <a:r>
                        <a:rPr lang="en" sz="1200"/>
                        <a:t>subject_id INTEGER</a:t>
                      </a:r>
                      <a:endParaRPr sz="1200"/>
                    </a:p>
                  </a:txBody>
                  <a:tcPr marT="91425" marB="91425" marR="91425" marL="91425"/>
                </a:tc>
              </a:tr>
              <a:tr h="375375">
                <a:tc>
                  <a:txBody>
                    <a:bodyPr/>
                    <a:lstStyle/>
                    <a:p>
                      <a:pPr indent="0" lvl="0" marL="0" rtl="0" algn="l">
                        <a:spcBef>
                          <a:spcPts val="0"/>
                        </a:spcBef>
                        <a:spcAft>
                          <a:spcPts val="0"/>
                        </a:spcAft>
                        <a:buNone/>
                      </a:pPr>
                      <a:r>
                        <a:rPr lang="en" sz="1200"/>
                        <a:t>deathtime</a:t>
                      </a:r>
                      <a:r>
                        <a:rPr lang="en" sz="1200"/>
                        <a:t> VARCHAR (30)</a:t>
                      </a:r>
                      <a:endParaRPr sz="1200"/>
                    </a:p>
                  </a:txBody>
                  <a:tcPr marT="91425" marB="91425" marR="91425" marL="91425"/>
                </a:tc>
              </a:tr>
            </a:tbl>
          </a:graphicData>
        </a:graphic>
      </p:graphicFrame>
      <p:graphicFrame>
        <p:nvGraphicFramePr>
          <p:cNvPr id="87" name="Google Shape;87;p14"/>
          <p:cNvGraphicFramePr/>
          <p:nvPr/>
        </p:nvGraphicFramePr>
        <p:xfrm>
          <a:off x="110263" y="3545125"/>
          <a:ext cx="3000000" cy="3000000"/>
        </p:xfrm>
        <a:graphic>
          <a:graphicData uri="http://schemas.openxmlformats.org/drawingml/2006/table">
            <a:tbl>
              <a:tblPr>
                <a:noFill/>
                <a:tableStyleId>{95BBF3B0-C2CC-4B82-BDFC-A47BEE09970B}</a:tableStyleId>
              </a:tblPr>
              <a:tblGrid>
                <a:gridCol w="2839825"/>
              </a:tblGrid>
              <a:tr h="375375">
                <a:tc>
                  <a:txBody>
                    <a:bodyPr/>
                    <a:lstStyle/>
                    <a:p>
                      <a:pPr indent="0" lvl="0" marL="0" rtl="0" algn="l">
                        <a:spcBef>
                          <a:spcPts val="0"/>
                        </a:spcBef>
                        <a:spcAft>
                          <a:spcPts val="0"/>
                        </a:spcAft>
                        <a:buNone/>
                      </a:pPr>
                      <a:r>
                        <a:rPr lang="en" sz="1200"/>
                        <a:t>d_icd_diagnoses</a:t>
                      </a:r>
                      <a:endParaRPr sz="1200"/>
                    </a:p>
                  </a:txBody>
                  <a:tcPr marT="91425" marB="91425" marR="91425" marL="91425">
                    <a:solidFill>
                      <a:srgbClr val="C9DAF8"/>
                    </a:solidFill>
                  </a:tcPr>
                </a:tc>
              </a:tr>
              <a:tr h="375375">
                <a:tc>
                  <a:txBody>
                    <a:bodyPr/>
                    <a:lstStyle/>
                    <a:p>
                      <a:pPr indent="0" lvl="0" marL="0" rtl="0" algn="l">
                        <a:spcBef>
                          <a:spcPts val="0"/>
                        </a:spcBef>
                        <a:spcAft>
                          <a:spcPts val="0"/>
                        </a:spcAft>
                        <a:buNone/>
                      </a:pPr>
                      <a:r>
                        <a:rPr lang="en" sz="1200"/>
                        <a:t>icd</a:t>
                      </a:r>
                      <a:r>
                        <a:rPr lang="en" sz="1200"/>
                        <a:t>_code INTEGER</a:t>
                      </a:r>
                      <a:endParaRPr sz="1200"/>
                    </a:p>
                  </a:txBody>
                  <a:tcPr marT="91425" marB="91425" marR="91425" marL="91425"/>
                </a:tc>
              </a:tr>
              <a:tr h="375375">
                <a:tc>
                  <a:txBody>
                    <a:bodyPr/>
                    <a:lstStyle/>
                    <a:p>
                      <a:pPr indent="0" lvl="0" marL="0" rtl="0" algn="l">
                        <a:spcBef>
                          <a:spcPts val="0"/>
                        </a:spcBef>
                        <a:spcAft>
                          <a:spcPts val="0"/>
                        </a:spcAft>
                        <a:buNone/>
                      </a:pPr>
                      <a:r>
                        <a:rPr lang="en" sz="1200"/>
                        <a:t>long_title TEXT</a:t>
                      </a:r>
                      <a:endParaRPr sz="1200"/>
                    </a:p>
                  </a:txBody>
                  <a:tcPr marT="91425" marB="91425" marR="91425" marL="91425"/>
                </a:tc>
              </a:tr>
            </a:tbl>
          </a:graphicData>
        </a:graphic>
      </p:graphicFrame>
      <p:graphicFrame>
        <p:nvGraphicFramePr>
          <p:cNvPr id="88" name="Google Shape;88;p14"/>
          <p:cNvGraphicFramePr/>
          <p:nvPr/>
        </p:nvGraphicFramePr>
        <p:xfrm>
          <a:off x="6193913" y="3545125"/>
          <a:ext cx="3000000" cy="3000000"/>
        </p:xfrm>
        <a:graphic>
          <a:graphicData uri="http://schemas.openxmlformats.org/drawingml/2006/table">
            <a:tbl>
              <a:tblPr>
                <a:noFill/>
                <a:tableStyleId>{95BBF3B0-C2CC-4B82-BDFC-A47BEE09970B}</a:tableStyleId>
              </a:tblPr>
              <a:tblGrid>
                <a:gridCol w="2839825"/>
              </a:tblGrid>
              <a:tr h="375375">
                <a:tc>
                  <a:txBody>
                    <a:bodyPr/>
                    <a:lstStyle/>
                    <a:p>
                      <a:pPr indent="0" lvl="0" marL="0" rtl="0" algn="l">
                        <a:spcBef>
                          <a:spcPts val="0"/>
                        </a:spcBef>
                        <a:spcAft>
                          <a:spcPts val="0"/>
                        </a:spcAft>
                        <a:buNone/>
                      </a:pPr>
                      <a:r>
                        <a:rPr lang="en" sz="1200"/>
                        <a:t>icustays</a:t>
                      </a:r>
                      <a:endParaRPr sz="1200"/>
                    </a:p>
                  </a:txBody>
                  <a:tcPr marT="91425" marB="91425" marR="91425" marL="91425">
                    <a:solidFill>
                      <a:srgbClr val="C9DAF8"/>
                    </a:solidFill>
                  </a:tcPr>
                </a:tc>
              </a:tr>
              <a:tr h="37537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subject_id INTEGER</a:t>
                      </a:r>
                      <a:endParaRPr sz="1200"/>
                    </a:p>
                  </a:txBody>
                  <a:tcPr marT="91425" marB="91425" marR="91425" marL="91425"/>
                </a:tc>
              </a:tr>
              <a:tr h="375375">
                <a:tc>
                  <a:txBody>
                    <a:bodyPr/>
                    <a:lstStyle/>
                    <a:p>
                      <a:pPr indent="0" lvl="0" marL="0" rtl="0" algn="l">
                        <a:spcBef>
                          <a:spcPts val="0"/>
                        </a:spcBef>
                        <a:spcAft>
                          <a:spcPts val="0"/>
                        </a:spcAft>
                        <a:buNone/>
                      </a:pPr>
                      <a:r>
                        <a:rPr lang="en" sz="1200"/>
                        <a:t>first_careunit VARCHAR (60)</a:t>
                      </a:r>
                      <a:endParaRPr sz="1200"/>
                    </a:p>
                  </a:txBody>
                  <a:tcPr marT="91425" marB="91425" marR="91425" marL="91425"/>
                </a:tc>
              </a:tr>
            </a:tbl>
          </a:graphicData>
        </a:graphic>
      </p:graphicFrame>
      <p:graphicFrame>
        <p:nvGraphicFramePr>
          <p:cNvPr id="89" name="Google Shape;89;p14"/>
          <p:cNvGraphicFramePr/>
          <p:nvPr/>
        </p:nvGraphicFramePr>
        <p:xfrm>
          <a:off x="3152088" y="3545125"/>
          <a:ext cx="3000000" cy="3000000"/>
        </p:xfrm>
        <a:graphic>
          <a:graphicData uri="http://schemas.openxmlformats.org/drawingml/2006/table">
            <a:tbl>
              <a:tblPr>
                <a:noFill/>
                <a:tableStyleId>{95BBF3B0-C2CC-4B82-BDFC-A47BEE09970B}</a:tableStyleId>
              </a:tblPr>
              <a:tblGrid>
                <a:gridCol w="2839825"/>
              </a:tblGrid>
              <a:tr h="375375">
                <a:tc>
                  <a:txBody>
                    <a:bodyPr/>
                    <a:lstStyle/>
                    <a:p>
                      <a:pPr indent="0" lvl="0" marL="0" rtl="0" algn="l">
                        <a:spcBef>
                          <a:spcPts val="0"/>
                        </a:spcBef>
                        <a:spcAft>
                          <a:spcPts val="0"/>
                        </a:spcAft>
                        <a:buNone/>
                      </a:pPr>
                      <a:r>
                        <a:rPr lang="en" sz="1200"/>
                        <a:t>diagnoses_icd</a:t>
                      </a:r>
                      <a:endParaRPr sz="1200"/>
                    </a:p>
                  </a:txBody>
                  <a:tcPr marT="91425" marB="91425" marR="91425" marL="91425">
                    <a:solidFill>
                      <a:srgbClr val="C9DAF8"/>
                    </a:solidFill>
                  </a:tcPr>
                </a:tc>
              </a:tr>
              <a:tr h="375375">
                <a:tc>
                  <a:txBody>
                    <a:bodyPr/>
                    <a:lstStyle/>
                    <a:p>
                      <a:pPr indent="0" lvl="0" marL="0" rtl="0" algn="l">
                        <a:spcBef>
                          <a:spcPts val="0"/>
                        </a:spcBef>
                        <a:spcAft>
                          <a:spcPts val="0"/>
                        </a:spcAft>
                        <a:buClr>
                          <a:schemeClr val="dk1"/>
                        </a:buClr>
                        <a:buSzPts val="1100"/>
                        <a:buFont typeface="Arial"/>
                        <a:buNone/>
                      </a:pPr>
                      <a:r>
                        <a:rPr lang="en" sz="1200">
                          <a:solidFill>
                            <a:schemeClr val="dk1"/>
                          </a:solidFill>
                        </a:rPr>
                        <a:t>subject_id INTEGER</a:t>
                      </a:r>
                      <a:endParaRPr sz="1200"/>
                    </a:p>
                  </a:txBody>
                  <a:tcPr marT="91425" marB="91425" marR="91425" marL="91425"/>
                </a:tc>
              </a:tr>
              <a:tr h="375375">
                <a:tc>
                  <a:txBody>
                    <a:bodyPr/>
                    <a:lstStyle/>
                    <a:p>
                      <a:pPr indent="0" lvl="0" marL="0" rtl="0" algn="l">
                        <a:spcBef>
                          <a:spcPts val="0"/>
                        </a:spcBef>
                        <a:spcAft>
                          <a:spcPts val="0"/>
                        </a:spcAft>
                        <a:buNone/>
                      </a:pPr>
                      <a:r>
                        <a:rPr lang="en" sz="1200"/>
                        <a:t>icd_code INTEGER</a:t>
                      </a:r>
                      <a:endParaRPr sz="1200"/>
                    </a:p>
                  </a:txBody>
                  <a:tcPr marT="91425" marB="91425" marR="91425" marL="91425"/>
                </a:tc>
              </a:tr>
            </a:tbl>
          </a:graphicData>
        </a:graphic>
      </p:graphicFrame>
      <p:cxnSp>
        <p:nvCxnSpPr>
          <p:cNvPr id="90" name="Google Shape;90;p14"/>
          <p:cNvCxnSpPr/>
          <p:nvPr/>
        </p:nvCxnSpPr>
        <p:spPr>
          <a:xfrm>
            <a:off x="3040338" y="2957575"/>
            <a:ext cx="3072900" cy="11100"/>
          </a:xfrm>
          <a:prstGeom prst="straightConnector1">
            <a:avLst/>
          </a:prstGeom>
          <a:noFill/>
          <a:ln cap="flat" cmpd="sng" w="19050">
            <a:solidFill>
              <a:schemeClr val="dk1"/>
            </a:solidFill>
            <a:prstDash val="solid"/>
            <a:round/>
            <a:headEnd len="med" w="med" type="none"/>
            <a:tailEnd len="med" w="med" type="none"/>
          </a:ln>
        </p:spPr>
      </p:cxnSp>
      <p:cxnSp>
        <p:nvCxnSpPr>
          <p:cNvPr id="91" name="Google Shape;91;p14"/>
          <p:cNvCxnSpPr/>
          <p:nvPr/>
        </p:nvCxnSpPr>
        <p:spPr>
          <a:xfrm>
            <a:off x="3040350" y="1595425"/>
            <a:ext cx="0" cy="1362300"/>
          </a:xfrm>
          <a:prstGeom prst="straightConnector1">
            <a:avLst/>
          </a:prstGeom>
          <a:noFill/>
          <a:ln cap="flat" cmpd="sng" w="19050">
            <a:solidFill>
              <a:schemeClr val="dk1"/>
            </a:solidFill>
            <a:prstDash val="solid"/>
            <a:round/>
            <a:headEnd len="med" w="med" type="diamond"/>
            <a:tailEnd len="med" w="med" type="none"/>
          </a:ln>
        </p:spPr>
      </p:cxnSp>
      <p:cxnSp>
        <p:nvCxnSpPr>
          <p:cNvPr id="92" name="Google Shape;92;p14"/>
          <p:cNvCxnSpPr/>
          <p:nvPr/>
        </p:nvCxnSpPr>
        <p:spPr>
          <a:xfrm flipH="1">
            <a:off x="6080663" y="1595425"/>
            <a:ext cx="32700" cy="2539200"/>
          </a:xfrm>
          <a:prstGeom prst="straightConnector1">
            <a:avLst/>
          </a:prstGeom>
          <a:noFill/>
          <a:ln cap="flat" cmpd="sng" w="19050">
            <a:solidFill>
              <a:schemeClr val="dk1"/>
            </a:solidFill>
            <a:prstDash val="solid"/>
            <a:round/>
            <a:headEnd len="med" w="med" type="diamond"/>
            <a:tailEnd len="med" w="med" type="diamond"/>
          </a:ln>
        </p:spPr>
      </p:cxnSp>
      <p:cxnSp>
        <p:nvCxnSpPr>
          <p:cNvPr id="93" name="Google Shape;93;p14"/>
          <p:cNvCxnSpPr/>
          <p:nvPr/>
        </p:nvCxnSpPr>
        <p:spPr>
          <a:xfrm>
            <a:off x="2942263" y="4112675"/>
            <a:ext cx="185400" cy="370500"/>
          </a:xfrm>
          <a:prstGeom prst="straightConnector1">
            <a:avLst/>
          </a:prstGeom>
          <a:noFill/>
          <a:ln cap="flat" cmpd="sng" w="19050">
            <a:solidFill>
              <a:schemeClr val="dk1"/>
            </a:solidFill>
            <a:prstDash val="solid"/>
            <a:round/>
            <a:headEnd len="med" w="med" type="diamond"/>
            <a:tailEnd len="med" w="med" type="diamond"/>
          </a:ln>
        </p:spPr>
      </p:cxnSp>
      <p:cxnSp>
        <p:nvCxnSpPr>
          <p:cNvPr id="94" name="Google Shape;94;p14"/>
          <p:cNvCxnSpPr/>
          <p:nvPr/>
        </p:nvCxnSpPr>
        <p:spPr>
          <a:xfrm>
            <a:off x="2923188" y="1615938"/>
            <a:ext cx="228900" cy="0"/>
          </a:xfrm>
          <a:prstGeom prst="straightConnector1">
            <a:avLst/>
          </a:prstGeom>
          <a:noFill/>
          <a:ln cap="flat" cmpd="sng" w="19050">
            <a:solidFill>
              <a:schemeClr val="dk1"/>
            </a:solidFill>
            <a:prstDash val="solid"/>
            <a:round/>
            <a:headEnd len="med" w="med" type="diamond"/>
            <a:tailEnd len="med" w="med" type="diamond"/>
          </a:ln>
        </p:spPr>
      </p:cxnSp>
      <p:cxnSp>
        <p:nvCxnSpPr>
          <p:cNvPr id="95" name="Google Shape;95;p14"/>
          <p:cNvCxnSpPr/>
          <p:nvPr/>
        </p:nvCxnSpPr>
        <p:spPr>
          <a:xfrm>
            <a:off x="5991938" y="1615925"/>
            <a:ext cx="228900" cy="0"/>
          </a:xfrm>
          <a:prstGeom prst="straightConnector1">
            <a:avLst/>
          </a:prstGeom>
          <a:noFill/>
          <a:ln cap="flat" cmpd="sng" w="19050">
            <a:solidFill>
              <a:schemeClr val="dk1"/>
            </a:solidFill>
            <a:prstDash val="solid"/>
            <a:round/>
            <a:headEnd len="med" w="med" type="diamond"/>
            <a:tailEnd len="med" w="med" type="diamond"/>
          </a:ln>
        </p:spPr>
      </p:cxnSp>
      <p:cxnSp>
        <p:nvCxnSpPr>
          <p:cNvPr id="96" name="Google Shape;96;p14"/>
          <p:cNvCxnSpPr/>
          <p:nvPr/>
        </p:nvCxnSpPr>
        <p:spPr>
          <a:xfrm>
            <a:off x="5965013" y="4112663"/>
            <a:ext cx="228900" cy="0"/>
          </a:xfrm>
          <a:prstGeom prst="straightConnector1">
            <a:avLst/>
          </a:prstGeom>
          <a:noFill/>
          <a:ln cap="flat" cmpd="sng" w="19050">
            <a:solidFill>
              <a:schemeClr val="dk1"/>
            </a:solidFill>
            <a:prstDash val="solid"/>
            <a:round/>
            <a:headEnd len="med" w="med" type="diamond"/>
            <a:tailEnd len="med" w="med" type="diamond"/>
          </a:ln>
        </p:spPr>
      </p:cxnSp>
      <p:sp>
        <p:nvSpPr>
          <p:cNvPr id="97" name="Google Shape;97;p14"/>
          <p:cNvSpPr txBox="1"/>
          <p:nvPr/>
        </p:nvSpPr>
        <p:spPr>
          <a:xfrm>
            <a:off x="5394125" y="4792400"/>
            <a:ext cx="3749700" cy="3387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000">
                <a:latin typeface="Times New Roman"/>
                <a:ea typeface="Times New Roman"/>
                <a:cs typeface="Times New Roman"/>
                <a:sym typeface="Times New Roman"/>
              </a:rPr>
              <a:t>Original database: </a:t>
            </a:r>
            <a:r>
              <a:rPr lang="en" sz="1000" u="sng">
                <a:solidFill>
                  <a:schemeClr val="hlink"/>
                </a:solidFill>
                <a:latin typeface="Times New Roman"/>
                <a:ea typeface="Times New Roman"/>
                <a:cs typeface="Times New Roman"/>
                <a:sym typeface="Times New Roman"/>
                <a:hlinkClick r:id="rId3"/>
              </a:rPr>
              <a:t>https://physionet.org/content/mimiciv/2.1/</a:t>
            </a:r>
            <a:endParaRPr sz="1000">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