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243645-E9C8-4F4A-B16D-605D7DF92C35}">
  <a:tblStyle styleId="{AA243645-E9C8-4F4A-B16D-605D7DF92C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Kevin</a:t>
            </a:r>
            <a:endParaRPr/>
          </a:p>
          <a:p>
            <a:pPr indent="0" lvl="0" marL="0" rtl="0" algn="l">
              <a:spcBef>
                <a:spcPts val="0"/>
              </a:spcBef>
              <a:spcAft>
                <a:spcPts val="0"/>
              </a:spcAft>
              <a:buNone/>
            </a:pPr>
            <a:r>
              <a:rPr lang="es-419"/>
              <a:t>- </a:t>
            </a:r>
            <a:r>
              <a:rPr lang="es-419"/>
              <a:t>Title, your name(s) (last names are recommended/optional).</a:t>
            </a:r>
            <a:endParaRPr/>
          </a:p>
          <a:p>
            <a:pPr indent="0" lvl="0" marL="0" rtl="0" algn="l">
              <a:spcBef>
                <a:spcPts val="0"/>
              </a:spcBef>
              <a:spcAft>
                <a:spcPts val="0"/>
              </a:spcAft>
              <a:buNone/>
            </a:pPr>
            <a:r>
              <a:rPr lang="es-419"/>
              <a:t>- If your project is based on a publication, include its reference.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b6d22e4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b6d22e4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Describe the experiments/surveys that produced the datasets you are analyzing in your project.</a:t>
            </a:r>
            <a:endParaRPr/>
          </a:p>
          <a:p>
            <a:pPr indent="0" lvl="0" marL="0" rtl="0" algn="l">
              <a:spcBef>
                <a:spcPts val="0"/>
              </a:spcBef>
              <a:spcAft>
                <a:spcPts val="0"/>
              </a:spcAft>
              <a:buNone/>
            </a:pPr>
            <a:r>
              <a:rPr lang="es-419"/>
              <a:t>- Describe your analysis workflow. e.g, normalization, types of statistical tests, thresholds, etc.</a:t>
            </a:r>
            <a:endParaRPr/>
          </a:p>
          <a:p>
            <a:pPr indent="0" lvl="0" marL="0" rtl="0" algn="l">
              <a:spcBef>
                <a:spcPts val="0"/>
              </a:spcBef>
              <a:spcAft>
                <a:spcPts val="0"/>
              </a:spcAft>
              <a:buNone/>
            </a:pPr>
            <a:r>
              <a:rPr lang="es-419"/>
              <a:t>- Describe the methods and software you used. Describe any third party library/tool/module you utilized. If we covered it in the course, you do not need to go into detail.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1d007a7b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1d007a7b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a:t>
            </a:r>
            <a:r>
              <a:rPr lang="es-419"/>
              <a:t>Demonstrate your application.</a:t>
            </a:r>
            <a:endParaRPr/>
          </a:p>
          <a:p>
            <a:pPr indent="0" lvl="0" marL="0" rtl="0" algn="l">
              <a:spcBef>
                <a:spcPts val="0"/>
              </a:spcBef>
              <a:spcAft>
                <a:spcPts val="0"/>
              </a:spcAft>
              <a:buNone/>
            </a:pPr>
            <a:r>
              <a:rPr lang="es-419"/>
              <a:t>- If this is a data analysis project, show your main findings.</a:t>
            </a:r>
            <a:endParaRPr/>
          </a:p>
          <a:p>
            <a:pPr indent="0" lvl="0" marL="0" rtl="0" algn="l">
              <a:spcBef>
                <a:spcPts val="0"/>
              </a:spcBef>
              <a:spcAft>
                <a:spcPts val="0"/>
              </a:spcAft>
              <a:buNone/>
            </a:pPr>
            <a:r>
              <a:rPr lang="es-419"/>
              <a:t>- Use figures (e.g., bar charts) instead of tables to present your results.</a:t>
            </a:r>
            <a:endParaRPr/>
          </a:p>
          <a:p>
            <a:pPr indent="0" lvl="0" marL="0" rtl="0" algn="l">
              <a:spcBef>
                <a:spcPts val="0"/>
              </a:spcBef>
              <a:spcAft>
                <a:spcPts val="0"/>
              </a:spcAft>
              <a:buNone/>
            </a:pPr>
            <a:r>
              <a:rPr lang="es-419"/>
              <a:t>- If applicable, compare your results to those from related publications.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b6d22e433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b6d22e433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Describe the experiments/surveys that produced the datasets you are analyzing in your project.</a:t>
            </a:r>
            <a:endParaRPr/>
          </a:p>
          <a:p>
            <a:pPr indent="0" lvl="0" marL="0" rtl="0" algn="l">
              <a:spcBef>
                <a:spcPts val="0"/>
              </a:spcBef>
              <a:spcAft>
                <a:spcPts val="0"/>
              </a:spcAft>
              <a:buNone/>
            </a:pPr>
            <a:r>
              <a:rPr lang="es-419"/>
              <a:t>- Describe your analysis workflow. e.g, normalization, types of statistical tests, thresholds, etc.</a:t>
            </a:r>
            <a:endParaRPr/>
          </a:p>
          <a:p>
            <a:pPr indent="0" lvl="0" marL="0" rtl="0" algn="l">
              <a:spcBef>
                <a:spcPts val="0"/>
              </a:spcBef>
              <a:spcAft>
                <a:spcPts val="0"/>
              </a:spcAft>
              <a:buNone/>
            </a:pPr>
            <a:r>
              <a:rPr lang="es-419"/>
              <a:t>- Describe the methods and software you used. Describe any third party library/tool/module you utilized. If we covered it in the course, you do not need to go into detail.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1d007a7b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1d007a7b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Josh</a:t>
            </a:r>
            <a:endParaRPr/>
          </a:p>
          <a:p>
            <a:pPr indent="0" lvl="0" marL="0" rtl="0" algn="l">
              <a:spcBef>
                <a:spcPts val="0"/>
              </a:spcBef>
              <a:spcAft>
                <a:spcPts val="0"/>
              </a:spcAft>
              <a:buNone/>
            </a:pPr>
            <a:r>
              <a:rPr lang="es-419"/>
              <a:t>- </a:t>
            </a:r>
            <a:r>
              <a:rPr lang="es-419"/>
              <a:t>If this is an analysis project, do your results make sense biologically? Find studies that support your findings. (E.g., you found 10 genes in your Alzheimer's dataset analysis, check literature to see if these genes are known for their involvement in Alzheimer's).</a:t>
            </a:r>
            <a:endParaRPr/>
          </a:p>
          <a:p>
            <a:pPr indent="0" lvl="0" marL="0" rtl="0" algn="l">
              <a:spcBef>
                <a:spcPts val="0"/>
              </a:spcBef>
              <a:spcAft>
                <a:spcPts val="0"/>
              </a:spcAft>
              <a:buNone/>
            </a:pPr>
            <a:r>
              <a:rPr lang="es-419"/>
              <a:t>- What are the limitations of your study?</a:t>
            </a:r>
            <a:endParaRPr/>
          </a:p>
          <a:p>
            <a:pPr indent="0" lvl="0" marL="0" rtl="0" algn="l">
              <a:spcBef>
                <a:spcPts val="0"/>
              </a:spcBef>
              <a:spcAft>
                <a:spcPts val="0"/>
              </a:spcAft>
              <a:buNone/>
            </a:pPr>
            <a:r>
              <a:rPr lang="es-419"/>
              <a:t>- What follow up studies can be performed to improve upon your findings or to extend your method/application?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1d007a7b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1d007a7b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Everyone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1d007a7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1d007a7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Kevin</a:t>
            </a:r>
            <a:endParaRPr/>
          </a:p>
          <a:p>
            <a:pPr indent="0" lvl="0" marL="0" rtl="0" algn="l">
              <a:spcBef>
                <a:spcPts val="0"/>
              </a:spcBef>
              <a:spcAft>
                <a:spcPts val="0"/>
              </a:spcAft>
              <a:buNone/>
            </a:pPr>
            <a:r>
              <a:rPr lang="es-419"/>
              <a:t>- </a:t>
            </a:r>
            <a:r>
              <a:rPr lang="es-419"/>
              <a:t>Why are we studying this problem? What is the biomedical need? Public health stats, if available.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1d007a7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1d007a7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a:t>
            </a:r>
            <a:r>
              <a:rPr lang="es-419"/>
              <a:t>Describe the underlying biology/physiology/physics/computerScience.</a:t>
            </a:r>
            <a:endParaRPr/>
          </a:p>
          <a:p>
            <a:pPr indent="0" lvl="0" marL="0" rtl="0" algn="l">
              <a:spcBef>
                <a:spcPts val="0"/>
              </a:spcBef>
              <a:spcAft>
                <a:spcPts val="0"/>
              </a:spcAft>
              <a:buNone/>
            </a:pPr>
            <a:r>
              <a:rPr lang="es-419"/>
              <a:t>- Find figures illustrating the system (remember to cite the sources).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b6d22e4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b6d22e4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Describe the underlying biology/physiology/physics/computerScience.</a:t>
            </a:r>
            <a:endParaRPr/>
          </a:p>
          <a:p>
            <a:pPr indent="0" lvl="0" marL="0" rtl="0" algn="l">
              <a:spcBef>
                <a:spcPts val="0"/>
              </a:spcBef>
              <a:spcAft>
                <a:spcPts val="0"/>
              </a:spcAft>
              <a:buNone/>
            </a:pPr>
            <a:r>
              <a:rPr lang="es-419"/>
              <a:t>- Find figures illustrating the system (remember to cite the 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1d007a7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1d007a7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Josh</a:t>
            </a:r>
            <a:endParaRPr/>
          </a:p>
          <a:p>
            <a:pPr indent="0" lvl="0" marL="0" rtl="0" algn="l">
              <a:spcBef>
                <a:spcPts val="0"/>
              </a:spcBef>
              <a:spcAft>
                <a:spcPts val="0"/>
              </a:spcAft>
              <a:buNone/>
            </a:pPr>
            <a:r>
              <a:rPr lang="es-419"/>
              <a:t>- </a:t>
            </a:r>
            <a:r>
              <a:rPr lang="es-419"/>
              <a:t>What do you/authors hope to find/accomplish with this study?</a:t>
            </a:r>
            <a:endParaRPr/>
          </a:p>
          <a:p>
            <a:pPr indent="0" lvl="0" marL="0" rtl="0" algn="l">
              <a:spcBef>
                <a:spcPts val="0"/>
              </a:spcBef>
              <a:spcAft>
                <a:spcPts val="0"/>
              </a:spcAft>
              <a:buNone/>
            </a:pPr>
            <a:r>
              <a:rPr lang="es-419"/>
              <a:t>- Who are the target end users and use cases?</a:t>
            </a:r>
            <a:endParaRPr/>
          </a:p>
          <a:p>
            <a:pPr indent="0" lvl="0" marL="0" rtl="0" algn="l">
              <a:spcBef>
                <a:spcPts val="0"/>
              </a:spcBef>
              <a:spcAft>
                <a:spcPts val="0"/>
              </a:spcAft>
              <a:buNone/>
            </a:pPr>
            <a:r>
              <a:rPr lang="es-419"/>
              <a:t>- If successful, how will your findings/result influence our understanding or medical practice?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1d007a7b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1d007a7b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a:t>
            </a:r>
            <a:r>
              <a:rPr lang="es-419"/>
              <a:t>Describe the experiments/surveys that produced the datasets you are analyzing in your project.</a:t>
            </a:r>
            <a:endParaRPr/>
          </a:p>
          <a:p>
            <a:pPr indent="0" lvl="0" marL="0" rtl="0" algn="l">
              <a:spcBef>
                <a:spcPts val="0"/>
              </a:spcBef>
              <a:spcAft>
                <a:spcPts val="0"/>
              </a:spcAft>
              <a:buNone/>
            </a:pPr>
            <a:r>
              <a:rPr lang="es-419"/>
              <a:t>- Describe your analysis workflow. e.g, normalization, types of statistical tests, thresholds, etc.</a:t>
            </a:r>
            <a:endParaRPr/>
          </a:p>
          <a:p>
            <a:pPr indent="0" lvl="0" marL="0" rtl="0" algn="l">
              <a:spcBef>
                <a:spcPts val="0"/>
              </a:spcBef>
              <a:spcAft>
                <a:spcPts val="0"/>
              </a:spcAft>
              <a:buNone/>
            </a:pPr>
            <a:r>
              <a:rPr lang="es-419"/>
              <a:t>- Describe the methods and software you used. Describe any third party library/tool/module you utilized. If we covered it in the course, you do not need to go into detail.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b6d22e4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b6d22e4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Zack</a:t>
            </a:r>
            <a:endParaRPr/>
          </a:p>
          <a:p>
            <a:pPr indent="0" lvl="0" marL="0" rtl="0" algn="l">
              <a:spcBef>
                <a:spcPts val="0"/>
              </a:spcBef>
              <a:spcAft>
                <a:spcPts val="0"/>
              </a:spcAft>
              <a:buNone/>
            </a:pPr>
            <a:r>
              <a:rPr lang="es-419"/>
              <a:t>- Describe the experiments/surveys that produced the datasets you are analyzing in your project.</a:t>
            </a:r>
            <a:endParaRPr/>
          </a:p>
          <a:p>
            <a:pPr indent="0" lvl="0" marL="0" rtl="0" algn="l">
              <a:spcBef>
                <a:spcPts val="0"/>
              </a:spcBef>
              <a:spcAft>
                <a:spcPts val="0"/>
              </a:spcAft>
              <a:buNone/>
            </a:pPr>
            <a:r>
              <a:rPr lang="es-419"/>
              <a:t>- Describe your analysis workflow. e.g, normalization, types of statistical tests, thresholds, etc.</a:t>
            </a:r>
            <a:endParaRPr/>
          </a:p>
          <a:p>
            <a:pPr indent="0" lvl="0" marL="0" rtl="0" algn="l">
              <a:spcBef>
                <a:spcPts val="0"/>
              </a:spcBef>
              <a:spcAft>
                <a:spcPts val="0"/>
              </a:spcAft>
              <a:buNone/>
            </a:pPr>
            <a:r>
              <a:rPr lang="es-419"/>
              <a:t>- Describe the methods and software you used. Describe any third party library/tool/module you utilized. If we covered it in the course, you do not need to go into detail.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1d007a7b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1d007a7b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Kevin</a:t>
            </a:r>
            <a:endParaRPr/>
          </a:p>
          <a:p>
            <a:pPr indent="0" lvl="0" marL="0" rtl="0" algn="l">
              <a:spcBef>
                <a:spcPts val="0"/>
              </a:spcBef>
              <a:spcAft>
                <a:spcPts val="0"/>
              </a:spcAft>
              <a:buNone/>
            </a:pPr>
            <a:r>
              <a:rPr lang="es-419"/>
              <a:t>- Using an ER diagram, show and describe the database schema.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b6d22e4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b6d22e4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Josh</a:t>
            </a:r>
            <a:endParaRPr/>
          </a:p>
          <a:p>
            <a:pPr indent="0" lvl="0" marL="0" rtl="0" algn="l">
              <a:spcBef>
                <a:spcPts val="0"/>
              </a:spcBef>
              <a:spcAft>
                <a:spcPts val="0"/>
              </a:spcAft>
              <a:buNone/>
            </a:pPr>
            <a:r>
              <a:rPr lang="es-419"/>
              <a:t>- Say how we weighted the variables. We ranked it on the relative predictive power.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hysionet.org/content/mimiciv/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Neurocritical</a:t>
            </a:r>
            <a:r>
              <a:rPr lang="es-419"/>
              <a:t> Care Patient </a:t>
            </a:r>
            <a:r>
              <a:rPr lang="es-419"/>
              <a:t>Outcome</a:t>
            </a:r>
            <a:r>
              <a:rPr lang="es-419"/>
              <a:t> Predictor</a:t>
            </a:r>
            <a:endParaRPr/>
          </a:p>
        </p:txBody>
      </p:sp>
      <p:sp>
        <p:nvSpPr>
          <p:cNvPr id="60" name="Google Shape;60;p13"/>
          <p:cNvSpPr txBox="1"/>
          <p:nvPr>
            <p:ph idx="1" type="subTitle"/>
          </p:nvPr>
        </p:nvSpPr>
        <p:spPr>
          <a:xfrm>
            <a:off x="671250" y="3117650"/>
            <a:ext cx="7801500" cy="1730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s-419"/>
              <a:t>BMES 550 - Advanced Computational Languages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419"/>
              <a:t>Zack Goldblum</a:t>
            </a:r>
            <a:endParaRPr/>
          </a:p>
          <a:p>
            <a:pPr indent="0" lvl="0" marL="0" rtl="0" algn="ctr">
              <a:spcBef>
                <a:spcPts val="0"/>
              </a:spcBef>
              <a:spcAft>
                <a:spcPts val="0"/>
              </a:spcAft>
              <a:buNone/>
            </a:pPr>
            <a:r>
              <a:rPr lang="es-419"/>
              <a:t>Josh Miller</a:t>
            </a:r>
            <a:endParaRPr/>
          </a:p>
          <a:p>
            <a:pPr indent="0" lvl="0" marL="0" rtl="0" algn="ctr">
              <a:spcBef>
                <a:spcPts val="0"/>
              </a:spcBef>
              <a:spcAft>
                <a:spcPts val="0"/>
              </a:spcAft>
              <a:buNone/>
            </a:pPr>
            <a:r>
              <a:rPr lang="es-419"/>
              <a:t>Kevin Ramirez Chavez</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419"/>
              <a:t>MIMIC IV database: </a:t>
            </a:r>
            <a:r>
              <a:rPr lang="es-419"/>
              <a:t>Johnson, A., Bulgarelli, L., Pollard, T., Horng, S., Celi, L. A., &amp; Mark, R. (2022). MIMIC-IV (version 2.1). PhysioNet. https://doi.org/10.13026/rrgf-xw32.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Experiments and Methods - Software</a:t>
            </a:r>
            <a:endParaRPr/>
          </a:p>
        </p:txBody>
      </p:sp>
      <p:sp>
        <p:nvSpPr>
          <p:cNvPr id="155" name="Google Shape;155;p22"/>
          <p:cNvSpPr txBox="1"/>
          <p:nvPr>
            <p:ph idx="1" type="body"/>
          </p:nvPr>
        </p:nvSpPr>
        <p:spPr>
          <a:xfrm>
            <a:off x="311700" y="1373050"/>
            <a:ext cx="8520600" cy="3195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s-419" sz="2000">
                <a:solidFill>
                  <a:schemeClr val="dk1"/>
                </a:solidFill>
              </a:rPr>
              <a:t>7zip: </a:t>
            </a:r>
            <a:r>
              <a:rPr lang="es-419" sz="2000">
                <a:solidFill>
                  <a:schemeClr val="dk1"/>
                </a:solidFill>
              </a:rPr>
              <a:t>decompressing</a:t>
            </a:r>
            <a:r>
              <a:rPr lang="es-419" sz="2000">
                <a:solidFill>
                  <a:schemeClr val="dk1"/>
                </a:solidFill>
              </a:rPr>
              <a:t> the MIMIC-IV database gzip files</a:t>
            </a:r>
            <a:endParaRPr sz="2000">
              <a:solidFill>
                <a:schemeClr val="dk1"/>
              </a:solidFill>
            </a:endParaRPr>
          </a:p>
          <a:p>
            <a:pPr indent="-355600" lvl="0" marL="457200" rtl="0" algn="l">
              <a:spcBef>
                <a:spcPts val="0"/>
              </a:spcBef>
              <a:spcAft>
                <a:spcPts val="0"/>
              </a:spcAft>
              <a:buClr>
                <a:schemeClr val="dk1"/>
              </a:buClr>
              <a:buSzPts val="2000"/>
              <a:buChar char="●"/>
            </a:pPr>
            <a:r>
              <a:rPr b="1" lang="es-419" sz="2000">
                <a:solidFill>
                  <a:schemeClr val="dk1"/>
                </a:solidFill>
              </a:rPr>
              <a:t>SQL: </a:t>
            </a:r>
            <a:r>
              <a:rPr lang="es-419" sz="2000">
                <a:solidFill>
                  <a:schemeClr val="dk1"/>
                </a:solidFill>
              </a:rPr>
              <a:t>centralized</a:t>
            </a:r>
            <a:r>
              <a:rPr lang="es-419" sz="2000">
                <a:solidFill>
                  <a:schemeClr val="dk1"/>
                </a:solidFill>
              </a:rPr>
              <a:t> patient database</a:t>
            </a:r>
            <a:endParaRPr sz="2000">
              <a:solidFill>
                <a:schemeClr val="dk1"/>
              </a:solidFill>
            </a:endParaRPr>
          </a:p>
          <a:p>
            <a:pPr indent="-355600" lvl="0" marL="457200" rtl="0" algn="l">
              <a:spcBef>
                <a:spcPts val="0"/>
              </a:spcBef>
              <a:spcAft>
                <a:spcPts val="0"/>
              </a:spcAft>
              <a:buClr>
                <a:schemeClr val="dk1"/>
              </a:buClr>
              <a:buSzPts val="2000"/>
              <a:buChar char="●"/>
            </a:pPr>
            <a:r>
              <a:rPr b="1" lang="es-419" sz="2000">
                <a:solidFill>
                  <a:schemeClr val="dk1"/>
                </a:solidFill>
              </a:rPr>
              <a:t>wxFormBuilder:</a:t>
            </a:r>
            <a:r>
              <a:rPr lang="es-419" sz="2000">
                <a:solidFill>
                  <a:schemeClr val="dk1"/>
                </a:solidFill>
              </a:rPr>
              <a:t> GUI design</a:t>
            </a:r>
            <a:endParaRPr sz="2000">
              <a:solidFill>
                <a:schemeClr val="dk1"/>
              </a:solidFill>
            </a:endParaRPr>
          </a:p>
          <a:p>
            <a:pPr indent="-355600" lvl="0" marL="457200" rtl="0" algn="l">
              <a:spcBef>
                <a:spcPts val="0"/>
              </a:spcBef>
              <a:spcAft>
                <a:spcPts val="0"/>
              </a:spcAft>
              <a:buClr>
                <a:schemeClr val="dk1"/>
              </a:buClr>
              <a:buSzPts val="2000"/>
              <a:buChar char="●"/>
            </a:pPr>
            <a:r>
              <a:rPr b="1" lang="es-419" sz="2000">
                <a:solidFill>
                  <a:schemeClr val="dk1"/>
                </a:solidFill>
              </a:rPr>
              <a:t>Python:</a:t>
            </a:r>
            <a:r>
              <a:rPr lang="es-419" sz="2000">
                <a:solidFill>
                  <a:schemeClr val="dk1"/>
                </a:solidFill>
              </a:rPr>
              <a:t> processing, analysis, and implementation  </a:t>
            </a:r>
            <a:endParaRPr sz="20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pandas</a:t>
            </a:r>
            <a:endParaRPr sz="16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numpy</a:t>
            </a:r>
            <a:r>
              <a:rPr lang="es-419" sz="1600">
                <a:solidFill>
                  <a:schemeClr val="dk1"/>
                </a:solidFill>
              </a:rPr>
              <a:t>   </a:t>
            </a:r>
            <a:endParaRPr sz="16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wxPython</a:t>
            </a:r>
            <a:endParaRPr sz="16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Jupyter notebook</a:t>
            </a:r>
            <a:endParaRPr sz="1600">
              <a:solidFill>
                <a:schemeClr val="dk1"/>
              </a:solidFill>
            </a:endParaRPr>
          </a:p>
        </p:txBody>
      </p:sp>
      <p:sp>
        <p:nvSpPr>
          <p:cNvPr id="156" name="Google Shape;156;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Results - Demonstration time!</a:t>
            </a:r>
            <a:endParaRPr/>
          </a:p>
        </p:txBody>
      </p:sp>
      <p:sp>
        <p:nvSpPr>
          <p:cNvPr id="162" name="Google Shape;162;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63" name="Google Shape;163;p23"/>
          <p:cNvPicPr preferRelativeResize="0"/>
          <p:nvPr/>
        </p:nvPicPr>
        <p:blipFill>
          <a:blip r:embed="rId3">
            <a:alphaModFix/>
          </a:blip>
          <a:stretch>
            <a:fillRect/>
          </a:stretch>
        </p:blipFill>
        <p:spPr>
          <a:xfrm>
            <a:off x="1852543" y="1283402"/>
            <a:ext cx="5438929" cy="325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Results - Comparison to other neurocritical care studies</a:t>
            </a:r>
            <a:endParaRPr/>
          </a:p>
        </p:txBody>
      </p:sp>
      <p:sp>
        <p:nvSpPr>
          <p:cNvPr id="169" name="Google Shape;169;p24"/>
          <p:cNvSpPr txBox="1"/>
          <p:nvPr>
            <p:ph idx="1" type="body"/>
          </p:nvPr>
        </p:nvSpPr>
        <p:spPr>
          <a:xfrm>
            <a:off x="311700" y="1514725"/>
            <a:ext cx="8520600" cy="3054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s-419" sz="2000">
                <a:solidFill>
                  <a:schemeClr val="dk1"/>
                </a:solidFill>
              </a:rPr>
              <a:t>Our method typically predicts a 5%-10% </a:t>
            </a:r>
            <a:r>
              <a:rPr lang="es-419" sz="2000">
                <a:solidFill>
                  <a:schemeClr val="dk1"/>
                </a:solidFill>
              </a:rPr>
              <a:t>chance</a:t>
            </a:r>
            <a:r>
              <a:rPr lang="es-419" sz="2000">
                <a:solidFill>
                  <a:schemeClr val="dk1"/>
                </a:solidFill>
              </a:rPr>
              <a:t> of death</a:t>
            </a:r>
            <a:endParaRPr sz="20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Other large-scale </a:t>
            </a:r>
            <a:r>
              <a:rPr lang="es-419" sz="2000">
                <a:solidFill>
                  <a:schemeClr val="dk1"/>
                </a:solidFill>
              </a:rPr>
              <a:t>neurocritical</a:t>
            </a:r>
            <a:r>
              <a:rPr lang="es-419" sz="2000">
                <a:solidFill>
                  <a:schemeClr val="dk1"/>
                </a:solidFill>
              </a:rPr>
              <a:t> care </a:t>
            </a:r>
            <a:r>
              <a:rPr lang="es-419" sz="2000">
                <a:solidFill>
                  <a:schemeClr val="dk1"/>
                </a:solidFill>
              </a:rPr>
              <a:t>surveys</a:t>
            </a:r>
            <a:r>
              <a:rPr lang="es-419" sz="2000">
                <a:solidFill>
                  <a:schemeClr val="dk1"/>
                </a:solidFill>
              </a:rPr>
              <a:t> found:</a:t>
            </a:r>
            <a:endParaRPr sz="20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12% </a:t>
            </a:r>
            <a:r>
              <a:rPr lang="es-419" sz="1600">
                <a:solidFill>
                  <a:schemeClr val="dk1"/>
                </a:solidFill>
              </a:rPr>
              <a:t>mortality</a:t>
            </a:r>
            <a:r>
              <a:rPr lang="es-419" sz="1600">
                <a:solidFill>
                  <a:schemeClr val="dk1"/>
                </a:solidFill>
              </a:rPr>
              <a:t> rate</a:t>
            </a:r>
            <a:r>
              <a:rPr baseline="30000" lang="es-419" sz="1600">
                <a:solidFill>
                  <a:schemeClr val="dk1"/>
                </a:solidFill>
              </a:rPr>
              <a:t>1</a:t>
            </a:r>
            <a:r>
              <a:rPr lang="es-419" sz="1600">
                <a:solidFill>
                  <a:schemeClr val="dk1"/>
                </a:solidFill>
              </a:rPr>
              <a:t> </a:t>
            </a:r>
            <a:endParaRPr sz="16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9% mortality rate</a:t>
            </a:r>
            <a:r>
              <a:rPr baseline="30000" lang="es-419" sz="1600">
                <a:solidFill>
                  <a:schemeClr val="dk1"/>
                </a:solidFill>
              </a:rPr>
              <a:t>2</a:t>
            </a:r>
            <a:r>
              <a:rPr lang="es-419" sz="1600">
                <a:solidFill>
                  <a:schemeClr val="dk1"/>
                </a:solidFill>
              </a:rPr>
              <a:t> </a:t>
            </a:r>
            <a:endParaRPr sz="1600">
              <a:solidFill>
                <a:schemeClr val="dk1"/>
              </a:solidFill>
            </a:endParaRPr>
          </a:p>
          <a:p>
            <a:pPr indent="-330200" lvl="1" marL="914400" rtl="0" algn="l">
              <a:spcBef>
                <a:spcPts val="0"/>
              </a:spcBef>
              <a:spcAft>
                <a:spcPts val="0"/>
              </a:spcAft>
              <a:buClr>
                <a:schemeClr val="dk1"/>
              </a:buClr>
              <a:buSzPts val="1600"/>
              <a:buChar char="○"/>
            </a:pPr>
            <a:r>
              <a:rPr lang="es-419" sz="1600">
                <a:solidFill>
                  <a:schemeClr val="dk1"/>
                </a:solidFill>
              </a:rPr>
              <a:t>Note, these do not use the MIMIC-IV dataset</a:t>
            </a:r>
            <a:endParaRPr sz="1600">
              <a:solidFill>
                <a:schemeClr val="dk1"/>
              </a:solidFill>
            </a:endParaRPr>
          </a:p>
        </p:txBody>
      </p:sp>
      <p:sp>
        <p:nvSpPr>
          <p:cNvPr id="170" name="Google Shape;170;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171" name="Google Shape;171;p24"/>
          <p:cNvSpPr txBox="1"/>
          <p:nvPr/>
        </p:nvSpPr>
        <p:spPr>
          <a:xfrm>
            <a:off x="-12" y="4625800"/>
            <a:ext cx="4855200" cy="504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s-419" sz="995">
                <a:solidFill>
                  <a:schemeClr val="dk1"/>
                </a:solidFill>
                <a:latin typeface="Average"/>
                <a:ea typeface="Average"/>
                <a:cs typeface="Average"/>
                <a:sym typeface="Average"/>
              </a:rPr>
              <a:t>Sources: [1] </a:t>
            </a:r>
            <a:r>
              <a:rPr lang="es-419" sz="995">
                <a:solidFill>
                  <a:schemeClr val="dk1"/>
                </a:solidFill>
                <a:latin typeface="Average"/>
                <a:ea typeface="Average"/>
                <a:cs typeface="Average"/>
                <a:sym typeface="Average"/>
              </a:rPr>
              <a:t>https://doi.org/10.1007/s12028-019-00835-z</a:t>
            </a:r>
            <a:endParaRPr sz="995">
              <a:solidFill>
                <a:schemeClr val="dk1"/>
              </a:solidFill>
              <a:latin typeface="Average"/>
              <a:ea typeface="Average"/>
              <a:cs typeface="Average"/>
              <a:sym typeface="Average"/>
            </a:endParaRPr>
          </a:p>
          <a:p>
            <a:pPr indent="0" lvl="0" marL="0" rtl="0" algn="l">
              <a:lnSpc>
                <a:spcPct val="80000"/>
              </a:lnSpc>
              <a:spcBef>
                <a:spcPts val="0"/>
              </a:spcBef>
              <a:spcAft>
                <a:spcPts val="0"/>
              </a:spcAft>
              <a:buSzPts val="1018"/>
              <a:buNone/>
            </a:pPr>
            <a:r>
              <a:rPr lang="es-419" sz="995">
                <a:solidFill>
                  <a:schemeClr val="dk1"/>
                </a:solidFill>
                <a:latin typeface="Average"/>
                <a:ea typeface="Average"/>
                <a:cs typeface="Average"/>
                <a:sym typeface="Average"/>
              </a:rPr>
              <a:t>	[2] https://doi.org/10.1097/01.ccm.0000146132.29042.4c</a:t>
            </a:r>
            <a:endParaRPr sz="995">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Discussion</a:t>
            </a:r>
            <a:endParaRPr/>
          </a:p>
        </p:txBody>
      </p:sp>
      <p:sp>
        <p:nvSpPr>
          <p:cNvPr id="177" name="Google Shape;177;p25"/>
          <p:cNvSpPr txBox="1"/>
          <p:nvPr>
            <p:ph idx="1" type="body"/>
          </p:nvPr>
        </p:nvSpPr>
        <p:spPr>
          <a:xfrm>
            <a:off x="311700" y="1017725"/>
            <a:ext cx="8520600" cy="36633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chemeClr val="dk1"/>
              </a:buClr>
              <a:buSzPct val="100000"/>
              <a:buChar char="●"/>
            </a:pPr>
            <a:r>
              <a:rPr b="1" lang="es-419" sz="2000">
                <a:solidFill>
                  <a:schemeClr val="dk1"/>
                </a:solidFill>
              </a:rPr>
              <a:t>Limitations</a:t>
            </a:r>
            <a:endParaRPr b="1" sz="2000">
              <a:solidFill>
                <a:schemeClr val="dk1"/>
              </a:solidFill>
            </a:endParaRPr>
          </a:p>
          <a:p>
            <a:pPr indent="-316706" lvl="1" marL="914400" rtl="0" algn="l">
              <a:spcBef>
                <a:spcPts val="0"/>
              </a:spcBef>
              <a:spcAft>
                <a:spcPts val="0"/>
              </a:spcAft>
              <a:buClr>
                <a:schemeClr val="dk1"/>
              </a:buClr>
              <a:buSzPct val="100000"/>
              <a:buChar char="○"/>
            </a:pPr>
            <a:r>
              <a:rPr lang="es-419" sz="1500">
                <a:solidFill>
                  <a:schemeClr val="dk1"/>
                </a:solidFill>
              </a:rPr>
              <a:t>For each variable that has the potential of multiple entries (i.e. diagnosis or medications) our GUI only provides the option for one diagnosis and one medication entry at a time</a:t>
            </a:r>
            <a:endParaRPr sz="1500">
              <a:solidFill>
                <a:schemeClr val="dk1"/>
              </a:solidFill>
            </a:endParaRPr>
          </a:p>
          <a:p>
            <a:pPr indent="-316706" lvl="1" marL="914400" rtl="0" algn="l">
              <a:spcBef>
                <a:spcPts val="1000"/>
              </a:spcBef>
              <a:spcAft>
                <a:spcPts val="0"/>
              </a:spcAft>
              <a:buClr>
                <a:schemeClr val="dk1"/>
              </a:buClr>
              <a:buSzPct val="100000"/>
              <a:buChar char="○"/>
            </a:pPr>
            <a:r>
              <a:rPr lang="es-419" sz="1500">
                <a:solidFill>
                  <a:schemeClr val="dk1"/>
                </a:solidFill>
              </a:rPr>
              <a:t>Since the dataset is not specific to one type of diagnosis, the less critical diagnoses may inflate the survival rate of the sample entry above the normal survival rate for those diagnosed with a specific condition</a:t>
            </a:r>
            <a:endParaRPr sz="1500">
              <a:solidFill>
                <a:schemeClr val="dk1"/>
              </a:solidFill>
            </a:endParaRPr>
          </a:p>
          <a:p>
            <a:pPr indent="-316706" lvl="1" marL="914400" rtl="0" algn="l">
              <a:spcBef>
                <a:spcPts val="1000"/>
              </a:spcBef>
              <a:spcAft>
                <a:spcPts val="0"/>
              </a:spcAft>
              <a:buClr>
                <a:schemeClr val="dk1"/>
              </a:buClr>
              <a:buSzPct val="100000"/>
              <a:buChar char="○"/>
            </a:pPr>
            <a:r>
              <a:rPr lang="es-419" sz="1500">
                <a:solidFill>
                  <a:schemeClr val="dk1"/>
                </a:solidFill>
              </a:rPr>
              <a:t>The similarity_search function may take an unreasonable amount of time with larger databases</a:t>
            </a:r>
            <a:endParaRPr>
              <a:solidFill>
                <a:schemeClr val="dk1"/>
              </a:solidFill>
            </a:endParaRPr>
          </a:p>
          <a:p>
            <a:pPr indent="-346075" lvl="0" marL="457200" rtl="0" algn="l">
              <a:spcBef>
                <a:spcPts val="1000"/>
              </a:spcBef>
              <a:spcAft>
                <a:spcPts val="0"/>
              </a:spcAft>
              <a:buClr>
                <a:schemeClr val="dk1"/>
              </a:buClr>
              <a:buSzPct val="100000"/>
              <a:buChar char="●"/>
            </a:pPr>
            <a:r>
              <a:rPr b="1" lang="es-419" sz="2000">
                <a:solidFill>
                  <a:schemeClr val="dk1"/>
                </a:solidFill>
              </a:rPr>
              <a:t>Future Improvements/Work</a:t>
            </a:r>
            <a:endParaRPr b="1" sz="2000">
              <a:solidFill>
                <a:schemeClr val="dk1"/>
              </a:solidFill>
            </a:endParaRPr>
          </a:p>
          <a:p>
            <a:pPr indent="-316706" lvl="1" marL="914400" rtl="0" algn="l">
              <a:spcBef>
                <a:spcPts val="0"/>
              </a:spcBef>
              <a:spcAft>
                <a:spcPts val="0"/>
              </a:spcAft>
              <a:buClr>
                <a:schemeClr val="dk1"/>
              </a:buClr>
              <a:buSzPct val="100000"/>
              <a:buChar char="○"/>
            </a:pPr>
            <a:r>
              <a:rPr lang="es-419" sz="1500">
                <a:solidFill>
                  <a:schemeClr val="dk1"/>
                </a:solidFill>
              </a:rPr>
              <a:t>Include the option in our GUI and similarity_search function to take multiple arguments for medication and diagnosis inputs and adjust the similarity score accordingly</a:t>
            </a:r>
            <a:endParaRPr sz="1500">
              <a:solidFill>
                <a:schemeClr val="dk1"/>
              </a:solidFill>
            </a:endParaRPr>
          </a:p>
          <a:p>
            <a:pPr indent="-316706" lvl="1" marL="914400" rtl="0" algn="l">
              <a:spcBef>
                <a:spcPts val="1000"/>
              </a:spcBef>
              <a:spcAft>
                <a:spcPts val="0"/>
              </a:spcAft>
              <a:buClr>
                <a:schemeClr val="dk1"/>
              </a:buClr>
              <a:buSzPct val="100000"/>
              <a:buChar char="○"/>
            </a:pPr>
            <a:r>
              <a:rPr lang="es-419" sz="1500">
                <a:solidFill>
                  <a:schemeClr val="dk1"/>
                </a:solidFill>
              </a:rPr>
              <a:t>Test the </a:t>
            </a:r>
            <a:r>
              <a:rPr lang="es-419" sz="1500">
                <a:solidFill>
                  <a:schemeClr val="dk1"/>
                </a:solidFill>
              </a:rPr>
              <a:t>methodology</a:t>
            </a:r>
            <a:r>
              <a:rPr lang="es-419" sz="1500">
                <a:solidFill>
                  <a:schemeClr val="dk1"/>
                </a:solidFill>
              </a:rPr>
              <a:t> on different neurocritical care datasets to see if the survival rate calculated is comparable to real-world survival rates</a:t>
            </a:r>
            <a:endParaRPr sz="1500">
              <a:solidFill>
                <a:schemeClr val="dk1"/>
              </a:solidFill>
            </a:endParaRPr>
          </a:p>
          <a:p>
            <a:pPr indent="-316706" lvl="1" marL="914400" rtl="0" algn="l">
              <a:spcBef>
                <a:spcPts val="1000"/>
              </a:spcBef>
              <a:spcAft>
                <a:spcPts val="1000"/>
              </a:spcAft>
              <a:buClr>
                <a:schemeClr val="dk1"/>
              </a:buClr>
              <a:buSzPct val="100000"/>
              <a:buChar char="○"/>
            </a:pPr>
            <a:r>
              <a:rPr lang="es-419" sz="1500">
                <a:solidFill>
                  <a:schemeClr val="dk1"/>
                </a:solidFill>
              </a:rPr>
              <a:t>Include physical measurements typical in neurophysiology examinations into our methodology</a:t>
            </a:r>
            <a:endParaRPr sz="1500">
              <a:solidFill>
                <a:schemeClr val="dk1"/>
              </a:solidFill>
            </a:endParaRPr>
          </a:p>
        </p:txBody>
      </p:sp>
      <p:sp>
        <p:nvSpPr>
          <p:cNvPr id="178" name="Google Shape;178;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t>Thank </a:t>
            </a:r>
            <a:r>
              <a:rPr lang="es-419"/>
              <a:t>you</a:t>
            </a:r>
            <a:r>
              <a:rPr lang="es-419"/>
              <a:t>!</a:t>
            </a:r>
            <a:endParaRPr/>
          </a:p>
        </p:txBody>
      </p:sp>
      <p:sp>
        <p:nvSpPr>
          <p:cNvPr id="184" name="Google Shape;184;p26"/>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All </a:t>
            </a:r>
            <a:r>
              <a:rPr lang="es-419"/>
              <a:t>comments</a:t>
            </a:r>
            <a:r>
              <a:rPr lang="es-419"/>
              <a:t>, suggestions and/or questions are welcome</a:t>
            </a:r>
            <a:endParaRPr/>
          </a:p>
        </p:txBody>
      </p:sp>
      <p:sp>
        <p:nvSpPr>
          <p:cNvPr id="185" name="Google Shape;185;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a:t>
            </a:r>
            <a:endParaRPr/>
          </a:p>
        </p:txBody>
      </p:sp>
      <p:sp>
        <p:nvSpPr>
          <p:cNvPr id="66" name="Google Shape;66;p14"/>
          <p:cNvSpPr txBox="1"/>
          <p:nvPr>
            <p:ph idx="1" type="body"/>
          </p:nvPr>
        </p:nvSpPr>
        <p:spPr>
          <a:xfrm>
            <a:off x="311700" y="1017725"/>
            <a:ext cx="8520600" cy="3678900"/>
          </a:xfrm>
          <a:prstGeom prst="rect">
            <a:avLst/>
          </a:prstGeom>
        </p:spPr>
        <p:txBody>
          <a:bodyPr anchorCtr="0" anchor="t" bIns="91425" lIns="91425" spcFirstLastPara="1" rIns="91425" wrap="square" tIns="91425">
            <a:noAutofit/>
          </a:bodyPr>
          <a:lstStyle/>
          <a:p>
            <a:pPr indent="-347345" lvl="0" marL="457200" rtl="0" algn="l">
              <a:lnSpc>
                <a:spcPct val="105000"/>
              </a:lnSpc>
              <a:spcBef>
                <a:spcPts val="0"/>
              </a:spcBef>
              <a:spcAft>
                <a:spcPts val="0"/>
              </a:spcAft>
              <a:buClr>
                <a:schemeClr val="dk1"/>
              </a:buClr>
              <a:buSzPts val="1870"/>
              <a:buChar char="●"/>
            </a:pPr>
            <a:r>
              <a:rPr b="1" lang="es-419" sz="1870">
                <a:solidFill>
                  <a:schemeClr val="dk1"/>
                </a:solidFill>
              </a:rPr>
              <a:t>Problem </a:t>
            </a:r>
            <a:r>
              <a:rPr b="1" lang="es-419" sz="1870">
                <a:solidFill>
                  <a:schemeClr val="dk1"/>
                </a:solidFill>
              </a:rPr>
              <a:t>Description</a:t>
            </a:r>
            <a:endParaRPr b="1" sz="1870">
              <a:solidFill>
                <a:schemeClr val="dk1"/>
              </a:solidFill>
            </a:endParaRPr>
          </a:p>
          <a:p>
            <a:pPr indent="-329565" lvl="1" marL="914400" rtl="0" algn="l">
              <a:lnSpc>
                <a:spcPct val="105000"/>
              </a:lnSpc>
              <a:spcBef>
                <a:spcPts val="1000"/>
              </a:spcBef>
              <a:spcAft>
                <a:spcPts val="0"/>
              </a:spcAft>
              <a:buClr>
                <a:schemeClr val="dk1"/>
              </a:buClr>
              <a:buSzPts val="1590"/>
              <a:buChar char="○"/>
            </a:pPr>
            <a:r>
              <a:rPr lang="es-419" sz="1590">
                <a:solidFill>
                  <a:schemeClr val="dk1"/>
                </a:solidFill>
              </a:rPr>
              <a:t>Patients at Neurocritical Care Units (NICU)s present a combination of unique conditions (predictors) which makes it hard for physicians to treat them with the appropriate action plan</a:t>
            </a:r>
            <a:endParaRPr sz="1590">
              <a:solidFill>
                <a:schemeClr val="dk1"/>
              </a:solidFill>
            </a:endParaRPr>
          </a:p>
          <a:p>
            <a:pPr indent="-329565" lvl="1" marL="914400" rtl="0" algn="l">
              <a:lnSpc>
                <a:spcPct val="105000"/>
              </a:lnSpc>
              <a:spcBef>
                <a:spcPts val="1000"/>
              </a:spcBef>
              <a:spcAft>
                <a:spcPts val="0"/>
              </a:spcAft>
              <a:buClr>
                <a:schemeClr val="dk1"/>
              </a:buClr>
              <a:buSzPts val="1590"/>
              <a:buChar char="○"/>
            </a:pPr>
            <a:r>
              <a:rPr lang="es-419" sz="1590">
                <a:solidFill>
                  <a:schemeClr val="dk1"/>
                </a:solidFill>
              </a:rPr>
              <a:t>In this work, some predictors are used and compared with the MIMIC database</a:t>
            </a:r>
            <a:endParaRPr sz="1590">
              <a:solidFill>
                <a:schemeClr val="dk1"/>
              </a:solidFill>
            </a:endParaRPr>
          </a:p>
          <a:p>
            <a:pPr indent="-329564" lvl="2" marL="1371600" rtl="0" algn="l">
              <a:lnSpc>
                <a:spcPct val="105000"/>
              </a:lnSpc>
              <a:spcBef>
                <a:spcPts val="1000"/>
              </a:spcBef>
              <a:spcAft>
                <a:spcPts val="0"/>
              </a:spcAft>
              <a:buClr>
                <a:schemeClr val="dk1"/>
              </a:buClr>
              <a:buSzPts val="1590"/>
              <a:buChar char="■"/>
            </a:pPr>
            <a:r>
              <a:rPr lang="es-419" sz="1590">
                <a:solidFill>
                  <a:schemeClr val="dk1"/>
                </a:solidFill>
              </a:rPr>
              <a:t>Based on past, similar patient’s results a risk of mortality can be predicted</a:t>
            </a:r>
            <a:endParaRPr sz="1590">
              <a:solidFill>
                <a:schemeClr val="dk1"/>
              </a:solidFill>
            </a:endParaRPr>
          </a:p>
          <a:p>
            <a:pPr indent="-347345" lvl="0" marL="457200" rtl="0" algn="l">
              <a:lnSpc>
                <a:spcPct val="105000"/>
              </a:lnSpc>
              <a:spcBef>
                <a:spcPts val="1000"/>
              </a:spcBef>
              <a:spcAft>
                <a:spcPts val="0"/>
              </a:spcAft>
              <a:buClr>
                <a:schemeClr val="dk1"/>
              </a:buClr>
              <a:buSzPts val="1870"/>
              <a:buChar char="●"/>
            </a:pPr>
            <a:r>
              <a:rPr b="1" lang="es-419" sz="1870">
                <a:solidFill>
                  <a:schemeClr val="dk1"/>
                </a:solidFill>
              </a:rPr>
              <a:t>Motivation</a:t>
            </a:r>
            <a:endParaRPr b="1" sz="1870">
              <a:solidFill>
                <a:schemeClr val="dk1"/>
              </a:solidFill>
            </a:endParaRPr>
          </a:p>
          <a:p>
            <a:pPr indent="-329565" lvl="1" marL="914400" rtl="0" algn="l">
              <a:lnSpc>
                <a:spcPct val="105000"/>
              </a:lnSpc>
              <a:spcBef>
                <a:spcPts val="1000"/>
              </a:spcBef>
              <a:spcAft>
                <a:spcPts val="1000"/>
              </a:spcAft>
              <a:buClr>
                <a:schemeClr val="dk1"/>
              </a:buClr>
              <a:buSzPts val="1590"/>
              <a:buChar char="○"/>
            </a:pPr>
            <a:r>
              <a:rPr lang="es-419" sz="1590">
                <a:solidFill>
                  <a:schemeClr val="dk1"/>
                </a:solidFill>
              </a:rPr>
              <a:t>Provide an alternative screening, predictive tool to predict the patient’s outcome after </a:t>
            </a:r>
            <a:r>
              <a:rPr lang="es-419" sz="1590">
                <a:solidFill>
                  <a:schemeClr val="dk1"/>
                </a:solidFill>
              </a:rPr>
              <a:t>neurocritical</a:t>
            </a:r>
            <a:r>
              <a:rPr lang="es-419" sz="1590">
                <a:solidFill>
                  <a:schemeClr val="dk1"/>
                </a:solidFill>
              </a:rPr>
              <a:t> care (Physicians can determine the </a:t>
            </a:r>
            <a:r>
              <a:rPr lang="es-419" sz="1590">
                <a:solidFill>
                  <a:schemeClr val="dk1"/>
                </a:solidFill>
              </a:rPr>
              <a:t>appropriate</a:t>
            </a:r>
            <a:r>
              <a:rPr lang="es-419" sz="1590">
                <a:solidFill>
                  <a:schemeClr val="dk1"/>
                </a:solidFill>
              </a:rPr>
              <a:t> action plan based on the outcome)</a:t>
            </a:r>
            <a:endParaRPr sz="1590">
              <a:solidFill>
                <a:schemeClr val="dk1"/>
              </a:solidFill>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 - Biology/Physiology</a:t>
            </a:r>
            <a:endParaRPr/>
          </a:p>
        </p:txBody>
      </p:sp>
      <p:sp>
        <p:nvSpPr>
          <p:cNvPr id="73" name="Google Shape;73;p15"/>
          <p:cNvSpPr txBox="1"/>
          <p:nvPr>
            <p:ph idx="1" type="body"/>
          </p:nvPr>
        </p:nvSpPr>
        <p:spPr>
          <a:xfrm>
            <a:off x="311700" y="1551525"/>
            <a:ext cx="3702900" cy="25203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Clr>
                <a:schemeClr val="dk1"/>
              </a:buClr>
              <a:buSzPts val="2300"/>
              <a:buChar char="●"/>
            </a:pPr>
            <a:r>
              <a:rPr lang="es-419">
                <a:solidFill>
                  <a:schemeClr val="dk1"/>
                </a:solidFill>
              </a:rPr>
              <a:t>Patient data is collected in electronic medical records at hospitals</a:t>
            </a:r>
            <a:endParaRPr>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Age</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Sex</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Medication</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Diagnoses</a:t>
            </a:r>
            <a:endParaRPr sz="1800">
              <a:solidFill>
                <a:schemeClr val="dk1"/>
              </a:solidFill>
            </a:endParaRPr>
          </a:p>
          <a:p>
            <a:pPr indent="-342900" lvl="2" marL="1371600" rtl="0" algn="l">
              <a:spcBef>
                <a:spcPts val="0"/>
              </a:spcBef>
              <a:spcAft>
                <a:spcPts val="0"/>
              </a:spcAft>
              <a:buClr>
                <a:schemeClr val="dk1"/>
              </a:buClr>
              <a:buSzPts val="1800"/>
              <a:buChar char="■"/>
            </a:pPr>
            <a:r>
              <a:rPr lang="es-419" sz="1800">
                <a:solidFill>
                  <a:schemeClr val="dk1"/>
                </a:solidFill>
              </a:rPr>
              <a:t>ICD code</a:t>
            </a:r>
            <a:endParaRPr sz="1800">
              <a:solidFill>
                <a:schemeClr val="dk1"/>
              </a:solidFill>
            </a:endParaRPr>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75" name="Google Shape;75;p15"/>
          <p:cNvSpPr txBox="1"/>
          <p:nvPr/>
        </p:nvSpPr>
        <p:spPr>
          <a:xfrm>
            <a:off x="4183738" y="3963825"/>
            <a:ext cx="4855200" cy="504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s-419" sz="995">
                <a:solidFill>
                  <a:schemeClr val="dk1"/>
                </a:solidFill>
                <a:latin typeface="Average"/>
                <a:ea typeface="Average"/>
                <a:cs typeface="Average"/>
                <a:sym typeface="Average"/>
              </a:rPr>
              <a:t>Source:</a:t>
            </a:r>
            <a:r>
              <a:rPr lang="es-419" sz="995">
                <a:solidFill>
                  <a:schemeClr val="dk1"/>
                </a:solidFill>
                <a:latin typeface="Average"/>
                <a:ea typeface="Average"/>
                <a:cs typeface="Average"/>
                <a:sym typeface="Average"/>
              </a:rPr>
              <a:t> https://newsdailypaper.com/five-best-uses-of-emr-ehr-in-hospitals/</a:t>
            </a:r>
            <a:endParaRPr sz="995">
              <a:solidFill>
                <a:schemeClr val="dk1"/>
              </a:solidFill>
              <a:latin typeface="Average"/>
              <a:ea typeface="Average"/>
              <a:cs typeface="Average"/>
              <a:sym typeface="Average"/>
            </a:endParaRPr>
          </a:p>
        </p:txBody>
      </p:sp>
      <p:pic>
        <p:nvPicPr>
          <p:cNvPr id="76" name="Google Shape;76;p15"/>
          <p:cNvPicPr preferRelativeResize="0"/>
          <p:nvPr/>
        </p:nvPicPr>
        <p:blipFill>
          <a:blip r:embed="rId3">
            <a:alphaModFix/>
          </a:blip>
          <a:stretch>
            <a:fillRect/>
          </a:stretch>
        </p:blipFill>
        <p:spPr>
          <a:xfrm>
            <a:off x="4100650" y="1551525"/>
            <a:ext cx="4824600" cy="241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 - Biology/Physiology</a:t>
            </a:r>
            <a:endParaRPr/>
          </a:p>
        </p:txBody>
      </p:sp>
      <p:sp>
        <p:nvSpPr>
          <p:cNvPr id="82" name="Google Shape;82;p16"/>
          <p:cNvSpPr txBox="1"/>
          <p:nvPr>
            <p:ph idx="1" type="body"/>
          </p:nvPr>
        </p:nvSpPr>
        <p:spPr>
          <a:xfrm>
            <a:off x="152575" y="1699988"/>
            <a:ext cx="3927600" cy="1997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s-419" sz="1600">
                <a:solidFill>
                  <a:schemeClr val="dk1"/>
                </a:solidFill>
              </a:rPr>
              <a:t>Neuro-ICUs use a number of devices to record physiological measurements</a:t>
            </a:r>
            <a:endParaRPr sz="1600">
              <a:solidFill>
                <a:schemeClr val="dk1"/>
              </a:solidFill>
            </a:endParaRPr>
          </a:p>
          <a:p>
            <a:pPr indent="-361950" lvl="1" marL="914400" rtl="0" algn="l">
              <a:spcBef>
                <a:spcPts val="0"/>
              </a:spcBef>
              <a:spcAft>
                <a:spcPts val="0"/>
              </a:spcAft>
              <a:buClr>
                <a:schemeClr val="dk1"/>
              </a:buClr>
              <a:buSzPts val="2100"/>
              <a:buChar char="○"/>
            </a:pPr>
            <a:r>
              <a:rPr lang="es-419" sz="1600">
                <a:solidFill>
                  <a:schemeClr val="dk1"/>
                </a:solidFill>
              </a:rPr>
              <a:t>EEG, PbtO2, ICP, vital signs, etc.</a:t>
            </a:r>
            <a:endParaRPr sz="1600">
              <a:solidFill>
                <a:schemeClr val="dk1"/>
              </a:solidFill>
            </a:endParaRPr>
          </a:p>
          <a:p>
            <a:pPr indent="-361950" lvl="0" marL="457200" rtl="0" algn="l">
              <a:spcBef>
                <a:spcPts val="0"/>
              </a:spcBef>
              <a:spcAft>
                <a:spcPts val="0"/>
              </a:spcAft>
              <a:buClr>
                <a:schemeClr val="dk1"/>
              </a:buClr>
              <a:buSzPts val="2100"/>
              <a:buChar char="●"/>
            </a:pPr>
            <a:r>
              <a:rPr lang="es-419" sz="1600">
                <a:solidFill>
                  <a:schemeClr val="dk1"/>
                </a:solidFill>
              </a:rPr>
              <a:t>No device gives the clinician a prediction of patient outcome</a:t>
            </a:r>
            <a:endParaRPr sz="1600">
              <a:solidFill>
                <a:schemeClr val="dk1"/>
              </a:solidFill>
            </a:endParaRPr>
          </a:p>
        </p:txBody>
      </p:sp>
      <p:sp>
        <p:nvSpPr>
          <p:cNvPr id="83" name="Google Shape;83;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84" name="Google Shape;84;p16"/>
          <p:cNvPicPr preferRelativeResize="0"/>
          <p:nvPr/>
        </p:nvPicPr>
        <p:blipFill>
          <a:blip r:embed="rId3">
            <a:alphaModFix/>
          </a:blip>
          <a:stretch>
            <a:fillRect/>
          </a:stretch>
        </p:blipFill>
        <p:spPr>
          <a:xfrm>
            <a:off x="4183625" y="1276825"/>
            <a:ext cx="4855325" cy="2843425"/>
          </a:xfrm>
          <a:prstGeom prst="rect">
            <a:avLst/>
          </a:prstGeom>
          <a:noFill/>
          <a:ln>
            <a:noFill/>
          </a:ln>
        </p:spPr>
      </p:pic>
      <p:sp>
        <p:nvSpPr>
          <p:cNvPr id="85" name="Google Shape;85;p16"/>
          <p:cNvSpPr txBox="1"/>
          <p:nvPr/>
        </p:nvSpPr>
        <p:spPr>
          <a:xfrm>
            <a:off x="4183688" y="4064850"/>
            <a:ext cx="4855200" cy="504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s-419" sz="995">
                <a:solidFill>
                  <a:schemeClr val="dk1"/>
                </a:solidFill>
                <a:latin typeface="Average"/>
                <a:ea typeface="Average"/>
                <a:cs typeface="Average"/>
                <a:sym typeface="Average"/>
              </a:rPr>
              <a:t>Source: https://currents.neurocriticalcare.org/blogs/currents-editor/</a:t>
            </a:r>
            <a:endParaRPr sz="995">
              <a:solidFill>
                <a:schemeClr val="dk1"/>
              </a:solidFill>
              <a:latin typeface="Average"/>
              <a:ea typeface="Average"/>
              <a:cs typeface="Average"/>
              <a:sym typeface="Average"/>
            </a:endParaRPr>
          </a:p>
          <a:p>
            <a:pPr indent="0" lvl="0" marL="0" rtl="0" algn="l">
              <a:lnSpc>
                <a:spcPct val="80000"/>
              </a:lnSpc>
              <a:spcBef>
                <a:spcPts val="0"/>
              </a:spcBef>
              <a:spcAft>
                <a:spcPts val="0"/>
              </a:spcAft>
              <a:buSzPts val="1018"/>
              <a:buNone/>
            </a:pPr>
            <a:r>
              <a:rPr lang="es-419" sz="995">
                <a:solidFill>
                  <a:schemeClr val="dk1"/>
                </a:solidFill>
                <a:latin typeface="Average"/>
                <a:ea typeface="Average"/>
                <a:cs typeface="Average"/>
                <a:sym typeface="Average"/>
              </a:rPr>
              <a:t>2018/09/18/current-status-of-neurocritical-care-in-india</a:t>
            </a:r>
            <a:endParaRPr sz="995">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Introduction - Goals</a:t>
            </a:r>
            <a:endParaRPr/>
          </a:p>
        </p:txBody>
      </p:sp>
      <p:sp>
        <p:nvSpPr>
          <p:cNvPr id="91" name="Google Shape;91;p17"/>
          <p:cNvSpPr txBox="1"/>
          <p:nvPr>
            <p:ph idx="1" type="body"/>
          </p:nvPr>
        </p:nvSpPr>
        <p:spPr>
          <a:xfrm>
            <a:off x="311700" y="1514725"/>
            <a:ext cx="8520600" cy="291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s-419">
                <a:solidFill>
                  <a:schemeClr val="dk1"/>
                </a:solidFill>
              </a:rPr>
              <a:t>The goal of our project is to d</a:t>
            </a:r>
            <a:r>
              <a:rPr lang="es-419">
                <a:solidFill>
                  <a:schemeClr val="dk1"/>
                </a:solidFill>
              </a:rPr>
              <a:t>evelop a GUI application that </a:t>
            </a:r>
            <a:r>
              <a:rPr lang="es-419">
                <a:solidFill>
                  <a:schemeClr val="dk1"/>
                </a:solidFill>
              </a:rPr>
              <a:t>will allow the physicians to </a:t>
            </a:r>
            <a:r>
              <a:rPr lang="es-419">
                <a:solidFill>
                  <a:schemeClr val="dk1"/>
                </a:solidFill>
              </a:rPr>
              <a:t>predict </a:t>
            </a:r>
            <a:r>
              <a:rPr lang="es-419">
                <a:solidFill>
                  <a:schemeClr val="dk1"/>
                </a:solidFill>
              </a:rPr>
              <a:t>the </a:t>
            </a:r>
            <a:r>
              <a:rPr lang="es-419">
                <a:solidFill>
                  <a:schemeClr val="dk1"/>
                </a:solidFill>
              </a:rPr>
              <a:t>patient's good functional long-term outcome after </a:t>
            </a:r>
            <a:r>
              <a:rPr lang="es-419">
                <a:solidFill>
                  <a:schemeClr val="dk1"/>
                </a:solidFill>
              </a:rPr>
              <a:t>neurocritical</a:t>
            </a:r>
            <a:r>
              <a:rPr lang="es-419">
                <a:solidFill>
                  <a:schemeClr val="dk1"/>
                </a:solidFill>
              </a:rPr>
              <a:t> care (patients with brain injury).</a:t>
            </a:r>
            <a:endParaRPr>
              <a:solidFill>
                <a:schemeClr val="dk1"/>
              </a:solidFill>
            </a:endParaRPr>
          </a:p>
          <a:p>
            <a:pPr indent="-342900" lvl="0" marL="457200" rtl="0" algn="l">
              <a:spcBef>
                <a:spcPts val="1000"/>
              </a:spcBef>
              <a:spcAft>
                <a:spcPts val="1000"/>
              </a:spcAft>
              <a:buClr>
                <a:schemeClr val="dk1"/>
              </a:buClr>
              <a:buSzPts val="1800"/>
              <a:buChar char="●"/>
            </a:pPr>
            <a:r>
              <a:rPr lang="es-419">
                <a:solidFill>
                  <a:schemeClr val="dk1"/>
                </a:solidFill>
              </a:rPr>
              <a:t>The significance of this application is based on helping the decision-making for physicians to take </a:t>
            </a:r>
            <a:r>
              <a:rPr lang="es-419">
                <a:solidFill>
                  <a:schemeClr val="dk1"/>
                </a:solidFill>
              </a:rPr>
              <a:t>pre-existing</a:t>
            </a:r>
            <a:r>
              <a:rPr lang="es-419">
                <a:solidFill>
                  <a:schemeClr val="dk1"/>
                </a:solidFill>
              </a:rPr>
              <a:t> variables and results of a data-rich environment and provide alternatives to </a:t>
            </a:r>
            <a:r>
              <a:rPr lang="es-419">
                <a:solidFill>
                  <a:schemeClr val="dk1"/>
                </a:solidFill>
              </a:rPr>
              <a:t>improve</a:t>
            </a:r>
            <a:r>
              <a:rPr lang="es-419">
                <a:solidFill>
                  <a:schemeClr val="dk1"/>
                </a:solidFill>
              </a:rPr>
              <a:t> the risk of mortality as the final outcome after neurocritical care.</a:t>
            </a:r>
            <a:endParaRPr>
              <a:solidFill>
                <a:schemeClr val="dk1"/>
              </a:solidFill>
            </a:endParaRPr>
          </a:p>
        </p:txBody>
      </p:sp>
      <p:sp>
        <p:nvSpPr>
          <p:cNvPr id="92" name="Google Shape;9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Experiments</a:t>
            </a:r>
            <a:r>
              <a:rPr lang="es-419"/>
              <a:t> and Methods</a:t>
            </a:r>
            <a:endParaRPr/>
          </a:p>
        </p:txBody>
      </p:sp>
      <p:sp>
        <p:nvSpPr>
          <p:cNvPr id="98" name="Google Shape;98;p18"/>
          <p:cNvSpPr txBox="1"/>
          <p:nvPr>
            <p:ph idx="1" type="body"/>
          </p:nvPr>
        </p:nvSpPr>
        <p:spPr>
          <a:xfrm>
            <a:off x="311700" y="1558300"/>
            <a:ext cx="8520600" cy="3010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s-419" sz="2200">
                <a:solidFill>
                  <a:schemeClr val="dk1"/>
                </a:solidFill>
              </a:rPr>
              <a:t>Utilized the Medical Information Mart for Intensive Care (MIMIC)-IV database</a:t>
            </a:r>
            <a:endParaRPr sz="22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Sourced </a:t>
            </a:r>
            <a:r>
              <a:rPr lang="es-419" sz="1800">
                <a:solidFill>
                  <a:schemeClr val="dk1"/>
                </a:solidFill>
              </a:rPr>
              <a:t>from two in-hospital database systems</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~300,000 unique patients </a:t>
            </a:r>
            <a:r>
              <a:rPr lang="es-419" sz="1800">
                <a:solidFill>
                  <a:schemeClr val="dk1"/>
                </a:solidFill>
              </a:rPr>
              <a:t>from 2008-2019 </a:t>
            </a:r>
            <a:endParaRPr sz="1800">
              <a:solidFill>
                <a:schemeClr val="dk1"/>
              </a:solidFill>
            </a:endParaRPr>
          </a:p>
          <a:p>
            <a:pPr indent="-342900" lvl="2" marL="1371600" rtl="0" algn="l">
              <a:spcBef>
                <a:spcPts val="0"/>
              </a:spcBef>
              <a:spcAft>
                <a:spcPts val="0"/>
              </a:spcAft>
              <a:buClr>
                <a:schemeClr val="dk1"/>
              </a:buClr>
              <a:buSzPts val="1800"/>
              <a:buChar char="■"/>
            </a:pPr>
            <a:r>
              <a:rPr lang="es-419" sz="1800">
                <a:solidFill>
                  <a:schemeClr val="dk1"/>
                </a:solidFill>
              </a:rPr>
              <a:t>~70,000 ICU stays</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&gt; 300 million </a:t>
            </a:r>
            <a:r>
              <a:rPr lang="es-419" sz="1800">
                <a:solidFill>
                  <a:schemeClr val="dk1"/>
                </a:solidFill>
              </a:rPr>
              <a:t>chartered</a:t>
            </a:r>
            <a:r>
              <a:rPr lang="es-419" sz="1800">
                <a:solidFill>
                  <a:schemeClr val="dk1"/>
                </a:solidFill>
              </a:rPr>
              <a:t> observations</a:t>
            </a:r>
            <a:endParaRPr sz="1800">
              <a:solidFill>
                <a:schemeClr val="dk1"/>
              </a:solidFill>
            </a:endParaRPr>
          </a:p>
          <a:p>
            <a:pPr indent="-342900" lvl="1" marL="914400" rtl="0" algn="l">
              <a:spcBef>
                <a:spcPts val="0"/>
              </a:spcBef>
              <a:spcAft>
                <a:spcPts val="0"/>
              </a:spcAft>
              <a:buClr>
                <a:schemeClr val="dk1"/>
              </a:buClr>
              <a:buSzPts val="1800"/>
              <a:buChar char="○"/>
            </a:pPr>
            <a:r>
              <a:rPr lang="es-419" sz="1800">
                <a:solidFill>
                  <a:schemeClr val="dk1"/>
                </a:solidFill>
              </a:rPr>
              <a:t>All data de-identified, stored in </a:t>
            </a:r>
            <a:r>
              <a:rPr lang="es-419" sz="1800">
                <a:solidFill>
                  <a:schemeClr val="dk1"/>
                </a:solidFill>
              </a:rPr>
              <a:t>compressed</a:t>
            </a:r>
            <a:r>
              <a:rPr lang="es-419" sz="1800">
                <a:solidFill>
                  <a:schemeClr val="dk1"/>
                </a:solidFill>
              </a:rPr>
              <a:t> CSV files</a:t>
            </a:r>
            <a:endParaRPr sz="1800">
              <a:solidFill>
                <a:schemeClr val="dk1"/>
              </a:solidFill>
            </a:endParaRPr>
          </a:p>
        </p:txBody>
      </p:sp>
      <p:sp>
        <p:nvSpPr>
          <p:cNvPr id="99" name="Google Shape;99;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Experiments and Methods</a:t>
            </a:r>
            <a:endParaRPr/>
          </a:p>
        </p:txBody>
      </p:sp>
      <p:sp>
        <p:nvSpPr>
          <p:cNvPr id="105" name="Google Shape;10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06" name="Google Shape;106;p19"/>
          <p:cNvPicPr preferRelativeResize="0"/>
          <p:nvPr/>
        </p:nvPicPr>
        <p:blipFill>
          <a:blip r:embed="rId3">
            <a:alphaModFix/>
          </a:blip>
          <a:stretch>
            <a:fillRect/>
          </a:stretch>
        </p:blipFill>
        <p:spPr>
          <a:xfrm>
            <a:off x="399900" y="1170125"/>
            <a:ext cx="6155568" cy="1409505"/>
          </a:xfrm>
          <a:prstGeom prst="rect">
            <a:avLst/>
          </a:prstGeom>
          <a:noFill/>
          <a:ln>
            <a:noFill/>
          </a:ln>
        </p:spPr>
      </p:pic>
      <p:pic>
        <p:nvPicPr>
          <p:cNvPr id="107" name="Google Shape;107;p19"/>
          <p:cNvPicPr preferRelativeResize="0"/>
          <p:nvPr/>
        </p:nvPicPr>
        <p:blipFill>
          <a:blip r:embed="rId4">
            <a:alphaModFix/>
          </a:blip>
          <a:stretch>
            <a:fillRect/>
          </a:stretch>
        </p:blipFill>
        <p:spPr>
          <a:xfrm>
            <a:off x="399900" y="2579627"/>
            <a:ext cx="6155571" cy="2101372"/>
          </a:xfrm>
          <a:prstGeom prst="rect">
            <a:avLst/>
          </a:prstGeom>
          <a:noFill/>
          <a:ln>
            <a:noFill/>
          </a:ln>
        </p:spPr>
      </p:pic>
      <p:sp>
        <p:nvSpPr>
          <p:cNvPr id="108" name="Google Shape;108;p19"/>
          <p:cNvSpPr txBox="1"/>
          <p:nvPr>
            <p:ph idx="1" type="body"/>
          </p:nvPr>
        </p:nvSpPr>
        <p:spPr>
          <a:xfrm>
            <a:off x="6464925" y="1115775"/>
            <a:ext cx="2930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s-419">
                <a:solidFill>
                  <a:schemeClr val="dk1"/>
                </a:solidFill>
              </a:rPr>
              <a:t>hosp:</a:t>
            </a:r>
            <a:r>
              <a:rPr lang="es-419">
                <a:solidFill>
                  <a:schemeClr val="dk1"/>
                </a:solidFill>
              </a:rPr>
              <a:t> hospital-wide electronic health records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es-419">
                <a:solidFill>
                  <a:schemeClr val="dk1"/>
                </a:solidFill>
              </a:rPr>
              <a:t>icu:</a:t>
            </a:r>
            <a:r>
              <a:rPr lang="es-419">
                <a:solidFill>
                  <a:schemeClr val="dk1"/>
                </a:solidFill>
              </a:rPr>
              <a:t> ICU-specific clinical </a:t>
            </a:r>
            <a:r>
              <a:rPr lang="es-419">
                <a:solidFill>
                  <a:schemeClr val="dk1"/>
                </a:solidFill>
              </a:rPr>
              <a:t>information</a:t>
            </a:r>
            <a:r>
              <a:rPr lang="es-419">
                <a:solidFill>
                  <a:schemeClr val="dk1"/>
                </a:solidFill>
              </a:rPr>
              <a:t> system</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114" name="Google Shape;114;p20"/>
          <p:cNvSpPr txBox="1"/>
          <p:nvPr/>
        </p:nvSpPr>
        <p:spPr>
          <a:xfrm>
            <a:off x="115050" y="83275"/>
            <a:ext cx="89235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500">
                <a:solidFill>
                  <a:schemeClr val="dk1"/>
                </a:solidFill>
                <a:latin typeface="Oswald"/>
                <a:ea typeface="Oswald"/>
                <a:cs typeface="Oswald"/>
                <a:sym typeface="Oswald"/>
              </a:rPr>
              <a:t>Database Schema</a:t>
            </a:r>
            <a:endParaRPr b="1" sz="1500">
              <a:solidFill>
                <a:schemeClr val="dk1"/>
              </a:solidFill>
              <a:latin typeface="Oswald"/>
              <a:ea typeface="Oswald"/>
              <a:cs typeface="Oswald"/>
              <a:sym typeface="Oswald"/>
            </a:endParaRPr>
          </a:p>
          <a:p>
            <a:pPr indent="0" lvl="0" marL="0" rtl="0" algn="ctr">
              <a:spcBef>
                <a:spcPts val="0"/>
              </a:spcBef>
              <a:spcAft>
                <a:spcPts val="0"/>
              </a:spcAft>
              <a:buNone/>
            </a:pPr>
            <a:r>
              <a:rPr i="1" lang="es-419" sz="1200">
                <a:solidFill>
                  <a:schemeClr val="dk1"/>
                </a:solidFill>
                <a:latin typeface="Average"/>
                <a:ea typeface="Average"/>
                <a:cs typeface="Average"/>
                <a:sym typeface="Average"/>
              </a:rPr>
              <a:t>This is a simplified version from the original database. This schema includes our targeted datasets and variables for this project. The simplification was made to avoid having issues with memory or during its processing. However, additional datasets and/or variables can be integrated for future work.</a:t>
            </a:r>
            <a:endParaRPr i="1" sz="1200">
              <a:solidFill>
                <a:schemeClr val="dk1"/>
              </a:solidFill>
              <a:latin typeface="Average"/>
              <a:ea typeface="Average"/>
              <a:cs typeface="Average"/>
              <a:sym typeface="Average"/>
            </a:endParaRPr>
          </a:p>
        </p:txBody>
      </p:sp>
      <p:graphicFrame>
        <p:nvGraphicFramePr>
          <p:cNvPr id="115" name="Google Shape;115;p20"/>
          <p:cNvGraphicFramePr/>
          <p:nvPr/>
        </p:nvGraphicFramePr>
        <p:xfrm>
          <a:off x="110300" y="1052863"/>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patients</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subject_id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gender VARCHAR (1)</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anchor_age INTEGER</a:t>
                      </a:r>
                      <a:endParaRPr sz="1200">
                        <a:latin typeface="Average"/>
                        <a:ea typeface="Average"/>
                        <a:cs typeface="Average"/>
                        <a:sym typeface="Average"/>
                      </a:endParaRPr>
                    </a:p>
                  </a:txBody>
                  <a:tcPr marT="91425" marB="91425" marR="91425" marL="91425">
                    <a:solidFill>
                      <a:schemeClr val="lt2"/>
                    </a:solidFill>
                  </a:tcPr>
                </a:tc>
              </a:tr>
            </a:tbl>
          </a:graphicData>
        </a:graphic>
      </p:graphicFrame>
      <p:graphicFrame>
        <p:nvGraphicFramePr>
          <p:cNvPr id="116" name="Google Shape;116;p20"/>
          <p:cNvGraphicFramePr/>
          <p:nvPr/>
        </p:nvGraphicFramePr>
        <p:xfrm>
          <a:off x="3152100" y="1052875"/>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pharmacy</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subject_id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medication TEXT</a:t>
                      </a:r>
                      <a:endParaRPr sz="1200">
                        <a:latin typeface="Average"/>
                        <a:ea typeface="Average"/>
                        <a:cs typeface="Average"/>
                        <a:sym typeface="Average"/>
                      </a:endParaRPr>
                    </a:p>
                  </a:txBody>
                  <a:tcPr marT="91425" marB="91425" marR="91425" marL="91425">
                    <a:solidFill>
                      <a:schemeClr val="lt2"/>
                    </a:solidFill>
                  </a:tcPr>
                </a:tc>
              </a:tr>
            </a:tbl>
          </a:graphicData>
        </a:graphic>
      </p:graphicFrame>
      <p:graphicFrame>
        <p:nvGraphicFramePr>
          <p:cNvPr id="117" name="Google Shape;117;p20"/>
          <p:cNvGraphicFramePr/>
          <p:nvPr/>
        </p:nvGraphicFramePr>
        <p:xfrm>
          <a:off x="6193900" y="1052875"/>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admissions</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subject_id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deathtime VARCHAR (30)</a:t>
                      </a:r>
                      <a:endParaRPr sz="1200">
                        <a:latin typeface="Average"/>
                        <a:ea typeface="Average"/>
                        <a:cs typeface="Average"/>
                        <a:sym typeface="Average"/>
                      </a:endParaRPr>
                    </a:p>
                  </a:txBody>
                  <a:tcPr marT="91425" marB="91425" marR="91425" marL="91425">
                    <a:solidFill>
                      <a:schemeClr val="lt2"/>
                    </a:solidFill>
                  </a:tcPr>
                </a:tc>
              </a:tr>
            </a:tbl>
          </a:graphicData>
        </a:graphic>
      </p:graphicFrame>
      <p:graphicFrame>
        <p:nvGraphicFramePr>
          <p:cNvPr id="118" name="Google Shape;118;p20"/>
          <p:cNvGraphicFramePr/>
          <p:nvPr/>
        </p:nvGraphicFramePr>
        <p:xfrm>
          <a:off x="110263" y="3545125"/>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d_icd_diagnoses</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icd_code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long_title TEXT</a:t>
                      </a:r>
                      <a:endParaRPr sz="1200">
                        <a:latin typeface="Average"/>
                        <a:ea typeface="Average"/>
                        <a:cs typeface="Average"/>
                        <a:sym typeface="Average"/>
                      </a:endParaRPr>
                    </a:p>
                  </a:txBody>
                  <a:tcPr marT="91425" marB="91425" marR="91425" marL="91425">
                    <a:solidFill>
                      <a:schemeClr val="lt2"/>
                    </a:solidFill>
                  </a:tcPr>
                </a:tc>
              </a:tr>
            </a:tbl>
          </a:graphicData>
        </a:graphic>
      </p:graphicFrame>
      <p:graphicFrame>
        <p:nvGraphicFramePr>
          <p:cNvPr id="119" name="Google Shape;119;p20"/>
          <p:cNvGraphicFramePr/>
          <p:nvPr/>
        </p:nvGraphicFramePr>
        <p:xfrm>
          <a:off x="6193913" y="3545125"/>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icustays</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Clr>
                          <a:srgbClr val="000000"/>
                        </a:buClr>
                        <a:buSzPts val="1100"/>
                        <a:buFont typeface="Arial"/>
                        <a:buNone/>
                      </a:pPr>
                      <a:r>
                        <a:rPr lang="es-419" sz="1200">
                          <a:solidFill>
                            <a:srgbClr val="000000"/>
                          </a:solidFill>
                          <a:latin typeface="Average"/>
                          <a:ea typeface="Average"/>
                          <a:cs typeface="Average"/>
                          <a:sym typeface="Average"/>
                        </a:rPr>
                        <a:t>subject_id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first_careunit VARCHAR (60)</a:t>
                      </a:r>
                      <a:endParaRPr sz="1200">
                        <a:latin typeface="Average"/>
                        <a:ea typeface="Average"/>
                        <a:cs typeface="Average"/>
                        <a:sym typeface="Average"/>
                      </a:endParaRPr>
                    </a:p>
                  </a:txBody>
                  <a:tcPr marT="91425" marB="91425" marR="91425" marL="91425">
                    <a:solidFill>
                      <a:schemeClr val="lt2"/>
                    </a:solidFill>
                  </a:tcPr>
                </a:tc>
              </a:tr>
            </a:tbl>
          </a:graphicData>
        </a:graphic>
      </p:graphicFrame>
      <p:graphicFrame>
        <p:nvGraphicFramePr>
          <p:cNvPr id="120" name="Google Shape;120;p20"/>
          <p:cNvGraphicFramePr/>
          <p:nvPr/>
        </p:nvGraphicFramePr>
        <p:xfrm>
          <a:off x="3152088" y="3545125"/>
          <a:ext cx="3000000" cy="3000000"/>
        </p:xfrm>
        <a:graphic>
          <a:graphicData uri="http://schemas.openxmlformats.org/drawingml/2006/table">
            <a:tbl>
              <a:tblPr>
                <a:noFill/>
                <a:tableStyleId>{AA243645-E9C8-4F4A-B16D-605D7DF92C35}</a:tableStyleId>
              </a:tblPr>
              <a:tblGrid>
                <a:gridCol w="2839825"/>
              </a:tblGrid>
              <a:tr h="375375">
                <a:tc>
                  <a:txBody>
                    <a:bodyPr/>
                    <a:lstStyle/>
                    <a:p>
                      <a:pPr indent="0" lvl="0" marL="0" rtl="0" algn="l">
                        <a:spcBef>
                          <a:spcPts val="0"/>
                        </a:spcBef>
                        <a:spcAft>
                          <a:spcPts val="0"/>
                        </a:spcAft>
                        <a:buNone/>
                      </a:pPr>
                      <a:r>
                        <a:rPr lang="es-419" sz="1200">
                          <a:latin typeface="Oswald"/>
                          <a:ea typeface="Oswald"/>
                          <a:cs typeface="Oswald"/>
                          <a:sym typeface="Oswald"/>
                        </a:rPr>
                        <a:t>diagnoses_icd</a:t>
                      </a:r>
                      <a:endParaRPr sz="1200">
                        <a:latin typeface="Oswald"/>
                        <a:ea typeface="Oswald"/>
                        <a:cs typeface="Oswald"/>
                        <a:sym typeface="Oswald"/>
                      </a:endParaRPr>
                    </a:p>
                  </a:txBody>
                  <a:tcPr marT="91425" marB="91425" marR="91425" marL="91425">
                    <a:solidFill>
                      <a:srgbClr val="C9DAF8"/>
                    </a:solidFill>
                  </a:tcPr>
                </a:tc>
              </a:tr>
              <a:tr h="375375">
                <a:tc>
                  <a:txBody>
                    <a:bodyPr/>
                    <a:lstStyle/>
                    <a:p>
                      <a:pPr indent="0" lvl="0" marL="0" rtl="0" algn="l">
                        <a:spcBef>
                          <a:spcPts val="0"/>
                        </a:spcBef>
                        <a:spcAft>
                          <a:spcPts val="0"/>
                        </a:spcAft>
                        <a:buClr>
                          <a:srgbClr val="000000"/>
                        </a:buClr>
                        <a:buSzPts val="1100"/>
                        <a:buFont typeface="Arial"/>
                        <a:buNone/>
                      </a:pPr>
                      <a:r>
                        <a:rPr lang="es-419" sz="1200">
                          <a:solidFill>
                            <a:srgbClr val="000000"/>
                          </a:solidFill>
                          <a:latin typeface="Average"/>
                          <a:ea typeface="Average"/>
                          <a:cs typeface="Average"/>
                          <a:sym typeface="Average"/>
                        </a:rPr>
                        <a:t>subject_id INTEGER</a:t>
                      </a:r>
                      <a:endParaRPr sz="1200">
                        <a:latin typeface="Average"/>
                        <a:ea typeface="Average"/>
                        <a:cs typeface="Average"/>
                        <a:sym typeface="Average"/>
                      </a:endParaRPr>
                    </a:p>
                  </a:txBody>
                  <a:tcPr marT="91425" marB="91425" marR="91425" marL="91425">
                    <a:solidFill>
                      <a:schemeClr val="lt2"/>
                    </a:solidFill>
                  </a:tcPr>
                </a:tc>
              </a:tr>
              <a:tr h="375375">
                <a:tc>
                  <a:txBody>
                    <a:bodyPr/>
                    <a:lstStyle/>
                    <a:p>
                      <a:pPr indent="0" lvl="0" marL="0" rtl="0" algn="l">
                        <a:spcBef>
                          <a:spcPts val="0"/>
                        </a:spcBef>
                        <a:spcAft>
                          <a:spcPts val="0"/>
                        </a:spcAft>
                        <a:buNone/>
                      </a:pPr>
                      <a:r>
                        <a:rPr lang="es-419" sz="1200">
                          <a:latin typeface="Average"/>
                          <a:ea typeface="Average"/>
                          <a:cs typeface="Average"/>
                          <a:sym typeface="Average"/>
                        </a:rPr>
                        <a:t>icd_code INTEGER</a:t>
                      </a:r>
                      <a:endParaRPr sz="1200">
                        <a:latin typeface="Average"/>
                        <a:ea typeface="Average"/>
                        <a:cs typeface="Average"/>
                        <a:sym typeface="Average"/>
                      </a:endParaRPr>
                    </a:p>
                  </a:txBody>
                  <a:tcPr marT="91425" marB="91425" marR="91425" marL="91425">
                    <a:solidFill>
                      <a:schemeClr val="lt2"/>
                    </a:solidFill>
                  </a:tcPr>
                </a:tc>
              </a:tr>
            </a:tbl>
          </a:graphicData>
        </a:graphic>
      </p:graphicFrame>
      <p:cxnSp>
        <p:nvCxnSpPr>
          <p:cNvPr id="121" name="Google Shape;121;p20"/>
          <p:cNvCxnSpPr/>
          <p:nvPr/>
        </p:nvCxnSpPr>
        <p:spPr>
          <a:xfrm>
            <a:off x="3040338" y="2957575"/>
            <a:ext cx="3072900" cy="111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20"/>
          <p:cNvCxnSpPr/>
          <p:nvPr/>
        </p:nvCxnSpPr>
        <p:spPr>
          <a:xfrm>
            <a:off x="3040350" y="1595425"/>
            <a:ext cx="0" cy="1362300"/>
          </a:xfrm>
          <a:prstGeom prst="straightConnector1">
            <a:avLst/>
          </a:prstGeom>
          <a:noFill/>
          <a:ln cap="flat" cmpd="sng" w="19050">
            <a:solidFill>
              <a:schemeClr val="dk1"/>
            </a:solidFill>
            <a:prstDash val="solid"/>
            <a:round/>
            <a:headEnd len="med" w="med" type="diamond"/>
            <a:tailEnd len="med" w="med" type="none"/>
          </a:ln>
        </p:spPr>
      </p:cxnSp>
      <p:cxnSp>
        <p:nvCxnSpPr>
          <p:cNvPr id="123" name="Google Shape;123;p20"/>
          <p:cNvCxnSpPr/>
          <p:nvPr/>
        </p:nvCxnSpPr>
        <p:spPr>
          <a:xfrm flipH="1">
            <a:off x="6080663" y="1595425"/>
            <a:ext cx="32700" cy="2539200"/>
          </a:xfrm>
          <a:prstGeom prst="straightConnector1">
            <a:avLst/>
          </a:prstGeom>
          <a:noFill/>
          <a:ln cap="flat" cmpd="sng" w="19050">
            <a:solidFill>
              <a:schemeClr val="dk1"/>
            </a:solidFill>
            <a:prstDash val="solid"/>
            <a:round/>
            <a:headEnd len="med" w="med" type="diamond"/>
            <a:tailEnd len="med" w="med" type="diamond"/>
          </a:ln>
        </p:spPr>
      </p:cxnSp>
      <p:cxnSp>
        <p:nvCxnSpPr>
          <p:cNvPr id="124" name="Google Shape;124;p20"/>
          <p:cNvCxnSpPr/>
          <p:nvPr/>
        </p:nvCxnSpPr>
        <p:spPr>
          <a:xfrm>
            <a:off x="2942263" y="4112675"/>
            <a:ext cx="185400" cy="370500"/>
          </a:xfrm>
          <a:prstGeom prst="straightConnector1">
            <a:avLst/>
          </a:prstGeom>
          <a:noFill/>
          <a:ln cap="flat" cmpd="sng" w="19050">
            <a:solidFill>
              <a:schemeClr val="dk1"/>
            </a:solidFill>
            <a:prstDash val="solid"/>
            <a:round/>
            <a:headEnd len="med" w="med" type="diamond"/>
            <a:tailEnd len="med" w="med" type="diamond"/>
          </a:ln>
        </p:spPr>
      </p:cxnSp>
      <p:cxnSp>
        <p:nvCxnSpPr>
          <p:cNvPr id="125" name="Google Shape;125;p20"/>
          <p:cNvCxnSpPr/>
          <p:nvPr/>
        </p:nvCxnSpPr>
        <p:spPr>
          <a:xfrm>
            <a:off x="2923188" y="1615938"/>
            <a:ext cx="228900" cy="0"/>
          </a:xfrm>
          <a:prstGeom prst="straightConnector1">
            <a:avLst/>
          </a:prstGeom>
          <a:noFill/>
          <a:ln cap="flat" cmpd="sng" w="19050">
            <a:solidFill>
              <a:schemeClr val="dk1"/>
            </a:solidFill>
            <a:prstDash val="solid"/>
            <a:round/>
            <a:headEnd len="med" w="med" type="diamond"/>
            <a:tailEnd len="med" w="med" type="diamond"/>
          </a:ln>
        </p:spPr>
      </p:cxnSp>
      <p:cxnSp>
        <p:nvCxnSpPr>
          <p:cNvPr id="126" name="Google Shape;126;p20"/>
          <p:cNvCxnSpPr/>
          <p:nvPr/>
        </p:nvCxnSpPr>
        <p:spPr>
          <a:xfrm>
            <a:off x="5991938" y="1615925"/>
            <a:ext cx="228900" cy="0"/>
          </a:xfrm>
          <a:prstGeom prst="straightConnector1">
            <a:avLst/>
          </a:prstGeom>
          <a:noFill/>
          <a:ln cap="flat" cmpd="sng" w="19050">
            <a:solidFill>
              <a:schemeClr val="dk1"/>
            </a:solidFill>
            <a:prstDash val="solid"/>
            <a:round/>
            <a:headEnd len="med" w="med" type="diamond"/>
            <a:tailEnd len="med" w="med" type="diamond"/>
          </a:ln>
        </p:spPr>
      </p:cxnSp>
      <p:cxnSp>
        <p:nvCxnSpPr>
          <p:cNvPr id="127" name="Google Shape;127;p20"/>
          <p:cNvCxnSpPr/>
          <p:nvPr/>
        </p:nvCxnSpPr>
        <p:spPr>
          <a:xfrm>
            <a:off x="5965013" y="4112663"/>
            <a:ext cx="228900" cy="0"/>
          </a:xfrm>
          <a:prstGeom prst="straightConnector1">
            <a:avLst/>
          </a:prstGeom>
          <a:noFill/>
          <a:ln cap="flat" cmpd="sng" w="19050">
            <a:solidFill>
              <a:schemeClr val="dk1"/>
            </a:solidFill>
            <a:prstDash val="solid"/>
            <a:round/>
            <a:headEnd len="med" w="med" type="diamond"/>
            <a:tailEnd len="med" w="med" type="diamond"/>
          </a:ln>
        </p:spPr>
      </p:cxnSp>
      <p:sp>
        <p:nvSpPr>
          <p:cNvPr id="128" name="Google Shape;128;p20"/>
          <p:cNvSpPr txBox="1"/>
          <p:nvPr/>
        </p:nvSpPr>
        <p:spPr>
          <a:xfrm>
            <a:off x="58050" y="4735900"/>
            <a:ext cx="344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dk1"/>
                </a:solidFill>
                <a:latin typeface="Average"/>
                <a:ea typeface="Average"/>
                <a:cs typeface="Average"/>
                <a:sym typeface="Average"/>
              </a:rPr>
              <a:t>Original database: </a:t>
            </a:r>
            <a:r>
              <a:rPr lang="es-419" sz="1000" u="sng">
                <a:solidFill>
                  <a:schemeClr val="dk1"/>
                </a:solidFill>
                <a:latin typeface="Average"/>
                <a:ea typeface="Average"/>
                <a:cs typeface="Average"/>
                <a:sym typeface="Average"/>
                <a:hlinkClick r:id="rId3">
                  <a:extLst>
                    <a:ext uri="{A12FA001-AC4F-418D-AE19-62706E023703}">
                      <ahyp:hlinkClr val="tx"/>
                    </a:ext>
                  </a:extLst>
                </a:hlinkClick>
              </a:rPr>
              <a:t>https://physionet.org/content/mimiciv/2.1/</a:t>
            </a:r>
            <a:endParaRPr sz="10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Experiments and Methods - Workflow</a:t>
            </a:r>
            <a:endParaRPr/>
          </a:p>
        </p:txBody>
      </p:sp>
      <p:sp>
        <p:nvSpPr>
          <p:cNvPr id="134" name="Google Shape;134;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grpSp>
        <p:nvGrpSpPr>
          <p:cNvPr id="135" name="Google Shape;135;p21"/>
          <p:cNvGrpSpPr/>
          <p:nvPr/>
        </p:nvGrpSpPr>
        <p:grpSpPr>
          <a:xfrm>
            <a:off x="0" y="1463364"/>
            <a:ext cx="2214600" cy="3217636"/>
            <a:chOff x="0" y="1189989"/>
            <a:chExt cx="2214600" cy="3217636"/>
          </a:xfrm>
        </p:grpSpPr>
        <p:sp>
          <p:nvSpPr>
            <p:cNvPr id="136" name="Google Shape;136;p21"/>
            <p:cNvSpPr/>
            <p:nvPr/>
          </p:nvSpPr>
          <p:spPr>
            <a:xfrm>
              <a:off x="0" y="1189989"/>
              <a:ext cx="22146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500">
                  <a:solidFill>
                    <a:schemeClr val="dk1"/>
                  </a:solidFill>
                  <a:latin typeface="Roboto"/>
                  <a:ea typeface="Roboto"/>
                  <a:cs typeface="Roboto"/>
                  <a:sym typeface="Roboto"/>
                </a:rPr>
                <a:t>MIMIC-IV</a:t>
              </a:r>
              <a:endParaRPr sz="1500">
                <a:solidFill>
                  <a:schemeClr val="dk1"/>
                </a:solidFill>
                <a:latin typeface="Roboto"/>
                <a:ea typeface="Roboto"/>
                <a:cs typeface="Roboto"/>
                <a:sym typeface="Roboto"/>
              </a:endParaRPr>
            </a:p>
          </p:txBody>
        </p:sp>
        <p:sp>
          <p:nvSpPr>
            <p:cNvPr id="137" name="Google Shape;137;p21"/>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chemeClr val="dk1"/>
                  </a:solidFill>
                  <a:latin typeface="Roboto"/>
                  <a:ea typeface="Roboto"/>
                  <a:cs typeface="Roboto"/>
                  <a:sym typeface="Roboto"/>
                </a:rPr>
                <a:t>Downloaded and </a:t>
              </a:r>
              <a:r>
                <a:rPr lang="es-419" sz="1200">
                  <a:solidFill>
                    <a:schemeClr val="dk1"/>
                  </a:solidFill>
                  <a:latin typeface="Roboto"/>
                  <a:ea typeface="Roboto"/>
                  <a:cs typeface="Roboto"/>
                  <a:sym typeface="Roboto"/>
                </a:rPr>
                <a:t>decompressed</a:t>
              </a:r>
              <a:r>
                <a:rPr lang="es-419" sz="1200">
                  <a:solidFill>
                    <a:schemeClr val="dk1"/>
                  </a:solidFill>
                  <a:latin typeface="Roboto"/>
                  <a:ea typeface="Roboto"/>
                  <a:cs typeface="Roboto"/>
                  <a:sym typeface="Roboto"/>
                </a:rPr>
                <a:t> selected MIMIC-IV CSV files</a:t>
              </a:r>
              <a:endParaRPr sz="1200">
                <a:solidFill>
                  <a:schemeClr val="dk1"/>
                </a:solidFill>
                <a:latin typeface="Roboto"/>
                <a:ea typeface="Roboto"/>
                <a:cs typeface="Roboto"/>
                <a:sym typeface="Roboto"/>
              </a:endParaRPr>
            </a:p>
          </p:txBody>
        </p:sp>
      </p:grpSp>
      <p:grpSp>
        <p:nvGrpSpPr>
          <p:cNvPr id="138" name="Google Shape;138;p21"/>
          <p:cNvGrpSpPr/>
          <p:nvPr/>
        </p:nvGrpSpPr>
        <p:grpSpPr>
          <a:xfrm>
            <a:off x="1838325" y="1463150"/>
            <a:ext cx="2064000" cy="3217850"/>
            <a:chOff x="1838325" y="1189775"/>
            <a:chExt cx="2064000" cy="3217850"/>
          </a:xfrm>
        </p:grpSpPr>
        <p:sp>
          <p:nvSpPr>
            <p:cNvPr id="139" name="Google Shape;139;p21"/>
            <p:cNvSpPr/>
            <p:nvPr/>
          </p:nvSpPr>
          <p:spPr>
            <a:xfrm>
              <a:off x="1838325" y="1189775"/>
              <a:ext cx="20640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500">
                  <a:solidFill>
                    <a:schemeClr val="dk1"/>
                  </a:solidFill>
                  <a:latin typeface="Roboto"/>
                  <a:ea typeface="Roboto"/>
                  <a:cs typeface="Roboto"/>
                  <a:sym typeface="Roboto"/>
                </a:rPr>
                <a:t>SQL databases</a:t>
              </a:r>
              <a:endParaRPr sz="1500">
                <a:solidFill>
                  <a:schemeClr val="dk1"/>
                </a:solidFill>
                <a:latin typeface="Roboto"/>
                <a:ea typeface="Roboto"/>
                <a:cs typeface="Roboto"/>
                <a:sym typeface="Roboto"/>
              </a:endParaRPr>
            </a:p>
          </p:txBody>
        </p:sp>
        <p:sp>
          <p:nvSpPr>
            <p:cNvPr id="140" name="Google Shape;140;p21"/>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chemeClr val="dk1"/>
                  </a:solidFill>
                  <a:latin typeface="Roboto"/>
                  <a:ea typeface="Roboto"/>
                  <a:cs typeface="Roboto"/>
                  <a:sym typeface="Roboto"/>
                </a:rPr>
                <a:t>Converted the selected CSV files into SQL databases</a:t>
              </a:r>
              <a:endParaRPr sz="1200">
                <a:solidFill>
                  <a:schemeClr val="dk1"/>
                </a:solidFill>
                <a:latin typeface="Roboto"/>
                <a:ea typeface="Roboto"/>
                <a:cs typeface="Roboto"/>
                <a:sym typeface="Roboto"/>
              </a:endParaRPr>
            </a:p>
          </p:txBody>
        </p:sp>
      </p:grpSp>
      <p:grpSp>
        <p:nvGrpSpPr>
          <p:cNvPr id="141" name="Google Shape;141;p21"/>
          <p:cNvGrpSpPr/>
          <p:nvPr/>
        </p:nvGrpSpPr>
        <p:grpSpPr>
          <a:xfrm>
            <a:off x="3516750" y="1463150"/>
            <a:ext cx="2064000" cy="3217850"/>
            <a:chOff x="3516750" y="1189775"/>
            <a:chExt cx="2064000" cy="3217850"/>
          </a:xfrm>
        </p:grpSpPr>
        <p:sp>
          <p:nvSpPr>
            <p:cNvPr id="142" name="Google Shape;142;p21"/>
            <p:cNvSpPr/>
            <p:nvPr/>
          </p:nvSpPr>
          <p:spPr>
            <a:xfrm>
              <a:off x="3516750" y="1189775"/>
              <a:ext cx="20640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500">
                  <a:solidFill>
                    <a:schemeClr val="dk1"/>
                  </a:solidFill>
                  <a:latin typeface="Roboto"/>
                  <a:ea typeface="Roboto"/>
                  <a:cs typeface="Roboto"/>
                  <a:sym typeface="Roboto"/>
                </a:rPr>
                <a:t>Centralized</a:t>
              </a:r>
              <a:r>
                <a:rPr lang="es-419" sz="1500">
                  <a:solidFill>
                    <a:schemeClr val="dk1"/>
                  </a:solidFill>
                  <a:latin typeface="Roboto"/>
                  <a:ea typeface="Roboto"/>
                  <a:cs typeface="Roboto"/>
                  <a:sym typeface="Roboto"/>
                </a:rPr>
                <a:t> patient database</a:t>
              </a:r>
              <a:endParaRPr sz="1500">
                <a:solidFill>
                  <a:schemeClr val="dk1"/>
                </a:solidFill>
                <a:latin typeface="Roboto"/>
                <a:ea typeface="Roboto"/>
                <a:cs typeface="Roboto"/>
                <a:sym typeface="Roboto"/>
              </a:endParaRPr>
            </a:p>
          </p:txBody>
        </p:sp>
        <p:sp>
          <p:nvSpPr>
            <p:cNvPr id="143" name="Google Shape;143;p21"/>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chemeClr val="dk1"/>
                  </a:solidFill>
                  <a:latin typeface="Roboto"/>
                  <a:ea typeface="Roboto"/>
                  <a:cs typeface="Roboto"/>
                  <a:sym typeface="Roboto"/>
                </a:rPr>
                <a:t>Combined the SQL databases into one SQL database where each row has a unique subject ID and all applicable information for that subject</a:t>
              </a:r>
              <a:endParaRPr sz="1200">
                <a:solidFill>
                  <a:schemeClr val="dk1"/>
                </a:solidFill>
                <a:latin typeface="Roboto"/>
                <a:ea typeface="Roboto"/>
                <a:cs typeface="Roboto"/>
                <a:sym typeface="Roboto"/>
              </a:endParaRPr>
            </a:p>
          </p:txBody>
        </p:sp>
      </p:grpSp>
      <p:grpSp>
        <p:nvGrpSpPr>
          <p:cNvPr id="144" name="Google Shape;144;p21"/>
          <p:cNvGrpSpPr/>
          <p:nvPr/>
        </p:nvGrpSpPr>
        <p:grpSpPr>
          <a:xfrm>
            <a:off x="6874025" y="1463150"/>
            <a:ext cx="2064000" cy="3217850"/>
            <a:chOff x="6874025" y="1189775"/>
            <a:chExt cx="2064000" cy="3217850"/>
          </a:xfrm>
        </p:grpSpPr>
        <p:sp>
          <p:nvSpPr>
            <p:cNvPr id="145" name="Google Shape;145;p21"/>
            <p:cNvSpPr/>
            <p:nvPr/>
          </p:nvSpPr>
          <p:spPr>
            <a:xfrm>
              <a:off x="6874025" y="1189775"/>
              <a:ext cx="20640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500">
                  <a:solidFill>
                    <a:schemeClr val="dk1"/>
                  </a:solidFill>
                  <a:latin typeface="Roboto"/>
                  <a:ea typeface="Roboto"/>
                  <a:cs typeface="Roboto"/>
                  <a:sym typeface="Roboto"/>
                </a:rPr>
                <a:t>Predict patient outcome</a:t>
              </a:r>
              <a:endParaRPr sz="1500">
                <a:solidFill>
                  <a:schemeClr val="dk1"/>
                </a:solidFill>
                <a:latin typeface="Roboto"/>
                <a:ea typeface="Roboto"/>
                <a:cs typeface="Roboto"/>
                <a:sym typeface="Roboto"/>
              </a:endParaRPr>
            </a:p>
          </p:txBody>
        </p:sp>
        <p:sp>
          <p:nvSpPr>
            <p:cNvPr id="146" name="Google Shape;146;p21"/>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chemeClr val="dk1"/>
                  </a:solidFill>
                  <a:latin typeface="Roboto"/>
                  <a:ea typeface="Roboto"/>
                  <a:cs typeface="Roboto"/>
                  <a:sym typeface="Roboto"/>
                </a:rPr>
                <a:t>Compare the entered patient information to our database using k </a:t>
              </a:r>
              <a:r>
                <a:rPr lang="es-419" sz="1200">
                  <a:solidFill>
                    <a:schemeClr val="dk1"/>
                  </a:solidFill>
                  <a:latin typeface="Roboto"/>
                  <a:ea typeface="Roboto"/>
                  <a:cs typeface="Roboto"/>
                  <a:sym typeface="Roboto"/>
                </a:rPr>
                <a:t>nearest</a:t>
              </a:r>
              <a:r>
                <a:rPr lang="es-419" sz="1200">
                  <a:solidFill>
                    <a:schemeClr val="dk1"/>
                  </a:solidFill>
                  <a:latin typeface="Roboto"/>
                  <a:ea typeface="Roboto"/>
                  <a:cs typeface="Roboto"/>
                  <a:sym typeface="Roboto"/>
                </a:rPr>
                <a:t> neighbors and return the averaged outcome of the 100 most </a:t>
              </a:r>
              <a:r>
                <a:rPr lang="es-419" sz="1200">
                  <a:solidFill>
                    <a:schemeClr val="dk1"/>
                  </a:solidFill>
                  <a:latin typeface="Roboto"/>
                  <a:ea typeface="Roboto"/>
                  <a:cs typeface="Roboto"/>
                  <a:sym typeface="Roboto"/>
                </a:rPr>
                <a:t>similar</a:t>
              </a:r>
              <a:r>
                <a:rPr lang="es-419" sz="1200">
                  <a:solidFill>
                    <a:schemeClr val="dk1"/>
                  </a:solidFill>
                  <a:latin typeface="Roboto"/>
                  <a:ea typeface="Roboto"/>
                  <a:cs typeface="Roboto"/>
                  <a:sym typeface="Roboto"/>
                </a:rPr>
                <a:t> patients</a:t>
              </a:r>
              <a:endParaRPr sz="1200">
                <a:solidFill>
                  <a:schemeClr val="dk1"/>
                </a:solidFill>
                <a:latin typeface="Roboto"/>
                <a:ea typeface="Roboto"/>
                <a:cs typeface="Roboto"/>
                <a:sym typeface="Roboto"/>
              </a:endParaRPr>
            </a:p>
          </p:txBody>
        </p:sp>
      </p:grpSp>
      <p:grpSp>
        <p:nvGrpSpPr>
          <p:cNvPr id="147" name="Google Shape;147;p21"/>
          <p:cNvGrpSpPr/>
          <p:nvPr/>
        </p:nvGrpSpPr>
        <p:grpSpPr>
          <a:xfrm>
            <a:off x="5195350" y="1463150"/>
            <a:ext cx="2064000" cy="3217850"/>
            <a:chOff x="5195350" y="1189775"/>
            <a:chExt cx="2064000" cy="3217850"/>
          </a:xfrm>
        </p:grpSpPr>
        <p:sp>
          <p:nvSpPr>
            <p:cNvPr id="148" name="Google Shape;148;p21"/>
            <p:cNvSpPr/>
            <p:nvPr/>
          </p:nvSpPr>
          <p:spPr>
            <a:xfrm>
              <a:off x="5195350" y="1189775"/>
              <a:ext cx="20640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1500">
                  <a:solidFill>
                    <a:schemeClr val="dk1"/>
                  </a:solidFill>
                  <a:latin typeface="Roboto"/>
                  <a:ea typeface="Roboto"/>
                  <a:cs typeface="Roboto"/>
                  <a:sym typeface="Roboto"/>
                </a:rPr>
                <a:t>Clinician inputs patient info in the GUI</a:t>
              </a:r>
              <a:endParaRPr sz="1500">
                <a:solidFill>
                  <a:schemeClr val="dk1"/>
                </a:solidFill>
                <a:latin typeface="Roboto"/>
                <a:ea typeface="Roboto"/>
                <a:cs typeface="Roboto"/>
                <a:sym typeface="Roboto"/>
              </a:endParaRPr>
            </a:p>
          </p:txBody>
        </p:sp>
        <p:sp>
          <p:nvSpPr>
            <p:cNvPr id="149" name="Google Shape;149;p21"/>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chemeClr val="dk1"/>
                  </a:solidFill>
                  <a:latin typeface="Roboto"/>
                  <a:ea typeface="Roboto"/>
                  <a:cs typeface="Roboto"/>
                  <a:sym typeface="Roboto"/>
                </a:rPr>
                <a:t>A clinician enters the current patient’s info into the GUI </a:t>
              </a:r>
              <a:endParaRPr sz="12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