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Old Standard TT"/>
      <p:regular r:id="rId21"/>
      <p:bold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OldStandardTT-bold.fntdata"/><Relationship Id="rId10" Type="http://schemas.openxmlformats.org/officeDocument/2006/relationships/slide" Target="slides/slide5.xml"/><Relationship Id="rId21" Type="http://schemas.openxmlformats.org/officeDocument/2006/relationships/font" Target="fonts/OldStandardTT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ldStandardT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a4dba62bf4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a4dba62bf4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fc6a0e40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fc6a0e40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a4dba62b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a4dba62b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Bone density measurement by DXA at the hip and spine</a:t>
            </a:r>
            <a:r>
              <a:rPr lang="en" sz="12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generally considered the most reliable way to diagnose osteoporosis and predict fracture risk. Some people have a peripheral DXA, which measures bone density in the wrist and heel. This type of DXA is portable and may make it easier for screening.</a:t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a4dba62bf4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a4dba62bf4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ab3c1d177b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ab3c1d177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a4dba62bf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a4dba62bf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a4dba62bf4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a4dba62bf4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a651a13c8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a651a13c8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a68837f6d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a68837f6d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a4dba62bf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a4dba62bf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1" Type="http://schemas.openxmlformats.org/officeDocument/2006/relationships/hyperlink" Target="https://pubmed.ncbi.nlm.nih.gov/32889572/" TargetMode="External"/><Relationship Id="rId10" Type="http://schemas.openxmlformats.org/officeDocument/2006/relationships/hyperlink" Target="https://pubmed.ncbi.nlm.nih.gov/15542027/" TargetMode="External"/><Relationship Id="rId13" Type="http://schemas.openxmlformats.org/officeDocument/2006/relationships/hyperlink" Target="https://www.mayoclinic.org/healthy-lifestyle/adult-health/in-depth/bone-health/art-20045060#:~:text=A%20diet%20low%20in%20calcium,Tobacco%20and%20alcohol%20use" TargetMode="External"/><Relationship Id="rId12" Type="http://schemas.openxmlformats.org/officeDocument/2006/relationships/hyperlink" Target="https://pubmed.ncbi.nlm.nih.gov/21872800/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bonehealthandosteoporosis.org/wp-content/uploads/2015/12/Osteoporosis-Fast-Facts.pdf" TargetMode="External"/><Relationship Id="rId4" Type="http://schemas.openxmlformats.org/officeDocument/2006/relationships/hyperlink" Target="https://my.clevelandclinic.org/health/diagnostics/10683-dexa-dxa-scan-bone-density-test" TargetMode="External"/><Relationship Id="rId9" Type="http://schemas.openxmlformats.org/officeDocument/2006/relationships/hyperlink" Target="https://journals.lww.com/jaaos/fulltext/2007/00001/racial_and_ethnic_differences_in_osteoporosis.8.aspx#:~:text=In%20addition%20to%20sex%20differences,women%20of%20the%20same%20age" TargetMode="External"/><Relationship Id="rId5" Type="http://schemas.openxmlformats.org/officeDocument/2006/relationships/hyperlink" Target="https://dhhr.wv.gov/hpcd/FocusAreas/osteoporosis/Pages/Osteo-Risk-Factors.aspx" TargetMode="External"/><Relationship Id="rId6" Type="http://schemas.openxmlformats.org/officeDocument/2006/relationships/hyperlink" Target="https://www.cdc.gov/nchs/products/databriefs/db405.htm#:~:text=The%20prevalence%20of%20low%20bone%20mass%2C%20a%20precursor%20of%20osteoporosis,compared%20with%20men%20(33.5%25)" TargetMode="External"/><Relationship Id="rId7" Type="http://schemas.openxmlformats.org/officeDocument/2006/relationships/hyperlink" Target="https://www.ncbi.nlm.nih.gov/pmc/articles/PMC3811701/" TargetMode="External"/><Relationship Id="rId8" Type="http://schemas.openxmlformats.org/officeDocument/2006/relationships/hyperlink" Target="https://www.ncbi.nlm.nih.gov/pmc/articles/PMC7652647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bonehealthandosteoporosis.org/wp-content/uploads/2015/12/Osteoporosis-Fast-Facts.pdf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my.clevelandclinic.org/health/diagnostics/10683-dexa-dxa-scan-bone-density-test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311700" y="276400"/>
            <a:ext cx="8520600" cy="10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500"/>
              <a:t>Osteoporosis </a:t>
            </a:r>
            <a:r>
              <a:rPr b="1" lang="en" sz="5500"/>
              <a:t>Predictor</a:t>
            </a:r>
            <a:endParaRPr b="1" sz="5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0" y="43509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By: Abanob Elias, Nathan Pentecost, Bohdan Tkachov </a:t>
            </a:r>
            <a:endParaRPr sz="2700"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 amt="90000"/>
          </a:blip>
          <a:srcRect b="14163" l="0" r="0" t="12068"/>
          <a:stretch/>
        </p:blipFill>
        <p:spPr>
          <a:xfrm>
            <a:off x="2400550" y="1743725"/>
            <a:ext cx="4342899" cy="18021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23000" fadeDir="5400012" kx="0" rotWithShape="0" algn="bl" stPos="0" sy="-100000" ky="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2310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Discussion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211325" y="740275"/>
            <a:ext cx="5846700" cy="3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Limitations</a:t>
            </a:r>
            <a:endParaRPr b="1" sz="11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100"/>
              <a:buFont typeface="Verdana"/>
              <a:buChar char="■"/>
            </a:pP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Heavily reliant on patient data and existing information on osteoporosis</a:t>
            </a:r>
            <a:endParaRPr sz="11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100"/>
              <a:buFont typeface="Verdana"/>
              <a:buChar char="■"/>
            </a:pP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Cannot give 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definite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risk can only 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access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it and show a prediction for 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certain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categorical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changes (yes, no, unknown)</a:t>
            </a:r>
            <a:endParaRPr sz="11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100"/>
              <a:buFont typeface="Verdana"/>
              <a:buChar char="■"/>
            </a:pP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Assessment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based on population data and not always a definite risk factor for each person (everyone is unique)</a:t>
            </a:r>
            <a:endParaRPr sz="11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100"/>
              <a:buFont typeface="Verdana"/>
              <a:buChar char="■"/>
            </a:pP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Has a limited number of questions with a limited number of answer choices</a:t>
            </a:r>
            <a:endParaRPr sz="11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100"/>
              <a:buFont typeface="Verdana"/>
              <a:buAutoNum type="alphaLcPeriod"/>
            </a:pP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Some of the Dropdown menu questions is “yes” or “no” answer </a:t>
            </a:r>
            <a:endParaRPr sz="11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100"/>
              <a:buFont typeface="Verdana"/>
              <a:buAutoNum type="alphaLcPeriod"/>
            </a:pP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No “unknown” option</a:t>
            </a:r>
            <a:endParaRPr sz="11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Improvements</a:t>
            </a:r>
            <a:endParaRPr b="1" sz="11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100"/>
              <a:buFont typeface="Verdana"/>
              <a:buChar char="■"/>
            </a:pP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Include more criteria and survey questions for a more accurate risk measure</a:t>
            </a:r>
            <a:endParaRPr sz="11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100"/>
              <a:buFont typeface="Verdana"/>
              <a:buChar char="■"/>
            </a:pP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Assess risk over time by showing patient risk changes every time user updates patient status.</a:t>
            </a:r>
            <a:endParaRPr sz="11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84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100"/>
              <a:buFont typeface="Verdana"/>
              <a:buChar char="■"/>
            </a:pP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Include 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recommendations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based on some </a:t>
            </a:r>
            <a:r>
              <a:rPr lang="en" sz="11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criteria questions in the GUI such as diet changes or exercise.</a:t>
            </a:r>
            <a:endParaRPr sz="11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8025" y="1789775"/>
            <a:ext cx="2892025" cy="193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 Cited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/>
          </a:bodyPr>
          <a:lstStyle/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https://www.bonehealthandosteoporosis.org/wp-content/uploads/2015/12/Osteoporosis-Fast-Facts.pdf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https://my.clevelandclinic.org/health/diagnostics/10683-dexa-dxa-scan-bone-density-test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https://dhhr.wv.gov/hpcd/FocusAreas/osteoporosis/Pages/Osteo-Risk-Factors.aspx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https://www.cdc.gov/nchs/products/databriefs/db405.htm#:~:text=The%20prevalence%20of%20low%20bone%20mass%2C%20a%20precursor%20of%20osteoporosis,compared%20with%20men%20(33.5%25)</a:t>
            </a:r>
            <a:r>
              <a:rPr lang="en"/>
              <a:t>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https://www.ncbi.nlm.nih.gov/pmc/articles/PMC3811701/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8"/>
              </a:rPr>
              <a:t>https://www.ncbi.nlm.nih.gov/pmc/articles/PMC7652647/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9"/>
              </a:rPr>
              <a:t>https://journals.lww.com/jaaos/fulltext/2007/00001/racial_and_ethnic_differences_in_osteoporosis.8.aspx#:~:text=In%20addition%20to%20sex%20differences,women%20of%20the%20same%20age</a:t>
            </a:r>
            <a:r>
              <a:rPr lang="en"/>
              <a:t>.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0"/>
              </a:rPr>
              <a:t>https://pubmed.ncbi.nlm.nih.gov/15542027/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1"/>
              </a:rPr>
              <a:t>https://pubmed.ncbi.nlm.nih.gov/32889572/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2"/>
              </a:rPr>
              <a:t>https://pubmed.ncbi.nlm.nih.gov/21872800/</a:t>
            </a:r>
            <a:endParaRPr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 u="sng">
                <a:solidFill>
                  <a:schemeClr val="hlink"/>
                </a:solidFill>
                <a:hlinkClick r:id="rId13"/>
              </a:rPr>
              <a:t>https://www.mayoclinic.org/healthy-lifestyle/adult-health/in-depth/bone-health/art-20045060#:~:text=A%20diet%20low%20in%20calcium,Tobacco%20and%20alcohol%20use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62350"/>
            <a:ext cx="8520600" cy="9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Problem Description/Motivation: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234050" y="1014850"/>
            <a:ext cx="5705400" cy="37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Osteoporosis is a degenerative disease 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where one's bones become brittle and fragile.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Approximately </a:t>
            </a: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10 million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Americans have osteoporosis and another </a:t>
            </a:r>
            <a:r>
              <a:rPr b="1" lang="en" sz="1400">
                <a:latin typeface="Verdana"/>
                <a:ea typeface="Verdana"/>
                <a:cs typeface="Verdana"/>
                <a:sym typeface="Verdana"/>
              </a:rPr>
              <a:t>44 million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 have low bone density, placing them at increased risk. [</a:t>
            </a:r>
            <a:r>
              <a:rPr lang="en" sz="1400" u="sng">
                <a:solidFill>
                  <a:schemeClr val="hlink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1</a:t>
            </a: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One can develop osteoporosis from a variety of external and internal factors, some of which are predictors.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Current methods are expensive, time consuming, and complex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Often too late when a patient is diagnosed with osteoporosis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Goal is to develop alternative assessment methods to spread awareness and availability.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4">
            <a:alphaModFix/>
          </a:blip>
          <a:srcRect b="0" l="0" r="0" t="8113"/>
          <a:stretch/>
        </p:blipFill>
        <p:spPr>
          <a:xfrm>
            <a:off x="6233600" y="811025"/>
            <a:ext cx="2873976" cy="1729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/>
          <p:cNvPicPr preferRelativeResize="0"/>
          <p:nvPr/>
        </p:nvPicPr>
        <p:blipFill rotWithShape="1">
          <a:blip r:embed="rId5">
            <a:alphaModFix/>
          </a:blip>
          <a:srcRect b="2467" l="0" r="0" t="0"/>
          <a:stretch/>
        </p:blipFill>
        <p:spPr>
          <a:xfrm>
            <a:off x="6233600" y="2640775"/>
            <a:ext cx="2873976" cy="21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945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Biology/Physiology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92050" y="707775"/>
            <a:ext cx="5900700" cy="268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Current methods</a:t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Bone density scans, also known as DEXA scans, help to work out risk of breaking a bone.[</a:t>
            </a:r>
            <a:r>
              <a:rPr lang="en" sz="1300" u="sng">
                <a:latin typeface="Verdana"/>
                <a:ea typeface="Verdana"/>
                <a:cs typeface="Verdana"/>
                <a:sym typeface="Verdana"/>
                <a:hlinkClick r:id="rId3"/>
              </a:rPr>
              <a:t>2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Bone Mineral Density (BMD) evaluation based on T-score (lower score = weaker bones)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Osteopenia 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- Osteoporosis occurs gradually usually without any 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symptoms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Frequent fractures and weakness causes patients to receive diagnosis and by that time it's too late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0" l="66079" r="0" t="0"/>
          <a:stretch/>
        </p:blipFill>
        <p:spPr>
          <a:xfrm>
            <a:off x="6963450" y="2571750"/>
            <a:ext cx="1214824" cy="241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6897" l="6918" r="8300" t="6017"/>
          <a:stretch/>
        </p:blipFill>
        <p:spPr>
          <a:xfrm>
            <a:off x="440703" y="3395775"/>
            <a:ext cx="2198375" cy="150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 rotWithShape="1">
          <a:blip r:embed="rId4">
            <a:alphaModFix/>
          </a:blip>
          <a:srcRect b="0" l="0" r="33029" t="50570"/>
          <a:stretch/>
        </p:blipFill>
        <p:spPr>
          <a:xfrm>
            <a:off x="3298779" y="3515550"/>
            <a:ext cx="2546449" cy="1266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38975" y="707783"/>
            <a:ext cx="2863775" cy="17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Factors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171600"/>
            <a:ext cx="8520600" cy="37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latin typeface="Verdana"/>
                <a:ea typeface="Verdana"/>
                <a:cs typeface="Verdana"/>
                <a:sym typeface="Verdana"/>
              </a:rPr>
              <a:t>Risk factors associated with increased osteoporosis chance</a:t>
            </a:r>
            <a:endParaRPr b="1"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Lifestyle habits(Exercise, Diet, smoking, alcohol) [</a:t>
            </a:r>
            <a:r>
              <a:rPr lang="en" sz="1300" u="sng">
                <a:latin typeface="Verdana"/>
                <a:ea typeface="Verdana"/>
                <a:cs typeface="Verdana"/>
                <a:sym typeface="Verdana"/>
              </a:rPr>
              <a:t>11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Gender [</a:t>
            </a:r>
            <a:r>
              <a:rPr lang="en" sz="1300" u="sng"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Age [</a:t>
            </a:r>
            <a:r>
              <a:rPr lang="en" sz="1300" u="sng"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BMI [</a:t>
            </a:r>
            <a:r>
              <a:rPr lang="en" sz="1300" u="sng">
                <a:latin typeface="Verdana"/>
                <a:ea typeface="Verdana"/>
                <a:cs typeface="Verdana"/>
                <a:sym typeface="Verdana"/>
              </a:rPr>
              <a:t>5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Ethnicity &amp; Race [</a:t>
            </a:r>
            <a:r>
              <a:rPr lang="en" sz="1300" u="sng">
                <a:latin typeface="Verdana"/>
                <a:ea typeface="Verdana"/>
                <a:cs typeface="Verdana"/>
                <a:sym typeface="Verdana"/>
              </a:rPr>
              <a:t>6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Maternal History of Fractures [</a:t>
            </a:r>
            <a:r>
              <a:rPr lang="en" sz="1300" u="sng"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History of Fractures [</a:t>
            </a:r>
            <a:r>
              <a:rPr lang="en" sz="1300" u="sng">
                <a:latin typeface="Verdana"/>
                <a:ea typeface="Verdana"/>
                <a:cs typeface="Verdana"/>
                <a:sym typeface="Verdana"/>
              </a:rPr>
              <a:t>8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Grip Strength [</a:t>
            </a:r>
            <a:r>
              <a:rPr lang="en" sz="1300" u="sng">
                <a:latin typeface="Verdana"/>
                <a:ea typeface="Verdana"/>
                <a:cs typeface="Verdana"/>
                <a:sym typeface="Verdana"/>
              </a:rPr>
              <a:t>9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Font typeface="Verdana"/>
              <a:buChar char="●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Vitamin Deficiency [</a:t>
            </a:r>
            <a:r>
              <a:rPr lang="en" sz="1300" u="sng">
                <a:latin typeface="Verdana"/>
                <a:ea typeface="Verdana"/>
                <a:cs typeface="Verdana"/>
                <a:sym typeface="Verdana"/>
              </a:rPr>
              <a:t>10</a:t>
            </a: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]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Each of these risk factors were graded by their researched association with successful diagnosis of osteoporosis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Font typeface="Verdana"/>
              <a:buChar char="-"/>
            </a:pPr>
            <a:r>
              <a:rPr lang="en" sz="1300">
                <a:latin typeface="Verdana"/>
                <a:ea typeface="Verdana"/>
                <a:cs typeface="Verdana"/>
                <a:sym typeface="Verdana"/>
              </a:rPr>
              <a:t>Age, gender, and history of fractures are weighed heavier than ethnicity or smoking</a:t>
            </a:r>
            <a:endParaRPr sz="13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64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- Goals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217475" y="677975"/>
            <a:ext cx="6804300" cy="39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Objective/Goal - 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The authors hope</a:t>
            </a: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to</a:t>
            </a: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assist the user to evaluate patients' risk of osteoporosis without the need for expensive and invasive procedures as a preliminary discovery method.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Output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Pie chart showing series of percentages of diagnosed patients with similar risk factors; having osteoporosis (</a:t>
            </a:r>
            <a:r>
              <a:rPr lang="en" sz="1200" u="sng">
                <a:latin typeface="Verdana"/>
                <a:ea typeface="Verdana"/>
                <a:cs typeface="Verdana"/>
                <a:sym typeface="Verdana"/>
              </a:rPr>
              <a:t>Yes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), not having osteoporosis (</a:t>
            </a:r>
            <a:r>
              <a:rPr lang="en" sz="1200" u="sng">
                <a:latin typeface="Verdana"/>
                <a:ea typeface="Verdana"/>
                <a:cs typeface="Verdana"/>
                <a:sym typeface="Verdana"/>
              </a:rPr>
              <a:t>No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), and an uncertainty percentage (</a:t>
            </a:r>
            <a:r>
              <a:rPr lang="en" sz="1200" u="sng">
                <a:latin typeface="Verdana"/>
                <a:ea typeface="Verdana"/>
                <a:cs typeface="Verdana"/>
                <a:sym typeface="Verdana"/>
              </a:rPr>
              <a:t>Unknown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) that instructs the user for further assessment of the patient.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En</a:t>
            </a: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d</a:t>
            </a: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Users -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Primary users are physicians or healthcare professionals.  </a:t>
            </a:r>
            <a:endParaRPr sz="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Use Cases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- 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This 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method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would be used to</a:t>
            </a: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assess risk factors associated with osteoporosis to determine need for further testing/diagnosis.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Success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-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Success will depend on the reliability of the database and the certainty in predicting risk before 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it's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too late. It will influence our understanding/medical practice by having the ability to perform a quick and easy UI to expand access for 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preliminary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diagnosis. The p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redictor will improve with greater sample sizes and user bases and expand scientific knowledge of osteoporosis.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2" name="Google Shape;92;p17"/>
          <p:cNvPicPr preferRelativeResize="0"/>
          <p:nvPr/>
        </p:nvPicPr>
        <p:blipFill rotWithShape="1">
          <a:blip r:embed="rId3">
            <a:alphaModFix/>
          </a:blip>
          <a:srcRect b="3887" l="16874" r="16953" t="4419"/>
          <a:stretch/>
        </p:blipFill>
        <p:spPr>
          <a:xfrm>
            <a:off x="7021775" y="733600"/>
            <a:ext cx="1970174" cy="194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6877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Methods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210200" y="763000"/>
            <a:ext cx="3808500" cy="38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Surveys/Datasets</a:t>
            </a:r>
            <a:endParaRPr b="1" sz="10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Dataset</a:t>
            </a: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criteria based on research papers and abstracts</a:t>
            </a:r>
            <a:endParaRPr sz="10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Software Used</a:t>
            </a:r>
            <a:endParaRPr b="1" sz="10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000"/>
              <a:buFont typeface="Verdana"/>
              <a:buChar char="■"/>
            </a:pP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GUI was created by MATLAB App Designer</a:t>
            </a:r>
            <a:endParaRPr sz="10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000"/>
              <a:buFont typeface="Verdana"/>
              <a:buChar char="■"/>
            </a:pP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Used SQLite to create the database</a:t>
            </a:r>
            <a:endParaRPr sz="10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000"/>
              <a:buFont typeface="Verdana"/>
              <a:buChar char="■"/>
            </a:pP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Calculated the prediction using a MATLAB Function which was linked to both the GUI and the database</a:t>
            </a:r>
            <a:endParaRPr sz="10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Methods/Analysis Workflow</a:t>
            </a:r>
            <a:endParaRPr b="1" sz="10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K-means calculation of nearest </a:t>
            </a: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neighbor</a:t>
            </a:r>
            <a:endParaRPr sz="10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Patient diagnosis based on a distance score calculated via k-means</a:t>
            </a:r>
            <a:endParaRPr sz="10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Score compared to database patients who were </a:t>
            </a: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formally</a:t>
            </a: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diagnosed by healthcare professionals</a:t>
            </a:r>
            <a:endParaRPr sz="10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921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000"/>
              <a:buFont typeface="Verdana"/>
              <a:buChar char="●"/>
            </a:pP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New patient results and information </a:t>
            </a: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inputted</a:t>
            </a: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back into database for growth and </a:t>
            </a:r>
            <a:r>
              <a:rPr lang="en" sz="10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improvement</a:t>
            </a:r>
            <a:endParaRPr sz="10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99" name="Google Shape;99;p18"/>
          <p:cNvPicPr preferRelativeResize="0"/>
          <p:nvPr/>
        </p:nvPicPr>
        <p:blipFill rotWithShape="1">
          <a:blip r:embed="rId3">
            <a:alphaModFix/>
          </a:blip>
          <a:srcRect b="825" l="891" r="1175" t="884"/>
          <a:stretch/>
        </p:blipFill>
        <p:spPr>
          <a:xfrm>
            <a:off x="4087625" y="763000"/>
            <a:ext cx="4912202" cy="389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/>
        </p:nvSpPr>
        <p:spPr>
          <a:xfrm>
            <a:off x="639750" y="83125"/>
            <a:ext cx="78645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latin typeface="Old Standard TT"/>
                <a:ea typeface="Old Standard TT"/>
                <a:cs typeface="Old Standard TT"/>
                <a:sym typeface="Old Standard TT"/>
              </a:rPr>
              <a:t>Experiments and Methods - </a:t>
            </a:r>
            <a:r>
              <a:rPr lang="en" sz="2700">
                <a:latin typeface="Old Standard TT"/>
                <a:ea typeface="Old Standard TT"/>
                <a:cs typeface="Old Standard TT"/>
                <a:sym typeface="Old Standard TT"/>
              </a:rPr>
              <a:t>Project</a:t>
            </a:r>
            <a:r>
              <a:rPr lang="en" sz="2700">
                <a:latin typeface="Old Standard TT"/>
                <a:ea typeface="Old Standard TT"/>
                <a:cs typeface="Old Standard TT"/>
                <a:sym typeface="Old Standard TT"/>
              </a:rPr>
              <a:t> Flow Chart</a:t>
            </a:r>
            <a:endParaRPr sz="2700"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750" y="621075"/>
            <a:ext cx="7864502" cy="4376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122900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Experiments and Methods - ER Diagram</a:t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750" y="678375"/>
            <a:ext cx="7314503" cy="41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2042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769050"/>
            <a:ext cx="4385100" cy="360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—Demonstration—</a:t>
            </a:r>
            <a:endParaRPr b="1" sz="12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Results shows a pie chart figure with three 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percentages.</a:t>
            </a:r>
            <a:endParaRPr sz="12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200"/>
              <a:buFont typeface="Verdana"/>
              <a:buChar char="●"/>
            </a:pP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Yes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- Chances of having Osteoporosis prior to diagnosis</a:t>
            </a:r>
            <a:endParaRPr sz="12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200"/>
              <a:buFont typeface="Verdana"/>
              <a:buChar char="●"/>
            </a:pP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- Chances of not having Osteoporosis prior to diagnosis</a:t>
            </a:r>
            <a:endParaRPr sz="12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132C3C"/>
              </a:buClr>
              <a:buSzPts val="1200"/>
              <a:buFont typeface="Verdana"/>
              <a:buChar char="●"/>
            </a:pPr>
            <a:r>
              <a:rPr b="1"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Unknown</a:t>
            </a: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 - Error within the system and limitation of available patient data</a:t>
            </a:r>
            <a:endParaRPr sz="12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If certain thresholds are reached, the healthcare professional can recommend lifestyle changes or insist on a further analysis for a better evaluation.</a:t>
            </a:r>
            <a:endParaRPr sz="12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132C3C"/>
                </a:solidFill>
                <a:latin typeface="Verdana"/>
                <a:ea typeface="Verdana"/>
                <a:cs typeface="Verdana"/>
                <a:sym typeface="Verdana"/>
              </a:rPr>
              <a:t>App highlights urgency and need for routine check-ups and testing (DEXA)</a:t>
            </a:r>
            <a:endParaRPr sz="1200">
              <a:solidFill>
                <a:srgbClr val="132C3C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925" y="914350"/>
            <a:ext cx="4142399" cy="346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