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0" r:id="rId5"/>
    <p:sldId id="257" r:id="rId6"/>
    <p:sldId id="256" r:id="rId7"/>
    <p:sldId id="259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3CDB-BED6-45AF-958A-ED1C172434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A4227-2776-4686-BD31-6EFF2B41C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an image as a panel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A4227-2776-4686-BD31-6EFF2B41C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table based </a:t>
            </a:r>
            <a:r>
              <a:rPr lang="en-US"/>
              <a:t>on distance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A4227-2776-4686-BD31-6EFF2B41C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C2B-7DB9-E6AE-FB0C-00D81197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251E9-A96C-882C-285D-B897ECE1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4F56-9AA5-40C3-EF49-BA547317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C378-4629-C6BE-49DB-9E39B298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59CC-FF88-1098-C41E-5F3178BF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E3C3-943F-DC70-1677-2AED1C15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BBF1-9942-3307-43D5-402314BA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7B5E-DEA7-D384-6425-94FD4145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091D-A94B-3DF8-C383-B4F078DF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5ACD-017A-A868-AF0F-C516E76B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977A0-643D-5D04-B00F-8CC4B974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D0963-3F43-10F3-858B-429625E4D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82F4-8D9A-4913-6FC0-0D611345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CF1F-CC76-2563-C9A6-A6B350EB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54F4-C1DC-756C-B9BB-B00A2463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76CD-D757-7B46-2D2C-62381453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6E47-92C8-1EB5-26E7-979AB165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4B79-4A0F-924D-D28A-856618B5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DABA-E841-06FF-DB31-DD67125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B8C4-9099-280C-ED6E-5660B584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F1CB-EA1B-AA04-D6F5-9A076823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701D-86AE-EC6E-41A0-5AAA7B3E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E565-2960-1A9A-994F-03B04227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5FF6-52BA-E1FF-5AD9-3EB51337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C98E-65C5-EBAE-F3CB-20A5FD96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21C-0832-1529-64B6-6D87B8E1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E8EE-5FFE-FA40-6284-DEDB3ABD8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7A270-3260-D194-EAAF-4F440418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4A13B-E4CC-29CF-9147-7C8AC506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05D5-67A2-5F2F-6E9F-45622E08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D468-12FF-F8BA-3240-FA43F585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4B57-5971-DC63-A70A-5C71054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33C5-8898-4BB6-7179-EC4495FA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71E57-43B8-9539-F2CF-BCB8BEA9F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304E7-EAC6-D215-7EF1-58700C4A7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725E6-0C37-B427-C860-69B33FE3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CE7C9-E46F-76FB-D12C-6C281C2F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D65B3-235E-CBA6-A327-1EA0E46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76673-8DA2-69AE-211F-FB3C899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036F-B0EA-1327-AC89-F6765130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2C39-E21A-755F-9F8E-2312A521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133AE-1413-C470-0858-532A422A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935F-B82D-4310-0E5E-B6CBA022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5549D-A1BF-8C25-6890-78F7E78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23007-30BE-A8F9-E554-5E4E18D3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BF74E-65E0-AAB8-28C2-EDD8C832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3224-FF34-A96C-9C48-11F72BA6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0C67-980B-B23A-E70F-83D9889C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E70D-5CE5-3E4A-3999-9AFF36E6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E674-E8D2-92A8-2D2D-9DBB5649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BAB7-FF68-53FB-68C2-9A95C3F9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BE51-3F6F-1529-9912-01A26433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21C7-4719-1F5B-E443-E04EE2AC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3B374-1893-7060-1D2B-2CC68CA6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41B74-4D58-4739-A5D3-F514816B1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4B58-BFA9-194B-9507-774DF18A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B616-005F-6818-19E7-F532DA80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5018-9D0A-12ED-F755-9F971AB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16811-E833-3672-49D0-6F846402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0A9B-DA98-2246-C4C7-345BAD3B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C05F-5D1C-2A1D-A564-287D80CB6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8F7A-1CF0-4A3A-89FA-C2D0002FCF2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6F74-7ECD-17E9-A3EF-9963344B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9BB3-8C3D-BF72-1EDD-65440674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75E4-1FC1-40F5-A872-69D9A84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2A51-506A-71C1-2034-18EC6FE2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Starting/default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4F2E-25F6-D18E-8A9D-C6831246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HIV treatment data in </a:t>
            </a:r>
            <a:r>
              <a:rPr lang="en-US" dirty="0" err="1"/>
              <a:t>db</a:t>
            </a:r>
            <a:r>
              <a:rPr lang="en-US" dirty="0"/>
              <a:t> and calculate distances between two coordinates and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location for each</a:t>
            </a:r>
          </a:p>
          <a:p>
            <a:r>
              <a:rPr lang="en-US" dirty="0"/>
              <a:t>Starting locations from all values in database</a:t>
            </a:r>
          </a:p>
          <a:p>
            <a:pPr lvl="1"/>
            <a:r>
              <a:rPr lang="en-US" dirty="0"/>
              <a:t>LATLONFROMZIPCODE: Get Latitude and Longitude from given Zip Code:</a:t>
            </a:r>
          </a:p>
          <a:p>
            <a:pPr lvl="2"/>
            <a:r>
              <a:rPr lang="en-US" dirty="0"/>
              <a:t>[LAT1, LON1] = LATLONFROMZIPCODE(ZIP1)</a:t>
            </a:r>
          </a:p>
          <a:p>
            <a:pPr lvl="1"/>
            <a:r>
              <a:rPr lang="en-US" dirty="0"/>
              <a:t>On map, have shapes appear for each location on the map</a:t>
            </a:r>
          </a:p>
          <a:p>
            <a:pPr lvl="2"/>
            <a:r>
              <a:rPr lang="en-US" dirty="0"/>
              <a:t>Based on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9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8CC3-BD3A-2A73-4189-E283482F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will fill out the blanks in the interface- Victoria 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1312-A03E-B12C-DB8D-D0B99481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Maximum travel distance (miles)</a:t>
            </a:r>
          </a:p>
          <a:p>
            <a:r>
              <a:rPr lang="en-US" dirty="0"/>
              <a:t>Treatment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6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the United States of America - GIS Geography">
            <a:extLst>
              <a:ext uri="{FF2B5EF4-FFF2-40B4-BE49-F238E27FC236}">
                <a16:creationId xmlns:a16="http://schemas.microsoft.com/office/drawing/2014/main" id="{1CB473DE-8EB9-2EB6-493E-CF5ABCAD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0"/>
            <a:ext cx="10340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27A6B2-93B1-5D86-3641-A126076D7CF2}"/>
              </a:ext>
            </a:extLst>
          </p:cNvPr>
          <p:cNvSpPr/>
          <p:nvPr/>
        </p:nvSpPr>
        <p:spPr>
          <a:xfrm>
            <a:off x="0" y="0"/>
            <a:ext cx="18510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93DEC-110B-7BB9-8AE6-4D17464A68D5}"/>
              </a:ext>
            </a:extLst>
          </p:cNvPr>
          <p:cNvSpPr txBox="1"/>
          <p:nvPr/>
        </p:nvSpPr>
        <p:spPr>
          <a:xfrm>
            <a:off x="124287" y="945191"/>
            <a:ext cx="120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Zip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7DFDC-7069-15CE-0F40-7DD4E264D40A}"/>
              </a:ext>
            </a:extLst>
          </p:cNvPr>
          <p:cNvSpPr txBox="1"/>
          <p:nvPr/>
        </p:nvSpPr>
        <p:spPr>
          <a:xfrm>
            <a:off x="124287" y="1890382"/>
            <a:ext cx="1207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Maximum travel distance (miles):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5297D-B9D0-081A-C38D-9AEF67282092}"/>
              </a:ext>
            </a:extLst>
          </p:cNvPr>
          <p:cNvSpPr txBox="1"/>
          <p:nvPr/>
        </p:nvSpPr>
        <p:spPr>
          <a:xfrm>
            <a:off x="124287" y="3082751"/>
            <a:ext cx="120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Treatment Type: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FA3D3-A6A9-E591-3A3C-C0E2DE1E95B8}"/>
              </a:ext>
            </a:extLst>
          </p:cNvPr>
          <p:cNvSpPr/>
          <p:nvPr/>
        </p:nvSpPr>
        <p:spPr>
          <a:xfrm>
            <a:off x="208624" y="1206801"/>
            <a:ext cx="14426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2F439-738A-024B-1A8D-D6AB9B5427E2}"/>
              </a:ext>
            </a:extLst>
          </p:cNvPr>
          <p:cNvSpPr/>
          <p:nvPr/>
        </p:nvSpPr>
        <p:spPr>
          <a:xfrm>
            <a:off x="208624" y="2435197"/>
            <a:ext cx="14426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0DBFA5-B860-5510-E63D-576C51D8D5B5}"/>
              </a:ext>
            </a:extLst>
          </p:cNvPr>
          <p:cNvSpPr/>
          <p:nvPr/>
        </p:nvSpPr>
        <p:spPr>
          <a:xfrm>
            <a:off x="208624" y="3382835"/>
            <a:ext cx="14426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9FEA-DA09-F084-F77F-BB89FF20E880}"/>
              </a:ext>
            </a:extLst>
          </p:cNvPr>
          <p:cNvSpPr/>
          <p:nvPr/>
        </p:nvSpPr>
        <p:spPr>
          <a:xfrm>
            <a:off x="1420427" y="3382835"/>
            <a:ext cx="230820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A106064-FFFC-0397-120A-9A711530BEF4}"/>
              </a:ext>
            </a:extLst>
          </p:cNvPr>
          <p:cNvSpPr/>
          <p:nvPr/>
        </p:nvSpPr>
        <p:spPr>
          <a:xfrm rot="10800000">
            <a:off x="1438182" y="3429000"/>
            <a:ext cx="195309" cy="19058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DC642E1-3CE0-BA69-8E0F-C141242A4ABF}"/>
              </a:ext>
            </a:extLst>
          </p:cNvPr>
          <p:cNvSpPr/>
          <p:nvPr/>
        </p:nvSpPr>
        <p:spPr>
          <a:xfrm>
            <a:off x="10813002" y="232126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4153F62-4126-604B-5ECE-9BAE9CD84D63}"/>
              </a:ext>
            </a:extLst>
          </p:cNvPr>
          <p:cNvSpPr/>
          <p:nvPr/>
        </p:nvSpPr>
        <p:spPr>
          <a:xfrm>
            <a:off x="3586640" y="135448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C95338B-D170-C664-7C80-27B4C9DFDD9E}"/>
              </a:ext>
            </a:extLst>
          </p:cNvPr>
          <p:cNvSpPr/>
          <p:nvPr/>
        </p:nvSpPr>
        <p:spPr>
          <a:xfrm>
            <a:off x="10113146" y="518135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5735235-CE7A-F086-23DB-E15666D0A998}"/>
              </a:ext>
            </a:extLst>
          </p:cNvPr>
          <p:cNvSpPr/>
          <p:nvPr/>
        </p:nvSpPr>
        <p:spPr>
          <a:xfrm>
            <a:off x="6038295" y="384970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6058BCF-F12E-7128-4B82-107D40F62F47}"/>
              </a:ext>
            </a:extLst>
          </p:cNvPr>
          <p:cNvSpPr/>
          <p:nvPr/>
        </p:nvSpPr>
        <p:spPr>
          <a:xfrm>
            <a:off x="5576656" y="165692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4B1A368-F8B5-9010-1511-B65074E69428}"/>
              </a:ext>
            </a:extLst>
          </p:cNvPr>
          <p:cNvSpPr/>
          <p:nvPr/>
        </p:nvSpPr>
        <p:spPr>
          <a:xfrm>
            <a:off x="5576656" y="305092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91F664F-CA30-528C-B861-47F738A7468E}"/>
              </a:ext>
            </a:extLst>
          </p:cNvPr>
          <p:cNvSpPr/>
          <p:nvPr/>
        </p:nvSpPr>
        <p:spPr>
          <a:xfrm>
            <a:off x="6814366" y="263984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5021DAB-B63B-C212-13A6-5C6FFAB7455A}"/>
              </a:ext>
            </a:extLst>
          </p:cNvPr>
          <p:cNvSpPr/>
          <p:nvPr/>
        </p:nvSpPr>
        <p:spPr>
          <a:xfrm>
            <a:off x="10539998" y="23514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A84BDAF-C4A1-8DF3-3632-05D8FCD6866C}"/>
              </a:ext>
            </a:extLst>
          </p:cNvPr>
          <p:cNvSpPr/>
          <p:nvPr/>
        </p:nvSpPr>
        <p:spPr>
          <a:xfrm>
            <a:off x="10170851" y="2105825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F86D215-85A5-F615-B9A3-5054E97AF957}"/>
              </a:ext>
            </a:extLst>
          </p:cNvPr>
          <p:cNvSpPr/>
          <p:nvPr/>
        </p:nvSpPr>
        <p:spPr>
          <a:xfrm>
            <a:off x="4366334" y="296882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3168B64-7D5E-3290-DD52-78E651A7885E}"/>
              </a:ext>
            </a:extLst>
          </p:cNvPr>
          <p:cNvSpPr/>
          <p:nvPr/>
        </p:nvSpPr>
        <p:spPr>
          <a:xfrm>
            <a:off x="2787589" y="2198961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067E83A-79BA-F7FF-8933-AC72E12D7431}"/>
              </a:ext>
            </a:extLst>
          </p:cNvPr>
          <p:cNvSpPr/>
          <p:nvPr/>
        </p:nvSpPr>
        <p:spPr>
          <a:xfrm>
            <a:off x="3170808" y="20986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1BDB514-A743-29CD-93EA-1EF0EF0AE1E3}"/>
              </a:ext>
            </a:extLst>
          </p:cNvPr>
          <p:cNvSpPr/>
          <p:nvPr/>
        </p:nvSpPr>
        <p:spPr>
          <a:xfrm>
            <a:off x="2866770" y="302578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D906D82-CC83-3338-50D6-17F35DF40C97}"/>
              </a:ext>
            </a:extLst>
          </p:cNvPr>
          <p:cNvSpPr/>
          <p:nvPr/>
        </p:nvSpPr>
        <p:spPr>
          <a:xfrm>
            <a:off x="3124955" y="396931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5AED78BE-55E6-E8A6-205B-357887262DD0}"/>
              </a:ext>
            </a:extLst>
          </p:cNvPr>
          <p:cNvSpPr/>
          <p:nvPr/>
        </p:nvSpPr>
        <p:spPr>
          <a:xfrm>
            <a:off x="5766046" y="469773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4612BCD6-AAF0-054B-BD7F-31C14672BC60}"/>
              </a:ext>
            </a:extLst>
          </p:cNvPr>
          <p:cNvSpPr/>
          <p:nvPr/>
        </p:nvSpPr>
        <p:spPr>
          <a:xfrm>
            <a:off x="6814366" y="5067431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868E50B-8375-181B-6CC1-B444C6E4525F}"/>
              </a:ext>
            </a:extLst>
          </p:cNvPr>
          <p:cNvSpPr/>
          <p:nvPr/>
        </p:nvSpPr>
        <p:spPr>
          <a:xfrm>
            <a:off x="6824754" y="523832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38427CA-4337-A778-52F3-F4296477F50F}"/>
              </a:ext>
            </a:extLst>
          </p:cNvPr>
          <p:cNvSpPr/>
          <p:nvPr/>
        </p:nvSpPr>
        <p:spPr>
          <a:xfrm>
            <a:off x="5093547" y="371748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A2EECA0-613E-FEB2-8DF8-199FF037AE23}"/>
              </a:ext>
            </a:extLst>
          </p:cNvPr>
          <p:cNvSpPr/>
          <p:nvPr/>
        </p:nvSpPr>
        <p:spPr>
          <a:xfrm>
            <a:off x="6491056" y="141144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4332BE5-BBA3-97EA-FD51-4747557EECD0}"/>
              </a:ext>
            </a:extLst>
          </p:cNvPr>
          <p:cNvSpPr/>
          <p:nvPr/>
        </p:nvSpPr>
        <p:spPr>
          <a:xfrm>
            <a:off x="8411592" y="122367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B5E284A-9766-4338-F451-719BD254D56F}"/>
              </a:ext>
            </a:extLst>
          </p:cNvPr>
          <p:cNvSpPr/>
          <p:nvPr/>
        </p:nvSpPr>
        <p:spPr>
          <a:xfrm>
            <a:off x="3997925" y="402228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89ACA91-3026-C559-3509-511C8796F467}"/>
              </a:ext>
            </a:extLst>
          </p:cNvPr>
          <p:cNvSpPr/>
          <p:nvPr/>
        </p:nvSpPr>
        <p:spPr>
          <a:xfrm>
            <a:off x="6698956" y="578647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D20F987-EDA5-AE7D-3A10-F39FA27509D5}"/>
              </a:ext>
            </a:extLst>
          </p:cNvPr>
          <p:cNvSpPr/>
          <p:nvPr/>
        </p:nvSpPr>
        <p:spPr>
          <a:xfrm>
            <a:off x="3231503" y="318260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5C74021-5D4E-57BB-C91B-69B9D63EAB0C}"/>
              </a:ext>
            </a:extLst>
          </p:cNvPr>
          <p:cNvSpPr/>
          <p:nvPr/>
        </p:nvSpPr>
        <p:spPr>
          <a:xfrm>
            <a:off x="2903760" y="2854895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AFDF642-E41A-8541-81E4-5C2E941EE906}"/>
              </a:ext>
            </a:extLst>
          </p:cNvPr>
          <p:cNvSpPr/>
          <p:nvPr/>
        </p:nvSpPr>
        <p:spPr>
          <a:xfrm>
            <a:off x="2760248" y="275966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4721AE7-BFC2-5AB2-C7AF-F45AB745C7AF}"/>
              </a:ext>
            </a:extLst>
          </p:cNvPr>
          <p:cNvSpPr/>
          <p:nvPr/>
        </p:nvSpPr>
        <p:spPr>
          <a:xfrm>
            <a:off x="2491673" y="31256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867AE74-9A89-3652-9C06-250A9A11780C}"/>
              </a:ext>
            </a:extLst>
          </p:cNvPr>
          <p:cNvSpPr/>
          <p:nvPr/>
        </p:nvSpPr>
        <p:spPr>
          <a:xfrm>
            <a:off x="2425861" y="190220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99CCDBC-6A76-6A11-9F08-93C8A41F7016}"/>
              </a:ext>
            </a:extLst>
          </p:cNvPr>
          <p:cNvSpPr/>
          <p:nvPr/>
        </p:nvSpPr>
        <p:spPr>
          <a:xfrm>
            <a:off x="3892133" y="346890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3769918-B9DB-EB41-90B6-0D158F0896EF}"/>
              </a:ext>
            </a:extLst>
          </p:cNvPr>
          <p:cNvSpPr/>
          <p:nvPr/>
        </p:nvSpPr>
        <p:spPr>
          <a:xfrm>
            <a:off x="3933570" y="409258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7DC681C8-DD0F-F50F-6300-7C154BF3F830}"/>
              </a:ext>
            </a:extLst>
          </p:cNvPr>
          <p:cNvSpPr/>
          <p:nvPr/>
        </p:nvSpPr>
        <p:spPr>
          <a:xfrm>
            <a:off x="5322910" y="403562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ABC91412-BEA3-B64D-14B4-EAC68BA06542}"/>
              </a:ext>
            </a:extLst>
          </p:cNvPr>
          <p:cNvSpPr/>
          <p:nvPr/>
        </p:nvSpPr>
        <p:spPr>
          <a:xfrm>
            <a:off x="4238370" y="439738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24AC016-F20B-912B-BFE4-D6210A3D45C7}"/>
              </a:ext>
            </a:extLst>
          </p:cNvPr>
          <p:cNvSpPr/>
          <p:nvPr/>
        </p:nvSpPr>
        <p:spPr>
          <a:xfrm>
            <a:off x="4390770" y="454978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D866B7B-7964-6688-1E78-D419E6A49DCB}"/>
              </a:ext>
            </a:extLst>
          </p:cNvPr>
          <p:cNvSpPr/>
          <p:nvPr/>
        </p:nvSpPr>
        <p:spPr>
          <a:xfrm>
            <a:off x="7890052" y="294638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4A8FD8E-3947-8FC5-F481-DE00502B65CB}"/>
              </a:ext>
            </a:extLst>
          </p:cNvPr>
          <p:cNvSpPr/>
          <p:nvPr/>
        </p:nvSpPr>
        <p:spPr>
          <a:xfrm>
            <a:off x="3244835" y="1959164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660AF85-ED2F-098D-F226-6165F572A9C3}"/>
              </a:ext>
            </a:extLst>
          </p:cNvPr>
          <p:cNvSpPr/>
          <p:nvPr/>
        </p:nvSpPr>
        <p:spPr>
          <a:xfrm>
            <a:off x="3656531" y="296040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CC03874-9F5F-6053-E324-7DF5DB26E9AA}"/>
              </a:ext>
            </a:extLst>
          </p:cNvPr>
          <p:cNvSpPr/>
          <p:nvPr/>
        </p:nvSpPr>
        <p:spPr>
          <a:xfrm>
            <a:off x="3471230" y="258925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87D6F3D-07E0-92BF-F3E2-0FAAD180CAE1}"/>
              </a:ext>
            </a:extLst>
          </p:cNvPr>
          <p:cNvSpPr/>
          <p:nvPr/>
        </p:nvSpPr>
        <p:spPr>
          <a:xfrm>
            <a:off x="2661837" y="108321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F507D9F7-5A6F-06A8-A430-BE7E49A4394F}"/>
              </a:ext>
            </a:extLst>
          </p:cNvPr>
          <p:cNvSpPr/>
          <p:nvPr/>
        </p:nvSpPr>
        <p:spPr>
          <a:xfrm>
            <a:off x="4057826" y="161027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4F434B-02FA-D895-EA1A-303C1D9144B3}"/>
              </a:ext>
            </a:extLst>
          </p:cNvPr>
          <p:cNvSpPr/>
          <p:nvPr/>
        </p:nvSpPr>
        <p:spPr>
          <a:xfrm>
            <a:off x="4570567" y="107373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5A73A237-DD67-2869-AE86-FF06AC797AAD}"/>
              </a:ext>
            </a:extLst>
          </p:cNvPr>
          <p:cNvSpPr/>
          <p:nvPr/>
        </p:nvSpPr>
        <p:spPr>
          <a:xfrm>
            <a:off x="5151252" y="706155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E64252DA-2CDF-8338-EBBC-90C2378F09CF}"/>
              </a:ext>
            </a:extLst>
          </p:cNvPr>
          <p:cNvSpPr/>
          <p:nvPr/>
        </p:nvSpPr>
        <p:spPr>
          <a:xfrm>
            <a:off x="6096000" y="201612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D5907EAE-54FE-96A0-D56D-3831A9A1B3AF}"/>
              </a:ext>
            </a:extLst>
          </p:cNvPr>
          <p:cNvSpPr/>
          <p:nvPr/>
        </p:nvSpPr>
        <p:spPr>
          <a:xfrm>
            <a:off x="9135533" y="309084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5F3FC416-F2F8-5B51-FE1D-507587967E89}"/>
              </a:ext>
            </a:extLst>
          </p:cNvPr>
          <p:cNvSpPr/>
          <p:nvPr/>
        </p:nvSpPr>
        <p:spPr>
          <a:xfrm>
            <a:off x="3997925" y="5288564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C6D7A370-5B9F-4B43-4C3A-BA473ABA024F}"/>
              </a:ext>
            </a:extLst>
          </p:cNvPr>
          <p:cNvSpPr/>
          <p:nvPr/>
        </p:nvSpPr>
        <p:spPr>
          <a:xfrm>
            <a:off x="2957003" y="540249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516CF07-446C-B24A-D14B-5809ECE3E17E}"/>
              </a:ext>
            </a:extLst>
          </p:cNvPr>
          <p:cNvSpPr/>
          <p:nvPr/>
        </p:nvSpPr>
        <p:spPr>
          <a:xfrm>
            <a:off x="2425854" y="505427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F1B0051-4609-6A74-109C-720EA496965A}"/>
              </a:ext>
            </a:extLst>
          </p:cNvPr>
          <p:cNvSpPr/>
          <p:nvPr/>
        </p:nvSpPr>
        <p:spPr>
          <a:xfrm>
            <a:off x="2957003" y="551642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E66E88E-6CBC-CCB1-CEBF-BE7BFEE7449E}"/>
              </a:ext>
            </a:extLst>
          </p:cNvPr>
          <p:cNvSpPr/>
          <p:nvPr/>
        </p:nvSpPr>
        <p:spPr>
          <a:xfrm>
            <a:off x="9015747" y="427380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603A6FD0-1B83-878C-ADDD-290F76808DD5}"/>
              </a:ext>
            </a:extLst>
          </p:cNvPr>
          <p:cNvSpPr/>
          <p:nvPr/>
        </p:nvSpPr>
        <p:spPr>
          <a:xfrm>
            <a:off x="7774642" y="370487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F606987F-949D-B78E-A07A-B69ABFD9F306}"/>
              </a:ext>
            </a:extLst>
          </p:cNvPr>
          <p:cNvSpPr/>
          <p:nvPr/>
        </p:nvSpPr>
        <p:spPr>
          <a:xfrm>
            <a:off x="7927042" y="385727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lowchart: Connector 1023">
            <a:extLst>
              <a:ext uri="{FF2B5EF4-FFF2-40B4-BE49-F238E27FC236}">
                <a16:creationId xmlns:a16="http://schemas.microsoft.com/office/drawing/2014/main" id="{92E082B4-5B4D-A6DA-A8B9-A564F24EB72B}"/>
              </a:ext>
            </a:extLst>
          </p:cNvPr>
          <p:cNvSpPr/>
          <p:nvPr/>
        </p:nvSpPr>
        <p:spPr>
          <a:xfrm>
            <a:off x="8079442" y="400967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lowchart: Connector 1024">
            <a:extLst>
              <a:ext uri="{FF2B5EF4-FFF2-40B4-BE49-F238E27FC236}">
                <a16:creationId xmlns:a16="http://schemas.microsoft.com/office/drawing/2014/main" id="{8855BEC1-C391-D937-645C-906CA31ABDE4}"/>
              </a:ext>
            </a:extLst>
          </p:cNvPr>
          <p:cNvSpPr/>
          <p:nvPr/>
        </p:nvSpPr>
        <p:spPr>
          <a:xfrm>
            <a:off x="10791571" y="160284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lowchart: Connector 1026">
            <a:extLst>
              <a:ext uri="{FF2B5EF4-FFF2-40B4-BE49-F238E27FC236}">
                <a16:creationId xmlns:a16="http://schemas.microsoft.com/office/drawing/2014/main" id="{68BD1E54-2EBF-6389-EBFB-B334293A3CDB}"/>
              </a:ext>
            </a:extLst>
          </p:cNvPr>
          <p:cNvSpPr/>
          <p:nvPr/>
        </p:nvSpPr>
        <p:spPr>
          <a:xfrm>
            <a:off x="10225565" y="1656923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lowchart: Connector 1027">
            <a:extLst>
              <a:ext uri="{FF2B5EF4-FFF2-40B4-BE49-F238E27FC236}">
                <a16:creationId xmlns:a16="http://schemas.microsoft.com/office/drawing/2014/main" id="{A2BB0F90-FD45-E20A-9083-4057355693A9}"/>
              </a:ext>
            </a:extLst>
          </p:cNvPr>
          <p:cNvSpPr/>
          <p:nvPr/>
        </p:nvSpPr>
        <p:spPr>
          <a:xfrm>
            <a:off x="8536642" y="4466870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lowchart: Connector 1028">
            <a:extLst>
              <a:ext uri="{FF2B5EF4-FFF2-40B4-BE49-F238E27FC236}">
                <a16:creationId xmlns:a16="http://schemas.microsoft.com/office/drawing/2014/main" id="{3BC49649-54BB-A6EE-4B88-ED8D3F10C8B2}"/>
              </a:ext>
            </a:extLst>
          </p:cNvPr>
          <p:cNvSpPr/>
          <p:nvPr/>
        </p:nvSpPr>
        <p:spPr>
          <a:xfrm>
            <a:off x="10849276" y="178827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lowchart: Connector 1029">
            <a:extLst>
              <a:ext uri="{FF2B5EF4-FFF2-40B4-BE49-F238E27FC236}">
                <a16:creationId xmlns:a16="http://schemas.microsoft.com/office/drawing/2014/main" id="{5762CD73-2197-9E18-9192-C34E4EC0B4F1}"/>
              </a:ext>
            </a:extLst>
          </p:cNvPr>
          <p:cNvSpPr/>
          <p:nvPr/>
        </p:nvSpPr>
        <p:spPr>
          <a:xfrm>
            <a:off x="11433721" y="76798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lowchart: Connector 1030">
            <a:extLst>
              <a:ext uri="{FF2B5EF4-FFF2-40B4-BE49-F238E27FC236}">
                <a16:creationId xmlns:a16="http://schemas.microsoft.com/office/drawing/2014/main" id="{28F018D4-46F9-1BF7-42BE-CC09077F36AD}"/>
              </a:ext>
            </a:extLst>
          </p:cNvPr>
          <p:cNvSpPr/>
          <p:nvPr/>
        </p:nvSpPr>
        <p:spPr>
          <a:xfrm>
            <a:off x="8194852" y="5096872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lowchart: Connector 1031">
            <a:extLst>
              <a:ext uri="{FF2B5EF4-FFF2-40B4-BE49-F238E27FC236}">
                <a16:creationId xmlns:a16="http://schemas.microsoft.com/office/drawing/2014/main" id="{7C8A146A-0EF2-80F0-3216-854D6F56D364}"/>
              </a:ext>
            </a:extLst>
          </p:cNvPr>
          <p:cNvSpPr/>
          <p:nvPr/>
        </p:nvSpPr>
        <p:spPr>
          <a:xfrm>
            <a:off x="10692398" y="25038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lowchart: Connector 1032">
            <a:extLst>
              <a:ext uri="{FF2B5EF4-FFF2-40B4-BE49-F238E27FC236}">
                <a16:creationId xmlns:a16="http://schemas.microsoft.com/office/drawing/2014/main" id="{7A31A558-16D7-D47D-6877-1482D85C6FB1}"/>
              </a:ext>
            </a:extLst>
          </p:cNvPr>
          <p:cNvSpPr/>
          <p:nvPr/>
        </p:nvSpPr>
        <p:spPr>
          <a:xfrm>
            <a:off x="10337300" y="2854895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lowchart: Connector 1033">
            <a:extLst>
              <a:ext uri="{FF2B5EF4-FFF2-40B4-BE49-F238E27FC236}">
                <a16:creationId xmlns:a16="http://schemas.microsoft.com/office/drawing/2014/main" id="{F3F86145-03D9-2A61-C0F1-40008628F492}"/>
              </a:ext>
            </a:extLst>
          </p:cNvPr>
          <p:cNvSpPr/>
          <p:nvPr/>
        </p:nvSpPr>
        <p:spPr>
          <a:xfrm>
            <a:off x="9664068" y="3530517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lowchart: Connector 1034">
            <a:extLst>
              <a:ext uri="{FF2B5EF4-FFF2-40B4-BE49-F238E27FC236}">
                <a16:creationId xmlns:a16="http://schemas.microsoft.com/office/drawing/2014/main" id="{171022C3-FB2A-518B-FDEB-03059CAEDD39}"/>
              </a:ext>
            </a:extLst>
          </p:cNvPr>
          <p:cNvSpPr/>
          <p:nvPr/>
        </p:nvSpPr>
        <p:spPr>
          <a:xfrm>
            <a:off x="10221890" y="3896185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lowchart: Connector 1035">
            <a:extLst>
              <a:ext uri="{FF2B5EF4-FFF2-40B4-BE49-F238E27FC236}">
                <a16:creationId xmlns:a16="http://schemas.microsoft.com/office/drawing/2014/main" id="{FE582B59-1CBC-5919-023D-A025804CB6B4}"/>
              </a:ext>
            </a:extLst>
          </p:cNvPr>
          <p:cNvSpPr/>
          <p:nvPr/>
        </p:nvSpPr>
        <p:spPr>
          <a:xfrm>
            <a:off x="6453719" y="315150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lowchart: Connector 1036">
            <a:extLst>
              <a:ext uri="{FF2B5EF4-FFF2-40B4-BE49-F238E27FC236}">
                <a16:creationId xmlns:a16="http://schemas.microsoft.com/office/drawing/2014/main" id="{9441AA4A-5A1D-1A64-0957-CE3046D30ADA}"/>
              </a:ext>
            </a:extLst>
          </p:cNvPr>
          <p:cNvSpPr/>
          <p:nvPr/>
        </p:nvSpPr>
        <p:spPr>
          <a:xfrm>
            <a:off x="7449845" y="3534914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lowchart: Connector 1037">
            <a:extLst>
              <a:ext uri="{FF2B5EF4-FFF2-40B4-BE49-F238E27FC236}">
                <a16:creationId xmlns:a16="http://schemas.microsoft.com/office/drawing/2014/main" id="{D3C81D29-0090-1E54-F666-DEAD279E2993}"/>
              </a:ext>
            </a:extLst>
          </p:cNvPr>
          <p:cNvSpPr/>
          <p:nvPr/>
        </p:nvSpPr>
        <p:spPr>
          <a:xfrm>
            <a:off x="8075720" y="215830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lowchart: Connector 1038">
            <a:extLst>
              <a:ext uri="{FF2B5EF4-FFF2-40B4-BE49-F238E27FC236}">
                <a16:creationId xmlns:a16="http://schemas.microsoft.com/office/drawing/2014/main" id="{BEB9653B-70AA-389E-004D-872A95B69AF8}"/>
              </a:ext>
            </a:extLst>
          </p:cNvPr>
          <p:cNvSpPr/>
          <p:nvPr/>
        </p:nvSpPr>
        <p:spPr>
          <a:xfrm>
            <a:off x="8075720" y="1753265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lowchart: Connector 1039">
            <a:extLst>
              <a:ext uri="{FF2B5EF4-FFF2-40B4-BE49-F238E27FC236}">
                <a16:creationId xmlns:a16="http://schemas.microsoft.com/office/drawing/2014/main" id="{4385161A-A714-D3D6-E900-4920F4994D74}"/>
              </a:ext>
            </a:extLst>
          </p:cNvPr>
          <p:cNvSpPr/>
          <p:nvPr/>
        </p:nvSpPr>
        <p:spPr>
          <a:xfrm>
            <a:off x="10844798" y="26562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lowchart: Connector 1040">
            <a:extLst>
              <a:ext uri="{FF2B5EF4-FFF2-40B4-BE49-F238E27FC236}">
                <a16:creationId xmlns:a16="http://schemas.microsoft.com/office/drawing/2014/main" id="{22ADAA8A-4518-DCA6-99DE-D9A51A3E16BD}"/>
              </a:ext>
            </a:extLst>
          </p:cNvPr>
          <p:cNvSpPr/>
          <p:nvPr/>
        </p:nvSpPr>
        <p:spPr>
          <a:xfrm>
            <a:off x="7309288" y="167689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lowchart: Connector 1041">
            <a:extLst>
              <a:ext uri="{FF2B5EF4-FFF2-40B4-BE49-F238E27FC236}">
                <a16:creationId xmlns:a16="http://schemas.microsoft.com/office/drawing/2014/main" id="{888669E3-5ACD-9F47-8F36-A916EC7F756F}"/>
              </a:ext>
            </a:extLst>
          </p:cNvPr>
          <p:cNvSpPr/>
          <p:nvPr/>
        </p:nvSpPr>
        <p:spPr>
          <a:xfrm>
            <a:off x="11094861" y="1337606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lowchart: Connector 1042">
            <a:extLst>
              <a:ext uri="{FF2B5EF4-FFF2-40B4-BE49-F238E27FC236}">
                <a16:creationId xmlns:a16="http://schemas.microsoft.com/office/drawing/2014/main" id="{2EF9A592-5C01-553E-E785-76AC7D1232B6}"/>
              </a:ext>
            </a:extLst>
          </p:cNvPr>
          <p:cNvSpPr/>
          <p:nvPr/>
        </p:nvSpPr>
        <p:spPr>
          <a:xfrm>
            <a:off x="9721773" y="247532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lowchart: Connector 1043">
            <a:extLst>
              <a:ext uri="{FF2B5EF4-FFF2-40B4-BE49-F238E27FC236}">
                <a16:creationId xmlns:a16="http://schemas.microsoft.com/office/drawing/2014/main" id="{48316557-0676-36A8-4681-0D6DEB1AD4E9}"/>
              </a:ext>
            </a:extLst>
          </p:cNvPr>
          <p:cNvSpPr/>
          <p:nvPr/>
        </p:nvSpPr>
        <p:spPr>
          <a:xfrm>
            <a:off x="5064688" y="2256368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ADD35A-CA55-CE12-9B8A-22C87282C784}"/>
              </a:ext>
            </a:extLst>
          </p:cNvPr>
          <p:cNvSpPr/>
          <p:nvPr/>
        </p:nvSpPr>
        <p:spPr>
          <a:xfrm>
            <a:off x="208624" y="4149551"/>
            <a:ext cx="1541024" cy="40023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D4FB-804E-DE72-24E4-6E03F0B62D0C}"/>
              </a:ext>
            </a:extLst>
          </p:cNvPr>
          <p:cNvSpPr txBox="1"/>
          <p:nvPr/>
        </p:nvSpPr>
        <p:spPr>
          <a:xfrm>
            <a:off x="470592" y="4189463"/>
            <a:ext cx="123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8398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5C3C-00A8-F87E-1E53-42EFED74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values and Treatment type – Alex </a:t>
            </a:r>
            <a:r>
              <a:rPr lang="en-US" dirty="0" err="1"/>
              <a:t>Dyba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0D1F-8D22-8AE0-759E-8FCA1BF0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pPr lvl="1"/>
            <a:r>
              <a:rPr lang="en-US" dirty="0"/>
              <a:t>If no mile radius is inputted, default value is 20</a:t>
            </a:r>
          </a:p>
          <a:p>
            <a:pPr lvl="1"/>
            <a:r>
              <a:rPr lang="en-US" dirty="0"/>
              <a:t>If no treatment type is inputted, display all treatments</a:t>
            </a:r>
          </a:p>
          <a:p>
            <a:r>
              <a:rPr lang="en-US" dirty="0"/>
              <a:t>For loop to look entire database of locations</a:t>
            </a:r>
          </a:p>
          <a:p>
            <a:pPr lvl="1"/>
            <a:r>
              <a:rPr lang="en-US" dirty="0"/>
              <a:t>If statement/dropdown case situation</a:t>
            </a:r>
          </a:p>
          <a:p>
            <a:pPr lvl="2"/>
            <a:r>
              <a:rPr lang="en-US" dirty="0"/>
              <a:t>If treatment type matches the specified one, store locations into matrix or cell </a:t>
            </a:r>
          </a:p>
          <a:p>
            <a:pPr lvl="2"/>
            <a:r>
              <a:rPr lang="en-US" dirty="0"/>
              <a:t>Continue until all </a:t>
            </a:r>
          </a:p>
        </p:txBody>
      </p:sp>
    </p:spTree>
    <p:extLst>
      <p:ext uri="{BB962C8B-B14F-4D97-AF65-F5344CB8AC3E}">
        <p14:creationId xmlns:p14="http://schemas.microsoft.com/office/powerpoint/2010/main" val="230550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8075-BA3E-F223-4625-750036CB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r>
              <a:rPr lang="en-US" dirty="0"/>
              <a:t> and distance- Victoria 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0ACC-709E-E0AC-846A-B4C0093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zipcode</a:t>
            </a:r>
            <a:r>
              <a:rPr lang="en-US" dirty="0"/>
              <a:t> to geolocation on map</a:t>
            </a:r>
          </a:p>
          <a:p>
            <a:pPr lvl="1"/>
            <a:r>
              <a:rPr lang="en-US" dirty="0"/>
              <a:t>For loop: Function </a:t>
            </a:r>
            <a:r>
              <a:rPr lang="en-US" dirty="0" err="1"/>
              <a:t>ZipLatLon</a:t>
            </a:r>
            <a:r>
              <a:rPr lang="en-US" dirty="0"/>
              <a:t> (Zip1, Zip2); output is distance in miles</a:t>
            </a:r>
          </a:p>
          <a:p>
            <a:pPr lvl="2"/>
            <a:r>
              <a:rPr lang="en-US" dirty="0"/>
              <a:t>Zip 1 is user zip, Zip 2 will be all the </a:t>
            </a:r>
            <a:r>
              <a:rPr lang="en-US" dirty="0" err="1"/>
              <a:t>zipcodes</a:t>
            </a:r>
            <a:r>
              <a:rPr lang="en-US" dirty="0"/>
              <a:t> of all the centers that were already sorted by treatment from database</a:t>
            </a:r>
          </a:p>
          <a:p>
            <a:pPr lvl="2"/>
            <a:r>
              <a:rPr lang="en-US" dirty="0"/>
              <a:t>https://www.mathworks.com/matlabcentral/fileexchange/45905-zip-code-latitude-longitude-city-state-county</a:t>
            </a:r>
          </a:p>
          <a:p>
            <a:pPr lvl="2"/>
            <a:r>
              <a:rPr lang="en-US" dirty="0"/>
              <a:t>If statement</a:t>
            </a:r>
          </a:p>
          <a:p>
            <a:pPr lvl="3"/>
            <a:r>
              <a:rPr lang="en-US" dirty="0"/>
              <a:t>If distance of is less than specified one, store newly sorted info in cell or table or matrix</a:t>
            </a:r>
          </a:p>
          <a:p>
            <a:pPr lvl="3"/>
            <a:r>
              <a:rPr lang="en-US" dirty="0"/>
              <a:t>Continue until all locations are looked through</a:t>
            </a:r>
          </a:p>
        </p:txBody>
      </p:sp>
    </p:spTree>
    <p:extLst>
      <p:ext uri="{BB962C8B-B14F-4D97-AF65-F5344CB8AC3E}">
        <p14:creationId xmlns:p14="http://schemas.microsoft.com/office/powerpoint/2010/main" val="333631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2D7-47D8-1E04-7462-15BC02B6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output- Natalie Lau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DFAA-9E04-53F8-AF53-B0243D9C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final list of locations is created, display table in output with location name and address/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Hide all shapes on map</a:t>
            </a:r>
          </a:p>
          <a:p>
            <a:r>
              <a:rPr lang="en-US" dirty="0"/>
              <a:t>Unhide shapes that correspond to outputted database values on map</a:t>
            </a:r>
          </a:p>
        </p:txBody>
      </p:sp>
    </p:spTree>
    <p:extLst>
      <p:ext uri="{BB962C8B-B14F-4D97-AF65-F5344CB8AC3E}">
        <p14:creationId xmlns:p14="http://schemas.microsoft.com/office/powerpoint/2010/main" val="37113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the United States of America - GIS Geography">
            <a:extLst>
              <a:ext uri="{FF2B5EF4-FFF2-40B4-BE49-F238E27FC236}">
                <a16:creationId xmlns:a16="http://schemas.microsoft.com/office/drawing/2014/main" id="{1CB473DE-8EB9-2EB6-493E-CF5ABCAD8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93" y="84640"/>
            <a:ext cx="88895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27A6B2-93B1-5D86-3641-A126076D7CF2}"/>
              </a:ext>
            </a:extLst>
          </p:cNvPr>
          <p:cNvSpPr/>
          <p:nvPr/>
        </p:nvSpPr>
        <p:spPr>
          <a:xfrm>
            <a:off x="4422" y="0"/>
            <a:ext cx="329807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93DEC-110B-7BB9-8AE6-4D17464A68D5}"/>
              </a:ext>
            </a:extLst>
          </p:cNvPr>
          <p:cNvSpPr txBox="1"/>
          <p:nvPr/>
        </p:nvSpPr>
        <p:spPr>
          <a:xfrm>
            <a:off x="124286" y="270806"/>
            <a:ext cx="120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Zip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7DFDC-7069-15CE-0F40-7DD4E264D40A}"/>
              </a:ext>
            </a:extLst>
          </p:cNvPr>
          <p:cNvSpPr txBox="1"/>
          <p:nvPr/>
        </p:nvSpPr>
        <p:spPr>
          <a:xfrm>
            <a:off x="124285" y="983763"/>
            <a:ext cx="1207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Maximum travel distance (miles):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5297D-B9D0-081A-C38D-9AEF67282092}"/>
              </a:ext>
            </a:extLst>
          </p:cNvPr>
          <p:cNvSpPr txBox="1"/>
          <p:nvPr/>
        </p:nvSpPr>
        <p:spPr>
          <a:xfrm>
            <a:off x="122064" y="1857459"/>
            <a:ext cx="120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Treatment Type: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FA3D3-A6A9-E591-3A3C-C0E2DE1E95B8}"/>
              </a:ext>
            </a:extLst>
          </p:cNvPr>
          <p:cNvSpPr/>
          <p:nvPr/>
        </p:nvSpPr>
        <p:spPr>
          <a:xfrm>
            <a:off x="257824" y="594583"/>
            <a:ext cx="14426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2F439-738A-024B-1A8D-D6AB9B5427E2}"/>
              </a:ext>
            </a:extLst>
          </p:cNvPr>
          <p:cNvSpPr/>
          <p:nvPr/>
        </p:nvSpPr>
        <p:spPr>
          <a:xfrm>
            <a:off x="257824" y="1450776"/>
            <a:ext cx="14426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0DBFA5-B860-5510-E63D-576C51D8D5B5}"/>
              </a:ext>
            </a:extLst>
          </p:cNvPr>
          <p:cNvSpPr/>
          <p:nvPr/>
        </p:nvSpPr>
        <p:spPr>
          <a:xfrm>
            <a:off x="250808" y="2181236"/>
            <a:ext cx="14426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9FEA-DA09-F084-F77F-BB89FF20E880}"/>
              </a:ext>
            </a:extLst>
          </p:cNvPr>
          <p:cNvSpPr/>
          <p:nvPr/>
        </p:nvSpPr>
        <p:spPr>
          <a:xfrm>
            <a:off x="1467061" y="2181236"/>
            <a:ext cx="230820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A106064-FFFC-0397-120A-9A711530BEF4}"/>
              </a:ext>
            </a:extLst>
          </p:cNvPr>
          <p:cNvSpPr/>
          <p:nvPr/>
        </p:nvSpPr>
        <p:spPr>
          <a:xfrm rot="10800000">
            <a:off x="1492572" y="2225974"/>
            <a:ext cx="195309" cy="19058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DC642E1-3CE0-BA69-8E0F-C141242A4ABF}"/>
              </a:ext>
            </a:extLst>
          </p:cNvPr>
          <p:cNvSpPr/>
          <p:nvPr/>
        </p:nvSpPr>
        <p:spPr>
          <a:xfrm>
            <a:off x="10813002" y="232126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5021DAB-B63B-C212-13A6-5C6FFAB7455A}"/>
              </a:ext>
            </a:extLst>
          </p:cNvPr>
          <p:cNvSpPr/>
          <p:nvPr/>
        </p:nvSpPr>
        <p:spPr>
          <a:xfrm>
            <a:off x="10539998" y="23514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lowchart: Connector 1031">
            <a:extLst>
              <a:ext uri="{FF2B5EF4-FFF2-40B4-BE49-F238E27FC236}">
                <a16:creationId xmlns:a16="http://schemas.microsoft.com/office/drawing/2014/main" id="{7C8A146A-0EF2-80F0-3216-854D6F56D364}"/>
              </a:ext>
            </a:extLst>
          </p:cNvPr>
          <p:cNvSpPr/>
          <p:nvPr/>
        </p:nvSpPr>
        <p:spPr>
          <a:xfrm>
            <a:off x="10692398" y="25038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lowchart: Connector 1039">
            <a:extLst>
              <a:ext uri="{FF2B5EF4-FFF2-40B4-BE49-F238E27FC236}">
                <a16:creationId xmlns:a16="http://schemas.microsoft.com/office/drawing/2014/main" id="{4385161A-A714-D3D6-E900-4920F4994D74}"/>
              </a:ext>
            </a:extLst>
          </p:cNvPr>
          <p:cNvSpPr/>
          <p:nvPr/>
        </p:nvSpPr>
        <p:spPr>
          <a:xfrm>
            <a:off x="10844798" y="2656239"/>
            <a:ext cx="115410" cy="1139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ADD35A-CA55-CE12-9B8A-22C87282C784}"/>
              </a:ext>
            </a:extLst>
          </p:cNvPr>
          <p:cNvSpPr/>
          <p:nvPr/>
        </p:nvSpPr>
        <p:spPr>
          <a:xfrm>
            <a:off x="104713" y="2687063"/>
            <a:ext cx="1541024" cy="40023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D4FB-804E-DE72-24E4-6E03F0B62D0C}"/>
              </a:ext>
            </a:extLst>
          </p:cNvPr>
          <p:cNvSpPr txBox="1"/>
          <p:nvPr/>
        </p:nvSpPr>
        <p:spPr>
          <a:xfrm>
            <a:off x="359200" y="2694023"/>
            <a:ext cx="123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</a:t>
            </a:r>
          </a:p>
        </p:txBody>
      </p:sp>
      <p:graphicFrame>
        <p:nvGraphicFramePr>
          <p:cNvPr id="15" name="Table 48">
            <a:extLst>
              <a:ext uri="{FF2B5EF4-FFF2-40B4-BE49-F238E27FC236}">
                <a16:creationId xmlns:a16="http://schemas.microsoft.com/office/drawing/2014/main" id="{4111DA33-B071-053C-D3D7-724649762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4538"/>
              </p:ext>
            </p:extLst>
          </p:nvPr>
        </p:nvGraphicFramePr>
        <p:xfrm>
          <a:off x="250808" y="3444112"/>
          <a:ext cx="2874132" cy="281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66">
                  <a:extLst>
                    <a:ext uri="{9D8B030D-6E8A-4147-A177-3AD203B41FA5}">
                      <a16:colId xmlns:a16="http://schemas.microsoft.com/office/drawing/2014/main" val="67370994"/>
                    </a:ext>
                  </a:extLst>
                </a:gridCol>
                <a:gridCol w="1437066">
                  <a:extLst>
                    <a:ext uri="{9D8B030D-6E8A-4147-A177-3AD203B41FA5}">
                      <a16:colId xmlns:a16="http://schemas.microsoft.com/office/drawing/2014/main" val="4226699957"/>
                    </a:ext>
                  </a:extLst>
                </a:gridCol>
              </a:tblGrid>
              <a:tr h="56386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48229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34311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00284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245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0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F78B9F4A23740A971591FD1D0EA4D" ma:contentTypeVersion="14" ma:contentTypeDescription="Create a new document." ma:contentTypeScope="" ma:versionID="e4ad468c6da51dab344780811bfee23f">
  <xsd:schema xmlns:xsd="http://www.w3.org/2001/XMLSchema" xmlns:xs="http://www.w3.org/2001/XMLSchema" xmlns:p="http://schemas.microsoft.com/office/2006/metadata/properties" xmlns:ns3="4d2f31d7-1fd3-4a85-b233-06220eccb5a0" xmlns:ns4="5fddc4dc-14e9-48a6-bee2-23cbade257a1" targetNamespace="http://schemas.microsoft.com/office/2006/metadata/properties" ma:root="true" ma:fieldsID="65efc020a1a25ebd3de8913a224472fa" ns3:_="" ns4:_="">
    <xsd:import namespace="4d2f31d7-1fd3-4a85-b233-06220eccb5a0"/>
    <xsd:import namespace="5fddc4dc-14e9-48a6-bee2-23cbade257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f31d7-1fd3-4a85-b233-06220eccb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dc4dc-14e9-48a6-bee2-23cbade257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E8C1F-E1C7-4591-A021-5087A6696354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fddc4dc-14e9-48a6-bee2-23cbade257a1"/>
    <ds:schemaRef ds:uri="4d2f31d7-1fd3-4a85-b233-06220eccb5a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E43A02-B152-4C13-88A1-29AACDD4B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55628-AFA5-4D43-B48A-4DA9E2C5B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f31d7-1fd3-4a85-b233-06220eccb5a0"/>
    <ds:schemaRef ds:uri="5fddc4dc-14e9-48a6-bee2-23cbade257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322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Starting/default code</vt:lpstr>
      <vt:lpstr>User will fill out the blanks in the interface- Victoria Le</vt:lpstr>
      <vt:lpstr>PowerPoint Presentation</vt:lpstr>
      <vt:lpstr>Initial values and Treatment type – Alex Dyba</vt:lpstr>
      <vt:lpstr>Zipcode and distance- Victoria Le</vt:lpstr>
      <vt:lpstr>Final output- Natalie Lau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Le,Victoria</dc:creator>
  <cp:lastModifiedBy>Le,Victoria</cp:lastModifiedBy>
  <cp:revision>5</cp:revision>
  <dcterms:created xsi:type="dcterms:W3CDTF">2022-11-21T19:01:40Z</dcterms:created>
  <dcterms:modified xsi:type="dcterms:W3CDTF">2022-12-02T16:55:35Z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0x010100FE1F78B9F4A23740A971591FD1D0EA4D</vt:lpwstr>
  </property>
</Properties>
</file>