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18"/>
  </p:normalViewPr>
  <p:slideViewPr>
    <p:cSldViewPr snapToGrid="0">
      <p:cViewPr varScale="1">
        <p:scale>
          <a:sx n="156" d="100"/>
          <a:sy n="156" d="100"/>
        </p:scale>
        <p:origin x="26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g1a61afc7b4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g1a61afc7b4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a903cdf480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a903cdf480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a61afc7b4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a61afc7b4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Will</a:t>
            </a:r>
            <a:endParaRPr/>
          </a:p>
          <a:p>
            <a:pPr marL="0" lvl="0" indent="0" algn="l" rtl="0">
              <a:spcBef>
                <a:spcPts val="0"/>
              </a:spcBef>
              <a:spcAft>
                <a:spcPts val="0"/>
              </a:spcAft>
              <a:buNone/>
            </a:pPr>
            <a:endParaRPr/>
          </a:p>
          <a:p>
            <a:pPr marL="0" lvl="0" indent="0" algn="l" rtl="0">
              <a:spcBef>
                <a:spcPts val="0"/>
              </a:spcBef>
              <a:spcAft>
                <a:spcPts val="0"/>
              </a:spcAft>
              <a:buNone/>
            </a:pPr>
            <a:r>
              <a:rPr lang="en" b="1"/>
              <a:t>Cdvrisk</a:t>
            </a:r>
            <a:r>
              <a:rPr lang="en"/>
              <a:t>.py is a relationship (denoted by diamond)</a:t>
            </a:r>
            <a:endParaRPr/>
          </a:p>
          <a:p>
            <a:pPr marL="0" lvl="0" indent="0" algn="l" rtl="0">
              <a:spcBef>
                <a:spcPts val="0"/>
              </a:spcBef>
              <a:spcAft>
                <a:spcPts val="0"/>
              </a:spcAft>
              <a:buNone/>
            </a:pPr>
            <a:endParaRPr/>
          </a:p>
          <a:p>
            <a:pPr marL="0" lvl="0" indent="0" algn="l" rtl="0">
              <a:spcBef>
                <a:spcPts val="0"/>
              </a:spcBef>
              <a:spcAft>
                <a:spcPts val="0"/>
              </a:spcAft>
              <a:buNone/>
            </a:pPr>
            <a:r>
              <a:rPr lang="en" b="1"/>
              <a:t>Risk_calc and close_hosp</a:t>
            </a:r>
            <a:r>
              <a:rPr lang="en"/>
              <a:t> are weak relationships (denoted by double diamond)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Zips.py with table and .csv are a weak entity (denoted by box)</a:t>
            </a:r>
            <a:endParaRPr/>
          </a:p>
          <a:p>
            <a:pPr marL="0" lvl="0" indent="0" algn="l" rtl="0">
              <a:spcBef>
                <a:spcPts val="0"/>
              </a:spcBef>
              <a:spcAft>
                <a:spcPts val="0"/>
              </a:spcAft>
              <a:buNone/>
            </a:pPr>
            <a:r>
              <a:rPr lang="en"/>
              <a:t>Hosp.py with table and .csv are a weak entity (denoted by box)</a:t>
            </a:r>
            <a:endParaRPr/>
          </a:p>
          <a:p>
            <a:pPr marL="0" lvl="0" indent="0" algn="l" rtl="0">
              <a:spcBef>
                <a:spcPts val="0"/>
              </a:spcBef>
              <a:spcAft>
                <a:spcPts val="0"/>
              </a:spcAft>
              <a:buNone/>
            </a:pPr>
            <a:endParaRPr/>
          </a:p>
          <a:p>
            <a:pPr marL="0" lvl="0" indent="0" algn="l" rtl="0">
              <a:spcBef>
                <a:spcPts val="0"/>
              </a:spcBef>
              <a:spcAft>
                <a:spcPts val="0"/>
              </a:spcAft>
              <a:buNone/>
            </a:pPr>
            <a:r>
              <a:rPr lang="en" b="1"/>
              <a:t>Weak entity is reliant on another entity</a:t>
            </a:r>
            <a:endParaRPr b="1"/>
          </a:p>
          <a:p>
            <a:pPr marL="0" lvl="0" indent="0" algn="l" rtl="0">
              <a:spcBef>
                <a:spcPts val="0"/>
              </a:spcBef>
              <a:spcAft>
                <a:spcPts val="0"/>
              </a:spcAft>
              <a:buNone/>
            </a:pPr>
            <a:endParaRPr b="1"/>
          </a:p>
          <a:p>
            <a:pPr marL="0" lvl="0" indent="0" algn="l" rtl="0">
              <a:spcBef>
                <a:spcPts val="0"/>
              </a:spcBef>
              <a:spcAft>
                <a:spcPts val="0"/>
              </a:spcAft>
              <a:buNone/>
            </a:pPr>
            <a:endParaRPr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a903cdf48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a903cdf48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Will</a:t>
            </a: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a7eec7a99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a7eec7a99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Will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a903cdf480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a903cdf480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14</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a903cdf48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a903cdf48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a7eec7a99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a7eec7a9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Garrett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a7eec7a99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a7eec7a99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Garrett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a61afc7b4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a61afc7b4d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ab80ff46f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ab80ff46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1a61afc7b4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1a61afc7b4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1a61afc7b4d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1a61afc7b4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1a903cdf48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1a903cdf48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a61afc7b4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a61afc7b4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Garrett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a61afc7b4d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a61afc7b4d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Garrett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a61afc7b4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a61afc7b4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a903cdf48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a903cdf48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a61afc7b4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a61afc7b4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rgbClr val="003478"/>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sldNum" idx="12"/>
          </p:nvPr>
        </p:nvSpPr>
        <p:spPr>
          <a:xfrm>
            <a:off x="5835082" y="4639518"/>
            <a:ext cx="2851800" cy="394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400" b="0" i="0" u="none" strike="noStrike" cap="none">
                <a:solidFill>
                  <a:schemeClr val="lt1"/>
                </a:solidFill>
                <a:latin typeface="Arial"/>
                <a:ea typeface="Arial"/>
                <a:cs typeface="Arial"/>
                <a:sym typeface="Arial"/>
              </a:defRPr>
            </a:lvl1pPr>
            <a:lvl2pPr marL="0" lvl="1" indent="0" algn="r">
              <a:spcBef>
                <a:spcPts val="0"/>
              </a:spcBef>
              <a:buNone/>
              <a:defRPr sz="2400" b="0" i="0" u="none" strike="noStrike" cap="none">
                <a:solidFill>
                  <a:schemeClr val="lt1"/>
                </a:solidFill>
                <a:latin typeface="Arial"/>
                <a:ea typeface="Arial"/>
                <a:cs typeface="Arial"/>
                <a:sym typeface="Arial"/>
              </a:defRPr>
            </a:lvl2pPr>
            <a:lvl3pPr marL="0" lvl="2" indent="0" algn="r">
              <a:spcBef>
                <a:spcPts val="0"/>
              </a:spcBef>
              <a:buNone/>
              <a:defRPr sz="2400" b="0" i="0" u="none" strike="noStrike" cap="none">
                <a:solidFill>
                  <a:schemeClr val="lt1"/>
                </a:solidFill>
                <a:latin typeface="Arial"/>
                <a:ea typeface="Arial"/>
                <a:cs typeface="Arial"/>
                <a:sym typeface="Arial"/>
              </a:defRPr>
            </a:lvl3pPr>
            <a:lvl4pPr marL="0" lvl="3" indent="0" algn="r">
              <a:spcBef>
                <a:spcPts val="0"/>
              </a:spcBef>
              <a:buNone/>
              <a:defRPr sz="2400" b="0" i="0" u="none" strike="noStrike" cap="none">
                <a:solidFill>
                  <a:schemeClr val="lt1"/>
                </a:solidFill>
                <a:latin typeface="Arial"/>
                <a:ea typeface="Arial"/>
                <a:cs typeface="Arial"/>
                <a:sym typeface="Arial"/>
              </a:defRPr>
            </a:lvl4pPr>
            <a:lvl5pPr marL="0" lvl="4" indent="0" algn="r">
              <a:spcBef>
                <a:spcPts val="0"/>
              </a:spcBef>
              <a:buNone/>
              <a:defRPr sz="2400" b="0" i="0" u="none" strike="noStrike" cap="none">
                <a:solidFill>
                  <a:schemeClr val="lt1"/>
                </a:solidFill>
                <a:latin typeface="Arial"/>
                <a:ea typeface="Arial"/>
                <a:cs typeface="Arial"/>
                <a:sym typeface="Arial"/>
              </a:defRPr>
            </a:lvl5pPr>
            <a:lvl6pPr marL="0" lvl="5" indent="0" algn="r">
              <a:spcBef>
                <a:spcPts val="0"/>
              </a:spcBef>
              <a:buNone/>
              <a:defRPr sz="2400" b="0" i="0" u="none" strike="noStrike" cap="none">
                <a:solidFill>
                  <a:schemeClr val="lt1"/>
                </a:solidFill>
                <a:latin typeface="Arial"/>
                <a:ea typeface="Arial"/>
                <a:cs typeface="Arial"/>
                <a:sym typeface="Arial"/>
              </a:defRPr>
            </a:lvl6pPr>
            <a:lvl7pPr marL="0" lvl="6" indent="0" algn="r">
              <a:spcBef>
                <a:spcPts val="0"/>
              </a:spcBef>
              <a:buNone/>
              <a:defRPr sz="2400" b="0" i="0" u="none" strike="noStrike" cap="none">
                <a:solidFill>
                  <a:schemeClr val="lt1"/>
                </a:solidFill>
                <a:latin typeface="Arial"/>
                <a:ea typeface="Arial"/>
                <a:cs typeface="Arial"/>
                <a:sym typeface="Arial"/>
              </a:defRPr>
            </a:lvl7pPr>
            <a:lvl8pPr marL="0" lvl="7" indent="0" algn="r">
              <a:spcBef>
                <a:spcPts val="0"/>
              </a:spcBef>
              <a:buNone/>
              <a:defRPr sz="2400" b="0" i="0" u="none" strike="noStrike" cap="none">
                <a:solidFill>
                  <a:schemeClr val="lt1"/>
                </a:solidFill>
                <a:latin typeface="Arial"/>
                <a:ea typeface="Arial"/>
                <a:cs typeface="Arial"/>
                <a:sym typeface="Arial"/>
              </a:defRPr>
            </a:lvl8pPr>
            <a:lvl9pPr marL="0" lvl="8" indent="0" algn="r">
              <a:spcBef>
                <a:spcPts val="0"/>
              </a:spcBef>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txBox="1">
            <a:spLocks noGrp="1"/>
          </p:cNvSpPr>
          <p:nvPr>
            <p:ph type="title"/>
          </p:nvPr>
        </p:nvSpPr>
        <p:spPr>
          <a:xfrm>
            <a:off x="0" y="1372016"/>
            <a:ext cx="9144000" cy="590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lt1"/>
              </a:buClr>
              <a:buSzPts val="3600"/>
              <a:buFont typeface="Arial"/>
              <a:buNone/>
              <a:defRPr sz="36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0" y="2143125"/>
            <a:ext cx="9144000" cy="558600"/>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64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Google Shape;15;p2"/>
          <p:cNvSpPr txBox="1">
            <a:spLocks noGrp="1"/>
          </p:cNvSpPr>
          <p:nvPr>
            <p:ph type="body" idx="2"/>
          </p:nvPr>
        </p:nvSpPr>
        <p:spPr>
          <a:xfrm>
            <a:off x="0" y="2701595"/>
            <a:ext cx="9144000" cy="558600"/>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560"/>
              </a:spcBef>
              <a:spcAft>
                <a:spcPts val="0"/>
              </a:spcAft>
              <a:buClr>
                <a:srgbClr val="FFC600"/>
              </a:buClr>
              <a:buSzPts val="2800"/>
              <a:buFont typeface="Arial"/>
              <a:buNone/>
              <a:defRPr sz="2800" b="0" i="1" u="none" strike="noStrike" cap="none">
                <a:solidFill>
                  <a:srgbClr val="FFC600"/>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 name="Google Shape;16;p2"/>
          <p:cNvSpPr txBox="1">
            <a:spLocks noGrp="1"/>
          </p:cNvSpPr>
          <p:nvPr>
            <p:ph type="body" idx="3"/>
          </p:nvPr>
        </p:nvSpPr>
        <p:spPr>
          <a:xfrm>
            <a:off x="0" y="3810152"/>
            <a:ext cx="9144000" cy="558600"/>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48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3"/>
          <p:cNvSpPr txBox="1">
            <a:spLocks noGrp="1"/>
          </p:cNvSpPr>
          <p:nvPr>
            <p:ph type="body" idx="1"/>
          </p:nvPr>
        </p:nvSpPr>
        <p:spPr>
          <a:xfrm>
            <a:off x="208005" y="771883"/>
            <a:ext cx="8727900" cy="36705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003478"/>
              </a:buClr>
              <a:buSzPts val="2800"/>
              <a:buFont typeface="Arial"/>
              <a:buChar char="•"/>
              <a:defRPr sz="2800" b="1" i="0" u="none" strike="noStrike" cap="none">
                <a:solidFill>
                  <a:srgbClr val="003478"/>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 name="Google Shape;19;p3"/>
          <p:cNvSpPr txBox="1">
            <a:spLocks noGrp="1"/>
          </p:cNvSpPr>
          <p:nvPr>
            <p:ph type="body" idx="2"/>
          </p:nvPr>
        </p:nvSpPr>
        <p:spPr>
          <a:xfrm>
            <a:off x="208005" y="130969"/>
            <a:ext cx="8727900" cy="640800"/>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720"/>
              </a:spcBef>
              <a:spcAft>
                <a:spcPts val="0"/>
              </a:spcAft>
              <a:buClr>
                <a:srgbClr val="003478"/>
              </a:buClr>
              <a:buSzPts val="3600"/>
              <a:buFont typeface="Arial"/>
              <a:buNone/>
              <a:defRPr sz="3600" b="1" i="0" u="none" strike="noStrike" cap="none">
                <a:solidFill>
                  <a:srgbClr val="003478"/>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0" name="Google Shape;20;p3"/>
          <p:cNvSpPr txBox="1">
            <a:spLocks noGrp="1"/>
          </p:cNvSpPr>
          <p:nvPr>
            <p:ph type="sldNum" idx="12"/>
          </p:nvPr>
        </p:nvSpPr>
        <p:spPr>
          <a:xfrm>
            <a:off x="5835082" y="4639518"/>
            <a:ext cx="2851800" cy="394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400" b="0" i="0" u="none" strike="noStrike" cap="none">
                <a:solidFill>
                  <a:schemeClr val="lt1"/>
                </a:solidFill>
                <a:latin typeface="Arial"/>
                <a:ea typeface="Arial"/>
                <a:cs typeface="Arial"/>
                <a:sym typeface="Arial"/>
              </a:defRPr>
            </a:lvl1pPr>
            <a:lvl2pPr marL="0" lvl="1" indent="0" algn="r">
              <a:spcBef>
                <a:spcPts val="0"/>
              </a:spcBef>
              <a:buNone/>
              <a:defRPr sz="2400" b="0" i="0" u="none" strike="noStrike" cap="none">
                <a:solidFill>
                  <a:schemeClr val="lt1"/>
                </a:solidFill>
                <a:latin typeface="Arial"/>
                <a:ea typeface="Arial"/>
                <a:cs typeface="Arial"/>
                <a:sym typeface="Arial"/>
              </a:defRPr>
            </a:lvl2pPr>
            <a:lvl3pPr marL="0" lvl="2" indent="0" algn="r">
              <a:spcBef>
                <a:spcPts val="0"/>
              </a:spcBef>
              <a:buNone/>
              <a:defRPr sz="2400" b="0" i="0" u="none" strike="noStrike" cap="none">
                <a:solidFill>
                  <a:schemeClr val="lt1"/>
                </a:solidFill>
                <a:latin typeface="Arial"/>
                <a:ea typeface="Arial"/>
                <a:cs typeface="Arial"/>
                <a:sym typeface="Arial"/>
              </a:defRPr>
            </a:lvl3pPr>
            <a:lvl4pPr marL="0" lvl="3" indent="0" algn="r">
              <a:spcBef>
                <a:spcPts val="0"/>
              </a:spcBef>
              <a:buNone/>
              <a:defRPr sz="2400" b="0" i="0" u="none" strike="noStrike" cap="none">
                <a:solidFill>
                  <a:schemeClr val="lt1"/>
                </a:solidFill>
                <a:latin typeface="Arial"/>
                <a:ea typeface="Arial"/>
                <a:cs typeface="Arial"/>
                <a:sym typeface="Arial"/>
              </a:defRPr>
            </a:lvl4pPr>
            <a:lvl5pPr marL="0" lvl="4" indent="0" algn="r">
              <a:spcBef>
                <a:spcPts val="0"/>
              </a:spcBef>
              <a:buNone/>
              <a:defRPr sz="2400" b="0" i="0" u="none" strike="noStrike" cap="none">
                <a:solidFill>
                  <a:schemeClr val="lt1"/>
                </a:solidFill>
                <a:latin typeface="Arial"/>
                <a:ea typeface="Arial"/>
                <a:cs typeface="Arial"/>
                <a:sym typeface="Arial"/>
              </a:defRPr>
            </a:lvl5pPr>
            <a:lvl6pPr marL="0" lvl="5" indent="0" algn="r">
              <a:spcBef>
                <a:spcPts val="0"/>
              </a:spcBef>
              <a:buNone/>
              <a:defRPr sz="2400" b="0" i="0" u="none" strike="noStrike" cap="none">
                <a:solidFill>
                  <a:schemeClr val="lt1"/>
                </a:solidFill>
                <a:latin typeface="Arial"/>
                <a:ea typeface="Arial"/>
                <a:cs typeface="Arial"/>
                <a:sym typeface="Arial"/>
              </a:defRPr>
            </a:lvl6pPr>
            <a:lvl7pPr marL="0" lvl="6" indent="0" algn="r">
              <a:spcBef>
                <a:spcPts val="0"/>
              </a:spcBef>
              <a:buNone/>
              <a:defRPr sz="2400" b="0" i="0" u="none" strike="noStrike" cap="none">
                <a:solidFill>
                  <a:schemeClr val="lt1"/>
                </a:solidFill>
                <a:latin typeface="Arial"/>
                <a:ea typeface="Arial"/>
                <a:cs typeface="Arial"/>
                <a:sym typeface="Arial"/>
              </a:defRPr>
            </a:lvl7pPr>
            <a:lvl8pPr marL="0" lvl="7" indent="0" algn="r">
              <a:spcBef>
                <a:spcPts val="0"/>
              </a:spcBef>
              <a:buNone/>
              <a:defRPr sz="2400" b="0" i="0" u="none" strike="noStrike" cap="none">
                <a:solidFill>
                  <a:schemeClr val="lt1"/>
                </a:solidFill>
                <a:latin typeface="Arial"/>
                <a:ea typeface="Arial"/>
                <a:cs typeface="Arial"/>
                <a:sym typeface="Arial"/>
              </a:defRPr>
            </a:lvl8pPr>
            <a:lvl9pPr marL="0" lvl="8" indent="0" algn="r">
              <a:spcBef>
                <a:spcPts val="0"/>
              </a:spcBef>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208005" y="1001392"/>
            <a:ext cx="4368000" cy="3038400"/>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003478"/>
              </a:buClr>
              <a:buSzPts val="2800"/>
              <a:buFont typeface="Arial"/>
              <a:buChar char="•"/>
              <a:defRPr sz="2800" b="1" i="0" u="none" strike="noStrike" cap="none">
                <a:solidFill>
                  <a:srgbClr val="003478"/>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3" name="Google Shape;23;p4"/>
          <p:cNvSpPr txBox="1">
            <a:spLocks noGrp="1"/>
          </p:cNvSpPr>
          <p:nvPr>
            <p:ph type="body" idx="2"/>
          </p:nvPr>
        </p:nvSpPr>
        <p:spPr>
          <a:xfrm>
            <a:off x="208005" y="130969"/>
            <a:ext cx="8727900" cy="640800"/>
          </a:xfrm>
          <a:prstGeom prst="rect">
            <a:avLst/>
          </a:prstGeom>
          <a:noFill/>
          <a:ln>
            <a:noFill/>
          </a:ln>
        </p:spPr>
        <p:txBody>
          <a:bodyPr spcFirstLastPara="1" wrap="square" lIns="91425" tIns="45700" rIns="91425" bIns="45700" anchor="t" anchorCtr="0">
            <a:noAutofit/>
          </a:bodyPr>
          <a:lstStyle>
            <a:lvl1pPr marL="457200" marR="0" lvl="0" indent="-228600" algn="ctr" rtl="0">
              <a:spcBef>
                <a:spcPts val="720"/>
              </a:spcBef>
              <a:spcAft>
                <a:spcPts val="0"/>
              </a:spcAft>
              <a:buClr>
                <a:srgbClr val="003478"/>
              </a:buClr>
              <a:buSzPts val="3600"/>
              <a:buFont typeface="Arial"/>
              <a:buNone/>
              <a:defRPr sz="3600" b="1" i="0" u="none" strike="noStrike" cap="none">
                <a:solidFill>
                  <a:srgbClr val="003478"/>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Google Shape;24;p4"/>
          <p:cNvSpPr txBox="1">
            <a:spLocks noGrp="1"/>
          </p:cNvSpPr>
          <p:nvPr>
            <p:ph type="body" idx="3"/>
          </p:nvPr>
        </p:nvSpPr>
        <p:spPr>
          <a:xfrm>
            <a:off x="4652963" y="1001316"/>
            <a:ext cx="4283100" cy="3038400"/>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640"/>
              </a:spcBef>
              <a:spcAft>
                <a:spcPts val="0"/>
              </a:spcAft>
              <a:buClr>
                <a:srgbClr val="7F7F7F"/>
              </a:buClr>
              <a:buSzPts val="3200"/>
              <a:buFont typeface="Arial"/>
              <a:buNone/>
              <a:defRPr sz="3200" b="0" i="0" u="none" strike="noStrike" cap="none">
                <a:solidFill>
                  <a:srgbClr val="7F7F7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5" name="Google Shape;25;p4"/>
          <p:cNvSpPr txBox="1">
            <a:spLocks noGrp="1"/>
          </p:cNvSpPr>
          <p:nvPr>
            <p:ph type="sldNum" idx="12"/>
          </p:nvPr>
        </p:nvSpPr>
        <p:spPr>
          <a:xfrm>
            <a:off x="5835082" y="4639518"/>
            <a:ext cx="2851800" cy="3942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2400" b="0" i="0" u="none" strike="noStrike" cap="none">
                <a:solidFill>
                  <a:schemeClr val="lt1"/>
                </a:solidFill>
                <a:latin typeface="Arial"/>
                <a:ea typeface="Arial"/>
                <a:cs typeface="Arial"/>
                <a:sym typeface="Arial"/>
              </a:defRPr>
            </a:lvl1pPr>
            <a:lvl2pPr marL="0" lvl="1" indent="0" algn="r">
              <a:spcBef>
                <a:spcPts val="0"/>
              </a:spcBef>
              <a:buNone/>
              <a:defRPr sz="2400" b="0" i="0" u="none" strike="noStrike" cap="none">
                <a:solidFill>
                  <a:schemeClr val="lt1"/>
                </a:solidFill>
                <a:latin typeface="Arial"/>
                <a:ea typeface="Arial"/>
                <a:cs typeface="Arial"/>
                <a:sym typeface="Arial"/>
              </a:defRPr>
            </a:lvl2pPr>
            <a:lvl3pPr marL="0" lvl="2" indent="0" algn="r">
              <a:spcBef>
                <a:spcPts val="0"/>
              </a:spcBef>
              <a:buNone/>
              <a:defRPr sz="2400" b="0" i="0" u="none" strike="noStrike" cap="none">
                <a:solidFill>
                  <a:schemeClr val="lt1"/>
                </a:solidFill>
                <a:latin typeface="Arial"/>
                <a:ea typeface="Arial"/>
                <a:cs typeface="Arial"/>
                <a:sym typeface="Arial"/>
              </a:defRPr>
            </a:lvl3pPr>
            <a:lvl4pPr marL="0" lvl="3" indent="0" algn="r">
              <a:spcBef>
                <a:spcPts val="0"/>
              </a:spcBef>
              <a:buNone/>
              <a:defRPr sz="2400" b="0" i="0" u="none" strike="noStrike" cap="none">
                <a:solidFill>
                  <a:schemeClr val="lt1"/>
                </a:solidFill>
                <a:latin typeface="Arial"/>
                <a:ea typeface="Arial"/>
                <a:cs typeface="Arial"/>
                <a:sym typeface="Arial"/>
              </a:defRPr>
            </a:lvl4pPr>
            <a:lvl5pPr marL="0" lvl="4" indent="0" algn="r">
              <a:spcBef>
                <a:spcPts val="0"/>
              </a:spcBef>
              <a:buNone/>
              <a:defRPr sz="2400" b="0" i="0" u="none" strike="noStrike" cap="none">
                <a:solidFill>
                  <a:schemeClr val="lt1"/>
                </a:solidFill>
                <a:latin typeface="Arial"/>
                <a:ea typeface="Arial"/>
                <a:cs typeface="Arial"/>
                <a:sym typeface="Arial"/>
              </a:defRPr>
            </a:lvl5pPr>
            <a:lvl6pPr marL="0" lvl="5" indent="0" algn="r">
              <a:spcBef>
                <a:spcPts val="0"/>
              </a:spcBef>
              <a:buNone/>
              <a:defRPr sz="2400" b="0" i="0" u="none" strike="noStrike" cap="none">
                <a:solidFill>
                  <a:schemeClr val="lt1"/>
                </a:solidFill>
                <a:latin typeface="Arial"/>
                <a:ea typeface="Arial"/>
                <a:cs typeface="Arial"/>
                <a:sym typeface="Arial"/>
              </a:defRPr>
            </a:lvl6pPr>
            <a:lvl7pPr marL="0" lvl="6" indent="0" algn="r">
              <a:spcBef>
                <a:spcPts val="0"/>
              </a:spcBef>
              <a:buNone/>
              <a:defRPr sz="2400" b="0" i="0" u="none" strike="noStrike" cap="none">
                <a:solidFill>
                  <a:schemeClr val="lt1"/>
                </a:solidFill>
                <a:latin typeface="Arial"/>
                <a:ea typeface="Arial"/>
                <a:cs typeface="Arial"/>
                <a:sym typeface="Arial"/>
              </a:defRPr>
            </a:lvl7pPr>
            <a:lvl8pPr marL="0" lvl="7" indent="0" algn="r">
              <a:spcBef>
                <a:spcPts val="0"/>
              </a:spcBef>
              <a:buNone/>
              <a:defRPr sz="2400" b="0" i="0" u="none" strike="noStrike" cap="none">
                <a:solidFill>
                  <a:schemeClr val="lt1"/>
                </a:solidFill>
                <a:latin typeface="Arial"/>
                <a:ea typeface="Arial"/>
                <a:cs typeface="Arial"/>
                <a:sym typeface="Arial"/>
              </a:defRPr>
            </a:lvl8pPr>
            <a:lvl9pPr marL="0" lvl="8" indent="0" algn="r">
              <a:spcBef>
                <a:spcPts val="0"/>
              </a:spcBef>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6"/>
        <p:cNvGrpSpPr/>
        <p:nvPr/>
      </p:nvGrpSpPr>
      <p:grpSpPr>
        <a:xfrm>
          <a:off x="0" y="0"/>
          <a:ext cx="0" cy="0"/>
          <a:chOff x="0" y="0"/>
          <a:chExt cx="0" cy="0"/>
        </a:xfrm>
      </p:grpSpPr>
      <p:sp>
        <p:nvSpPr>
          <p:cNvPr id="27" name="Google Shape;27;p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28" name="Google Shape;28;p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4595813"/>
            <a:ext cx="9144000" cy="549000"/>
          </a:xfrm>
          <a:prstGeom prst="rect">
            <a:avLst/>
          </a:prstGeom>
          <a:solidFill>
            <a:srgbClr val="0034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7" name="Google Shape;7;p1" descr="Biomed_TwoLine_gold.png"/>
          <p:cNvPicPr preferRelativeResize="0"/>
          <p:nvPr/>
        </p:nvPicPr>
        <p:blipFill rotWithShape="1">
          <a:blip r:embed="rId6">
            <a:alphaModFix/>
          </a:blip>
          <a:srcRect/>
          <a:stretch/>
        </p:blipFill>
        <p:spPr>
          <a:xfrm>
            <a:off x="158585" y="4656160"/>
            <a:ext cx="1876268" cy="445447"/>
          </a:xfrm>
          <a:prstGeom prst="rect">
            <a:avLst/>
          </a:prstGeom>
          <a:noFill/>
          <a:ln>
            <a:noFill/>
          </a:ln>
        </p:spPr>
      </p:pic>
      <p:sp>
        <p:nvSpPr>
          <p:cNvPr id="8" name="Google Shape;8;p1"/>
          <p:cNvSpPr txBox="1">
            <a:spLocks noGrp="1"/>
          </p:cNvSpPr>
          <p:nvPr>
            <p:ph type="ftr" idx="11"/>
          </p:nvPr>
        </p:nvSpPr>
        <p:spPr>
          <a:xfrm>
            <a:off x="4236729" y="4767263"/>
            <a:ext cx="2284200" cy="273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sldNum" idx="12"/>
          </p:nvPr>
        </p:nvSpPr>
        <p:spPr>
          <a:xfrm>
            <a:off x="6553200" y="4759787"/>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400" b="0" i="0" u="none" strike="noStrike" cap="none">
                <a:solidFill>
                  <a:schemeClr val="lt1"/>
                </a:solidFill>
                <a:latin typeface="Arial"/>
                <a:ea typeface="Arial"/>
                <a:cs typeface="Arial"/>
                <a:sym typeface="Arial"/>
              </a:defRPr>
            </a:lvl1pPr>
            <a:lvl2pPr marL="0" marR="0" lvl="1" indent="0" algn="r" rtl="0">
              <a:spcBef>
                <a:spcPts val="0"/>
              </a:spcBef>
              <a:buNone/>
              <a:defRPr sz="2400" b="0" i="0" u="none" strike="noStrike" cap="none">
                <a:solidFill>
                  <a:schemeClr val="lt1"/>
                </a:solidFill>
                <a:latin typeface="Arial"/>
                <a:ea typeface="Arial"/>
                <a:cs typeface="Arial"/>
                <a:sym typeface="Arial"/>
              </a:defRPr>
            </a:lvl2pPr>
            <a:lvl3pPr marL="0" marR="0" lvl="2" indent="0" algn="r" rtl="0">
              <a:spcBef>
                <a:spcPts val="0"/>
              </a:spcBef>
              <a:buNone/>
              <a:defRPr sz="2400" b="0" i="0" u="none" strike="noStrike" cap="none">
                <a:solidFill>
                  <a:schemeClr val="lt1"/>
                </a:solidFill>
                <a:latin typeface="Arial"/>
                <a:ea typeface="Arial"/>
                <a:cs typeface="Arial"/>
                <a:sym typeface="Arial"/>
              </a:defRPr>
            </a:lvl3pPr>
            <a:lvl4pPr marL="0" marR="0" lvl="3" indent="0" algn="r" rtl="0">
              <a:spcBef>
                <a:spcPts val="0"/>
              </a:spcBef>
              <a:buNone/>
              <a:defRPr sz="2400" b="0" i="0" u="none" strike="noStrike" cap="none">
                <a:solidFill>
                  <a:schemeClr val="lt1"/>
                </a:solidFill>
                <a:latin typeface="Arial"/>
                <a:ea typeface="Arial"/>
                <a:cs typeface="Arial"/>
                <a:sym typeface="Arial"/>
              </a:defRPr>
            </a:lvl4pPr>
            <a:lvl5pPr marL="0" marR="0" lvl="4" indent="0" algn="r" rtl="0">
              <a:spcBef>
                <a:spcPts val="0"/>
              </a:spcBef>
              <a:buNone/>
              <a:defRPr sz="2400" b="0" i="0" u="none" strike="noStrike" cap="none">
                <a:solidFill>
                  <a:schemeClr val="lt1"/>
                </a:solidFill>
                <a:latin typeface="Arial"/>
                <a:ea typeface="Arial"/>
                <a:cs typeface="Arial"/>
                <a:sym typeface="Arial"/>
              </a:defRPr>
            </a:lvl5pPr>
            <a:lvl6pPr marL="0" marR="0" lvl="5" indent="0" algn="r" rtl="0">
              <a:spcBef>
                <a:spcPts val="0"/>
              </a:spcBef>
              <a:buNone/>
              <a:defRPr sz="2400" b="0" i="0" u="none" strike="noStrike" cap="none">
                <a:solidFill>
                  <a:schemeClr val="lt1"/>
                </a:solidFill>
                <a:latin typeface="Arial"/>
                <a:ea typeface="Arial"/>
                <a:cs typeface="Arial"/>
                <a:sym typeface="Arial"/>
              </a:defRPr>
            </a:lvl6pPr>
            <a:lvl7pPr marL="0" marR="0" lvl="6" indent="0" algn="r" rtl="0">
              <a:spcBef>
                <a:spcPts val="0"/>
              </a:spcBef>
              <a:buNone/>
              <a:defRPr sz="2400" b="0" i="0" u="none" strike="noStrike" cap="none">
                <a:solidFill>
                  <a:schemeClr val="lt1"/>
                </a:solidFill>
                <a:latin typeface="Arial"/>
                <a:ea typeface="Arial"/>
                <a:cs typeface="Arial"/>
                <a:sym typeface="Arial"/>
              </a:defRPr>
            </a:lvl7pPr>
            <a:lvl8pPr marL="0" marR="0" lvl="7" indent="0" algn="r" rtl="0">
              <a:spcBef>
                <a:spcPts val="0"/>
              </a:spcBef>
              <a:buNone/>
              <a:defRPr sz="2400" b="0" i="0" u="none" strike="noStrike" cap="none">
                <a:solidFill>
                  <a:schemeClr val="lt1"/>
                </a:solidFill>
                <a:latin typeface="Arial"/>
                <a:ea typeface="Arial"/>
                <a:cs typeface="Arial"/>
                <a:sym typeface="Arial"/>
              </a:defRPr>
            </a:lvl8pPr>
            <a:lvl9pPr marL="0" marR="0" lvl="8" indent="0" algn="r" rtl="0">
              <a:spcBef>
                <a:spcPts val="0"/>
              </a:spcBef>
              <a:buNone/>
              <a:defRPr sz="24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cxnSp>
        <p:nvCxnSpPr>
          <p:cNvPr id="10" name="Google Shape;10;p1"/>
          <p:cNvCxnSpPr/>
          <p:nvPr/>
        </p:nvCxnSpPr>
        <p:spPr>
          <a:xfrm>
            <a:off x="0" y="4595813"/>
            <a:ext cx="9144000" cy="0"/>
          </a:xfrm>
          <a:prstGeom prst="straightConnector1">
            <a:avLst/>
          </a:prstGeom>
          <a:noFill/>
          <a:ln w="38100" cap="flat" cmpd="sng">
            <a:solidFill>
              <a:srgbClr val="FDBA07"/>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ealth.ny.gov/diseases/cardiovascular/heart_disease/#:~:text=About%20697%2C000%20people%20die%20of,Americans%20have%20a%20heart%20attack" TargetMode="External"/><Relationship Id="rId7" Type="http://schemas.openxmlformats.org/officeDocument/2006/relationships/hyperlink" Target="https://doi.org/10.1161/01.cir.0000437741.48606.98"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ww.nhlbi.nih.gov/news/2022/variations-emerge-clinical-cardiovascular-disease-risk-calculator" TargetMode="External"/><Relationship Id="rId5" Type="http://schemas.openxmlformats.org/officeDocument/2006/relationships/hyperlink" Target="https://arupconsult.com/content/cardiovascular-disease-traditional-risk-markers" TargetMode="External"/><Relationship Id="rId4" Type="http://schemas.openxmlformats.org/officeDocument/2006/relationships/hyperlink" Target="https://www.healthcentral.com/condition/heart-diseas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0" y="551716"/>
            <a:ext cx="9144000" cy="5904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 sz="3200"/>
              <a:t>BMES 550: Advanced Biocomputational Languages</a:t>
            </a:r>
            <a:endParaRPr sz="3200"/>
          </a:p>
        </p:txBody>
      </p:sp>
      <p:sp>
        <p:nvSpPr>
          <p:cNvPr id="35" name="Google Shape;35;p6"/>
          <p:cNvSpPr txBox="1">
            <a:spLocks noGrp="1"/>
          </p:cNvSpPr>
          <p:nvPr>
            <p:ph type="body" idx="1"/>
          </p:nvPr>
        </p:nvSpPr>
        <p:spPr>
          <a:xfrm>
            <a:off x="55400" y="2740925"/>
            <a:ext cx="9144000" cy="558600"/>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 sz="2500"/>
              <a:t>Group 25</a:t>
            </a:r>
            <a:endParaRPr sz="2500"/>
          </a:p>
        </p:txBody>
      </p:sp>
      <p:sp>
        <p:nvSpPr>
          <p:cNvPr id="36" name="Google Shape;36;p6"/>
          <p:cNvSpPr txBox="1">
            <a:spLocks noGrp="1"/>
          </p:cNvSpPr>
          <p:nvPr>
            <p:ph type="body" idx="2"/>
          </p:nvPr>
        </p:nvSpPr>
        <p:spPr>
          <a:xfrm>
            <a:off x="0" y="2013145"/>
            <a:ext cx="9144000" cy="558600"/>
          </a:xfrm>
          <a:prstGeom prst="rect">
            <a:avLst/>
          </a:prstGeom>
        </p:spPr>
        <p:txBody>
          <a:bodyPr spcFirstLastPara="1" wrap="square" lIns="91425" tIns="45700" rIns="91425" bIns="45700" anchor="t" anchorCtr="0">
            <a:noAutofit/>
          </a:bodyPr>
          <a:lstStyle/>
          <a:p>
            <a:pPr marL="0" lvl="0" indent="0" algn="ctr" rtl="0">
              <a:spcBef>
                <a:spcPts val="560"/>
              </a:spcBef>
              <a:spcAft>
                <a:spcPts val="0"/>
              </a:spcAft>
              <a:buNone/>
            </a:pPr>
            <a:r>
              <a:rPr lang="en"/>
              <a:t>Heart Disease Risk Calculator</a:t>
            </a:r>
            <a:endParaRPr/>
          </a:p>
        </p:txBody>
      </p:sp>
      <p:sp>
        <p:nvSpPr>
          <p:cNvPr id="37" name="Google Shape;37;p6"/>
          <p:cNvSpPr txBox="1">
            <a:spLocks noGrp="1"/>
          </p:cNvSpPr>
          <p:nvPr>
            <p:ph type="body" idx="3"/>
          </p:nvPr>
        </p:nvSpPr>
        <p:spPr>
          <a:xfrm>
            <a:off x="0" y="3442777"/>
            <a:ext cx="9144000" cy="558600"/>
          </a:xfrm>
          <a:prstGeom prst="rect">
            <a:avLst/>
          </a:prstGeom>
        </p:spPr>
        <p:txBody>
          <a:bodyPr spcFirstLastPara="1" wrap="square" lIns="91425" tIns="45700" rIns="91425" bIns="45700" anchor="t" anchorCtr="0">
            <a:noAutofit/>
          </a:bodyPr>
          <a:lstStyle/>
          <a:p>
            <a:pPr marL="0" lvl="0" indent="0" algn="ctr" rtl="0">
              <a:spcBef>
                <a:spcPts val="480"/>
              </a:spcBef>
              <a:spcAft>
                <a:spcPts val="0"/>
              </a:spcAft>
              <a:buNone/>
            </a:pPr>
            <a:r>
              <a:rPr lang="en"/>
              <a:t>Caitlyn Christopher, Will Cocos, Garrett White</a:t>
            </a:r>
            <a:endParaRPr/>
          </a:p>
        </p:txBody>
      </p:sp>
      <p:sp>
        <p:nvSpPr>
          <p:cNvPr id="2" name="TextBox 1">
            <a:extLst>
              <a:ext uri="{FF2B5EF4-FFF2-40B4-BE49-F238E27FC236}">
                <a16:creationId xmlns:a16="http://schemas.microsoft.com/office/drawing/2014/main" id="{73B75A79-D4CF-59A7-ABEF-AEBE2602F562}"/>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body" idx="1"/>
          </p:nvPr>
        </p:nvSpPr>
        <p:spPr>
          <a:xfrm>
            <a:off x="-44025" y="1520675"/>
            <a:ext cx="4026000" cy="3670500"/>
          </a:xfrm>
          <a:prstGeom prst="rect">
            <a:avLst/>
          </a:prstGeom>
        </p:spPr>
        <p:txBody>
          <a:bodyPr spcFirstLastPara="1" wrap="square" lIns="91425" tIns="45700" rIns="91425" bIns="45700" anchor="t" anchorCtr="0">
            <a:noAutofit/>
          </a:bodyPr>
          <a:lstStyle/>
          <a:p>
            <a:pPr marL="457200" lvl="0" indent="-355600" algn="l" rtl="0">
              <a:spcBef>
                <a:spcPts val="560"/>
              </a:spcBef>
              <a:spcAft>
                <a:spcPts val="0"/>
              </a:spcAft>
              <a:buClr>
                <a:schemeClr val="dk1"/>
              </a:buClr>
              <a:buSzPts val="2000"/>
              <a:buChar char="•"/>
            </a:pPr>
            <a:r>
              <a:rPr lang="en" sz="2000">
                <a:solidFill>
                  <a:schemeClr val="dk1"/>
                </a:solidFill>
              </a:rPr>
              <a:t>Prompts in Terminal</a:t>
            </a:r>
            <a:endParaRPr sz="2000">
              <a:solidFill>
                <a:schemeClr val="dk1"/>
              </a:solidFill>
            </a:endParaRPr>
          </a:p>
          <a:p>
            <a:pPr marL="914400" lvl="1" indent="-355600" algn="l" rtl="0">
              <a:spcBef>
                <a:spcPts val="0"/>
              </a:spcBef>
              <a:spcAft>
                <a:spcPts val="0"/>
              </a:spcAft>
              <a:buSzPts val="2000"/>
              <a:buAutoNum type="alphaLcPeriod"/>
            </a:pPr>
            <a:r>
              <a:rPr lang="en" sz="2000"/>
              <a:t>Navigate to file folder using “cd”</a:t>
            </a:r>
            <a:endParaRPr sz="2000"/>
          </a:p>
          <a:p>
            <a:pPr marL="914400" lvl="1" indent="-355600" algn="l" rtl="0">
              <a:spcBef>
                <a:spcPts val="0"/>
              </a:spcBef>
              <a:spcAft>
                <a:spcPts val="0"/>
              </a:spcAft>
              <a:buSzPts val="2000"/>
              <a:buAutoNum type="alphaLcPeriod"/>
            </a:pPr>
            <a:r>
              <a:rPr lang="en" sz="2000"/>
              <a:t>“pip install streamlit”</a:t>
            </a:r>
            <a:endParaRPr sz="2000"/>
          </a:p>
          <a:p>
            <a:pPr marL="914400" lvl="1" indent="-355600" algn="l" rtl="0">
              <a:spcBef>
                <a:spcPts val="0"/>
              </a:spcBef>
              <a:spcAft>
                <a:spcPts val="0"/>
              </a:spcAft>
              <a:buSzPts val="2000"/>
              <a:buAutoNum type="alphaLcPeriod"/>
            </a:pPr>
            <a:r>
              <a:rPr lang="en" sz="2000"/>
              <a:t>“pip install geopy”</a:t>
            </a:r>
            <a:endParaRPr sz="2000"/>
          </a:p>
          <a:p>
            <a:pPr marL="914400" lvl="1" indent="-355600" algn="l" rtl="0">
              <a:spcBef>
                <a:spcPts val="0"/>
              </a:spcBef>
              <a:spcAft>
                <a:spcPts val="0"/>
              </a:spcAft>
              <a:buSzPts val="2000"/>
              <a:buAutoNum type="alphaLcPeriod"/>
            </a:pPr>
            <a:r>
              <a:rPr lang="en" sz="2000"/>
              <a:t>“streamlit run cvdrisk.py”</a:t>
            </a:r>
            <a:endParaRPr/>
          </a:p>
        </p:txBody>
      </p:sp>
      <p:sp>
        <p:nvSpPr>
          <p:cNvPr id="105" name="Google Shape;105;p15"/>
          <p:cNvSpPr txBox="1">
            <a:spLocks noGrp="1"/>
          </p:cNvSpPr>
          <p:nvPr>
            <p:ph type="body" idx="2"/>
          </p:nvPr>
        </p:nvSpPr>
        <p:spPr>
          <a:xfrm>
            <a:off x="208005" y="130969"/>
            <a:ext cx="8727900" cy="640800"/>
          </a:xfrm>
          <a:prstGeom prst="rect">
            <a:avLst/>
          </a:prstGeom>
        </p:spPr>
        <p:txBody>
          <a:bodyPr spcFirstLastPara="1" wrap="square" lIns="91425" tIns="45700" rIns="91425" bIns="45700" anchor="t" anchorCtr="0">
            <a:noAutofit/>
          </a:bodyPr>
          <a:lstStyle/>
          <a:p>
            <a:pPr marL="0" lvl="0" indent="0" algn="ctr" rtl="0">
              <a:spcBef>
                <a:spcPts val="720"/>
              </a:spcBef>
              <a:spcAft>
                <a:spcPts val="0"/>
              </a:spcAft>
              <a:buNone/>
            </a:pPr>
            <a:r>
              <a:rPr lang="en"/>
              <a:t>Software Utilized Cont.</a:t>
            </a:r>
            <a:endParaRPr/>
          </a:p>
        </p:txBody>
      </p:sp>
      <p:pic>
        <p:nvPicPr>
          <p:cNvPr id="106" name="Google Shape;106;p15"/>
          <p:cNvPicPr preferRelativeResize="0"/>
          <p:nvPr/>
        </p:nvPicPr>
        <p:blipFill>
          <a:blip r:embed="rId3">
            <a:alphaModFix/>
          </a:blip>
          <a:stretch>
            <a:fillRect/>
          </a:stretch>
        </p:blipFill>
        <p:spPr>
          <a:xfrm>
            <a:off x="3743975" y="1770027"/>
            <a:ext cx="5267925" cy="723425"/>
          </a:xfrm>
          <a:prstGeom prst="rect">
            <a:avLst/>
          </a:prstGeom>
          <a:noFill/>
          <a:ln>
            <a:noFill/>
          </a:ln>
        </p:spPr>
      </p:pic>
      <p:pic>
        <p:nvPicPr>
          <p:cNvPr id="107" name="Google Shape;107;p15"/>
          <p:cNvPicPr preferRelativeResize="0"/>
          <p:nvPr/>
        </p:nvPicPr>
        <p:blipFill>
          <a:blip r:embed="rId4">
            <a:alphaModFix/>
          </a:blip>
          <a:stretch>
            <a:fillRect/>
          </a:stretch>
        </p:blipFill>
        <p:spPr>
          <a:xfrm>
            <a:off x="3743975" y="2422975"/>
            <a:ext cx="5267925" cy="204061"/>
          </a:xfrm>
          <a:prstGeom prst="rect">
            <a:avLst/>
          </a:prstGeom>
          <a:noFill/>
          <a:ln>
            <a:noFill/>
          </a:ln>
        </p:spPr>
      </p:pic>
      <p:pic>
        <p:nvPicPr>
          <p:cNvPr id="108" name="Google Shape;108;p15"/>
          <p:cNvPicPr preferRelativeResize="0"/>
          <p:nvPr/>
        </p:nvPicPr>
        <p:blipFill>
          <a:blip r:embed="rId5">
            <a:alphaModFix/>
          </a:blip>
          <a:stretch>
            <a:fillRect/>
          </a:stretch>
        </p:blipFill>
        <p:spPr>
          <a:xfrm>
            <a:off x="3743975" y="2566574"/>
            <a:ext cx="5267925" cy="806896"/>
          </a:xfrm>
          <a:prstGeom prst="rect">
            <a:avLst/>
          </a:prstGeom>
          <a:noFill/>
          <a:ln>
            <a:noFill/>
          </a:ln>
        </p:spPr>
      </p:pic>
      <p:cxnSp>
        <p:nvCxnSpPr>
          <p:cNvPr id="109" name="Google Shape;109;p15"/>
          <p:cNvCxnSpPr/>
          <p:nvPr/>
        </p:nvCxnSpPr>
        <p:spPr>
          <a:xfrm flipH="1">
            <a:off x="7205875" y="1352075"/>
            <a:ext cx="933900" cy="634200"/>
          </a:xfrm>
          <a:prstGeom prst="straightConnector1">
            <a:avLst/>
          </a:prstGeom>
          <a:noFill/>
          <a:ln w="19050" cap="flat" cmpd="sng">
            <a:solidFill>
              <a:schemeClr val="dk2"/>
            </a:solidFill>
            <a:prstDash val="solid"/>
            <a:round/>
            <a:headEnd type="none" w="med" len="med"/>
            <a:tailEnd type="triangle" w="med" len="med"/>
          </a:ln>
        </p:spPr>
      </p:cxnSp>
      <p:sp>
        <p:nvSpPr>
          <p:cNvPr id="110" name="Google Shape;110;p15"/>
          <p:cNvSpPr txBox="1"/>
          <p:nvPr/>
        </p:nvSpPr>
        <p:spPr>
          <a:xfrm>
            <a:off x="7969475" y="951875"/>
            <a:ext cx="82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Step A</a:t>
            </a:r>
            <a:endParaRPr>
              <a:solidFill>
                <a:schemeClr val="dk1"/>
              </a:solidFill>
            </a:endParaRPr>
          </a:p>
        </p:txBody>
      </p:sp>
      <p:cxnSp>
        <p:nvCxnSpPr>
          <p:cNvPr id="111" name="Google Shape;111;p15"/>
          <p:cNvCxnSpPr/>
          <p:nvPr/>
        </p:nvCxnSpPr>
        <p:spPr>
          <a:xfrm rot="10800000" flipH="1">
            <a:off x="6386700" y="2422825"/>
            <a:ext cx="678000" cy="1497300"/>
          </a:xfrm>
          <a:prstGeom prst="straightConnector1">
            <a:avLst/>
          </a:prstGeom>
          <a:noFill/>
          <a:ln w="19050" cap="flat" cmpd="sng">
            <a:solidFill>
              <a:schemeClr val="dk2"/>
            </a:solidFill>
            <a:prstDash val="solid"/>
            <a:round/>
            <a:headEnd type="none" w="med" len="med"/>
            <a:tailEnd type="triangle" w="med" len="med"/>
          </a:ln>
        </p:spPr>
      </p:cxnSp>
      <p:sp>
        <p:nvSpPr>
          <p:cNvPr id="112" name="Google Shape;112;p15"/>
          <p:cNvSpPr txBox="1"/>
          <p:nvPr/>
        </p:nvSpPr>
        <p:spPr>
          <a:xfrm>
            <a:off x="6078125" y="3920125"/>
            <a:ext cx="82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Step B</a:t>
            </a:r>
            <a:endParaRPr>
              <a:solidFill>
                <a:schemeClr val="dk1"/>
              </a:solidFill>
            </a:endParaRPr>
          </a:p>
        </p:txBody>
      </p:sp>
      <p:cxnSp>
        <p:nvCxnSpPr>
          <p:cNvPr id="113" name="Google Shape;113;p15"/>
          <p:cNvCxnSpPr/>
          <p:nvPr/>
        </p:nvCxnSpPr>
        <p:spPr>
          <a:xfrm flipH="1">
            <a:off x="8339500" y="2493025"/>
            <a:ext cx="522600" cy="300"/>
          </a:xfrm>
          <a:prstGeom prst="straightConnector1">
            <a:avLst/>
          </a:prstGeom>
          <a:noFill/>
          <a:ln w="19050" cap="flat" cmpd="sng">
            <a:solidFill>
              <a:schemeClr val="dk2"/>
            </a:solidFill>
            <a:prstDash val="solid"/>
            <a:round/>
            <a:headEnd type="none" w="med" len="med"/>
            <a:tailEnd type="triangle" w="med" len="med"/>
          </a:ln>
        </p:spPr>
      </p:cxnSp>
      <p:cxnSp>
        <p:nvCxnSpPr>
          <p:cNvPr id="114" name="Google Shape;114;p15"/>
          <p:cNvCxnSpPr/>
          <p:nvPr/>
        </p:nvCxnSpPr>
        <p:spPr>
          <a:xfrm flipH="1">
            <a:off x="8862100" y="2493025"/>
            <a:ext cx="8700" cy="1206900"/>
          </a:xfrm>
          <a:prstGeom prst="straightConnector1">
            <a:avLst/>
          </a:prstGeom>
          <a:noFill/>
          <a:ln w="19050" cap="flat" cmpd="sng">
            <a:solidFill>
              <a:schemeClr val="dk2"/>
            </a:solidFill>
            <a:prstDash val="solid"/>
            <a:round/>
            <a:headEnd type="none" w="med" len="med"/>
            <a:tailEnd type="none" w="med" len="med"/>
          </a:ln>
        </p:spPr>
      </p:cxnSp>
      <p:sp>
        <p:nvSpPr>
          <p:cNvPr id="115" name="Google Shape;115;p15"/>
          <p:cNvSpPr txBox="1"/>
          <p:nvPr/>
        </p:nvSpPr>
        <p:spPr>
          <a:xfrm>
            <a:off x="8452450" y="3697925"/>
            <a:ext cx="82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Step C</a:t>
            </a:r>
            <a:endParaRPr>
              <a:solidFill>
                <a:schemeClr val="dk1"/>
              </a:solidFill>
            </a:endParaRPr>
          </a:p>
        </p:txBody>
      </p:sp>
      <p:cxnSp>
        <p:nvCxnSpPr>
          <p:cNvPr id="116" name="Google Shape;116;p15"/>
          <p:cNvCxnSpPr/>
          <p:nvPr/>
        </p:nvCxnSpPr>
        <p:spPr>
          <a:xfrm rot="10800000" flipH="1">
            <a:off x="7831425" y="2725025"/>
            <a:ext cx="186900" cy="816300"/>
          </a:xfrm>
          <a:prstGeom prst="straightConnector1">
            <a:avLst/>
          </a:prstGeom>
          <a:noFill/>
          <a:ln w="19050" cap="flat" cmpd="sng">
            <a:solidFill>
              <a:schemeClr val="dk2"/>
            </a:solidFill>
            <a:prstDash val="solid"/>
            <a:round/>
            <a:headEnd type="none" w="med" len="med"/>
            <a:tailEnd type="triangle" w="med" len="med"/>
          </a:ln>
        </p:spPr>
      </p:cxnSp>
      <p:sp>
        <p:nvSpPr>
          <p:cNvPr id="117" name="Google Shape;117;p15"/>
          <p:cNvSpPr txBox="1"/>
          <p:nvPr/>
        </p:nvSpPr>
        <p:spPr>
          <a:xfrm>
            <a:off x="7344575" y="3541325"/>
            <a:ext cx="82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Step D</a:t>
            </a:r>
            <a:endParaRPr>
              <a:solidFill>
                <a:schemeClr val="dk1"/>
              </a:solidFill>
            </a:endParaRPr>
          </a:p>
        </p:txBody>
      </p:sp>
      <p:sp>
        <p:nvSpPr>
          <p:cNvPr id="2" name="TextBox 1">
            <a:extLst>
              <a:ext uri="{FF2B5EF4-FFF2-40B4-BE49-F238E27FC236}">
                <a16:creationId xmlns:a16="http://schemas.microsoft.com/office/drawing/2014/main" id="{4CBAE72D-70A3-4A7C-08F4-BAFF72F79B17}"/>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Cait 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6"/>
          <p:cNvPicPr preferRelativeResize="0"/>
          <p:nvPr/>
        </p:nvPicPr>
        <p:blipFill>
          <a:blip r:embed="rId3">
            <a:alphaModFix/>
          </a:blip>
          <a:stretch>
            <a:fillRect/>
          </a:stretch>
        </p:blipFill>
        <p:spPr>
          <a:xfrm>
            <a:off x="231600" y="101150"/>
            <a:ext cx="8680802" cy="4467874"/>
          </a:xfrm>
          <a:prstGeom prst="rect">
            <a:avLst/>
          </a:prstGeom>
          <a:noFill/>
          <a:ln>
            <a:noFill/>
          </a:ln>
        </p:spPr>
      </p:pic>
      <p:sp>
        <p:nvSpPr>
          <p:cNvPr id="123" name="Google Shape;123;p16"/>
          <p:cNvSpPr/>
          <p:nvPr/>
        </p:nvSpPr>
        <p:spPr>
          <a:xfrm>
            <a:off x="6166475" y="1162825"/>
            <a:ext cx="2783700" cy="1515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6166475" y="2733500"/>
            <a:ext cx="2783700" cy="1515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2369700" y="1845675"/>
            <a:ext cx="889800" cy="639300"/>
          </a:xfrm>
          <a:prstGeom prst="diamond">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4248600" y="646125"/>
            <a:ext cx="1068000" cy="639300"/>
          </a:xfrm>
          <a:prstGeom prst="diamond">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4248600" y="2484975"/>
            <a:ext cx="1068000" cy="639300"/>
          </a:xfrm>
          <a:prstGeom prst="diamond">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4155750" y="2442225"/>
            <a:ext cx="1253700" cy="724800"/>
          </a:xfrm>
          <a:prstGeom prst="diamond">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155750" y="603375"/>
            <a:ext cx="1253700" cy="724800"/>
          </a:xfrm>
          <a:prstGeom prst="diamond">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2493025" y="79275"/>
            <a:ext cx="4404600" cy="308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body" idx="2"/>
          </p:nvPr>
        </p:nvSpPr>
        <p:spPr>
          <a:xfrm>
            <a:off x="208050" y="-92800"/>
            <a:ext cx="8727900" cy="640800"/>
          </a:xfrm>
          <a:prstGeom prst="rect">
            <a:avLst/>
          </a:prstGeom>
        </p:spPr>
        <p:txBody>
          <a:bodyPr spcFirstLastPara="1" wrap="square" lIns="91425" tIns="45700" rIns="91425" bIns="45700" anchor="t" anchorCtr="0">
            <a:noAutofit/>
          </a:bodyPr>
          <a:lstStyle/>
          <a:p>
            <a:pPr marL="0" lvl="0" indent="0" algn="ctr" rtl="0">
              <a:spcBef>
                <a:spcPts val="720"/>
              </a:spcBef>
              <a:spcAft>
                <a:spcPts val="0"/>
              </a:spcAft>
              <a:buNone/>
            </a:pPr>
            <a:r>
              <a:rPr lang="en" sz="2600" dirty="0"/>
              <a:t>ER Diagram</a:t>
            </a:r>
            <a:endParaRPr sz="2600" dirty="0"/>
          </a:p>
        </p:txBody>
      </p:sp>
      <p:sp>
        <p:nvSpPr>
          <p:cNvPr id="2" name="TextBox 1">
            <a:extLst>
              <a:ext uri="{FF2B5EF4-FFF2-40B4-BE49-F238E27FC236}">
                <a16:creationId xmlns:a16="http://schemas.microsoft.com/office/drawing/2014/main" id="{BAECED32-EC18-BE67-21FB-2722677685E5}"/>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Will 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17"/>
          <p:cNvPicPr preferRelativeResize="0"/>
          <p:nvPr/>
        </p:nvPicPr>
        <p:blipFill>
          <a:blip r:embed="rId3">
            <a:alphaModFix/>
          </a:blip>
          <a:stretch>
            <a:fillRect/>
          </a:stretch>
        </p:blipFill>
        <p:spPr>
          <a:xfrm>
            <a:off x="152400" y="623250"/>
            <a:ext cx="8839199" cy="3897000"/>
          </a:xfrm>
          <a:prstGeom prst="rect">
            <a:avLst/>
          </a:prstGeom>
          <a:noFill/>
          <a:ln>
            <a:noFill/>
          </a:ln>
        </p:spPr>
      </p:pic>
      <p:sp>
        <p:nvSpPr>
          <p:cNvPr id="137" name="Google Shape;137;p17"/>
          <p:cNvSpPr txBox="1">
            <a:spLocks noGrp="1"/>
          </p:cNvSpPr>
          <p:nvPr>
            <p:ph type="body" idx="2"/>
          </p:nvPr>
        </p:nvSpPr>
        <p:spPr>
          <a:xfrm>
            <a:off x="208055" y="-6"/>
            <a:ext cx="8727900" cy="640800"/>
          </a:xfrm>
          <a:prstGeom prst="rect">
            <a:avLst/>
          </a:prstGeom>
        </p:spPr>
        <p:txBody>
          <a:bodyPr spcFirstLastPara="1" wrap="square" lIns="91425" tIns="45700" rIns="91425" bIns="45700" anchor="t" anchorCtr="0">
            <a:noAutofit/>
          </a:bodyPr>
          <a:lstStyle/>
          <a:p>
            <a:pPr marL="0" lvl="0" indent="0" algn="ctr" rtl="0">
              <a:spcBef>
                <a:spcPts val="720"/>
              </a:spcBef>
              <a:spcAft>
                <a:spcPts val="0"/>
              </a:spcAft>
              <a:buNone/>
            </a:pPr>
            <a:r>
              <a:rPr lang="en"/>
              <a:t>GUI File Table</a:t>
            </a:r>
            <a:endParaRPr/>
          </a:p>
        </p:txBody>
      </p:sp>
      <p:sp>
        <p:nvSpPr>
          <p:cNvPr id="2" name="TextBox 1">
            <a:extLst>
              <a:ext uri="{FF2B5EF4-FFF2-40B4-BE49-F238E27FC236}">
                <a16:creationId xmlns:a16="http://schemas.microsoft.com/office/drawing/2014/main" id="{DBFA4AB8-668B-EA7B-A7DE-99C5028C2365}"/>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Will 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1"/>
                </a:solidFill>
              </a:rPr>
              <a:t>Demonstration &amp; Results</a:t>
            </a:r>
            <a:endParaRPr>
              <a:solidFill>
                <a:schemeClr val="dk1"/>
              </a:solidFill>
            </a:endParaRPr>
          </a:p>
        </p:txBody>
      </p:sp>
      <p:sp>
        <p:nvSpPr>
          <p:cNvPr id="2" name="TextBox 1">
            <a:extLst>
              <a:ext uri="{FF2B5EF4-FFF2-40B4-BE49-F238E27FC236}">
                <a16:creationId xmlns:a16="http://schemas.microsoft.com/office/drawing/2014/main" id="{C52467E0-403F-2072-400D-EF727CAD4A23}"/>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Cait 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9"/>
          <p:cNvPicPr preferRelativeResize="0"/>
          <p:nvPr/>
        </p:nvPicPr>
        <p:blipFill>
          <a:blip r:embed="rId3">
            <a:alphaModFix/>
          </a:blip>
          <a:stretch>
            <a:fillRect/>
          </a:stretch>
        </p:blipFill>
        <p:spPr>
          <a:xfrm>
            <a:off x="64275" y="1066400"/>
            <a:ext cx="4399350" cy="2353132"/>
          </a:xfrm>
          <a:prstGeom prst="rect">
            <a:avLst/>
          </a:prstGeom>
          <a:noFill/>
          <a:ln>
            <a:noFill/>
          </a:ln>
        </p:spPr>
      </p:pic>
      <p:sp>
        <p:nvSpPr>
          <p:cNvPr id="148" name="Google Shape;148;p19"/>
          <p:cNvSpPr txBox="1">
            <a:spLocks noGrp="1"/>
          </p:cNvSpPr>
          <p:nvPr>
            <p:ph type="body" idx="1"/>
          </p:nvPr>
        </p:nvSpPr>
        <p:spPr>
          <a:xfrm>
            <a:off x="208005" y="130969"/>
            <a:ext cx="8727900" cy="640800"/>
          </a:xfrm>
          <a:prstGeom prst="rect">
            <a:avLst/>
          </a:prstGeom>
          <a:noFill/>
          <a:ln>
            <a:noFill/>
          </a:ln>
        </p:spPr>
        <p:txBody>
          <a:bodyPr spcFirstLastPara="1" wrap="square" lIns="91425" tIns="91425" rIns="91425" bIns="91425" anchor="ctr" anchorCtr="0">
            <a:noAutofit/>
          </a:bodyPr>
          <a:lstStyle/>
          <a:p>
            <a:pPr marL="0" lvl="0" indent="0" algn="ctr" rtl="0">
              <a:spcBef>
                <a:spcPts val="720"/>
              </a:spcBef>
              <a:spcAft>
                <a:spcPts val="0"/>
              </a:spcAft>
              <a:buNone/>
            </a:pPr>
            <a:r>
              <a:rPr lang="en" sz="3600" b="1">
                <a:solidFill>
                  <a:schemeClr val="dk1"/>
                </a:solidFill>
              </a:rPr>
              <a:t>Example Outputs</a:t>
            </a:r>
            <a:endParaRPr/>
          </a:p>
        </p:txBody>
      </p:sp>
      <p:sp>
        <p:nvSpPr>
          <p:cNvPr id="149" name="Google Shape;149;p19"/>
          <p:cNvSpPr/>
          <p:nvPr/>
        </p:nvSpPr>
        <p:spPr>
          <a:xfrm>
            <a:off x="1669200" y="1977925"/>
            <a:ext cx="264300" cy="228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0" name="Google Shape;150;p19"/>
          <p:cNvPicPr preferRelativeResize="0"/>
          <p:nvPr/>
        </p:nvPicPr>
        <p:blipFill>
          <a:blip r:embed="rId4">
            <a:alphaModFix/>
          </a:blip>
          <a:stretch>
            <a:fillRect/>
          </a:stretch>
        </p:blipFill>
        <p:spPr>
          <a:xfrm>
            <a:off x="4571999" y="1066406"/>
            <a:ext cx="4399350" cy="2353141"/>
          </a:xfrm>
          <a:prstGeom prst="rect">
            <a:avLst/>
          </a:prstGeom>
          <a:noFill/>
          <a:ln>
            <a:noFill/>
          </a:ln>
        </p:spPr>
      </p:pic>
      <p:sp>
        <p:nvSpPr>
          <p:cNvPr id="151" name="Google Shape;151;p19"/>
          <p:cNvSpPr/>
          <p:nvPr/>
        </p:nvSpPr>
        <p:spPr>
          <a:xfrm>
            <a:off x="6166450" y="2014475"/>
            <a:ext cx="264300" cy="228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txBox="1">
            <a:spLocks noGrp="1"/>
          </p:cNvSpPr>
          <p:nvPr>
            <p:ph type="body" idx="2"/>
          </p:nvPr>
        </p:nvSpPr>
        <p:spPr>
          <a:xfrm>
            <a:off x="735550" y="3521025"/>
            <a:ext cx="7672800" cy="794400"/>
          </a:xfrm>
          <a:prstGeom prst="rect">
            <a:avLst/>
          </a:prstGeom>
          <a:noFill/>
          <a:ln>
            <a:noFill/>
          </a:ln>
        </p:spPr>
        <p:txBody>
          <a:bodyPr spcFirstLastPara="1" wrap="square" lIns="91425" tIns="91425" rIns="91425" bIns="91425" anchor="ctr" anchorCtr="0">
            <a:noAutofit/>
          </a:bodyPr>
          <a:lstStyle/>
          <a:p>
            <a:pPr marL="457200" lvl="0" indent="-317500" algn="l" rtl="0">
              <a:spcBef>
                <a:spcPts val="480"/>
              </a:spcBef>
              <a:spcAft>
                <a:spcPts val="0"/>
              </a:spcAft>
              <a:buClr>
                <a:schemeClr val="dk1"/>
              </a:buClr>
              <a:buSzPts val="1400"/>
              <a:buChar char="●"/>
            </a:pPr>
            <a:r>
              <a:rPr lang="en" dirty="0">
                <a:solidFill>
                  <a:schemeClr val="dk1"/>
                </a:solidFill>
              </a:rPr>
              <a:t>Different input values result in different 10-year risks of ASCVD</a:t>
            </a:r>
            <a:endParaRPr dirty="0">
              <a:solidFill>
                <a:schemeClr val="dk1"/>
              </a:solidFill>
            </a:endParaRPr>
          </a:p>
          <a:p>
            <a:pPr marL="457200" lvl="0" indent="-317500" algn="l" rtl="0">
              <a:spcBef>
                <a:spcPts val="0"/>
              </a:spcBef>
              <a:spcAft>
                <a:spcPts val="0"/>
              </a:spcAft>
              <a:buClr>
                <a:schemeClr val="dk1"/>
              </a:buClr>
              <a:buSzPts val="1400"/>
              <a:buChar char="●"/>
            </a:pPr>
            <a:r>
              <a:rPr lang="en" dirty="0">
                <a:solidFill>
                  <a:schemeClr val="dk1"/>
                </a:solidFill>
              </a:rPr>
              <a:t>Different zip code entries result in 3 hospitals closest to that location</a:t>
            </a:r>
            <a:endParaRPr dirty="0">
              <a:solidFill>
                <a:schemeClr val="dk1"/>
              </a:solidFill>
            </a:endParaRPr>
          </a:p>
        </p:txBody>
      </p:sp>
      <p:sp>
        <p:nvSpPr>
          <p:cNvPr id="2" name="TextBox 1">
            <a:extLst>
              <a:ext uri="{FF2B5EF4-FFF2-40B4-BE49-F238E27FC236}">
                <a16:creationId xmlns:a16="http://schemas.microsoft.com/office/drawing/2014/main" id="{B98FD670-474C-5ACA-5962-B0DE7DA0FED6}"/>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Cait 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ctrTitle"/>
          </p:nvPr>
        </p:nvSpPr>
        <p:spPr>
          <a:xfrm>
            <a:off x="311708" y="7815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1"/>
                </a:solidFill>
              </a:rPr>
              <a:t>Discussion</a:t>
            </a:r>
            <a:endParaRPr>
              <a:solidFill>
                <a:schemeClr val="dk1"/>
              </a:solidFill>
            </a:endParaRPr>
          </a:p>
        </p:txBody>
      </p:sp>
      <p:sp>
        <p:nvSpPr>
          <p:cNvPr id="2" name="TextBox 1">
            <a:extLst>
              <a:ext uri="{FF2B5EF4-FFF2-40B4-BE49-F238E27FC236}">
                <a16:creationId xmlns:a16="http://schemas.microsoft.com/office/drawing/2014/main" id="{D677E253-FE39-8D58-A715-2B6E74F851D7}"/>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Garrett 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body" idx="1"/>
          </p:nvPr>
        </p:nvSpPr>
        <p:spPr>
          <a:xfrm>
            <a:off x="208000" y="929551"/>
            <a:ext cx="8727900" cy="3284400"/>
          </a:xfrm>
          <a:prstGeom prst="rect">
            <a:avLst/>
          </a:prstGeom>
        </p:spPr>
        <p:txBody>
          <a:bodyPr spcFirstLastPara="1" wrap="square" lIns="91425" tIns="45700" rIns="91425" bIns="45700" anchor="t" anchorCtr="0">
            <a:noAutofit/>
          </a:bodyPr>
          <a:lstStyle/>
          <a:p>
            <a:pPr marL="457200" lvl="0" indent="-406400" algn="l" rtl="0">
              <a:spcBef>
                <a:spcPts val="560"/>
              </a:spcBef>
              <a:spcAft>
                <a:spcPts val="0"/>
              </a:spcAft>
              <a:buSzPts val="2800"/>
              <a:buChar char="•"/>
            </a:pPr>
            <a:r>
              <a:rPr lang="en"/>
              <a:t>Race is factored into our calculator</a:t>
            </a:r>
            <a:endParaRPr/>
          </a:p>
          <a:p>
            <a:pPr marL="914400" lvl="1" indent="-381000" algn="l" rtl="0">
              <a:spcBef>
                <a:spcPts val="0"/>
              </a:spcBef>
              <a:spcAft>
                <a:spcPts val="0"/>
              </a:spcAft>
              <a:buSzPts val="2400"/>
              <a:buChar char="–"/>
            </a:pPr>
            <a:r>
              <a:rPr lang="en"/>
              <a:t>Has been shown to change scores even if two individuals of different race have the same overall risk [5]</a:t>
            </a:r>
            <a:endParaRPr/>
          </a:p>
          <a:p>
            <a:pPr marL="457200" lvl="0" indent="-406400" algn="l" rtl="0">
              <a:spcBef>
                <a:spcPts val="0"/>
              </a:spcBef>
              <a:spcAft>
                <a:spcPts val="0"/>
              </a:spcAft>
              <a:buSzPts val="2800"/>
              <a:buChar char="•"/>
            </a:pPr>
            <a:r>
              <a:rPr lang="en"/>
              <a:t>Downloading data url’s</a:t>
            </a:r>
            <a:endParaRPr/>
          </a:p>
          <a:p>
            <a:pPr marL="914400" lvl="1" indent="-381000" algn="l" rtl="0">
              <a:spcBef>
                <a:spcPts val="0"/>
              </a:spcBef>
              <a:spcAft>
                <a:spcPts val="0"/>
              </a:spcAft>
              <a:buSzPts val="2400"/>
              <a:buChar char="–"/>
            </a:pPr>
            <a:r>
              <a:rPr lang="en"/>
              <a:t>The sources from which we received our data in regards to zip code and coordinate systems are only temporary available and cannot be permanently implemented</a:t>
            </a:r>
            <a:endParaRPr/>
          </a:p>
        </p:txBody>
      </p:sp>
      <p:sp>
        <p:nvSpPr>
          <p:cNvPr id="163" name="Google Shape;163;p21"/>
          <p:cNvSpPr txBox="1">
            <a:spLocks noGrp="1"/>
          </p:cNvSpPr>
          <p:nvPr>
            <p:ph type="body" idx="2"/>
          </p:nvPr>
        </p:nvSpPr>
        <p:spPr>
          <a:xfrm>
            <a:off x="208005" y="130969"/>
            <a:ext cx="8727900" cy="640800"/>
          </a:xfrm>
          <a:prstGeom prst="rect">
            <a:avLst/>
          </a:prstGeom>
        </p:spPr>
        <p:txBody>
          <a:bodyPr spcFirstLastPara="1" wrap="square" lIns="91425" tIns="45700" rIns="91425" bIns="45700" anchor="t" anchorCtr="0">
            <a:noAutofit/>
          </a:bodyPr>
          <a:lstStyle/>
          <a:p>
            <a:pPr marL="0" lvl="0" indent="0" algn="ctr" rtl="0">
              <a:spcBef>
                <a:spcPts val="720"/>
              </a:spcBef>
              <a:spcAft>
                <a:spcPts val="0"/>
              </a:spcAft>
              <a:buNone/>
            </a:pPr>
            <a:r>
              <a:rPr lang="en"/>
              <a:t>Limitations</a:t>
            </a:r>
            <a:endParaRPr/>
          </a:p>
        </p:txBody>
      </p:sp>
      <p:sp>
        <p:nvSpPr>
          <p:cNvPr id="2" name="TextBox 1">
            <a:extLst>
              <a:ext uri="{FF2B5EF4-FFF2-40B4-BE49-F238E27FC236}">
                <a16:creationId xmlns:a16="http://schemas.microsoft.com/office/drawing/2014/main" id="{264C6DFB-F531-8B32-F3C4-422A348A3C11}"/>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Garrett 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2"/>
          <p:cNvSpPr txBox="1">
            <a:spLocks noGrp="1"/>
          </p:cNvSpPr>
          <p:nvPr>
            <p:ph type="body" idx="1"/>
          </p:nvPr>
        </p:nvSpPr>
        <p:spPr>
          <a:xfrm>
            <a:off x="208000" y="1355550"/>
            <a:ext cx="8727900" cy="2432400"/>
          </a:xfrm>
          <a:prstGeom prst="rect">
            <a:avLst/>
          </a:prstGeom>
        </p:spPr>
        <p:txBody>
          <a:bodyPr spcFirstLastPara="1" wrap="square" lIns="91425" tIns="45700" rIns="91425" bIns="45700" anchor="t" anchorCtr="0">
            <a:noAutofit/>
          </a:bodyPr>
          <a:lstStyle/>
          <a:p>
            <a:pPr marL="457200" lvl="0" indent="-406400" algn="l" rtl="0">
              <a:spcBef>
                <a:spcPts val="560"/>
              </a:spcBef>
              <a:spcAft>
                <a:spcPts val="0"/>
              </a:spcAft>
              <a:buSzPts val="2800"/>
              <a:buChar char="•"/>
            </a:pPr>
            <a:r>
              <a:rPr lang="en" dirty="0"/>
              <a:t>Implement our own database</a:t>
            </a:r>
            <a:endParaRPr dirty="0"/>
          </a:p>
          <a:p>
            <a:pPr marL="914400" lvl="1" indent="-381000" algn="l" rtl="0">
              <a:spcBef>
                <a:spcPts val="0"/>
              </a:spcBef>
              <a:spcAft>
                <a:spcPts val="0"/>
              </a:spcAft>
              <a:buSzPts val="2400"/>
              <a:buChar char="–"/>
            </a:pPr>
            <a:r>
              <a:rPr lang="en" dirty="0"/>
              <a:t>Would be great to store everyone’s risk so the individual can see where they range among all users</a:t>
            </a:r>
            <a:endParaRPr dirty="0"/>
          </a:p>
          <a:p>
            <a:pPr marL="914400" lvl="1" indent="-381000" algn="l" rtl="0">
              <a:spcBef>
                <a:spcPts val="0"/>
              </a:spcBef>
              <a:spcAft>
                <a:spcPts val="0"/>
              </a:spcAft>
              <a:buSzPts val="2400"/>
              <a:buChar char="–"/>
            </a:pPr>
            <a:r>
              <a:rPr lang="en" dirty="0"/>
              <a:t>Would eventually like to then sort all the results by location to see if geographic locations factor into cardiovascular risk</a:t>
            </a:r>
            <a:endParaRPr dirty="0"/>
          </a:p>
        </p:txBody>
      </p:sp>
      <p:sp>
        <p:nvSpPr>
          <p:cNvPr id="169" name="Google Shape;169;p22"/>
          <p:cNvSpPr txBox="1">
            <a:spLocks noGrp="1"/>
          </p:cNvSpPr>
          <p:nvPr>
            <p:ph type="body" idx="2"/>
          </p:nvPr>
        </p:nvSpPr>
        <p:spPr>
          <a:xfrm>
            <a:off x="208005" y="130969"/>
            <a:ext cx="8727900" cy="640800"/>
          </a:xfrm>
          <a:prstGeom prst="rect">
            <a:avLst/>
          </a:prstGeom>
        </p:spPr>
        <p:txBody>
          <a:bodyPr spcFirstLastPara="1" wrap="square" lIns="91425" tIns="45700" rIns="91425" bIns="45700" anchor="t" anchorCtr="0">
            <a:noAutofit/>
          </a:bodyPr>
          <a:lstStyle/>
          <a:p>
            <a:pPr marL="0" lvl="0" indent="0" algn="ctr" rtl="0">
              <a:spcBef>
                <a:spcPts val="720"/>
              </a:spcBef>
              <a:spcAft>
                <a:spcPts val="0"/>
              </a:spcAft>
              <a:buNone/>
            </a:pPr>
            <a:r>
              <a:rPr lang="en"/>
              <a:t>Future Additions</a:t>
            </a:r>
            <a:endParaRPr/>
          </a:p>
        </p:txBody>
      </p:sp>
      <p:sp>
        <p:nvSpPr>
          <p:cNvPr id="2" name="TextBox 1">
            <a:extLst>
              <a:ext uri="{FF2B5EF4-FFF2-40B4-BE49-F238E27FC236}">
                <a16:creationId xmlns:a16="http://schemas.microsoft.com/office/drawing/2014/main" id="{FE50A6A6-6F53-D697-C734-13639405F702}"/>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Garrett 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body" idx="1"/>
          </p:nvPr>
        </p:nvSpPr>
        <p:spPr>
          <a:xfrm>
            <a:off x="208055" y="586908"/>
            <a:ext cx="8727900" cy="36705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en" sz="1000"/>
              <a:t>[1] </a:t>
            </a:r>
            <a:r>
              <a:rPr lang="en" sz="1000" b="0" i="1">
                <a:solidFill>
                  <a:schemeClr val="dk1"/>
                </a:solidFill>
              </a:rPr>
              <a:t>Heart Disease and Stroke Prevention</a:t>
            </a:r>
            <a:r>
              <a:rPr lang="en" sz="1000" b="0">
                <a:solidFill>
                  <a:schemeClr val="dk1"/>
                </a:solidFill>
              </a:rPr>
              <a:t>. (2019). Ny.gov. </a:t>
            </a:r>
            <a:r>
              <a:rPr lang="en" sz="1000" b="0" u="sng">
                <a:solidFill>
                  <a:schemeClr val="hlink"/>
                </a:solidFill>
                <a:hlinkClick r:id="rId3"/>
              </a:rPr>
              <a:t>https://health.ny.gov/diseases/cardiovascular/heart_disease/#:~:text=About%20697%2C000%20people%20die%20of,Americans%20have%20a%20heart%20attack</a:t>
            </a:r>
            <a:r>
              <a:rPr lang="en" sz="1000" b="0">
                <a:solidFill>
                  <a:schemeClr val="dk1"/>
                </a:solidFill>
              </a:rPr>
              <a:t>.</a:t>
            </a:r>
            <a:endParaRPr sz="1000" b="0">
              <a:solidFill>
                <a:schemeClr val="dk1"/>
              </a:solidFill>
            </a:endParaRPr>
          </a:p>
          <a:p>
            <a:pPr marL="0" lvl="0" indent="0" algn="l" rtl="0">
              <a:spcBef>
                <a:spcPts val="560"/>
              </a:spcBef>
              <a:spcAft>
                <a:spcPts val="0"/>
              </a:spcAft>
              <a:buNone/>
            </a:pPr>
            <a:r>
              <a:rPr lang="en" sz="1000">
                <a:solidFill>
                  <a:schemeClr val="dk1"/>
                </a:solidFill>
              </a:rPr>
              <a:t>[2]</a:t>
            </a:r>
            <a:r>
              <a:rPr lang="en" sz="1000" b="0">
                <a:solidFill>
                  <a:schemeClr val="dk1"/>
                </a:solidFill>
              </a:rPr>
              <a:t> </a:t>
            </a:r>
            <a:r>
              <a:rPr lang="en" sz="1000" b="0" i="1">
                <a:solidFill>
                  <a:schemeClr val="dk1"/>
                </a:solidFill>
              </a:rPr>
              <a:t>What is Heart Disease? And Other Heart Disease Questions</a:t>
            </a:r>
            <a:r>
              <a:rPr lang="en" sz="1000" b="0">
                <a:solidFill>
                  <a:schemeClr val="dk1"/>
                </a:solidFill>
              </a:rPr>
              <a:t>. (2020, May 19). Healthcentral.com. </a:t>
            </a:r>
            <a:r>
              <a:rPr lang="en" sz="1000" b="0" u="sng">
                <a:solidFill>
                  <a:schemeClr val="hlink"/>
                </a:solidFill>
                <a:hlinkClick r:id="rId4"/>
              </a:rPr>
              <a:t>https://www.healthcentral.com/condition/heart-disease</a:t>
            </a:r>
            <a:r>
              <a:rPr lang="en" sz="1000" b="0">
                <a:solidFill>
                  <a:schemeClr val="dk1"/>
                </a:solidFill>
              </a:rPr>
              <a:t> </a:t>
            </a:r>
            <a:endParaRPr sz="1000" b="0">
              <a:solidFill>
                <a:schemeClr val="dk1"/>
              </a:solidFill>
            </a:endParaRPr>
          </a:p>
          <a:p>
            <a:pPr marL="0" lvl="0" indent="0" algn="l" rtl="0">
              <a:spcBef>
                <a:spcPts val="560"/>
              </a:spcBef>
              <a:spcAft>
                <a:spcPts val="0"/>
              </a:spcAft>
              <a:buNone/>
            </a:pPr>
            <a:r>
              <a:rPr lang="en" sz="1000">
                <a:solidFill>
                  <a:schemeClr val="dk1"/>
                </a:solidFill>
              </a:rPr>
              <a:t>[3] </a:t>
            </a:r>
            <a:r>
              <a:rPr lang="en" sz="1000" b="0">
                <a:solidFill>
                  <a:schemeClr val="dk1"/>
                </a:solidFill>
              </a:rPr>
              <a:t>World. (2021, June 11). </a:t>
            </a:r>
            <a:r>
              <a:rPr lang="en" sz="1000" b="0" i="1">
                <a:solidFill>
                  <a:schemeClr val="dk1"/>
                </a:solidFill>
              </a:rPr>
              <a:t>Cardiovascular diseases (CVDs)</a:t>
            </a:r>
            <a:r>
              <a:rPr lang="en" sz="1000" b="0">
                <a:solidFill>
                  <a:schemeClr val="dk1"/>
                </a:solidFill>
              </a:rPr>
              <a:t>. Who.int; World Health Organization: WHO. https://www.who.int/news-room/fact-sheets/detail/cardiovascular-diseases-(cvds)</a:t>
            </a:r>
            <a:endParaRPr sz="1000">
              <a:solidFill>
                <a:schemeClr val="dk1"/>
              </a:solidFill>
            </a:endParaRPr>
          </a:p>
          <a:p>
            <a:pPr marL="0" lvl="0" indent="0" algn="l" rtl="0">
              <a:spcBef>
                <a:spcPts val="560"/>
              </a:spcBef>
              <a:spcAft>
                <a:spcPts val="0"/>
              </a:spcAft>
              <a:buNone/>
            </a:pPr>
            <a:r>
              <a:rPr lang="en" sz="1000">
                <a:solidFill>
                  <a:schemeClr val="dk1"/>
                </a:solidFill>
              </a:rPr>
              <a:t>[4] </a:t>
            </a:r>
            <a:r>
              <a:rPr lang="en" sz="1000" b="0" i="1">
                <a:solidFill>
                  <a:schemeClr val="dk1"/>
                </a:solidFill>
              </a:rPr>
              <a:t>Atherosclerotic Cardiovascular Disease Risk Markers | Choose the Right Test</a:t>
            </a:r>
            <a:r>
              <a:rPr lang="en" sz="1000" b="0">
                <a:solidFill>
                  <a:schemeClr val="dk1"/>
                </a:solidFill>
              </a:rPr>
              <a:t>. (2022). Arupconsult.com. </a:t>
            </a:r>
            <a:r>
              <a:rPr lang="en" sz="1000" b="0" u="sng">
                <a:solidFill>
                  <a:schemeClr val="hlink"/>
                </a:solidFill>
                <a:hlinkClick r:id="rId5"/>
              </a:rPr>
              <a:t>https://arupconsult.com/content/cardiovascular-disease-traditional-risk-markers</a:t>
            </a:r>
            <a:r>
              <a:rPr lang="en" sz="1000" b="0">
                <a:solidFill>
                  <a:schemeClr val="dk1"/>
                </a:solidFill>
              </a:rPr>
              <a:t> </a:t>
            </a:r>
            <a:endParaRPr sz="1000" b="0">
              <a:solidFill>
                <a:schemeClr val="dk1"/>
              </a:solidFill>
            </a:endParaRPr>
          </a:p>
          <a:p>
            <a:pPr marL="0" lvl="0" indent="0" algn="l" rtl="0">
              <a:spcBef>
                <a:spcPts val="560"/>
              </a:spcBef>
              <a:spcAft>
                <a:spcPts val="0"/>
              </a:spcAft>
              <a:buNone/>
            </a:pPr>
            <a:r>
              <a:rPr lang="en" sz="1000">
                <a:solidFill>
                  <a:schemeClr val="dk1"/>
                </a:solidFill>
              </a:rPr>
              <a:t>[5]</a:t>
            </a:r>
            <a:r>
              <a:rPr lang="en" sz="1000" b="0">
                <a:solidFill>
                  <a:schemeClr val="dk1"/>
                </a:solidFill>
              </a:rPr>
              <a:t> </a:t>
            </a:r>
            <a:r>
              <a:rPr lang="en" sz="1000" b="0" i="1">
                <a:solidFill>
                  <a:schemeClr val="dk1"/>
                </a:solidFill>
              </a:rPr>
              <a:t>Variations emerge in clinical cardiovascular disease risk calculator</a:t>
            </a:r>
            <a:r>
              <a:rPr lang="en" sz="1000" b="0">
                <a:solidFill>
                  <a:schemeClr val="dk1"/>
                </a:solidFill>
              </a:rPr>
              <a:t>. (2022, January 5). NHLBI, NIH. </a:t>
            </a:r>
            <a:r>
              <a:rPr lang="en" sz="1000" b="0" u="sng">
                <a:solidFill>
                  <a:schemeClr val="dk1"/>
                </a:solidFill>
                <a:hlinkClick r:id="rId6">
                  <a:extLst>
                    <a:ext uri="{A12FA001-AC4F-418D-AE19-62706E023703}">
                      <ahyp:hlinkClr xmlns:ahyp="http://schemas.microsoft.com/office/drawing/2018/hyperlinkcolor" val="tx"/>
                    </a:ext>
                  </a:extLst>
                </a:hlinkClick>
              </a:rPr>
              <a:t>https://www.nhlbi.nih.gov/news/2022/variations-emerge-clinical-cardiovascular-disease-risk-calculator</a:t>
            </a:r>
            <a:r>
              <a:rPr lang="en" sz="1000" b="0">
                <a:solidFill>
                  <a:schemeClr val="dk1"/>
                </a:solidFill>
              </a:rPr>
              <a:t> </a:t>
            </a:r>
            <a:endParaRPr sz="1000" b="0">
              <a:solidFill>
                <a:schemeClr val="dk1"/>
              </a:solidFill>
            </a:endParaRPr>
          </a:p>
          <a:p>
            <a:pPr marL="0" lvl="0" indent="0" algn="l" rtl="0">
              <a:spcBef>
                <a:spcPts val="560"/>
              </a:spcBef>
              <a:spcAft>
                <a:spcPts val="0"/>
              </a:spcAft>
              <a:buNone/>
            </a:pPr>
            <a:r>
              <a:rPr lang="en" sz="1000">
                <a:solidFill>
                  <a:schemeClr val="dk1"/>
                </a:solidFill>
              </a:rPr>
              <a:t>[6]</a:t>
            </a:r>
            <a:r>
              <a:rPr lang="en" sz="1000" b="0">
                <a:solidFill>
                  <a:schemeClr val="dk1"/>
                </a:solidFill>
              </a:rPr>
              <a:t> </a:t>
            </a:r>
            <a:r>
              <a:rPr lang="en" sz="1000" b="0" i="1">
                <a:solidFill>
                  <a:schemeClr val="dk1"/>
                </a:solidFill>
              </a:rPr>
              <a:t>Atherosclerotic Cardiovascular Disease Risk Markers | Choose the Right Test</a:t>
            </a:r>
            <a:r>
              <a:rPr lang="en" sz="1000" b="0">
                <a:solidFill>
                  <a:schemeClr val="dk1"/>
                </a:solidFill>
              </a:rPr>
              <a:t>. (2022). Arupconsult.com. </a:t>
            </a:r>
            <a:r>
              <a:rPr lang="en" sz="1000" b="0" u="sng">
                <a:solidFill>
                  <a:schemeClr val="hlink"/>
                </a:solidFill>
                <a:hlinkClick r:id="rId5"/>
              </a:rPr>
              <a:t>https://arupconsult.com/content/cardiovascular-disease-traditional-risk-markers</a:t>
            </a:r>
            <a:endParaRPr sz="1000" b="0">
              <a:solidFill>
                <a:schemeClr val="dk1"/>
              </a:solidFill>
            </a:endParaRPr>
          </a:p>
          <a:p>
            <a:pPr marL="0" lvl="0" indent="0" algn="l" rtl="0">
              <a:spcBef>
                <a:spcPts val="560"/>
              </a:spcBef>
              <a:spcAft>
                <a:spcPts val="0"/>
              </a:spcAft>
              <a:buNone/>
            </a:pPr>
            <a:r>
              <a:rPr lang="en" sz="1000">
                <a:solidFill>
                  <a:schemeClr val="dk1"/>
                </a:solidFill>
              </a:rPr>
              <a:t>[7] </a:t>
            </a:r>
            <a:r>
              <a:rPr lang="en" sz="1000" b="0">
                <a:solidFill>
                  <a:schemeClr val="dk1"/>
                </a:solidFill>
                <a:highlight>
                  <a:srgbClr val="FFFFFF"/>
                </a:highlight>
              </a:rPr>
              <a:t>AlQuaiz AM, Kazi A, Alodhayani AA, Almeneessier A, AlHabeeb KM, Siddiqui AR. Age and gender differences in the prevalence of chronic diseases and atherosclerotic cardiovascular disease risk scores in adults in Riyadh city, Saudi Arabia. Saudi Med J. 2021 May;42(5):526-536. doi: 10.15537/smj.2021.42.5.20200684. PMID: 33896782; PMCID: PMC9149694.</a:t>
            </a:r>
            <a:endParaRPr sz="1000" b="0">
              <a:solidFill>
                <a:schemeClr val="dk1"/>
              </a:solidFill>
              <a:highlight>
                <a:srgbClr val="FFFFFF"/>
              </a:highlight>
            </a:endParaRPr>
          </a:p>
          <a:p>
            <a:pPr marL="0" lvl="0" indent="0" algn="l" rtl="0">
              <a:spcBef>
                <a:spcPts val="560"/>
              </a:spcBef>
              <a:spcAft>
                <a:spcPts val="0"/>
              </a:spcAft>
              <a:buNone/>
            </a:pPr>
            <a:r>
              <a:rPr lang="en" sz="1000">
                <a:solidFill>
                  <a:schemeClr val="dk1"/>
                </a:solidFill>
                <a:highlight>
                  <a:srgbClr val="FFFFFF"/>
                </a:highlight>
              </a:rPr>
              <a:t>[8] </a:t>
            </a:r>
            <a:r>
              <a:rPr lang="en" sz="1000" b="0">
                <a:solidFill>
                  <a:schemeClr val="dk1"/>
                </a:solidFill>
              </a:rPr>
              <a:t>Goff, D. C., Lloyd-Jones, D. M., Bennett, G., Coady, S., D’Agostino, R. B., Gibbons, R., Greenland, P., Lackland, D. T., Levy, D., O’Donnell, C. J., Robinson, J. G., Schwartz, J. S., Shero, S. T., Smith, S. C., Sorlie, P., Stone, N. J., &amp; Wilson, P. W. F. (2014). 2013 ACC/AHA Guideline on the Assessment of Cardiovascular Risk. </a:t>
            </a:r>
            <a:r>
              <a:rPr lang="en" sz="1000" b="0" i="1">
                <a:solidFill>
                  <a:schemeClr val="dk1"/>
                </a:solidFill>
              </a:rPr>
              <a:t>Circulation</a:t>
            </a:r>
            <a:r>
              <a:rPr lang="en" sz="1000" b="0">
                <a:solidFill>
                  <a:schemeClr val="dk1"/>
                </a:solidFill>
              </a:rPr>
              <a:t>, </a:t>
            </a:r>
            <a:r>
              <a:rPr lang="en" sz="1000" b="0" i="1">
                <a:solidFill>
                  <a:schemeClr val="dk1"/>
                </a:solidFill>
              </a:rPr>
              <a:t>129</a:t>
            </a:r>
            <a:r>
              <a:rPr lang="en" sz="1000" b="0">
                <a:solidFill>
                  <a:schemeClr val="dk1"/>
                </a:solidFill>
              </a:rPr>
              <a:t>(25_suppl_2). </a:t>
            </a:r>
            <a:r>
              <a:rPr lang="en" sz="1000" b="0" u="sng">
                <a:solidFill>
                  <a:schemeClr val="hlink"/>
                </a:solidFill>
                <a:hlinkClick r:id="rId7"/>
              </a:rPr>
              <a:t>https://doi.org/10.1161/01.cir.0000437741.48606.98</a:t>
            </a:r>
            <a:endParaRPr sz="1000" b="0">
              <a:solidFill>
                <a:schemeClr val="dk1"/>
              </a:solidFill>
            </a:endParaRPr>
          </a:p>
          <a:p>
            <a:pPr marL="0" lvl="0" indent="0" algn="l" rtl="0">
              <a:spcBef>
                <a:spcPts val="560"/>
              </a:spcBef>
              <a:spcAft>
                <a:spcPts val="0"/>
              </a:spcAft>
              <a:buNone/>
            </a:pPr>
            <a:r>
              <a:rPr lang="en" sz="1000">
                <a:solidFill>
                  <a:schemeClr val="dk1"/>
                </a:solidFill>
              </a:rPr>
              <a:t>[9]</a:t>
            </a:r>
            <a:r>
              <a:rPr lang="en" sz="1000" b="0">
                <a:solidFill>
                  <a:schemeClr val="dk1"/>
                </a:solidFill>
              </a:rPr>
              <a:t> </a:t>
            </a:r>
            <a:r>
              <a:rPr lang="en" sz="1100" b="0" i="1">
                <a:solidFill>
                  <a:schemeClr val="dk1"/>
                </a:solidFill>
              </a:rPr>
              <a:t>What is ASCVD | Canadian Heart Patient Alliance</a:t>
            </a:r>
            <a:r>
              <a:rPr lang="en" sz="1100" b="0">
                <a:solidFill>
                  <a:schemeClr val="dk1"/>
                </a:solidFill>
              </a:rPr>
              <a:t>. (2021). Heartpatientalliance.ca. https://www.heartpatientalliance.ca/general-information/types-of-cardiovascular-disease/what-is-ascvd/</a:t>
            </a:r>
            <a:endParaRPr sz="1100" b="0">
              <a:solidFill>
                <a:schemeClr val="dk1"/>
              </a:solidFill>
            </a:endParaRPr>
          </a:p>
          <a:p>
            <a:pPr marL="0" lvl="0" indent="0" algn="l" rtl="0">
              <a:lnSpc>
                <a:spcPct val="115000"/>
              </a:lnSpc>
              <a:spcBef>
                <a:spcPts val="1200"/>
              </a:spcBef>
              <a:spcAft>
                <a:spcPts val="0"/>
              </a:spcAft>
              <a:buNone/>
            </a:pPr>
            <a:r>
              <a:rPr lang="en" sz="1200" b="0">
                <a:solidFill>
                  <a:srgbClr val="000000"/>
                </a:solidFill>
                <a:latin typeface="Times New Roman"/>
                <a:ea typeface="Times New Roman"/>
                <a:cs typeface="Times New Roman"/>
                <a:sym typeface="Times New Roman"/>
              </a:rPr>
              <a:t>‌</a:t>
            </a:r>
            <a:endParaRPr sz="1200" b="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100" b="0">
              <a:solidFill>
                <a:schemeClr val="dk1"/>
              </a:solidFill>
            </a:endParaRPr>
          </a:p>
          <a:p>
            <a:pPr marL="0" lvl="0" indent="0" algn="l" rtl="0">
              <a:lnSpc>
                <a:spcPct val="115000"/>
              </a:lnSpc>
              <a:spcBef>
                <a:spcPts val="1200"/>
              </a:spcBef>
              <a:spcAft>
                <a:spcPts val="0"/>
              </a:spcAft>
              <a:buNone/>
            </a:pPr>
            <a:r>
              <a:rPr lang="en" sz="1100" b="0">
                <a:solidFill>
                  <a:srgbClr val="000000"/>
                </a:solidFill>
              </a:rPr>
              <a:t>‌</a:t>
            </a:r>
            <a:endParaRPr sz="1100" b="0">
              <a:solidFill>
                <a:srgbClr val="000000"/>
              </a:solidFill>
            </a:endParaRPr>
          </a:p>
          <a:p>
            <a:pPr marL="0" lvl="0" indent="0" algn="l" rtl="0">
              <a:spcBef>
                <a:spcPts val="1200"/>
              </a:spcBef>
              <a:spcAft>
                <a:spcPts val="0"/>
              </a:spcAft>
              <a:buNone/>
            </a:pPr>
            <a:endParaRPr sz="1200" b="0">
              <a:solidFill>
                <a:schemeClr val="dk1"/>
              </a:solidFill>
              <a:highlight>
                <a:srgbClr val="FFFFFF"/>
              </a:highlight>
            </a:endParaRPr>
          </a:p>
          <a:p>
            <a:pPr marL="0" lvl="0" indent="0" algn="l" rtl="0">
              <a:spcBef>
                <a:spcPts val="560"/>
              </a:spcBef>
              <a:spcAft>
                <a:spcPts val="0"/>
              </a:spcAft>
              <a:buNone/>
            </a:pPr>
            <a:endParaRPr sz="1200" b="0">
              <a:solidFill>
                <a:schemeClr val="dk1"/>
              </a:solidFill>
            </a:endParaRPr>
          </a:p>
          <a:p>
            <a:pPr marL="0" lvl="0" indent="0" algn="l" rtl="0">
              <a:lnSpc>
                <a:spcPct val="115000"/>
              </a:lnSpc>
              <a:spcBef>
                <a:spcPts val="1200"/>
              </a:spcBef>
              <a:spcAft>
                <a:spcPts val="0"/>
              </a:spcAft>
              <a:buNone/>
            </a:pPr>
            <a:r>
              <a:rPr lang="en" sz="1200" b="0">
                <a:solidFill>
                  <a:srgbClr val="000000"/>
                </a:solidFill>
                <a:latin typeface="Times New Roman"/>
                <a:ea typeface="Times New Roman"/>
                <a:cs typeface="Times New Roman"/>
                <a:sym typeface="Times New Roman"/>
              </a:rPr>
              <a:t>‌</a:t>
            </a:r>
            <a:endParaRPr sz="1200" b="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350" b="0">
              <a:solidFill>
                <a:srgbClr val="000000"/>
              </a:solidFill>
              <a:latin typeface="Calibri"/>
              <a:ea typeface="Calibri"/>
              <a:cs typeface="Calibri"/>
              <a:sym typeface="Calibri"/>
            </a:endParaRPr>
          </a:p>
          <a:p>
            <a:pPr marL="0" lvl="0" indent="0" algn="l" rtl="0">
              <a:lnSpc>
                <a:spcPct val="115000"/>
              </a:lnSpc>
              <a:spcBef>
                <a:spcPts val="1200"/>
              </a:spcBef>
              <a:spcAft>
                <a:spcPts val="0"/>
              </a:spcAft>
              <a:buNone/>
            </a:pPr>
            <a:r>
              <a:rPr lang="en" sz="1100" b="0">
                <a:solidFill>
                  <a:srgbClr val="000000"/>
                </a:solidFill>
                <a:latin typeface="Calibri"/>
                <a:ea typeface="Calibri"/>
                <a:cs typeface="Calibri"/>
                <a:sym typeface="Calibri"/>
              </a:rPr>
              <a:t>‌</a:t>
            </a:r>
            <a:endParaRPr sz="1100" b="0">
              <a:solidFill>
                <a:srgbClr val="000000"/>
              </a:solidFill>
              <a:latin typeface="Calibri"/>
              <a:ea typeface="Calibri"/>
              <a:cs typeface="Calibri"/>
              <a:sym typeface="Calibri"/>
            </a:endParaRPr>
          </a:p>
          <a:p>
            <a:pPr marL="0" lvl="0" indent="0" algn="l" rtl="0">
              <a:spcBef>
                <a:spcPts val="1200"/>
              </a:spcBef>
              <a:spcAft>
                <a:spcPts val="0"/>
              </a:spcAft>
              <a:buNone/>
            </a:pPr>
            <a:endParaRPr sz="1100" b="0">
              <a:solidFill>
                <a:schemeClr val="dk1"/>
              </a:solidFill>
            </a:endParaRPr>
          </a:p>
          <a:p>
            <a:pPr marL="0" lvl="0" indent="0" algn="l" rtl="0">
              <a:lnSpc>
                <a:spcPct val="115000"/>
              </a:lnSpc>
              <a:spcBef>
                <a:spcPts val="1200"/>
              </a:spcBef>
              <a:spcAft>
                <a:spcPts val="0"/>
              </a:spcAft>
              <a:buNone/>
            </a:pPr>
            <a:r>
              <a:rPr lang="en" sz="1200" b="0">
                <a:solidFill>
                  <a:srgbClr val="000000"/>
                </a:solidFill>
                <a:latin typeface="Times New Roman"/>
                <a:ea typeface="Times New Roman"/>
                <a:cs typeface="Times New Roman"/>
                <a:sym typeface="Times New Roman"/>
              </a:rPr>
              <a:t>‌</a:t>
            </a:r>
            <a:endParaRPr sz="1200" b="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200">
              <a:solidFill>
                <a:schemeClr val="dk1"/>
              </a:solidFill>
            </a:endParaRPr>
          </a:p>
          <a:p>
            <a:pPr marL="0" lvl="0" indent="0" algn="l" rtl="0">
              <a:lnSpc>
                <a:spcPct val="115000"/>
              </a:lnSpc>
              <a:spcBef>
                <a:spcPts val="1200"/>
              </a:spcBef>
              <a:spcAft>
                <a:spcPts val="0"/>
              </a:spcAft>
              <a:buNone/>
            </a:pPr>
            <a:r>
              <a:rPr lang="en" sz="1200" b="0">
                <a:solidFill>
                  <a:schemeClr val="dk1"/>
                </a:solidFill>
              </a:rPr>
              <a:t>‌</a:t>
            </a:r>
            <a:endParaRPr sz="1200" b="0">
              <a:solidFill>
                <a:schemeClr val="dk1"/>
              </a:solidFill>
            </a:endParaRPr>
          </a:p>
          <a:p>
            <a:pPr marL="0" lvl="0" indent="0" algn="l" rtl="0">
              <a:spcBef>
                <a:spcPts val="1200"/>
              </a:spcBef>
              <a:spcAft>
                <a:spcPts val="0"/>
              </a:spcAft>
              <a:buNone/>
            </a:pPr>
            <a:endParaRPr sz="1200" b="0">
              <a:solidFill>
                <a:schemeClr val="dk1"/>
              </a:solidFill>
            </a:endParaRPr>
          </a:p>
          <a:p>
            <a:pPr marL="0" lvl="0" indent="0" algn="l" rtl="0">
              <a:lnSpc>
                <a:spcPct val="115000"/>
              </a:lnSpc>
              <a:spcBef>
                <a:spcPts val="1200"/>
              </a:spcBef>
              <a:spcAft>
                <a:spcPts val="0"/>
              </a:spcAft>
              <a:buNone/>
            </a:pPr>
            <a:r>
              <a:rPr lang="en" sz="1200" b="0">
                <a:solidFill>
                  <a:schemeClr val="dk1"/>
                </a:solidFill>
              </a:rPr>
              <a:t>‌</a:t>
            </a:r>
            <a:endParaRPr sz="1200" b="0">
              <a:solidFill>
                <a:schemeClr val="dk1"/>
              </a:solidFill>
            </a:endParaRPr>
          </a:p>
          <a:p>
            <a:pPr marL="0" lvl="0" indent="0" algn="l" rtl="0">
              <a:spcBef>
                <a:spcPts val="1200"/>
              </a:spcBef>
              <a:spcAft>
                <a:spcPts val="0"/>
              </a:spcAft>
              <a:buNone/>
            </a:pPr>
            <a:endParaRPr/>
          </a:p>
        </p:txBody>
      </p:sp>
      <p:sp>
        <p:nvSpPr>
          <p:cNvPr id="175" name="Google Shape;175;p23"/>
          <p:cNvSpPr txBox="1">
            <a:spLocks noGrp="1"/>
          </p:cNvSpPr>
          <p:nvPr>
            <p:ph type="body" idx="2"/>
          </p:nvPr>
        </p:nvSpPr>
        <p:spPr>
          <a:xfrm>
            <a:off x="208055" y="-6"/>
            <a:ext cx="8727900" cy="640800"/>
          </a:xfrm>
          <a:prstGeom prst="rect">
            <a:avLst/>
          </a:prstGeom>
        </p:spPr>
        <p:txBody>
          <a:bodyPr spcFirstLastPara="1" wrap="square" lIns="91425" tIns="45700" rIns="91425" bIns="45700" anchor="t" anchorCtr="0">
            <a:noAutofit/>
          </a:bodyPr>
          <a:lstStyle/>
          <a:p>
            <a:pPr marL="0" lvl="0" indent="0" algn="ctr" rtl="0">
              <a:spcBef>
                <a:spcPts val="720"/>
              </a:spcBef>
              <a:spcAft>
                <a:spcPts val="0"/>
              </a:spcAft>
              <a:buNone/>
            </a:pPr>
            <a:r>
              <a:rPr lang="en"/>
              <a:t>References</a:t>
            </a:r>
            <a:endParaRPr/>
          </a:p>
        </p:txBody>
      </p:sp>
      <p:sp>
        <p:nvSpPr>
          <p:cNvPr id="2" name="TextBox 1">
            <a:extLst>
              <a:ext uri="{FF2B5EF4-FFF2-40B4-BE49-F238E27FC236}">
                <a16:creationId xmlns:a16="http://schemas.microsoft.com/office/drawing/2014/main" id="{E2601316-0278-E9A5-4833-A0321822519B}"/>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0" y="1372016"/>
            <a:ext cx="9144000" cy="5904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
              <a:t>Thank You</a:t>
            </a:r>
            <a:endParaRPr/>
          </a:p>
        </p:txBody>
      </p:sp>
      <p:sp>
        <p:nvSpPr>
          <p:cNvPr id="181" name="Google Shape;181;p24"/>
          <p:cNvSpPr txBox="1">
            <a:spLocks noGrp="1"/>
          </p:cNvSpPr>
          <p:nvPr>
            <p:ph type="body" idx="2"/>
          </p:nvPr>
        </p:nvSpPr>
        <p:spPr>
          <a:xfrm>
            <a:off x="0" y="2701595"/>
            <a:ext cx="9144000" cy="558600"/>
          </a:xfrm>
          <a:prstGeom prst="rect">
            <a:avLst/>
          </a:prstGeom>
        </p:spPr>
        <p:txBody>
          <a:bodyPr spcFirstLastPara="1" wrap="square" lIns="91425" tIns="45700" rIns="91425" bIns="45700" anchor="t" anchorCtr="0">
            <a:noAutofit/>
          </a:bodyPr>
          <a:lstStyle/>
          <a:p>
            <a:pPr marL="0" lvl="0" indent="0" algn="ctr" rtl="0">
              <a:spcBef>
                <a:spcPts val="560"/>
              </a:spcBef>
              <a:spcAft>
                <a:spcPts val="0"/>
              </a:spcAft>
              <a:buNone/>
            </a:pPr>
            <a:r>
              <a:rPr lang="en"/>
              <a:t>Any 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7"/>
          <p:cNvSpPr txBox="1">
            <a:spLocks noGrp="1"/>
          </p:cNvSpPr>
          <p:nvPr>
            <p:ph type="body" idx="1"/>
          </p:nvPr>
        </p:nvSpPr>
        <p:spPr>
          <a:xfrm>
            <a:off x="-49475" y="637775"/>
            <a:ext cx="5016600" cy="3670500"/>
          </a:xfrm>
          <a:prstGeom prst="rect">
            <a:avLst/>
          </a:prstGeom>
        </p:spPr>
        <p:txBody>
          <a:bodyPr spcFirstLastPara="1" wrap="square" lIns="91425" tIns="45700" rIns="91425" bIns="45700" anchor="t" anchorCtr="0">
            <a:noAutofit/>
          </a:bodyPr>
          <a:lstStyle/>
          <a:p>
            <a:pPr marL="457200" lvl="0" indent="-349250" algn="l" rtl="0">
              <a:spcBef>
                <a:spcPts val="0"/>
              </a:spcBef>
              <a:spcAft>
                <a:spcPts val="0"/>
              </a:spcAft>
              <a:buSzPts val="1900"/>
              <a:buChar char="•"/>
            </a:pPr>
            <a:r>
              <a:rPr lang="en" sz="1900" b="0"/>
              <a:t>Heart disease remains the </a:t>
            </a:r>
            <a:r>
              <a:rPr lang="en" sz="1900"/>
              <a:t>leading</a:t>
            </a:r>
            <a:r>
              <a:rPr lang="en" sz="1900" b="0"/>
              <a:t> cause of death in the United States </a:t>
            </a:r>
            <a:endParaRPr sz="1900" b="0"/>
          </a:p>
          <a:p>
            <a:pPr marL="914400" lvl="1" indent="-330200" algn="l" rtl="0">
              <a:spcBef>
                <a:spcPts val="0"/>
              </a:spcBef>
              <a:spcAft>
                <a:spcPts val="0"/>
              </a:spcAft>
              <a:buSzPts val="1600"/>
              <a:buChar char="–"/>
            </a:pPr>
            <a:r>
              <a:rPr lang="en" sz="1600" b="1">
                <a:highlight>
                  <a:srgbClr val="FFFFFF"/>
                </a:highlight>
              </a:rPr>
              <a:t>~697,000</a:t>
            </a:r>
            <a:r>
              <a:rPr lang="en" sz="1600">
                <a:highlight>
                  <a:srgbClr val="FFFFFF"/>
                </a:highlight>
              </a:rPr>
              <a:t> people die every year: 1 in every 5 deaths</a:t>
            </a:r>
            <a:r>
              <a:rPr lang="en" sz="1600" baseline="30000">
                <a:highlight>
                  <a:srgbClr val="FFFFFF"/>
                </a:highlight>
              </a:rPr>
              <a:t>[1]</a:t>
            </a:r>
            <a:r>
              <a:rPr lang="en" sz="1600">
                <a:highlight>
                  <a:srgbClr val="FFFFFF"/>
                </a:highlight>
              </a:rPr>
              <a:t>  </a:t>
            </a:r>
            <a:endParaRPr sz="1600">
              <a:highlight>
                <a:srgbClr val="FFFFFF"/>
              </a:highlight>
            </a:endParaRPr>
          </a:p>
          <a:p>
            <a:pPr marL="914400" lvl="1" indent="-330200" algn="l" rtl="0">
              <a:spcBef>
                <a:spcPts val="0"/>
              </a:spcBef>
              <a:spcAft>
                <a:spcPts val="0"/>
              </a:spcAft>
              <a:buSzPts val="1600"/>
              <a:buChar char="–"/>
            </a:pPr>
            <a:r>
              <a:rPr lang="en" sz="1600">
                <a:highlight>
                  <a:srgbClr val="FFFFFF"/>
                </a:highlight>
              </a:rPr>
              <a:t>Atherosclerotic cardiovascular disease (ASCVD) affects ~18 million worldwide</a:t>
            </a:r>
            <a:r>
              <a:rPr lang="en" sz="1600" baseline="30000">
                <a:highlight>
                  <a:srgbClr val="FFFFFF"/>
                </a:highlight>
              </a:rPr>
              <a:t>[3]</a:t>
            </a:r>
            <a:endParaRPr sz="1600" baseline="30000">
              <a:highlight>
                <a:srgbClr val="FFFFFF"/>
              </a:highlight>
            </a:endParaRPr>
          </a:p>
          <a:p>
            <a:pPr marL="457200" lvl="0" indent="-349250" algn="l" rtl="0">
              <a:spcBef>
                <a:spcPts val="1000"/>
              </a:spcBef>
              <a:spcAft>
                <a:spcPts val="0"/>
              </a:spcAft>
              <a:buSzPts val="1900"/>
              <a:buChar char="•"/>
            </a:pPr>
            <a:r>
              <a:rPr lang="en" sz="1900" b="0"/>
              <a:t>There is a </a:t>
            </a:r>
            <a:r>
              <a:rPr lang="en" sz="1900"/>
              <a:t>need</a:t>
            </a:r>
            <a:r>
              <a:rPr lang="en" sz="1900" b="0"/>
              <a:t> for patients to estimate their 10-year heart disease risk as a reference point prior to an initial appointment</a:t>
            </a:r>
            <a:r>
              <a:rPr lang="en" sz="1900" b="0" baseline="30000"/>
              <a:t>[4]</a:t>
            </a:r>
            <a:r>
              <a:rPr lang="en" sz="1900" b="0"/>
              <a:t> </a:t>
            </a:r>
            <a:endParaRPr sz="1900" b="0"/>
          </a:p>
          <a:p>
            <a:pPr marL="457200" lvl="0" indent="-349250" algn="l" rtl="0">
              <a:spcBef>
                <a:spcPts val="1000"/>
              </a:spcBef>
              <a:spcAft>
                <a:spcPts val="0"/>
              </a:spcAft>
              <a:buSzPts val="1900"/>
              <a:buChar char="•"/>
            </a:pPr>
            <a:r>
              <a:rPr lang="en" sz="1900" b="0"/>
              <a:t>There is a </a:t>
            </a:r>
            <a:r>
              <a:rPr lang="en" sz="1900"/>
              <a:t>need</a:t>
            </a:r>
            <a:r>
              <a:rPr lang="en" sz="1900" b="0"/>
              <a:t> for patients to determine, based on risk severity, where hospitals are in reference to location</a:t>
            </a:r>
            <a:endParaRPr sz="1900" b="0"/>
          </a:p>
        </p:txBody>
      </p:sp>
      <p:sp>
        <p:nvSpPr>
          <p:cNvPr id="43" name="Google Shape;43;p7"/>
          <p:cNvSpPr txBox="1">
            <a:spLocks noGrp="1"/>
          </p:cNvSpPr>
          <p:nvPr>
            <p:ph type="body" idx="2"/>
          </p:nvPr>
        </p:nvSpPr>
        <p:spPr>
          <a:xfrm>
            <a:off x="208055" y="56194"/>
            <a:ext cx="8727900" cy="640800"/>
          </a:xfrm>
          <a:prstGeom prst="rect">
            <a:avLst/>
          </a:prstGeom>
        </p:spPr>
        <p:txBody>
          <a:bodyPr spcFirstLastPara="1" wrap="square" lIns="91425" tIns="45700" rIns="91425" bIns="45700" anchor="t" anchorCtr="0">
            <a:noAutofit/>
          </a:bodyPr>
          <a:lstStyle/>
          <a:p>
            <a:pPr marL="0" lvl="0" indent="0" algn="ctr" rtl="0">
              <a:spcBef>
                <a:spcPts val="720"/>
              </a:spcBef>
              <a:spcAft>
                <a:spcPts val="0"/>
              </a:spcAft>
              <a:buNone/>
            </a:pPr>
            <a:r>
              <a:rPr lang="en"/>
              <a:t>Problem Description and Motivation</a:t>
            </a:r>
            <a:endParaRPr/>
          </a:p>
        </p:txBody>
      </p:sp>
      <p:pic>
        <p:nvPicPr>
          <p:cNvPr id="44" name="Google Shape;44;p7"/>
          <p:cNvPicPr preferRelativeResize="0"/>
          <p:nvPr/>
        </p:nvPicPr>
        <p:blipFill rotWithShape="1">
          <a:blip r:embed="rId3">
            <a:alphaModFix/>
          </a:blip>
          <a:srcRect l="4540" r="4101"/>
          <a:stretch/>
        </p:blipFill>
        <p:spPr>
          <a:xfrm>
            <a:off x="4967125" y="1285925"/>
            <a:ext cx="4176876" cy="2571651"/>
          </a:xfrm>
          <a:prstGeom prst="rect">
            <a:avLst/>
          </a:prstGeom>
          <a:noFill/>
          <a:ln>
            <a:noFill/>
          </a:ln>
        </p:spPr>
      </p:pic>
      <p:sp>
        <p:nvSpPr>
          <p:cNvPr id="45" name="Google Shape;45;p7"/>
          <p:cNvSpPr txBox="1"/>
          <p:nvPr/>
        </p:nvSpPr>
        <p:spPr>
          <a:xfrm>
            <a:off x="5543100" y="3857575"/>
            <a:ext cx="3024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Figure 1: Heart Disease Statistics</a:t>
            </a:r>
            <a:r>
              <a:rPr lang="en" baseline="30000">
                <a:solidFill>
                  <a:schemeClr val="dk1"/>
                </a:solidFill>
              </a:rPr>
              <a:t>[2]</a:t>
            </a:r>
            <a:endParaRPr baseline="30000">
              <a:solidFill>
                <a:schemeClr val="dk1"/>
              </a:solidFill>
            </a:endParaRPr>
          </a:p>
        </p:txBody>
      </p:sp>
      <p:sp>
        <p:nvSpPr>
          <p:cNvPr id="2" name="TextBox 1">
            <a:extLst>
              <a:ext uri="{FF2B5EF4-FFF2-40B4-BE49-F238E27FC236}">
                <a16:creationId xmlns:a16="http://schemas.microsoft.com/office/drawing/2014/main" id="{4198875E-01E2-8E50-B7E9-D60B4A6EC082}"/>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Cait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8"/>
          <p:cNvSpPr txBox="1">
            <a:spLocks noGrp="1"/>
          </p:cNvSpPr>
          <p:nvPr>
            <p:ph type="body" idx="1"/>
          </p:nvPr>
        </p:nvSpPr>
        <p:spPr>
          <a:xfrm>
            <a:off x="208005" y="771883"/>
            <a:ext cx="8727900" cy="3670500"/>
          </a:xfrm>
          <a:prstGeom prst="rect">
            <a:avLst/>
          </a:prstGeom>
        </p:spPr>
        <p:txBody>
          <a:bodyPr spcFirstLastPara="1" wrap="square" lIns="91425" tIns="45700" rIns="91425" bIns="45700" anchor="t" anchorCtr="0">
            <a:noAutofit/>
          </a:bodyPr>
          <a:lstStyle/>
          <a:p>
            <a:pPr marL="457200" lvl="0" indent="-374650" algn="l" rtl="0">
              <a:spcBef>
                <a:spcPts val="560"/>
              </a:spcBef>
              <a:spcAft>
                <a:spcPts val="0"/>
              </a:spcAft>
              <a:buSzPts val="2300"/>
              <a:buChar char="•"/>
            </a:pPr>
            <a:r>
              <a:rPr lang="en" sz="2300" b="0"/>
              <a:t>ASCVD involves the buildup of cholesterol plaque in the arteries </a:t>
            </a:r>
            <a:endParaRPr sz="2300" b="0"/>
          </a:p>
          <a:p>
            <a:pPr marL="914400" lvl="1" indent="-349250" algn="l" rtl="0">
              <a:spcBef>
                <a:spcPts val="0"/>
              </a:spcBef>
              <a:spcAft>
                <a:spcPts val="0"/>
              </a:spcAft>
              <a:buSzPts val="1900"/>
              <a:buChar char="–"/>
            </a:pPr>
            <a:r>
              <a:rPr lang="en" sz="1900"/>
              <a:t>Refers to conditions including coronary heart disease (CHD), coronary artery stenosis, and angina</a:t>
            </a:r>
            <a:r>
              <a:rPr lang="en" sz="1900" baseline="30000"/>
              <a:t>[6]</a:t>
            </a:r>
            <a:endParaRPr sz="1900" baseline="30000"/>
          </a:p>
          <a:p>
            <a:pPr marL="457200" lvl="0" indent="-374650" algn="l" rtl="0">
              <a:spcBef>
                <a:spcPts val="0"/>
              </a:spcBef>
              <a:spcAft>
                <a:spcPts val="0"/>
              </a:spcAft>
              <a:buSzPts val="2300"/>
              <a:buChar char="•"/>
            </a:pPr>
            <a:r>
              <a:rPr lang="en" sz="2300" b="0"/>
              <a:t>Risk factors include high blood pressure, low LDL, diabetes, smoking history, age, and sex</a:t>
            </a:r>
            <a:r>
              <a:rPr lang="en" sz="2300" b="0" baseline="30000"/>
              <a:t>[6]</a:t>
            </a:r>
            <a:r>
              <a:rPr lang="en" sz="2300" b="0"/>
              <a:t> </a:t>
            </a:r>
            <a:endParaRPr sz="2300" b="0"/>
          </a:p>
        </p:txBody>
      </p:sp>
      <p:sp>
        <p:nvSpPr>
          <p:cNvPr id="51" name="Google Shape;51;p8"/>
          <p:cNvSpPr txBox="1">
            <a:spLocks noGrp="1"/>
          </p:cNvSpPr>
          <p:nvPr>
            <p:ph type="body" idx="2"/>
          </p:nvPr>
        </p:nvSpPr>
        <p:spPr>
          <a:xfrm>
            <a:off x="208005" y="130969"/>
            <a:ext cx="8727900" cy="640800"/>
          </a:xfrm>
          <a:prstGeom prst="rect">
            <a:avLst/>
          </a:prstGeom>
        </p:spPr>
        <p:txBody>
          <a:bodyPr spcFirstLastPara="1" wrap="square" lIns="91425" tIns="45700" rIns="91425" bIns="45700" anchor="t" anchorCtr="0">
            <a:noAutofit/>
          </a:bodyPr>
          <a:lstStyle/>
          <a:p>
            <a:pPr marL="0" lvl="0" indent="0" algn="ctr" rtl="0">
              <a:spcBef>
                <a:spcPts val="720"/>
              </a:spcBef>
              <a:spcAft>
                <a:spcPts val="0"/>
              </a:spcAft>
              <a:buNone/>
            </a:pPr>
            <a:r>
              <a:rPr lang="en"/>
              <a:t>Biology &amp; Physiology of ASCVD</a:t>
            </a:r>
            <a:endParaRPr/>
          </a:p>
        </p:txBody>
      </p:sp>
      <p:pic>
        <p:nvPicPr>
          <p:cNvPr id="52" name="Google Shape;52;p8"/>
          <p:cNvPicPr preferRelativeResize="0"/>
          <p:nvPr/>
        </p:nvPicPr>
        <p:blipFill rotWithShape="1">
          <a:blip r:embed="rId3">
            <a:alphaModFix/>
          </a:blip>
          <a:srcRect t="37450" b="14677"/>
          <a:stretch/>
        </p:blipFill>
        <p:spPr>
          <a:xfrm>
            <a:off x="2142863" y="2863650"/>
            <a:ext cx="4858276" cy="1656749"/>
          </a:xfrm>
          <a:prstGeom prst="rect">
            <a:avLst/>
          </a:prstGeom>
          <a:noFill/>
          <a:ln>
            <a:noFill/>
          </a:ln>
        </p:spPr>
      </p:pic>
      <p:sp>
        <p:nvSpPr>
          <p:cNvPr id="53" name="Google Shape;53;p8"/>
          <p:cNvSpPr txBox="1"/>
          <p:nvPr/>
        </p:nvSpPr>
        <p:spPr>
          <a:xfrm>
            <a:off x="6842575" y="3384225"/>
            <a:ext cx="1988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Figure 2: Stages of ASCVD</a:t>
            </a:r>
            <a:r>
              <a:rPr lang="en" baseline="30000">
                <a:solidFill>
                  <a:schemeClr val="dk1"/>
                </a:solidFill>
              </a:rPr>
              <a:t>[9]</a:t>
            </a:r>
            <a:endParaRPr baseline="30000">
              <a:solidFill>
                <a:schemeClr val="dk1"/>
              </a:solidFill>
            </a:endParaRPr>
          </a:p>
        </p:txBody>
      </p:sp>
      <p:sp>
        <p:nvSpPr>
          <p:cNvPr id="3" name="TextBox 2">
            <a:extLst>
              <a:ext uri="{FF2B5EF4-FFF2-40B4-BE49-F238E27FC236}">
                <a16:creationId xmlns:a16="http://schemas.microsoft.com/office/drawing/2014/main" id="{C82B10E9-A3E9-4E83-B41D-B3C80169D5EF}"/>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Cait 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1"/>
                </a:solidFill>
              </a:rPr>
              <a:t>Introduction</a:t>
            </a:r>
            <a:endParaRPr>
              <a:solidFill>
                <a:schemeClr val="dk1"/>
              </a:solidFill>
            </a:endParaRPr>
          </a:p>
        </p:txBody>
      </p:sp>
      <p:sp>
        <p:nvSpPr>
          <p:cNvPr id="2" name="TextBox 1">
            <a:extLst>
              <a:ext uri="{FF2B5EF4-FFF2-40B4-BE49-F238E27FC236}">
                <a16:creationId xmlns:a16="http://schemas.microsoft.com/office/drawing/2014/main" id="{3C9975E4-E859-D075-0B7E-EBA3622E19B5}"/>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Garrett 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0"/>
          <p:cNvSpPr txBox="1">
            <a:spLocks noGrp="1"/>
          </p:cNvSpPr>
          <p:nvPr>
            <p:ph type="body" idx="1"/>
          </p:nvPr>
        </p:nvSpPr>
        <p:spPr>
          <a:xfrm>
            <a:off x="208005" y="986711"/>
            <a:ext cx="8727900" cy="3869700"/>
          </a:xfrm>
          <a:prstGeom prst="rect">
            <a:avLst/>
          </a:prstGeom>
        </p:spPr>
        <p:txBody>
          <a:bodyPr spcFirstLastPara="1" wrap="square" lIns="91425" tIns="45700" rIns="91425" bIns="45700" anchor="t" anchorCtr="0">
            <a:noAutofit/>
          </a:bodyPr>
          <a:lstStyle/>
          <a:p>
            <a:pPr marL="457200" lvl="0" indent="-342900" algn="l" rtl="0">
              <a:spcBef>
                <a:spcPts val="0"/>
              </a:spcBef>
              <a:spcAft>
                <a:spcPts val="0"/>
              </a:spcAft>
              <a:buClr>
                <a:schemeClr val="dk1"/>
              </a:buClr>
              <a:buSzPts val="1800"/>
              <a:buChar char="•"/>
            </a:pPr>
            <a:r>
              <a:rPr lang="en" sz="1800" b="0" dirty="0">
                <a:solidFill>
                  <a:schemeClr val="dk1"/>
                </a:solidFill>
              </a:rPr>
              <a:t>A graphical user interface (GUI) will be developed that enables an individual to obtain their risk for ASCVD </a:t>
            </a:r>
            <a:endParaRPr sz="1800" b="0" dirty="0">
              <a:solidFill>
                <a:schemeClr val="dk1"/>
              </a:solidFill>
            </a:endParaRPr>
          </a:p>
          <a:p>
            <a:pPr marL="914400" lvl="1" indent="-342900" algn="l" rtl="0">
              <a:spcBef>
                <a:spcPts val="0"/>
              </a:spcBef>
              <a:spcAft>
                <a:spcPts val="0"/>
              </a:spcAft>
              <a:buClr>
                <a:schemeClr val="dk1"/>
              </a:buClr>
              <a:buSzPts val="1800"/>
              <a:buChar char="–"/>
            </a:pPr>
            <a:r>
              <a:rPr lang="en" sz="1800" dirty="0"/>
              <a:t>Will allow the user to input: sex, race, age, presence of blood pressure medications, blood pressure values, cholesterol, high-density lipoprotein (HDL) cholesterol, smoking status, and presence of diabetes</a:t>
            </a:r>
            <a:endParaRPr sz="1800" dirty="0"/>
          </a:p>
          <a:p>
            <a:pPr marL="457200" lvl="0" indent="-342900" algn="l" rtl="0">
              <a:spcBef>
                <a:spcPts val="1000"/>
              </a:spcBef>
              <a:spcAft>
                <a:spcPts val="0"/>
              </a:spcAft>
              <a:buClr>
                <a:schemeClr val="dk1"/>
              </a:buClr>
              <a:buSzPts val="1800"/>
              <a:buChar char="•"/>
            </a:pPr>
            <a:r>
              <a:rPr lang="en" sz="1800" b="0" dirty="0"/>
              <a:t>User will be able to input their current zip code</a:t>
            </a:r>
            <a:endParaRPr sz="1800" b="0" dirty="0"/>
          </a:p>
          <a:p>
            <a:pPr marL="457200" lvl="0" indent="-342900" algn="l" rtl="0">
              <a:spcBef>
                <a:spcPts val="1000"/>
              </a:spcBef>
              <a:spcAft>
                <a:spcPts val="0"/>
              </a:spcAft>
              <a:buClr>
                <a:schemeClr val="dk1"/>
              </a:buClr>
              <a:buSzPts val="1800"/>
              <a:buChar char="•"/>
            </a:pPr>
            <a:r>
              <a:rPr lang="en" sz="1800" b="0" dirty="0">
                <a:solidFill>
                  <a:schemeClr val="dk1"/>
                </a:solidFill>
              </a:rPr>
              <a:t>Based on input factors, the calculator will present a risk score of ASCVD as a percentage (##.##%)</a:t>
            </a:r>
            <a:endParaRPr sz="1800" b="0" dirty="0">
              <a:solidFill>
                <a:schemeClr val="dk1"/>
              </a:solidFill>
            </a:endParaRPr>
          </a:p>
          <a:p>
            <a:pPr marL="457200" lvl="0" indent="-342900" algn="l" rtl="0">
              <a:spcBef>
                <a:spcPts val="1000"/>
              </a:spcBef>
              <a:spcAft>
                <a:spcPts val="0"/>
              </a:spcAft>
              <a:buClr>
                <a:schemeClr val="dk1"/>
              </a:buClr>
              <a:buSzPts val="1800"/>
              <a:buChar char="•"/>
            </a:pPr>
            <a:r>
              <a:rPr lang="en" sz="1800" b="0" dirty="0">
                <a:solidFill>
                  <a:schemeClr val="dk1"/>
                </a:solidFill>
              </a:rPr>
              <a:t>Based on entered zip code, the GUI will determine the three closest hospitals from their location along with the distance to each hospital</a:t>
            </a:r>
            <a:endParaRPr sz="1800" b="0" dirty="0">
              <a:solidFill>
                <a:schemeClr val="dk1"/>
              </a:solidFill>
            </a:endParaRPr>
          </a:p>
        </p:txBody>
      </p:sp>
      <p:sp>
        <p:nvSpPr>
          <p:cNvPr id="64" name="Google Shape;64;p10"/>
          <p:cNvSpPr txBox="1">
            <a:spLocks noGrp="1"/>
          </p:cNvSpPr>
          <p:nvPr>
            <p:ph type="body" idx="2"/>
          </p:nvPr>
        </p:nvSpPr>
        <p:spPr>
          <a:xfrm>
            <a:off x="208005" y="91469"/>
            <a:ext cx="8727900" cy="640800"/>
          </a:xfrm>
          <a:prstGeom prst="rect">
            <a:avLst/>
          </a:prstGeom>
        </p:spPr>
        <p:txBody>
          <a:bodyPr spcFirstLastPara="1" wrap="square" lIns="91425" tIns="45700" rIns="91425" bIns="45700" anchor="t" anchorCtr="0">
            <a:noAutofit/>
          </a:bodyPr>
          <a:lstStyle/>
          <a:p>
            <a:pPr marL="0" lvl="0" indent="0" algn="ctr" rtl="0">
              <a:spcBef>
                <a:spcPts val="720"/>
              </a:spcBef>
              <a:spcAft>
                <a:spcPts val="0"/>
              </a:spcAft>
              <a:buNone/>
            </a:pPr>
            <a:r>
              <a:rPr lang="en"/>
              <a:t>Goals</a:t>
            </a:r>
            <a:endParaRPr/>
          </a:p>
        </p:txBody>
      </p:sp>
      <p:sp>
        <p:nvSpPr>
          <p:cNvPr id="2" name="TextBox 1">
            <a:extLst>
              <a:ext uri="{FF2B5EF4-FFF2-40B4-BE49-F238E27FC236}">
                <a16:creationId xmlns:a16="http://schemas.microsoft.com/office/drawing/2014/main" id="{D211CA13-F01F-91EE-3E08-67D56777544E}"/>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Garrett 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1"/>
          <p:cNvSpPr txBox="1">
            <a:spLocks noGrp="1"/>
          </p:cNvSpPr>
          <p:nvPr>
            <p:ph type="body" idx="1"/>
          </p:nvPr>
        </p:nvSpPr>
        <p:spPr>
          <a:xfrm>
            <a:off x="208005" y="894873"/>
            <a:ext cx="8727900" cy="36705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en" sz="2000" dirty="0"/>
              <a:t>Target End Users</a:t>
            </a:r>
            <a:endParaRPr sz="2000" dirty="0"/>
          </a:p>
          <a:p>
            <a:pPr marL="457200" lvl="0" indent="-342900" algn="l" rtl="0">
              <a:spcBef>
                <a:spcPts val="560"/>
              </a:spcBef>
              <a:spcAft>
                <a:spcPts val="0"/>
              </a:spcAft>
              <a:buSzPts val="1800"/>
              <a:buChar char="•"/>
            </a:pPr>
            <a:r>
              <a:rPr lang="en" sz="1800" b="0" dirty="0"/>
              <a:t>Primary users are those who are between the ages of 40 and 75 years of age and are at risk for ASCVD</a:t>
            </a:r>
            <a:endParaRPr sz="1800" b="0" dirty="0"/>
          </a:p>
          <a:p>
            <a:pPr marL="914400" lvl="1" indent="-342900" algn="l" rtl="0">
              <a:spcBef>
                <a:spcPts val="0"/>
              </a:spcBef>
              <a:spcAft>
                <a:spcPts val="0"/>
              </a:spcAft>
              <a:buSzPts val="1800"/>
              <a:buChar char="–"/>
            </a:pPr>
            <a:r>
              <a:rPr lang="en" sz="1800" dirty="0"/>
              <a:t>Secondary users are 21 to 39 and 76 and older, as users in these age groups are typically at lower risk</a:t>
            </a:r>
            <a:r>
              <a:rPr lang="en" sz="1800" baseline="30000" dirty="0"/>
              <a:t>[7]</a:t>
            </a:r>
            <a:endParaRPr sz="1800" baseline="30000" dirty="0"/>
          </a:p>
          <a:p>
            <a:pPr marL="0" lvl="0" indent="0" algn="l" rtl="0">
              <a:spcBef>
                <a:spcPts val="560"/>
              </a:spcBef>
              <a:spcAft>
                <a:spcPts val="0"/>
              </a:spcAft>
              <a:buNone/>
            </a:pPr>
            <a:r>
              <a:rPr lang="en" sz="2000" dirty="0"/>
              <a:t>Influence</a:t>
            </a:r>
            <a:endParaRPr sz="2000" dirty="0"/>
          </a:p>
          <a:p>
            <a:pPr marL="457200" lvl="0" indent="-342900" algn="l" rtl="0">
              <a:spcBef>
                <a:spcPts val="560"/>
              </a:spcBef>
              <a:spcAft>
                <a:spcPts val="0"/>
              </a:spcAft>
              <a:buSzPts val="1800"/>
              <a:buChar char="•"/>
            </a:pPr>
            <a:r>
              <a:rPr lang="en" sz="1800" b="0" dirty="0"/>
              <a:t>Can provide users with a baseline risk for ASCVD prior to an appointment with their physician </a:t>
            </a:r>
            <a:endParaRPr sz="1800" b="0" dirty="0"/>
          </a:p>
          <a:p>
            <a:pPr marL="457200" lvl="0" indent="-342900" algn="l" rtl="0">
              <a:spcBef>
                <a:spcPts val="0"/>
              </a:spcBef>
              <a:spcAft>
                <a:spcPts val="0"/>
              </a:spcAft>
              <a:buSzPts val="1800"/>
              <a:buChar char="•"/>
            </a:pPr>
            <a:r>
              <a:rPr lang="en" sz="1800" b="0" dirty="0"/>
              <a:t>Can provide users appropriate resources (i.e., hospitals near them) to make a decision if they or a family member feel they are in dire need</a:t>
            </a:r>
            <a:endParaRPr sz="1800" b="0" dirty="0"/>
          </a:p>
          <a:p>
            <a:pPr marL="914400" lvl="1" indent="-342900" algn="l" rtl="0">
              <a:spcBef>
                <a:spcPts val="0"/>
              </a:spcBef>
              <a:spcAft>
                <a:spcPts val="0"/>
              </a:spcAft>
              <a:buSzPts val="1800"/>
              <a:buChar char="–"/>
            </a:pPr>
            <a:r>
              <a:rPr lang="en" sz="1800" dirty="0"/>
              <a:t>This could be the difference between life or death for the patient</a:t>
            </a:r>
            <a:endParaRPr sz="1800" dirty="0"/>
          </a:p>
        </p:txBody>
      </p:sp>
      <p:sp>
        <p:nvSpPr>
          <p:cNvPr id="70" name="Google Shape;70;p11"/>
          <p:cNvSpPr txBox="1">
            <a:spLocks noGrp="1"/>
          </p:cNvSpPr>
          <p:nvPr>
            <p:ph type="body" idx="2"/>
          </p:nvPr>
        </p:nvSpPr>
        <p:spPr>
          <a:xfrm>
            <a:off x="208005" y="130969"/>
            <a:ext cx="8727900" cy="640800"/>
          </a:xfrm>
          <a:prstGeom prst="rect">
            <a:avLst/>
          </a:prstGeom>
        </p:spPr>
        <p:txBody>
          <a:bodyPr spcFirstLastPara="1" wrap="square" lIns="91425" tIns="45700" rIns="91425" bIns="45700" anchor="t" anchorCtr="0">
            <a:noAutofit/>
          </a:bodyPr>
          <a:lstStyle/>
          <a:p>
            <a:pPr marL="0" lvl="0" indent="0" algn="ctr" rtl="0">
              <a:spcBef>
                <a:spcPts val="720"/>
              </a:spcBef>
              <a:spcAft>
                <a:spcPts val="0"/>
              </a:spcAft>
              <a:buNone/>
            </a:pPr>
            <a:r>
              <a:rPr lang="en"/>
              <a:t>Users &amp; Influence</a:t>
            </a:r>
            <a:endParaRPr/>
          </a:p>
        </p:txBody>
      </p:sp>
      <p:sp>
        <p:nvSpPr>
          <p:cNvPr id="2" name="TextBox 1">
            <a:extLst>
              <a:ext uri="{FF2B5EF4-FFF2-40B4-BE49-F238E27FC236}">
                <a16:creationId xmlns:a16="http://schemas.microsoft.com/office/drawing/2014/main" id="{BB483DC0-70D5-4531-1922-3036BC3060B3}"/>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Garrett 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1"/>
                </a:solidFill>
              </a:rPr>
              <a:t>Methods &amp; Experiments</a:t>
            </a:r>
            <a:endParaRPr>
              <a:solidFill>
                <a:schemeClr val="dk1"/>
              </a:solidFill>
            </a:endParaRPr>
          </a:p>
        </p:txBody>
      </p:sp>
      <p:sp>
        <p:nvSpPr>
          <p:cNvPr id="2" name="TextBox 1">
            <a:extLst>
              <a:ext uri="{FF2B5EF4-FFF2-40B4-BE49-F238E27FC236}">
                <a16:creationId xmlns:a16="http://schemas.microsoft.com/office/drawing/2014/main" id="{0F7D4B97-E6A3-9185-EEDB-257AA3E545C3}"/>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Cait 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3"/>
          <p:cNvSpPr txBox="1">
            <a:spLocks noGrp="1"/>
          </p:cNvSpPr>
          <p:nvPr>
            <p:ph type="body" idx="1"/>
          </p:nvPr>
        </p:nvSpPr>
        <p:spPr>
          <a:xfrm>
            <a:off x="208005" y="994409"/>
            <a:ext cx="8727900" cy="3670500"/>
          </a:xfrm>
          <a:prstGeom prst="rect">
            <a:avLst/>
          </a:prstGeom>
        </p:spPr>
        <p:txBody>
          <a:bodyPr spcFirstLastPara="1" wrap="square" lIns="91425" tIns="45700" rIns="91425" bIns="45700" anchor="t" anchorCtr="0">
            <a:noAutofit/>
          </a:bodyPr>
          <a:lstStyle/>
          <a:p>
            <a:pPr marL="457200" lvl="0" indent="-406400" algn="l" rtl="0">
              <a:spcBef>
                <a:spcPts val="560"/>
              </a:spcBef>
              <a:spcAft>
                <a:spcPts val="0"/>
              </a:spcAft>
              <a:buSzPts val="2800"/>
              <a:buChar char="•"/>
            </a:pPr>
            <a:r>
              <a:rPr lang="en" b="0"/>
              <a:t>The Pooled Cohort Equations (PCE) are sex and race specific tools that help estimate 10-year risk of ASCVD</a:t>
            </a:r>
            <a:endParaRPr b="0"/>
          </a:p>
          <a:p>
            <a:pPr marL="914400" lvl="1" indent="-381000" algn="l" rtl="0">
              <a:spcBef>
                <a:spcPts val="0"/>
              </a:spcBef>
              <a:spcAft>
                <a:spcPts val="0"/>
              </a:spcAft>
              <a:buSzPts val="2400"/>
              <a:buChar char="–"/>
            </a:pPr>
            <a:r>
              <a:rPr lang="en"/>
              <a:t>These equations were implemented into the GUI to determine the user’s risk based on a variety of inputs</a:t>
            </a:r>
            <a:endParaRPr/>
          </a:p>
          <a:p>
            <a:pPr marL="914400" lvl="1" indent="-381000" algn="l" rtl="0">
              <a:spcBef>
                <a:spcPts val="0"/>
              </a:spcBef>
              <a:spcAft>
                <a:spcPts val="0"/>
              </a:spcAft>
              <a:buSzPts val="2400"/>
              <a:buChar char="–"/>
            </a:pPr>
            <a:r>
              <a:rPr lang="en"/>
              <a:t>They are modified depending on age, race, and whether or not the user takes prescribed blood pressure medication</a:t>
            </a:r>
            <a:r>
              <a:rPr lang="en" baseline="30000"/>
              <a:t>[8]</a:t>
            </a:r>
            <a:endParaRPr baseline="30000"/>
          </a:p>
        </p:txBody>
      </p:sp>
      <p:sp>
        <p:nvSpPr>
          <p:cNvPr id="81" name="Google Shape;81;p13"/>
          <p:cNvSpPr txBox="1">
            <a:spLocks noGrp="1"/>
          </p:cNvSpPr>
          <p:nvPr>
            <p:ph type="body" idx="2"/>
          </p:nvPr>
        </p:nvSpPr>
        <p:spPr>
          <a:xfrm>
            <a:off x="208005" y="130969"/>
            <a:ext cx="8727900" cy="640800"/>
          </a:xfrm>
          <a:prstGeom prst="rect">
            <a:avLst/>
          </a:prstGeom>
        </p:spPr>
        <p:txBody>
          <a:bodyPr spcFirstLastPara="1" wrap="square" lIns="91425" tIns="45700" rIns="91425" bIns="45700" anchor="t" anchorCtr="0">
            <a:noAutofit/>
          </a:bodyPr>
          <a:lstStyle/>
          <a:p>
            <a:pPr marL="0" lvl="0" indent="0" algn="ctr" rtl="0">
              <a:spcBef>
                <a:spcPts val="720"/>
              </a:spcBef>
              <a:spcAft>
                <a:spcPts val="0"/>
              </a:spcAft>
              <a:buNone/>
            </a:pPr>
            <a:r>
              <a:rPr lang="en"/>
              <a:t>Equations</a:t>
            </a:r>
            <a:endParaRPr/>
          </a:p>
        </p:txBody>
      </p:sp>
      <p:sp>
        <p:nvSpPr>
          <p:cNvPr id="2" name="TextBox 1">
            <a:extLst>
              <a:ext uri="{FF2B5EF4-FFF2-40B4-BE49-F238E27FC236}">
                <a16:creationId xmlns:a16="http://schemas.microsoft.com/office/drawing/2014/main" id="{BB83A1DB-6D18-49B7-85FE-59597568ADAC}"/>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Cait 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body" idx="1"/>
          </p:nvPr>
        </p:nvSpPr>
        <p:spPr>
          <a:xfrm>
            <a:off x="3" y="1383775"/>
            <a:ext cx="4364100" cy="3670500"/>
          </a:xfrm>
          <a:prstGeom prst="rect">
            <a:avLst/>
          </a:prstGeom>
        </p:spPr>
        <p:txBody>
          <a:bodyPr spcFirstLastPara="1" wrap="square" lIns="91425" tIns="45700" rIns="91425" bIns="45700" anchor="t" anchorCtr="0">
            <a:noAutofit/>
          </a:bodyPr>
          <a:lstStyle/>
          <a:p>
            <a:pPr marL="457200" lvl="0" indent="-355600" algn="l" rtl="0">
              <a:spcBef>
                <a:spcPts val="560"/>
              </a:spcBef>
              <a:spcAft>
                <a:spcPts val="0"/>
              </a:spcAft>
              <a:buSzPts val="2000"/>
              <a:buChar char="•"/>
            </a:pPr>
            <a:r>
              <a:rPr lang="en" sz="2000"/>
              <a:t>streamlit through Anaconda</a:t>
            </a:r>
            <a:endParaRPr sz="2000"/>
          </a:p>
          <a:p>
            <a:pPr marL="914400" lvl="1" indent="-355600" algn="l" rtl="0">
              <a:spcBef>
                <a:spcPts val="0"/>
              </a:spcBef>
              <a:spcAft>
                <a:spcPts val="0"/>
              </a:spcAft>
              <a:buSzPts val="2000"/>
              <a:buAutoNum type="alphaLcPeriod"/>
            </a:pPr>
            <a:r>
              <a:rPr lang="en" sz="2000"/>
              <a:t>Go to Anaconda-navigator</a:t>
            </a:r>
            <a:endParaRPr sz="2000"/>
          </a:p>
          <a:p>
            <a:pPr marL="914400" lvl="1" indent="-355600" algn="l" rtl="0">
              <a:spcBef>
                <a:spcPts val="0"/>
              </a:spcBef>
              <a:spcAft>
                <a:spcPts val="0"/>
              </a:spcAft>
              <a:buSzPts val="2000"/>
              <a:buAutoNum type="alphaLcPeriod"/>
            </a:pPr>
            <a:r>
              <a:rPr lang="en" sz="2000"/>
              <a:t>On the left-hand side, go to “Environments”</a:t>
            </a:r>
            <a:endParaRPr sz="2000"/>
          </a:p>
          <a:p>
            <a:pPr marL="914400" lvl="1" indent="-355600" algn="l" rtl="0">
              <a:spcBef>
                <a:spcPts val="0"/>
              </a:spcBef>
              <a:spcAft>
                <a:spcPts val="0"/>
              </a:spcAft>
              <a:buSzPts val="2000"/>
              <a:buAutoNum type="alphaLcPeriod"/>
            </a:pPr>
            <a:r>
              <a:rPr lang="en" sz="2000"/>
              <a:t>Press play button next to “base-root”</a:t>
            </a:r>
            <a:endParaRPr sz="2000"/>
          </a:p>
          <a:p>
            <a:pPr marL="914400" lvl="1" indent="-355600" algn="l" rtl="0">
              <a:spcBef>
                <a:spcPts val="0"/>
              </a:spcBef>
              <a:spcAft>
                <a:spcPts val="0"/>
              </a:spcAft>
              <a:buSzPts val="2000"/>
              <a:buAutoNum type="alphaLcPeriod"/>
            </a:pPr>
            <a:r>
              <a:rPr lang="en" sz="2000"/>
              <a:t>Open terminal</a:t>
            </a:r>
            <a:endParaRPr sz="2000"/>
          </a:p>
          <a:p>
            <a:pPr marL="457200" lvl="0" indent="0" algn="l" rtl="0">
              <a:spcBef>
                <a:spcPts val="560"/>
              </a:spcBef>
              <a:spcAft>
                <a:spcPts val="0"/>
              </a:spcAft>
              <a:buNone/>
            </a:pPr>
            <a:endParaRPr sz="2000"/>
          </a:p>
        </p:txBody>
      </p:sp>
      <p:sp>
        <p:nvSpPr>
          <p:cNvPr id="87" name="Google Shape;87;p14"/>
          <p:cNvSpPr txBox="1">
            <a:spLocks noGrp="1"/>
          </p:cNvSpPr>
          <p:nvPr>
            <p:ph type="body" idx="2"/>
          </p:nvPr>
        </p:nvSpPr>
        <p:spPr>
          <a:xfrm>
            <a:off x="208055" y="-6"/>
            <a:ext cx="8727900" cy="640800"/>
          </a:xfrm>
          <a:prstGeom prst="rect">
            <a:avLst/>
          </a:prstGeom>
        </p:spPr>
        <p:txBody>
          <a:bodyPr spcFirstLastPara="1" wrap="square" lIns="91425" tIns="45700" rIns="91425" bIns="45700" anchor="t" anchorCtr="0">
            <a:noAutofit/>
          </a:bodyPr>
          <a:lstStyle/>
          <a:p>
            <a:pPr marL="0" lvl="0" indent="0" algn="ctr" rtl="0">
              <a:spcBef>
                <a:spcPts val="720"/>
              </a:spcBef>
              <a:spcAft>
                <a:spcPts val="0"/>
              </a:spcAft>
              <a:buNone/>
            </a:pPr>
            <a:r>
              <a:rPr lang="en"/>
              <a:t>Software Utilized</a:t>
            </a:r>
            <a:endParaRPr/>
          </a:p>
        </p:txBody>
      </p:sp>
      <p:pic>
        <p:nvPicPr>
          <p:cNvPr id="88" name="Google Shape;88;p14"/>
          <p:cNvPicPr preferRelativeResize="0"/>
          <p:nvPr/>
        </p:nvPicPr>
        <p:blipFill>
          <a:blip r:embed="rId3">
            <a:alphaModFix/>
          </a:blip>
          <a:stretch>
            <a:fillRect/>
          </a:stretch>
        </p:blipFill>
        <p:spPr>
          <a:xfrm>
            <a:off x="4181775" y="1565250"/>
            <a:ext cx="4962226" cy="2101092"/>
          </a:xfrm>
          <a:prstGeom prst="rect">
            <a:avLst/>
          </a:prstGeom>
          <a:noFill/>
          <a:ln>
            <a:noFill/>
          </a:ln>
        </p:spPr>
      </p:pic>
      <p:sp>
        <p:nvSpPr>
          <p:cNvPr id="89" name="Google Shape;89;p14"/>
          <p:cNvSpPr/>
          <p:nvPr/>
        </p:nvSpPr>
        <p:spPr>
          <a:xfrm>
            <a:off x="4214450" y="2632125"/>
            <a:ext cx="1460700" cy="350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p:nvPr/>
        </p:nvSpPr>
        <p:spPr>
          <a:xfrm>
            <a:off x="7379100" y="2708450"/>
            <a:ext cx="410700" cy="350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7789800" y="2708450"/>
            <a:ext cx="973800" cy="350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4"/>
          <p:cNvCxnSpPr>
            <a:endCxn id="89" idx="4"/>
          </p:cNvCxnSpPr>
          <p:nvPr/>
        </p:nvCxnSpPr>
        <p:spPr>
          <a:xfrm rot="10800000">
            <a:off x="4944800" y="2982225"/>
            <a:ext cx="562800" cy="1110600"/>
          </a:xfrm>
          <a:prstGeom prst="straightConnector1">
            <a:avLst/>
          </a:prstGeom>
          <a:noFill/>
          <a:ln w="19050" cap="flat" cmpd="sng">
            <a:solidFill>
              <a:schemeClr val="dk2"/>
            </a:solidFill>
            <a:prstDash val="solid"/>
            <a:round/>
            <a:headEnd type="none" w="med" len="med"/>
            <a:tailEnd type="triangle" w="med" len="med"/>
          </a:ln>
        </p:spPr>
      </p:cxnSp>
      <p:cxnSp>
        <p:nvCxnSpPr>
          <p:cNvPr id="93" name="Google Shape;93;p14"/>
          <p:cNvCxnSpPr>
            <a:endCxn id="90" idx="4"/>
          </p:cNvCxnSpPr>
          <p:nvPr/>
        </p:nvCxnSpPr>
        <p:spPr>
          <a:xfrm rot="10800000" flipH="1">
            <a:off x="7226850" y="3058550"/>
            <a:ext cx="357600" cy="942900"/>
          </a:xfrm>
          <a:prstGeom prst="straightConnector1">
            <a:avLst/>
          </a:prstGeom>
          <a:noFill/>
          <a:ln w="19050" cap="flat" cmpd="sng">
            <a:solidFill>
              <a:schemeClr val="dk2"/>
            </a:solidFill>
            <a:prstDash val="solid"/>
            <a:round/>
            <a:headEnd type="none" w="med" len="med"/>
            <a:tailEnd type="triangle" w="med" len="med"/>
          </a:ln>
        </p:spPr>
      </p:cxnSp>
      <p:cxnSp>
        <p:nvCxnSpPr>
          <p:cNvPr id="94" name="Google Shape;94;p14"/>
          <p:cNvCxnSpPr>
            <a:endCxn id="91" idx="4"/>
          </p:cNvCxnSpPr>
          <p:nvPr/>
        </p:nvCxnSpPr>
        <p:spPr>
          <a:xfrm rot="10800000">
            <a:off x="8276700" y="3058550"/>
            <a:ext cx="60900" cy="1003800"/>
          </a:xfrm>
          <a:prstGeom prst="straightConnector1">
            <a:avLst/>
          </a:prstGeom>
          <a:noFill/>
          <a:ln w="19050" cap="flat" cmpd="sng">
            <a:solidFill>
              <a:schemeClr val="dk2"/>
            </a:solidFill>
            <a:prstDash val="solid"/>
            <a:round/>
            <a:headEnd type="none" w="med" len="med"/>
            <a:tailEnd type="triangle" w="med" len="med"/>
          </a:ln>
        </p:spPr>
      </p:cxnSp>
      <p:sp>
        <p:nvSpPr>
          <p:cNvPr id="95" name="Google Shape;95;p14"/>
          <p:cNvSpPr txBox="1"/>
          <p:nvPr/>
        </p:nvSpPr>
        <p:spPr>
          <a:xfrm>
            <a:off x="5163900" y="4062350"/>
            <a:ext cx="82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Step B</a:t>
            </a:r>
            <a:endParaRPr>
              <a:solidFill>
                <a:schemeClr val="dk1"/>
              </a:solidFill>
            </a:endParaRPr>
          </a:p>
        </p:txBody>
      </p:sp>
      <p:sp>
        <p:nvSpPr>
          <p:cNvPr id="96" name="Google Shape;96;p14"/>
          <p:cNvSpPr txBox="1"/>
          <p:nvPr/>
        </p:nvSpPr>
        <p:spPr>
          <a:xfrm>
            <a:off x="6791700" y="4001450"/>
            <a:ext cx="82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Step C</a:t>
            </a:r>
            <a:endParaRPr>
              <a:solidFill>
                <a:schemeClr val="dk1"/>
              </a:solidFill>
            </a:endParaRPr>
          </a:p>
        </p:txBody>
      </p:sp>
      <p:sp>
        <p:nvSpPr>
          <p:cNvPr id="97" name="Google Shape;97;p14"/>
          <p:cNvSpPr txBox="1"/>
          <p:nvPr/>
        </p:nvSpPr>
        <p:spPr>
          <a:xfrm>
            <a:off x="7997250" y="4062350"/>
            <a:ext cx="82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Step D</a:t>
            </a:r>
            <a:endParaRPr>
              <a:solidFill>
                <a:schemeClr val="dk1"/>
              </a:solidFill>
            </a:endParaRPr>
          </a:p>
        </p:txBody>
      </p:sp>
      <p:cxnSp>
        <p:nvCxnSpPr>
          <p:cNvPr id="98" name="Google Shape;98;p14"/>
          <p:cNvCxnSpPr/>
          <p:nvPr/>
        </p:nvCxnSpPr>
        <p:spPr>
          <a:xfrm flipH="1">
            <a:off x="6007800" y="1145200"/>
            <a:ext cx="933900" cy="634200"/>
          </a:xfrm>
          <a:prstGeom prst="straightConnector1">
            <a:avLst/>
          </a:prstGeom>
          <a:noFill/>
          <a:ln w="19050" cap="flat" cmpd="sng">
            <a:solidFill>
              <a:schemeClr val="dk2"/>
            </a:solidFill>
            <a:prstDash val="solid"/>
            <a:round/>
            <a:headEnd type="none" w="med" len="med"/>
            <a:tailEnd type="triangle" w="med" len="med"/>
          </a:ln>
        </p:spPr>
      </p:cxnSp>
      <p:sp>
        <p:nvSpPr>
          <p:cNvPr id="99" name="Google Shape;99;p14"/>
          <p:cNvSpPr txBox="1"/>
          <p:nvPr/>
        </p:nvSpPr>
        <p:spPr>
          <a:xfrm>
            <a:off x="6991650" y="745000"/>
            <a:ext cx="828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Step A</a:t>
            </a:r>
            <a:endParaRPr>
              <a:solidFill>
                <a:schemeClr val="dk1"/>
              </a:solidFill>
            </a:endParaRPr>
          </a:p>
        </p:txBody>
      </p:sp>
      <p:sp>
        <p:nvSpPr>
          <p:cNvPr id="2" name="TextBox 1">
            <a:extLst>
              <a:ext uri="{FF2B5EF4-FFF2-40B4-BE49-F238E27FC236}">
                <a16:creationId xmlns:a16="http://schemas.microsoft.com/office/drawing/2014/main" id="{BBF5C77C-B4DD-5B20-8FA4-6856EC0DA44D}"/>
              </a:ext>
            </a:extLst>
          </p:cNvPr>
          <p:cNvSpPr txBox="1"/>
          <p:nvPr/>
        </p:nvSpPr>
        <p:spPr>
          <a:xfrm>
            <a:off x="6996793" y="4710793"/>
            <a:ext cx="2065564" cy="307777"/>
          </a:xfrm>
          <a:prstGeom prst="rect">
            <a:avLst/>
          </a:prstGeom>
          <a:noFill/>
        </p:spPr>
        <p:txBody>
          <a:bodyPr wrap="square" rtlCol="0">
            <a:spAutoFit/>
          </a:bodyPr>
          <a:lstStyle/>
          <a:p>
            <a:pPr algn="r"/>
            <a:r>
              <a:rPr lang="en-US" dirty="0">
                <a:solidFill>
                  <a:schemeClr val="bg1"/>
                </a:solidFill>
              </a:rPr>
              <a:t>Cait 9</a:t>
            </a:r>
          </a:p>
        </p:txBody>
      </p:sp>
    </p:spTree>
  </p:cSld>
  <p:clrMapOvr>
    <a:masterClrMapping/>
  </p:clrMapOvr>
</p:sld>
</file>

<file path=ppt/theme/theme1.xml><?xml version="1.0" encoding="utf-8"?>
<a:theme xmlns:a="http://schemas.openxmlformats.org/drawingml/2006/main" name="Custom Design">
  <a:themeElements>
    <a:clrScheme name="Drexel">
      <a:dk1>
        <a:srgbClr val="003478"/>
      </a:dk1>
      <a:lt1>
        <a:srgbClr val="FFFFFF"/>
      </a:lt1>
      <a:dk2>
        <a:srgbClr val="003478"/>
      </a:dk2>
      <a:lt2>
        <a:srgbClr val="EEECE1"/>
      </a:lt2>
      <a:accent1>
        <a:srgbClr val="FEBD0E"/>
      </a:accent1>
      <a:accent2>
        <a:srgbClr val="C72B14"/>
      </a:accent2>
      <a:accent3>
        <a:srgbClr val="A9B700"/>
      </a:accent3>
      <a:accent4>
        <a:srgbClr val="004C88"/>
      </a:accent4>
      <a:accent5>
        <a:srgbClr val="5899E0"/>
      </a:accent5>
      <a:accent6>
        <a:srgbClr val="FF7C00"/>
      </a:accent6>
      <a:hlink>
        <a:srgbClr val="5899E0"/>
      </a:hlink>
      <a:folHlink>
        <a:srgbClr val="5899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1277</Words>
  <Application>Microsoft Macintosh PowerPoint</Application>
  <PresentationFormat>On-screen Show (16:9)</PresentationFormat>
  <Paragraphs>140</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Times New Roman</vt:lpstr>
      <vt:lpstr>Custom Design</vt:lpstr>
      <vt:lpstr>BMES 550: Advanced Biocomputational Languages</vt:lpstr>
      <vt:lpstr>PowerPoint Presentation</vt:lpstr>
      <vt:lpstr>PowerPoint Presentation</vt:lpstr>
      <vt:lpstr>Introduction</vt:lpstr>
      <vt:lpstr>PowerPoint Presentation</vt:lpstr>
      <vt:lpstr>PowerPoint Presentation</vt:lpstr>
      <vt:lpstr>Methods &amp; Experiments</vt:lpstr>
      <vt:lpstr>PowerPoint Presentation</vt:lpstr>
      <vt:lpstr>PowerPoint Presentation</vt:lpstr>
      <vt:lpstr>PowerPoint Presentation</vt:lpstr>
      <vt:lpstr>PowerPoint Presentation</vt:lpstr>
      <vt:lpstr>PowerPoint Presentation</vt:lpstr>
      <vt:lpstr>Demonstration &amp; Results</vt:lpstr>
      <vt:lpstr>PowerPoint Presentation</vt:lpstr>
      <vt:lpstr>Discussion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BMES 550: Advanced Biocomputational Languages</dc:title>
  <cp:lastModifiedBy>Caitlyn Christopher</cp:lastModifiedBy>
  <cp:revision>9</cp:revision>
  <dcterms:modified xsi:type="dcterms:W3CDTF">2022-12-07T22:46:13Z</dcterms:modified>
</cp:coreProperties>
</file>