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3" roundtripDataSignature="AMtx7mi+VmrGYAgzwYbXhTYUKsxUO6VV1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6B7485E-F878-4C7B-823C-D2F8FDD3D266}">
  <a:tblStyle styleId="{16B7485E-F878-4C7B-823C-D2F8FDD3D266}"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customschemas.google.com/relationships/presentationmetadata" Target="meta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abee0b1bb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g1abee0b1bb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9ee70863c9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19ee70863c9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abee0b1bb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1abee0b1bbe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80" name="Shape 80"/>
        <p:cNvGrpSpPr/>
        <p:nvPr/>
      </p:nvGrpSpPr>
      <p:grpSpPr>
        <a:xfrm>
          <a:off x="0" y="0"/>
          <a:ext cx="0" cy="0"/>
          <a:chOff x="0" y="0"/>
          <a:chExt cx="0" cy="0"/>
        </a:xfrm>
      </p:grpSpPr>
      <p:sp>
        <p:nvSpPr>
          <p:cNvPr id="81" name="Google Shape;81;g1abee0b1bbe_0_120"/>
          <p:cNvSpPr txBox="1"/>
          <p:nvPr>
            <p:ph idx="1" type="body"/>
          </p:nvPr>
        </p:nvSpPr>
        <p:spPr>
          <a:xfrm>
            <a:off x="277340" y="1029179"/>
            <a:ext cx="11637300" cy="4894200"/>
          </a:xfrm>
          <a:prstGeom prst="rect">
            <a:avLst/>
          </a:prstGeom>
          <a:noFill/>
          <a:ln>
            <a:noFill/>
          </a:ln>
        </p:spPr>
        <p:txBody>
          <a:bodyPr anchorCtr="0" anchor="t" bIns="45700" lIns="91425" spcFirstLastPara="1" rIns="91425" wrap="square" tIns="45700">
            <a:normAutofit/>
          </a:bodyPr>
          <a:lstStyle>
            <a:lvl1pPr indent="-465645" lvl="0" marL="457200" rtl="0" algn="l">
              <a:lnSpc>
                <a:spcPct val="90000"/>
              </a:lnSpc>
              <a:spcBef>
                <a:spcPts val="1000"/>
              </a:spcBef>
              <a:spcAft>
                <a:spcPts val="0"/>
              </a:spcAft>
              <a:buClr>
                <a:srgbClr val="003478"/>
              </a:buClr>
              <a:buSzPts val="3733"/>
              <a:buChar char="•"/>
              <a:defRPr b="1" sz="3733">
                <a:solidFill>
                  <a:srgbClr val="003478"/>
                </a:solidFill>
                <a:latin typeface="Arial"/>
                <a:ea typeface="Arial"/>
                <a:cs typeface="Arial"/>
                <a:sym typeface="Arial"/>
              </a:defRPr>
            </a:lvl1pPr>
            <a:lvl2pPr indent="-431800" lvl="1" marL="914400" rtl="0" algn="l">
              <a:lnSpc>
                <a:spcPct val="90000"/>
              </a:lnSpc>
              <a:spcBef>
                <a:spcPts val="500"/>
              </a:spcBef>
              <a:spcAft>
                <a:spcPts val="0"/>
              </a:spcAft>
              <a:buClr>
                <a:schemeClr val="dk1"/>
              </a:buClr>
              <a:buSzPts val="3200"/>
              <a:buChar char="•"/>
              <a:defRPr sz="3200">
                <a:solidFill>
                  <a:schemeClr val="dk1"/>
                </a:solidFill>
                <a:latin typeface="Arial"/>
                <a:ea typeface="Arial"/>
                <a:cs typeface="Arial"/>
                <a:sym typeface="Arial"/>
              </a:defRPr>
            </a:lvl2pPr>
            <a:lvl3pPr indent="-397954" lvl="2" marL="1371600" rtl="0" algn="l">
              <a:lnSpc>
                <a:spcPct val="90000"/>
              </a:lnSpc>
              <a:spcBef>
                <a:spcPts val="500"/>
              </a:spcBef>
              <a:spcAft>
                <a:spcPts val="0"/>
              </a:spcAft>
              <a:buClr>
                <a:schemeClr val="dk1"/>
              </a:buClr>
              <a:buSzPts val="2667"/>
              <a:buChar char="•"/>
              <a:defRPr sz="2667">
                <a:solidFill>
                  <a:schemeClr val="dk1"/>
                </a:solidFill>
                <a:latin typeface="Arial"/>
                <a:ea typeface="Arial"/>
                <a:cs typeface="Arial"/>
                <a:sym typeface="Arial"/>
              </a:defRPr>
            </a:lvl3pPr>
            <a:lvl4pPr indent="-381000" lvl="3" marL="1828800" rtl="0" algn="l">
              <a:lnSpc>
                <a:spcPct val="90000"/>
              </a:lnSpc>
              <a:spcBef>
                <a:spcPts val="500"/>
              </a:spcBef>
              <a:spcAft>
                <a:spcPts val="0"/>
              </a:spcAft>
              <a:buClr>
                <a:schemeClr val="dk1"/>
              </a:buClr>
              <a:buSzPts val="2400"/>
              <a:buChar char="•"/>
              <a:defRPr sz="2400">
                <a:solidFill>
                  <a:schemeClr val="dk1"/>
                </a:solidFill>
                <a:latin typeface="Arial"/>
                <a:ea typeface="Arial"/>
                <a:cs typeface="Arial"/>
                <a:sym typeface="Arial"/>
              </a:defRPr>
            </a:lvl4pPr>
            <a:lvl5pPr indent="-381000" lvl="4" marL="2286000" rtl="0" algn="l">
              <a:lnSpc>
                <a:spcPct val="90000"/>
              </a:lnSpc>
              <a:spcBef>
                <a:spcPts val="500"/>
              </a:spcBef>
              <a:spcAft>
                <a:spcPts val="0"/>
              </a:spcAft>
              <a:buClr>
                <a:schemeClr val="dk1"/>
              </a:buClr>
              <a:buSzPts val="2400"/>
              <a:buChar char="•"/>
              <a:defRPr sz="2400">
                <a:solidFill>
                  <a:schemeClr val="dk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2" name="Google Shape;82;g1abee0b1bbe_0_120"/>
          <p:cNvSpPr txBox="1"/>
          <p:nvPr>
            <p:ph idx="2" type="body"/>
          </p:nvPr>
        </p:nvSpPr>
        <p:spPr>
          <a:xfrm>
            <a:off x="277340" y="174625"/>
            <a:ext cx="11637300" cy="854700"/>
          </a:xfrm>
          <a:prstGeom prst="rect">
            <a:avLst/>
          </a:prstGeom>
          <a:noFill/>
          <a:ln>
            <a:noFill/>
          </a:ln>
        </p:spPr>
        <p:txBody>
          <a:bodyPr anchorCtr="0" anchor="t" bIns="45700" lIns="91425" spcFirstLastPara="1" rIns="91425" wrap="square" tIns="45700">
            <a:normAutofit/>
          </a:bodyPr>
          <a:lstStyle>
            <a:lvl1pPr indent="-228600" lvl="0" marL="457200" rtl="0" algn="ctr">
              <a:lnSpc>
                <a:spcPct val="90000"/>
              </a:lnSpc>
              <a:spcBef>
                <a:spcPts val="1000"/>
              </a:spcBef>
              <a:spcAft>
                <a:spcPts val="0"/>
              </a:spcAft>
              <a:buClr>
                <a:srgbClr val="003478"/>
              </a:buClr>
              <a:buSzPts val="4800"/>
              <a:buNone/>
              <a:defRPr b="1" sz="4800">
                <a:solidFill>
                  <a:srgbClr val="003478"/>
                </a:solidFill>
                <a:latin typeface="Arial"/>
                <a:ea typeface="Arial"/>
                <a:cs typeface="Arial"/>
                <a:sym typeface="Arial"/>
              </a:defRPr>
            </a:lvl1pPr>
            <a:lvl2pPr indent="-381000" lvl="1" marL="914400" rtl="0" algn="l">
              <a:lnSpc>
                <a:spcPct val="90000"/>
              </a:lnSpc>
              <a:spcBef>
                <a:spcPts val="500"/>
              </a:spcBef>
              <a:spcAft>
                <a:spcPts val="0"/>
              </a:spcAft>
              <a:buClr>
                <a:schemeClr val="dk1"/>
              </a:buClr>
              <a:buSzPts val="2400"/>
              <a:buChar char="•"/>
              <a:defRPr>
                <a:solidFill>
                  <a:schemeClr val="dk1"/>
                </a:solidFill>
                <a:latin typeface="Arial"/>
                <a:ea typeface="Arial"/>
                <a:cs typeface="Arial"/>
                <a:sym typeface="Arial"/>
              </a:defRPr>
            </a:lvl2pPr>
            <a:lvl3pPr indent="-355600" lvl="2" marL="1371600" rtl="0" algn="l">
              <a:lnSpc>
                <a:spcPct val="90000"/>
              </a:lnSpc>
              <a:spcBef>
                <a:spcPts val="500"/>
              </a:spcBef>
              <a:spcAft>
                <a:spcPts val="0"/>
              </a:spcAft>
              <a:buClr>
                <a:schemeClr val="dk1"/>
              </a:buClr>
              <a:buSzPts val="2000"/>
              <a:buChar char="•"/>
              <a:defRPr>
                <a:solidFill>
                  <a:schemeClr val="dk1"/>
                </a:solidFill>
                <a:latin typeface="Arial"/>
                <a:ea typeface="Arial"/>
                <a:cs typeface="Arial"/>
                <a:sym typeface="Arial"/>
              </a:defRPr>
            </a:lvl3pPr>
            <a:lvl4pPr indent="-342900" lvl="3" marL="1828800" rtl="0" algn="l">
              <a:lnSpc>
                <a:spcPct val="90000"/>
              </a:lnSpc>
              <a:spcBef>
                <a:spcPts val="500"/>
              </a:spcBef>
              <a:spcAft>
                <a:spcPts val="0"/>
              </a:spcAft>
              <a:buClr>
                <a:schemeClr val="dk1"/>
              </a:buClr>
              <a:buSzPts val="1800"/>
              <a:buChar char="•"/>
              <a:defRPr>
                <a:solidFill>
                  <a:schemeClr val="dk1"/>
                </a:solidFill>
                <a:latin typeface="Arial"/>
                <a:ea typeface="Arial"/>
                <a:cs typeface="Arial"/>
                <a:sym typeface="Arial"/>
              </a:defRPr>
            </a:lvl4pPr>
            <a:lvl5pPr indent="-342900" lvl="4" marL="2286000" rtl="0" algn="l">
              <a:lnSpc>
                <a:spcPct val="90000"/>
              </a:lnSpc>
              <a:spcBef>
                <a:spcPts val="500"/>
              </a:spcBef>
              <a:spcAft>
                <a:spcPts val="0"/>
              </a:spcAft>
              <a:buClr>
                <a:schemeClr val="dk1"/>
              </a:buClr>
              <a:buSzPts val="1800"/>
              <a:buChar char="•"/>
              <a:defRPr>
                <a:solidFill>
                  <a:schemeClr val="dk1"/>
                </a:solidFill>
                <a:latin typeface="Arial"/>
                <a:ea typeface="Arial"/>
                <a:cs typeface="Arial"/>
                <a:sym typeface="Aria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3" name="Google Shape;83;g1abee0b1bbe_0_120"/>
          <p:cNvSpPr txBox="1"/>
          <p:nvPr>
            <p:ph idx="12" type="sldNum"/>
          </p:nvPr>
        </p:nvSpPr>
        <p:spPr>
          <a:xfrm>
            <a:off x="7780109" y="6186025"/>
            <a:ext cx="3802200" cy="5256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3200" u="none" cap="none" strike="noStrike">
                <a:solidFill>
                  <a:srgbClr val="888888"/>
                </a:solidFill>
                <a:latin typeface="Calibri"/>
                <a:ea typeface="Calibri"/>
                <a:cs typeface="Calibri"/>
                <a:sym typeface="Calibri"/>
              </a:defRPr>
            </a:lvl1pPr>
            <a:lvl2pPr indent="0" lvl="1" marL="0" rtl="0" algn="r">
              <a:spcBef>
                <a:spcPts val="0"/>
              </a:spcBef>
              <a:buNone/>
              <a:defRPr b="0" i="0" sz="3200" u="none" cap="none" strike="noStrike">
                <a:solidFill>
                  <a:srgbClr val="888888"/>
                </a:solidFill>
                <a:latin typeface="Calibri"/>
                <a:ea typeface="Calibri"/>
                <a:cs typeface="Calibri"/>
                <a:sym typeface="Calibri"/>
              </a:defRPr>
            </a:lvl2pPr>
            <a:lvl3pPr indent="0" lvl="2" marL="0" rtl="0" algn="r">
              <a:spcBef>
                <a:spcPts val="0"/>
              </a:spcBef>
              <a:buNone/>
              <a:defRPr b="0" i="0" sz="3200" u="none" cap="none" strike="noStrike">
                <a:solidFill>
                  <a:srgbClr val="888888"/>
                </a:solidFill>
                <a:latin typeface="Calibri"/>
                <a:ea typeface="Calibri"/>
                <a:cs typeface="Calibri"/>
                <a:sym typeface="Calibri"/>
              </a:defRPr>
            </a:lvl3pPr>
            <a:lvl4pPr indent="0" lvl="3" marL="0" rtl="0" algn="r">
              <a:spcBef>
                <a:spcPts val="0"/>
              </a:spcBef>
              <a:buNone/>
              <a:defRPr b="0" i="0" sz="3200" u="none" cap="none" strike="noStrike">
                <a:solidFill>
                  <a:srgbClr val="888888"/>
                </a:solidFill>
                <a:latin typeface="Calibri"/>
                <a:ea typeface="Calibri"/>
                <a:cs typeface="Calibri"/>
                <a:sym typeface="Calibri"/>
              </a:defRPr>
            </a:lvl4pPr>
            <a:lvl5pPr indent="0" lvl="4" marL="0" rtl="0" algn="r">
              <a:spcBef>
                <a:spcPts val="0"/>
              </a:spcBef>
              <a:buNone/>
              <a:defRPr b="0" i="0" sz="3200" u="none" cap="none" strike="noStrike">
                <a:solidFill>
                  <a:srgbClr val="888888"/>
                </a:solidFill>
                <a:latin typeface="Calibri"/>
                <a:ea typeface="Calibri"/>
                <a:cs typeface="Calibri"/>
                <a:sym typeface="Calibri"/>
              </a:defRPr>
            </a:lvl5pPr>
            <a:lvl6pPr indent="0" lvl="5" marL="0" rtl="0" algn="r">
              <a:spcBef>
                <a:spcPts val="0"/>
              </a:spcBef>
              <a:buNone/>
              <a:defRPr b="0" i="0" sz="3200" u="none" cap="none" strike="noStrike">
                <a:solidFill>
                  <a:srgbClr val="888888"/>
                </a:solidFill>
                <a:latin typeface="Calibri"/>
                <a:ea typeface="Calibri"/>
                <a:cs typeface="Calibri"/>
                <a:sym typeface="Calibri"/>
              </a:defRPr>
            </a:lvl6pPr>
            <a:lvl7pPr indent="0" lvl="6" marL="0" rtl="0" algn="r">
              <a:spcBef>
                <a:spcPts val="0"/>
              </a:spcBef>
              <a:buNone/>
              <a:defRPr b="0" i="0" sz="3200" u="none" cap="none" strike="noStrike">
                <a:solidFill>
                  <a:srgbClr val="888888"/>
                </a:solidFill>
                <a:latin typeface="Calibri"/>
                <a:ea typeface="Calibri"/>
                <a:cs typeface="Calibri"/>
                <a:sym typeface="Calibri"/>
              </a:defRPr>
            </a:lvl7pPr>
            <a:lvl8pPr indent="0" lvl="7" marL="0" rtl="0" algn="r">
              <a:spcBef>
                <a:spcPts val="0"/>
              </a:spcBef>
              <a:buNone/>
              <a:defRPr b="0" i="0" sz="3200" u="none" cap="none" strike="noStrike">
                <a:solidFill>
                  <a:srgbClr val="888888"/>
                </a:solidFill>
                <a:latin typeface="Calibri"/>
                <a:ea typeface="Calibri"/>
                <a:cs typeface="Calibri"/>
                <a:sym typeface="Calibri"/>
              </a:defRPr>
            </a:lvl8pPr>
            <a:lvl9pPr indent="0" lvl="8" marL="0" rtl="0" algn="r">
              <a:spcBef>
                <a:spcPts val="0"/>
              </a:spcBef>
              <a:buNone/>
              <a:defRPr b="0" i="0" sz="3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0" name="Google Shape;2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0"/>
          <p:cNvSpPr/>
          <p:nvPr>
            <p:ph idx="2" type="pic"/>
          </p:nvPr>
        </p:nvSpPr>
        <p:spPr>
          <a:xfrm>
            <a:off x="5183188" y="987425"/>
            <a:ext cx="6172200" cy="4873625"/>
          </a:xfrm>
          <a:prstGeom prst="rect">
            <a:avLst/>
          </a:prstGeom>
          <a:noFill/>
          <a:ln>
            <a:noFill/>
          </a:ln>
        </p:spPr>
      </p:sp>
      <p:sp>
        <p:nvSpPr>
          <p:cNvPr id="64" name="Google Shape;64;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7200"/>
              <a:buFont typeface="Calibri"/>
              <a:buNone/>
            </a:pPr>
            <a:r>
              <a:rPr lang="en-US" sz="7200"/>
              <a:t>Dietary Planner</a:t>
            </a:r>
            <a:br>
              <a:rPr lang="en-US"/>
            </a:br>
            <a:r>
              <a:rPr lang="en-US"/>
              <a:t>(Database + GUI)</a:t>
            </a:r>
            <a:endParaRPr/>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Nicholas Fioravanti, Michael Mathews, Dimitri Dogias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t>Table Breakdown of Overlap</a:t>
            </a:r>
            <a:endParaRPr/>
          </a:p>
        </p:txBody>
      </p:sp>
      <p:sp>
        <p:nvSpPr>
          <p:cNvPr id="95" name="Google Shape;95;p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FNDDS Database of Food, Nutrients, Etc.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g1abee0b1bbe_0_0"/>
          <p:cNvPicPr preferRelativeResize="0"/>
          <p:nvPr/>
        </p:nvPicPr>
        <p:blipFill rotWithShape="1">
          <a:blip r:embed="rId3">
            <a:alphaModFix/>
          </a:blip>
          <a:srcRect b="0" l="0" r="0" t="0"/>
          <a:stretch/>
        </p:blipFill>
        <p:spPr>
          <a:xfrm>
            <a:off x="152817" y="128050"/>
            <a:ext cx="8281383" cy="1623952"/>
          </a:xfrm>
          <a:prstGeom prst="rect">
            <a:avLst/>
          </a:prstGeom>
          <a:noFill/>
          <a:ln>
            <a:noFill/>
          </a:ln>
        </p:spPr>
      </p:pic>
      <p:pic>
        <p:nvPicPr>
          <p:cNvPr id="101" name="Google Shape;101;g1abee0b1bbe_0_0"/>
          <p:cNvPicPr preferRelativeResize="0"/>
          <p:nvPr/>
        </p:nvPicPr>
        <p:blipFill rotWithShape="1">
          <a:blip r:embed="rId4">
            <a:alphaModFix/>
          </a:blip>
          <a:srcRect b="0" l="0" r="0" t="0"/>
          <a:stretch/>
        </p:blipFill>
        <p:spPr>
          <a:xfrm>
            <a:off x="152817" y="1898760"/>
            <a:ext cx="8230582" cy="1545176"/>
          </a:xfrm>
          <a:prstGeom prst="rect">
            <a:avLst/>
          </a:prstGeom>
          <a:noFill/>
          <a:ln>
            <a:noFill/>
          </a:ln>
        </p:spPr>
      </p:pic>
      <p:pic>
        <p:nvPicPr>
          <p:cNvPr id="102" name="Google Shape;102;g1abee0b1bbe_0_0"/>
          <p:cNvPicPr preferRelativeResize="0"/>
          <p:nvPr/>
        </p:nvPicPr>
        <p:blipFill rotWithShape="1">
          <a:blip r:embed="rId5">
            <a:alphaModFix/>
          </a:blip>
          <a:srcRect b="0" l="0" r="0" t="0"/>
          <a:stretch/>
        </p:blipFill>
        <p:spPr>
          <a:xfrm>
            <a:off x="102016" y="3443936"/>
            <a:ext cx="8126388" cy="2091407"/>
          </a:xfrm>
          <a:prstGeom prst="rect">
            <a:avLst/>
          </a:prstGeom>
          <a:noFill/>
          <a:ln>
            <a:noFill/>
          </a:ln>
        </p:spPr>
      </p:pic>
      <p:pic>
        <p:nvPicPr>
          <p:cNvPr id="103" name="Google Shape;103;g1abee0b1bbe_0_0"/>
          <p:cNvPicPr preferRelativeResize="0"/>
          <p:nvPr/>
        </p:nvPicPr>
        <p:blipFill rotWithShape="1">
          <a:blip r:embed="rId6">
            <a:alphaModFix/>
          </a:blip>
          <a:srcRect b="0" l="0" r="0" t="0"/>
          <a:stretch/>
        </p:blipFill>
        <p:spPr>
          <a:xfrm>
            <a:off x="152817" y="5535343"/>
            <a:ext cx="8126387" cy="1194595"/>
          </a:xfrm>
          <a:prstGeom prst="rect">
            <a:avLst/>
          </a:prstGeom>
          <a:noFill/>
          <a:ln>
            <a:noFill/>
          </a:ln>
        </p:spPr>
      </p:pic>
      <p:cxnSp>
        <p:nvCxnSpPr>
          <p:cNvPr id="104" name="Google Shape;104;g1abee0b1bbe_0_0"/>
          <p:cNvCxnSpPr/>
          <p:nvPr/>
        </p:nvCxnSpPr>
        <p:spPr>
          <a:xfrm>
            <a:off x="7947632" y="770375"/>
            <a:ext cx="1653000" cy="0"/>
          </a:xfrm>
          <a:prstGeom prst="straightConnector1">
            <a:avLst/>
          </a:prstGeom>
          <a:noFill/>
          <a:ln cap="flat" cmpd="sng" w="38100">
            <a:solidFill>
              <a:schemeClr val="dk2"/>
            </a:solidFill>
            <a:prstDash val="solid"/>
            <a:round/>
            <a:headEnd len="sm" w="sm" type="none"/>
            <a:tailEnd len="sm" w="sm" type="none"/>
          </a:ln>
        </p:spPr>
      </p:cxnSp>
      <p:cxnSp>
        <p:nvCxnSpPr>
          <p:cNvPr id="105" name="Google Shape;105;g1abee0b1bbe_0_0"/>
          <p:cNvCxnSpPr/>
          <p:nvPr/>
        </p:nvCxnSpPr>
        <p:spPr>
          <a:xfrm>
            <a:off x="7961375" y="2065775"/>
            <a:ext cx="1639200" cy="10200"/>
          </a:xfrm>
          <a:prstGeom prst="straightConnector1">
            <a:avLst/>
          </a:prstGeom>
          <a:noFill/>
          <a:ln cap="flat" cmpd="sng" w="38100">
            <a:solidFill>
              <a:schemeClr val="dk2"/>
            </a:solidFill>
            <a:prstDash val="solid"/>
            <a:round/>
            <a:headEnd len="sm" w="sm" type="none"/>
            <a:tailEnd len="sm" w="sm" type="none"/>
          </a:ln>
        </p:spPr>
      </p:cxnSp>
      <p:cxnSp>
        <p:nvCxnSpPr>
          <p:cNvPr id="106" name="Google Shape;106;g1abee0b1bbe_0_0"/>
          <p:cNvCxnSpPr/>
          <p:nvPr/>
        </p:nvCxnSpPr>
        <p:spPr>
          <a:xfrm flipH="1" rot="10800000">
            <a:off x="7961375" y="3574175"/>
            <a:ext cx="1639200" cy="15600"/>
          </a:xfrm>
          <a:prstGeom prst="straightConnector1">
            <a:avLst/>
          </a:prstGeom>
          <a:noFill/>
          <a:ln cap="flat" cmpd="sng" w="38100">
            <a:solidFill>
              <a:schemeClr val="dk2"/>
            </a:solidFill>
            <a:prstDash val="solid"/>
            <a:round/>
            <a:headEnd len="sm" w="sm" type="none"/>
            <a:tailEnd len="sm" w="sm" type="none"/>
          </a:ln>
        </p:spPr>
      </p:cxnSp>
      <p:cxnSp>
        <p:nvCxnSpPr>
          <p:cNvPr id="107" name="Google Shape;107;g1abee0b1bbe_0_0"/>
          <p:cNvCxnSpPr/>
          <p:nvPr/>
        </p:nvCxnSpPr>
        <p:spPr>
          <a:xfrm>
            <a:off x="7961375" y="5723375"/>
            <a:ext cx="1653000" cy="8400"/>
          </a:xfrm>
          <a:prstGeom prst="straightConnector1">
            <a:avLst/>
          </a:prstGeom>
          <a:noFill/>
          <a:ln cap="flat" cmpd="sng" w="38100">
            <a:solidFill>
              <a:schemeClr val="dk2"/>
            </a:solidFill>
            <a:prstDash val="solid"/>
            <a:round/>
            <a:headEnd len="sm" w="sm" type="none"/>
            <a:tailEnd len="sm" w="sm" type="none"/>
          </a:ln>
        </p:spPr>
      </p:cxnSp>
      <p:cxnSp>
        <p:nvCxnSpPr>
          <p:cNvPr id="108" name="Google Shape;108;g1abee0b1bbe_0_0"/>
          <p:cNvCxnSpPr/>
          <p:nvPr/>
        </p:nvCxnSpPr>
        <p:spPr>
          <a:xfrm>
            <a:off x="7961375" y="952500"/>
            <a:ext cx="1790400" cy="10200"/>
          </a:xfrm>
          <a:prstGeom prst="straightConnector1">
            <a:avLst/>
          </a:prstGeom>
          <a:noFill/>
          <a:ln cap="flat" cmpd="sng" w="38100">
            <a:solidFill>
              <a:schemeClr val="accent2"/>
            </a:solidFill>
            <a:prstDash val="solid"/>
            <a:round/>
            <a:headEnd len="sm" w="sm" type="none"/>
            <a:tailEnd len="sm" w="sm" type="none"/>
          </a:ln>
        </p:spPr>
      </p:cxnSp>
      <p:cxnSp>
        <p:nvCxnSpPr>
          <p:cNvPr id="109" name="Google Shape;109;g1abee0b1bbe_0_0"/>
          <p:cNvCxnSpPr/>
          <p:nvPr/>
        </p:nvCxnSpPr>
        <p:spPr>
          <a:xfrm>
            <a:off x="7961375" y="2302875"/>
            <a:ext cx="1818000" cy="20400"/>
          </a:xfrm>
          <a:prstGeom prst="straightConnector1">
            <a:avLst/>
          </a:prstGeom>
          <a:noFill/>
          <a:ln cap="flat" cmpd="sng" w="38100">
            <a:solidFill>
              <a:schemeClr val="accent2"/>
            </a:solidFill>
            <a:prstDash val="solid"/>
            <a:round/>
            <a:headEnd len="sm" w="sm" type="none"/>
            <a:tailEnd len="sm" w="sm" type="none"/>
          </a:ln>
        </p:spPr>
      </p:cxnSp>
      <p:cxnSp>
        <p:nvCxnSpPr>
          <p:cNvPr id="110" name="Google Shape;110;g1abee0b1bbe_0_0"/>
          <p:cNvCxnSpPr/>
          <p:nvPr/>
        </p:nvCxnSpPr>
        <p:spPr>
          <a:xfrm flipH="1" rot="10800000">
            <a:off x="7961375" y="3821475"/>
            <a:ext cx="1818000" cy="5400"/>
          </a:xfrm>
          <a:prstGeom prst="straightConnector1">
            <a:avLst/>
          </a:prstGeom>
          <a:noFill/>
          <a:ln cap="flat" cmpd="sng" w="38100">
            <a:solidFill>
              <a:schemeClr val="accent2"/>
            </a:solidFill>
            <a:prstDash val="solid"/>
            <a:round/>
            <a:headEnd len="sm" w="sm" type="none"/>
            <a:tailEnd len="sm" w="sm" type="none"/>
          </a:ln>
        </p:spPr>
      </p:cxnSp>
      <p:cxnSp>
        <p:nvCxnSpPr>
          <p:cNvPr id="111" name="Google Shape;111;g1abee0b1bbe_0_0"/>
          <p:cNvCxnSpPr/>
          <p:nvPr/>
        </p:nvCxnSpPr>
        <p:spPr>
          <a:xfrm flipH="1" rot="10800000">
            <a:off x="7961375" y="5938025"/>
            <a:ext cx="1831800" cy="8700"/>
          </a:xfrm>
          <a:prstGeom prst="straightConnector1">
            <a:avLst/>
          </a:prstGeom>
          <a:noFill/>
          <a:ln cap="flat" cmpd="sng" w="38100">
            <a:solidFill>
              <a:schemeClr val="accent2"/>
            </a:solidFill>
            <a:prstDash val="solid"/>
            <a:round/>
            <a:headEnd len="sm" w="sm" type="none"/>
            <a:tailEnd len="sm" w="sm" type="none"/>
          </a:ln>
        </p:spPr>
      </p:cxnSp>
      <p:cxnSp>
        <p:nvCxnSpPr>
          <p:cNvPr id="112" name="Google Shape;112;g1abee0b1bbe_0_0"/>
          <p:cNvCxnSpPr/>
          <p:nvPr/>
        </p:nvCxnSpPr>
        <p:spPr>
          <a:xfrm flipH="1" rot="10800000">
            <a:off x="7996375" y="1306450"/>
            <a:ext cx="1851600" cy="13500"/>
          </a:xfrm>
          <a:prstGeom prst="straightConnector1">
            <a:avLst/>
          </a:prstGeom>
          <a:noFill/>
          <a:ln cap="flat" cmpd="sng" w="38100">
            <a:solidFill>
              <a:srgbClr val="0000FF"/>
            </a:solidFill>
            <a:prstDash val="solid"/>
            <a:round/>
            <a:headEnd len="sm" w="sm" type="none"/>
            <a:tailEnd len="sm" w="sm" type="none"/>
          </a:ln>
        </p:spPr>
      </p:cxnSp>
      <p:cxnSp>
        <p:nvCxnSpPr>
          <p:cNvPr id="113" name="Google Shape;113;g1abee0b1bbe_0_0"/>
          <p:cNvCxnSpPr/>
          <p:nvPr/>
        </p:nvCxnSpPr>
        <p:spPr>
          <a:xfrm>
            <a:off x="7996375" y="2498725"/>
            <a:ext cx="1851600" cy="3300"/>
          </a:xfrm>
          <a:prstGeom prst="straightConnector1">
            <a:avLst/>
          </a:prstGeom>
          <a:noFill/>
          <a:ln cap="flat" cmpd="sng" w="38100">
            <a:solidFill>
              <a:srgbClr val="0000FF"/>
            </a:solidFill>
            <a:prstDash val="solid"/>
            <a:round/>
            <a:headEnd len="sm" w="sm" type="none"/>
            <a:tailEnd len="sm" w="sm" type="none"/>
          </a:ln>
        </p:spPr>
      </p:cxnSp>
      <p:cxnSp>
        <p:nvCxnSpPr>
          <p:cNvPr id="114" name="Google Shape;114;g1abee0b1bbe_0_0"/>
          <p:cNvCxnSpPr/>
          <p:nvPr/>
        </p:nvCxnSpPr>
        <p:spPr>
          <a:xfrm>
            <a:off x="7996375" y="4022725"/>
            <a:ext cx="1879200" cy="4800"/>
          </a:xfrm>
          <a:prstGeom prst="straightConnector1">
            <a:avLst/>
          </a:prstGeom>
          <a:noFill/>
          <a:ln cap="flat" cmpd="sng" w="38100">
            <a:solidFill>
              <a:srgbClr val="0000FF"/>
            </a:solidFill>
            <a:prstDash val="solid"/>
            <a:round/>
            <a:headEnd len="sm" w="sm" type="none"/>
            <a:tailEnd len="sm" w="sm" type="none"/>
          </a:ln>
        </p:spPr>
      </p:cxnSp>
      <p:cxnSp>
        <p:nvCxnSpPr>
          <p:cNvPr id="115" name="Google Shape;115;g1abee0b1bbe_0_0"/>
          <p:cNvCxnSpPr/>
          <p:nvPr/>
        </p:nvCxnSpPr>
        <p:spPr>
          <a:xfrm flipH="1" rot="10800000">
            <a:off x="7996375" y="6102950"/>
            <a:ext cx="1893000" cy="29700"/>
          </a:xfrm>
          <a:prstGeom prst="straightConnector1">
            <a:avLst/>
          </a:prstGeom>
          <a:noFill/>
          <a:ln cap="flat" cmpd="sng" w="38100">
            <a:solidFill>
              <a:srgbClr val="0000FF"/>
            </a:solidFill>
            <a:prstDash val="solid"/>
            <a:round/>
            <a:headEnd len="sm" w="sm" type="none"/>
            <a:tailEnd len="sm" w="sm" type="none"/>
          </a:ln>
        </p:spPr>
      </p:cxnSp>
      <p:cxnSp>
        <p:nvCxnSpPr>
          <p:cNvPr id="116" name="Google Shape;116;g1abee0b1bbe_0_0"/>
          <p:cNvCxnSpPr/>
          <p:nvPr/>
        </p:nvCxnSpPr>
        <p:spPr>
          <a:xfrm>
            <a:off x="7996375" y="1515788"/>
            <a:ext cx="1937700" cy="0"/>
          </a:xfrm>
          <a:prstGeom prst="straightConnector1">
            <a:avLst/>
          </a:prstGeom>
          <a:noFill/>
          <a:ln cap="flat" cmpd="sng" w="38100">
            <a:solidFill>
              <a:srgbClr val="FF0000"/>
            </a:solidFill>
            <a:prstDash val="solid"/>
            <a:round/>
            <a:headEnd len="sm" w="sm" type="none"/>
            <a:tailEnd len="sm" w="sm" type="none"/>
          </a:ln>
        </p:spPr>
      </p:cxnSp>
      <p:cxnSp>
        <p:nvCxnSpPr>
          <p:cNvPr id="117" name="Google Shape;117;g1abee0b1bbe_0_0"/>
          <p:cNvCxnSpPr/>
          <p:nvPr/>
        </p:nvCxnSpPr>
        <p:spPr>
          <a:xfrm>
            <a:off x="7996375" y="2690988"/>
            <a:ext cx="1937700" cy="0"/>
          </a:xfrm>
          <a:prstGeom prst="straightConnector1">
            <a:avLst/>
          </a:prstGeom>
          <a:noFill/>
          <a:ln cap="flat" cmpd="sng" w="38100">
            <a:solidFill>
              <a:srgbClr val="FF0000"/>
            </a:solidFill>
            <a:prstDash val="solid"/>
            <a:round/>
            <a:headEnd len="sm" w="sm" type="none"/>
            <a:tailEnd len="sm" w="sm" type="none"/>
          </a:ln>
        </p:spPr>
      </p:cxnSp>
      <p:cxnSp>
        <p:nvCxnSpPr>
          <p:cNvPr id="118" name="Google Shape;118;g1abee0b1bbe_0_0"/>
          <p:cNvCxnSpPr/>
          <p:nvPr/>
        </p:nvCxnSpPr>
        <p:spPr>
          <a:xfrm>
            <a:off x="7996375" y="4260638"/>
            <a:ext cx="1937700" cy="0"/>
          </a:xfrm>
          <a:prstGeom prst="straightConnector1">
            <a:avLst/>
          </a:prstGeom>
          <a:noFill/>
          <a:ln cap="flat" cmpd="sng" w="38100">
            <a:solidFill>
              <a:srgbClr val="FF0000"/>
            </a:solidFill>
            <a:prstDash val="solid"/>
            <a:round/>
            <a:headEnd len="sm" w="sm" type="none"/>
            <a:tailEnd len="sm" w="sm" type="none"/>
          </a:ln>
        </p:spPr>
      </p:cxnSp>
      <p:cxnSp>
        <p:nvCxnSpPr>
          <p:cNvPr id="119" name="Google Shape;119;g1abee0b1bbe_0_0"/>
          <p:cNvCxnSpPr/>
          <p:nvPr/>
        </p:nvCxnSpPr>
        <p:spPr>
          <a:xfrm flipH="1" rot="10800000">
            <a:off x="7996375" y="6322713"/>
            <a:ext cx="1975500" cy="6600"/>
          </a:xfrm>
          <a:prstGeom prst="straightConnector1">
            <a:avLst/>
          </a:prstGeom>
          <a:noFill/>
          <a:ln cap="flat" cmpd="sng" w="38100">
            <a:solidFill>
              <a:srgbClr val="FF0000"/>
            </a:solidFill>
            <a:prstDash val="solid"/>
            <a:round/>
            <a:headEnd len="sm" w="sm" type="none"/>
            <a:tailEnd len="sm" w="sm" type="none"/>
          </a:ln>
        </p:spPr>
      </p:cxnSp>
      <p:cxnSp>
        <p:nvCxnSpPr>
          <p:cNvPr id="120" name="Google Shape;120;g1abee0b1bbe_0_0"/>
          <p:cNvCxnSpPr/>
          <p:nvPr/>
        </p:nvCxnSpPr>
        <p:spPr>
          <a:xfrm>
            <a:off x="9934075" y="1515788"/>
            <a:ext cx="37800" cy="4806900"/>
          </a:xfrm>
          <a:prstGeom prst="straightConnector1">
            <a:avLst/>
          </a:prstGeom>
          <a:noFill/>
          <a:ln cap="flat" cmpd="sng" w="38100">
            <a:solidFill>
              <a:srgbClr val="FF0000"/>
            </a:solidFill>
            <a:prstDash val="solid"/>
            <a:round/>
            <a:headEnd len="sm" w="sm" type="none"/>
            <a:tailEnd len="sm" w="sm" type="none"/>
          </a:ln>
        </p:spPr>
      </p:cxnSp>
      <p:cxnSp>
        <p:nvCxnSpPr>
          <p:cNvPr id="121" name="Google Shape;121;g1abee0b1bbe_0_0"/>
          <p:cNvCxnSpPr/>
          <p:nvPr/>
        </p:nvCxnSpPr>
        <p:spPr>
          <a:xfrm>
            <a:off x="9591700" y="763813"/>
            <a:ext cx="36600" cy="4981800"/>
          </a:xfrm>
          <a:prstGeom prst="straightConnector1">
            <a:avLst/>
          </a:prstGeom>
          <a:noFill/>
          <a:ln cap="flat" cmpd="sng" w="38100">
            <a:solidFill>
              <a:schemeClr val="dk2"/>
            </a:solidFill>
            <a:prstDash val="solid"/>
            <a:round/>
            <a:headEnd len="sm" w="sm" type="none"/>
            <a:tailEnd len="sm" w="sm" type="none"/>
          </a:ln>
        </p:spPr>
      </p:cxnSp>
      <p:cxnSp>
        <p:nvCxnSpPr>
          <p:cNvPr id="122" name="Google Shape;122;g1abee0b1bbe_0_0"/>
          <p:cNvCxnSpPr/>
          <p:nvPr/>
        </p:nvCxnSpPr>
        <p:spPr>
          <a:xfrm>
            <a:off x="9749025" y="964913"/>
            <a:ext cx="36600" cy="4981800"/>
          </a:xfrm>
          <a:prstGeom prst="straightConnector1">
            <a:avLst/>
          </a:prstGeom>
          <a:noFill/>
          <a:ln cap="flat" cmpd="sng" w="38100">
            <a:solidFill>
              <a:schemeClr val="accent2"/>
            </a:solidFill>
            <a:prstDash val="solid"/>
            <a:round/>
            <a:headEnd len="sm" w="sm" type="none"/>
            <a:tailEnd len="sm" w="sm" type="none"/>
          </a:ln>
        </p:spPr>
      </p:cxnSp>
      <p:cxnSp>
        <p:nvCxnSpPr>
          <p:cNvPr id="123" name="Google Shape;123;g1abee0b1bbe_0_0"/>
          <p:cNvCxnSpPr/>
          <p:nvPr/>
        </p:nvCxnSpPr>
        <p:spPr>
          <a:xfrm>
            <a:off x="9838425" y="1319938"/>
            <a:ext cx="36600" cy="4981800"/>
          </a:xfrm>
          <a:prstGeom prst="straightConnector1">
            <a:avLst/>
          </a:prstGeom>
          <a:noFill/>
          <a:ln cap="flat" cmpd="sng" w="38100">
            <a:solidFill>
              <a:srgbClr val="0000FF"/>
            </a:solidFill>
            <a:prstDash val="solid"/>
            <a:round/>
            <a:headEnd len="sm" w="sm" type="none"/>
            <a:tailEnd len="sm" w="sm" type="none"/>
          </a:ln>
        </p:spPr>
      </p:cxnSp>
      <p:sp>
        <p:nvSpPr>
          <p:cNvPr id="124" name="Google Shape;124;g1abee0b1bbe_0_0"/>
          <p:cNvSpPr txBox="1"/>
          <p:nvPr/>
        </p:nvSpPr>
        <p:spPr>
          <a:xfrm>
            <a:off x="10164150" y="509250"/>
            <a:ext cx="1879200" cy="1693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dk2"/>
              </a:buClr>
              <a:buSzPts val="1400"/>
              <a:buFont typeface="Calibri"/>
              <a:buChar char="●"/>
            </a:pPr>
            <a:r>
              <a:rPr b="0" i="0" lang="en-US" sz="1400" u="none" cap="none" strike="noStrike">
                <a:solidFill>
                  <a:schemeClr val="dk2"/>
                </a:solidFill>
                <a:latin typeface="Calibri"/>
                <a:ea typeface="Calibri"/>
                <a:cs typeface="Calibri"/>
                <a:sym typeface="Calibri"/>
              </a:rPr>
              <a:t>Food Code</a:t>
            </a:r>
            <a:endParaRPr b="0" i="0" sz="1400" u="none" cap="none" strike="noStrike">
              <a:solidFill>
                <a:schemeClr val="dk2"/>
              </a:solidFill>
              <a:latin typeface="Calibri"/>
              <a:ea typeface="Calibri"/>
              <a:cs typeface="Calibri"/>
              <a:sym typeface="Calibri"/>
            </a:endParaRPr>
          </a:p>
          <a:p>
            <a:pPr indent="-317500" lvl="0" marL="457200" marR="0" rtl="0" algn="l">
              <a:lnSpc>
                <a:spcPct val="100000"/>
              </a:lnSpc>
              <a:spcBef>
                <a:spcPts val="0"/>
              </a:spcBef>
              <a:spcAft>
                <a:spcPts val="0"/>
              </a:spcAft>
              <a:buClr>
                <a:srgbClr val="FF9900"/>
              </a:buClr>
              <a:buSzPts val="1400"/>
              <a:buFont typeface="Calibri"/>
              <a:buChar char="●"/>
            </a:pPr>
            <a:r>
              <a:rPr b="0" i="0" lang="en-US" sz="1400" u="none" cap="none" strike="noStrike">
                <a:solidFill>
                  <a:srgbClr val="FF9900"/>
                </a:solidFill>
                <a:latin typeface="Calibri"/>
                <a:ea typeface="Calibri"/>
                <a:cs typeface="Calibri"/>
                <a:sym typeface="Calibri"/>
              </a:rPr>
              <a:t>Main Food Description</a:t>
            </a:r>
            <a:endParaRPr b="0" i="0" sz="1400" u="none" cap="none" strike="noStrike">
              <a:solidFill>
                <a:srgbClr val="FF99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FF"/>
              </a:buClr>
              <a:buSzPts val="1400"/>
              <a:buFont typeface="Calibri"/>
              <a:buChar char="●"/>
            </a:pPr>
            <a:r>
              <a:rPr b="0" i="0" lang="en-US" sz="1400" u="none" cap="none" strike="noStrike">
                <a:solidFill>
                  <a:srgbClr val="0000FF"/>
                </a:solidFill>
                <a:latin typeface="Calibri"/>
                <a:ea typeface="Calibri"/>
                <a:cs typeface="Calibri"/>
                <a:sym typeface="Calibri"/>
              </a:rPr>
              <a:t>WWEIA Category Number</a:t>
            </a:r>
            <a:endParaRPr b="0" i="0" sz="1400" u="none" cap="none" strike="noStrike">
              <a:solidFill>
                <a:srgbClr val="0000FF"/>
              </a:solidFill>
              <a:latin typeface="Calibri"/>
              <a:ea typeface="Calibri"/>
              <a:cs typeface="Calibri"/>
              <a:sym typeface="Calibri"/>
            </a:endParaRPr>
          </a:p>
          <a:p>
            <a:pPr indent="-317500" lvl="0" marL="457200" marR="0" rtl="0" algn="l">
              <a:lnSpc>
                <a:spcPct val="100000"/>
              </a:lnSpc>
              <a:spcBef>
                <a:spcPts val="0"/>
              </a:spcBef>
              <a:spcAft>
                <a:spcPts val="0"/>
              </a:spcAft>
              <a:buClr>
                <a:srgbClr val="FF0000"/>
              </a:buClr>
              <a:buSzPts val="1400"/>
              <a:buFont typeface="Calibri"/>
              <a:buChar char="●"/>
            </a:pPr>
            <a:r>
              <a:rPr b="0" i="0" lang="en-US" sz="1400" u="none" cap="none" strike="noStrike">
                <a:solidFill>
                  <a:srgbClr val="FF0000"/>
                </a:solidFill>
                <a:latin typeface="Calibri"/>
                <a:ea typeface="Calibri"/>
                <a:cs typeface="Calibri"/>
                <a:sym typeface="Calibri"/>
              </a:rPr>
              <a:t>WWEIA Category Description</a:t>
            </a:r>
            <a:endParaRPr b="0" i="0" sz="1400" u="none" cap="none" strike="noStrike">
              <a:solidFill>
                <a:srgbClr val="FF0000"/>
              </a:solidFill>
              <a:latin typeface="Calibri"/>
              <a:ea typeface="Calibri"/>
              <a:cs typeface="Calibri"/>
              <a:sym typeface="Calibri"/>
            </a:endParaRPr>
          </a:p>
        </p:txBody>
      </p:sp>
      <p:sp>
        <p:nvSpPr>
          <p:cNvPr id="125" name="Google Shape;125;g1abee0b1bbe_0_0"/>
          <p:cNvSpPr/>
          <p:nvPr/>
        </p:nvSpPr>
        <p:spPr>
          <a:xfrm>
            <a:off x="2509025" y="3010575"/>
            <a:ext cx="5719500" cy="336600"/>
          </a:xfrm>
          <a:prstGeom prst="rect">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g1abee0b1bbe_0_0"/>
          <p:cNvSpPr/>
          <p:nvPr/>
        </p:nvSpPr>
        <p:spPr>
          <a:xfrm>
            <a:off x="2559700" y="1010001"/>
            <a:ext cx="5719500" cy="296400"/>
          </a:xfrm>
          <a:prstGeom prst="rect">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g1abee0b1bbe_0_0"/>
          <p:cNvSpPr/>
          <p:nvPr/>
        </p:nvSpPr>
        <p:spPr>
          <a:xfrm>
            <a:off x="2427800" y="6445325"/>
            <a:ext cx="5719500" cy="213900"/>
          </a:xfrm>
          <a:prstGeom prst="rect">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g1abee0b1bbe_0_0"/>
          <p:cNvSpPr txBox="1"/>
          <p:nvPr>
            <p:ph idx="4294967295" type="title"/>
          </p:nvPr>
        </p:nvSpPr>
        <p:spPr>
          <a:xfrm>
            <a:off x="9920275" y="4806950"/>
            <a:ext cx="2348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60"/>
              <a:buFont typeface="Calibri"/>
              <a:buNone/>
            </a:pPr>
            <a:r>
              <a:rPr lang="en-US" sz="3659"/>
              <a:t>Original DB Tables (Not All Are Necessary)</a:t>
            </a:r>
            <a:endParaRPr sz="3659"/>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3"/>
          <p:cNvPicPr preferRelativeResize="0"/>
          <p:nvPr/>
        </p:nvPicPr>
        <p:blipFill rotWithShape="1">
          <a:blip r:embed="rId3">
            <a:alphaModFix/>
          </a:blip>
          <a:srcRect b="0" l="0" r="0" t="0"/>
          <a:stretch/>
        </p:blipFill>
        <p:spPr>
          <a:xfrm>
            <a:off x="432967" y="1439150"/>
            <a:ext cx="8281383" cy="1623952"/>
          </a:xfrm>
          <a:prstGeom prst="rect">
            <a:avLst/>
          </a:prstGeom>
          <a:noFill/>
          <a:ln>
            <a:noFill/>
          </a:ln>
        </p:spPr>
      </p:pic>
      <p:pic>
        <p:nvPicPr>
          <p:cNvPr id="134" name="Google Shape;134;p3"/>
          <p:cNvPicPr preferRelativeResize="0"/>
          <p:nvPr/>
        </p:nvPicPr>
        <p:blipFill rotWithShape="1">
          <a:blip r:embed="rId4">
            <a:alphaModFix/>
          </a:blip>
          <a:srcRect b="0" l="0" r="0" t="0"/>
          <a:stretch/>
        </p:blipFill>
        <p:spPr>
          <a:xfrm>
            <a:off x="432967" y="3985718"/>
            <a:ext cx="8126387" cy="1194595"/>
          </a:xfrm>
          <a:prstGeom prst="rect">
            <a:avLst/>
          </a:prstGeom>
          <a:noFill/>
          <a:ln>
            <a:noFill/>
          </a:ln>
        </p:spPr>
      </p:pic>
      <p:cxnSp>
        <p:nvCxnSpPr>
          <p:cNvPr id="135" name="Google Shape;135;p3"/>
          <p:cNvCxnSpPr/>
          <p:nvPr/>
        </p:nvCxnSpPr>
        <p:spPr>
          <a:xfrm>
            <a:off x="7896307" y="2022625"/>
            <a:ext cx="1718400" cy="6300"/>
          </a:xfrm>
          <a:prstGeom prst="straightConnector1">
            <a:avLst/>
          </a:prstGeom>
          <a:noFill/>
          <a:ln cap="flat" cmpd="sng" w="38100">
            <a:solidFill>
              <a:schemeClr val="dk2"/>
            </a:solidFill>
            <a:prstDash val="solid"/>
            <a:round/>
            <a:headEnd len="sm" w="sm" type="none"/>
            <a:tailEnd len="sm" w="sm" type="none"/>
          </a:ln>
        </p:spPr>
      </p:cxnSp>
      <p:cxnSp>
        <p:nvCxnSpPr>
          <p:cNvPr id="136" name="Google Shape;136;p3"/>
          <p:cNvCxnSpPr/>
          <p:nvPr/>
        </p:nvCxnSpPr>
        <p:spPr>
          <a:xfrm>
            <a:off x="7942050" y="4234775"/>
            <a:ext cx="1653000" cy="8400"/>
          </a:xfrm>
          <a:prstGeom prst="straightConnector1">
            <a:avLst/>
          </a:prstGeom>
          <a:noFill/>
          <a:ln cap="flat" cmpd="sng" w="38100">
            <a:solidFill>
              <a:schemeClr val="dk2"/>
            </a:solidFill>
            <a:prstDash val="solid"/>
            <a:round/>
            <a:headEnd len="sm" w="sm" type="none"/>
            <a:tailEnd len="sm" w="sm" type="none"/>
          </a:ln>
        </p:spPr>
      </p:cxnSp>
      <p:cxnSp>
        <p:nvCxnSpPr>
          <p:cNvPr id="137" name="Google Shape;137;p3"/>
          <p:cNvCxnSpPr/>
          <p:nvPr/>
        </p:nvCxnSpPr>
        <p:spPr>
          <a:xfrm flipH="1" rot="10800000">
            <a:off x="7875225" y="2219500"/>
            <a:ext cx="1862700" cy="7500"/>
          </a:xfrm>
          <a:prstGeom prst="straightConnector1">
            <a:avLst/>
          </a:prstGeom>
          <a:noFill/>
          <a:ln cap="flat" cmpd="sng" w="38100">
            <a:solidFill>
              <a:schemeClr val="accent2"/>
            </a:solidFill>
            <a:prstDash val="solid"/>
            <a:round/>
            <a:headEnd len="sm" w="sm" type="none"/>
            <a:tailEnd len="sm" w="sm" type="none"/>
          </a:ln>
        </p:spPr>
      </p:cxnSp>
      <p:cxnSp>
        <p:nvCxnSpPr>
          <p:cNvPr id="138" name="Google Shape;138;p3"/>
          <p:cNvCxnSpPr/>
          <p:nvPr/>
        </p:nvCxnSpPr>
        <p:spPr>
          <a:xfrm flipH="1" rot="10800000">
            <a:off x="7962200" y="4375450"/>
            <a:ext cx="1831800" cy="8700"/>
          </a:xfrm>
          <a:prstGeom prst="straightConnector1">
            <a:avLst/>
          </a:prstGeom>
          <a:noFill/>
          <a:ln cap="flat" cmpd="sng" w="38100">
            <a:solidFill>
              <a:schemeClr val="accent2"/>
            </a:solidFill>
            <a:prstDash val="solid"/>
            <a:round/>
            <a:headEnd len="sm" w="sm" type="none"/>
            <a:tailEnd len="sm" w="sm" type="none"/>
          </a:ln>
        </p:spPr>
      </p:cxnSp>
      <p:cxnSp>
        <p:nvCxnSpPr>
          <p:cNvPr id="139" name="Google Shape;139;p3"/>
          <p:cNvCxnSpPr/>
          <p:nvPr/>
        </p:nvCxnSpPr>
        <p:spPr>
          <a:xfrm>
            <a:off x="7844625" y="2642250"/>
            <a:ext cx="1971900" cy="14400"/>
          </a:xfrm>
          <a:prstGeom prst="straightConnector1">
            <a:avLst/>
          </a:prstGeom>
          <a:noFill/>
          <a:ln cap="flat" cmpd="sng" w="38100">
            <a:solidFill>
              <a:srgbClr val="0000FF"/>
            </a:solidFill>
            <a:prstDash val="solid"/>
            <a:round/>
            <a:headEnd len="sm" w="sm" type="none"/>
            <a:tailEnd len="sm" w="sm" type="none"/>
          </a:ln>
        </p:spPr>
      </p:cxnSp>
      <p:cxnSp>
        <p:nvCxnSpPr>
          <p:cNvPr id="140" name="Google Shape;140;p3"/>
          <p:cNvCxnSpPr/>
          <p:nvPr/>
        </p:nvCxnSpPr>
        <p:spPr>
          <a:xfrm flipH="1" rot="10800000">
            <a:off x="7955375" y="4609850"/>
            <a:ext cx="1893000" cy="29700"/>
          </a:xfrm>
          <a:prstGeom prst="straightConnector1">
            <a:avLst/>
          </a:prstGeom>
          <a:noFill/>
          <a:ln cap="flat" cmpd="sng" w="38100">
            <a:solidFill>
              <a:srgbClr val="0000FF"/>
            </a:solidFill>
            <a:prstDash val="solid"/>
            <a:round/>
            <a:headEnd len="sm" w="sm" type="none"/>
            <a:tailEnd len="sm" w="sm" type="none"/>
          </a:ln>
        </p:spPr>
      </p:cxnSp>
      <p:cxnSp>
        <p:nvCxnSpPr>
          <p:cNvPr id="141" name="Google Shape;141;p3"/>
          <p:cNvCxnSpPr/>
          <p:nvPr/>
        </p:nvCxnSpPr>
        <p:spPr>
          <a:xfrm>
            <a:off x="7841675" y="2843313"/>
            <a:ext cx="2120400" cy="3600"/>
          </a:xfrm>
          <a:prstGeom prst="straightConnector1">
            <a:avLst/>
          </a:prstGeom>
          <a:noFill/>
          <a:ln cap="flat" cmpd="sng" w="38100">
            <a:solidFill>
              <a:srgbClr val="FF0000"/>
            </a:solidFill>
            <a:prstDash val="solid"/>
            <a:round/>
            <a:headEnd len="sm" w="sm" type="none"/>
            <a:tailEnd len="sm" w="sm" type="none"/>
          </a:ln>
        </p:spPr>
      </p:cxnSp>
      <p:cxnSp>
        <p:nvCxnSpPr>
          <p:cNvPr id="142" name="Google Shape;142;p3"/>
          <p:cNvCxnSpPr/>
          <p:nvPr/>
        </p:nvCxnSpPr>
        <p:spPr>
          <a:xfrm flipH="1" rot="10800000">
            <a:off x="7962200" y="4749101"/>
            <a:ext cx="1975500" cy="6600"/>
          </a:xfrm>
          <a:prstGeom prst="straightConnector1">
            <a:avLst/>
          </a:prstGeom>
          <a:noFill/>
          <a:ln cap="flat" cmpd="sng" w="38100">
            <a:solidFill>
              <a:srgbClr val="FF0000"/>
            </a:solidFill>
            <a:prstDash val="solid"/>
            <a:round/>
            <a:headEnd len="sm" w="sm" type="none"/>
            <a:tailEnd len="sm" w="sm" type="none"/>
          </a:ln>
        </p:spPr>
      </p:cxnSp>
      <p:cxnSp>
        <p:nvCxnSpPr>
          <p:cNvPr id="143" name="Google Shape;143;p3"/>
          <p:cNvCxnSpPr/>
          <p:nvPr/>
        </p:nvCxnSpPr>
        <p:spPr>
          <a:xfrm>
            <a:off x="9939750" y="2858225"/>
            <a:ext cx="11100" cy="1916100"/>
          </a:xfrm>
          <a:prstGeom prst="straightConnector1">
            <a:avLst/>
          </a:prstGeom>
          <a:noFill/>
          <a:ln cap="flat" cmpd="sng" w="38100">
            <a:solidFill>
              <a:srgbClr val="FF0000"/>
            </a:solidFill>
            <a:prstDash val="solid"/>
            <a:round/>
            <a:headEnd len="sm" w="sm" type="none"/>
            <a:tailEnd len="sm" w="sm" type="none"/>
          </a:ln>
        </p:spPr>
      </p:cxnSp>
      <p:cxnSp>
        <p:nvCxnSpPr>
          <p:cNvPr id="144" name="Google Shape;144;p3"/>
          <p:cNvCxnSpPr/>
          <p:nvPr/>
        </p:nvCxnSpPr>
        <p:spPr>
          <a:xfrm>
            <a:off x="9592375" y="2029000"/>
            <a:ext cx="22500" cy="2196300"/>
          </a:xfrm>
          <a:prstGeom prst="straightConnector1">
            <a:avLst/>
          </a:prstGeom>
          <a:noFill/>
          <a:ln cap="flat" cmpd="sng" w="38100">
            <a:solidFill>
              <a:schemeClr val="dk2"/>
            </a:solidFill>
            <a:prstDash val="solid"/>
            <a:round/>
            <a:headEnd len="sm" w="sm" type="none"/>
            <a:tailEnd len="sm" w="sm" type="none"/>
          </a:ln>
        </p:spPr>
      </p:cxnSp>
      <p:cxnSp>
        <p:nvCxnSpPr>
          <p:cNvPr id="145" name="Google Shape;145;p3"/>
          <p:cNvCxnSpPr/>
          <p:nvPr/>
        </p:nvCxnSpPr>
        <p:spPr>
          <a:xfrm>
            <a:off x="9749250" y="2197075"/>
            <a:ext cx="22500" cy="2196300"/>
          </a:xfrm>
          <a:prstGeom prst="straightConnector1">
            <a:avLst/>
          </a:prstGeom>
          <a:noFill/>
          <a:ln cap="flat" cmpd="sng" w="38100">
            <a:solidFill>
              <a:schemeClr val="accent2"/>
            </a:solidFill>
            <a:prstDash val="solid"/>
            <a:round/>
            <a:headEnd len="sm" w="sm" type="none"/>
            <a:tailEnd len="sm" w="sm" type="none"/>
          </a:ln>
        </p:spPr>
      </p:cxnSp>
      <p:cxnSp>
        <p:nvCxnSpPr>
          <p:cNvPr id="146" name="Google Shape;146;p3"/>
          <p:cNvCxnSpPr/>
          <p:nvPr/>
        </p:nvCxnSpPr>
        <p:spPr>
          <a:xfrm>
            <a:off x="9816475" y="2667725"/>
            <a:ext cx="56100" cy="1949700"/>
          </a:xfrm>
          <a:prstGeom prst="straightConnector1">
            <a:avLst/>
          </a:prstGeom>
          <a:noFill/>
          <a:ln cap="flat" cmpd="sng" w="38100">
            <a:solidFill>
              <a:srgbClr val="0000FF"/>
            </a:solidFill>
            <a:prstDash val="solid"/>
            <a:round/>
            <a:headEnd len="sm" w="sm" type="none"/>
            <a:tailEnd len="sm" w="sm" type="none"/>
          </a:ln>
        </p:spPr>
      </p:cxnSp>
      <p:sp>
        <p:nvSpPr>
          <p:cNvPr id="147" name="Google Shape;147;p3"/>
          <p:cNvSpPr txBox="1"/>
          <p:nvPr/>
        </p:nvSpPr>
        <p:spPr>
          <a:xfrm>
            <a:off x="10164150" y="509250"/>
            <a:ext cx="1879200" cy="1693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dk2"/>
              </a:buClr>
              <a:buSzPts val="1400"/>
              <a:buFont typeface="Calibri"/>
              <a:buChar char="●"/>
            </a:pPr>
            <a:r>
              <a:rPr b="0" i="0" lang="en-US" sz="1400" u="none" cap="none" strike="noStrike">
                <a:solidFill>
                  <a:schemeClr val="dk2"/>
                </a:solidFill>
                <a:latin typeface="Calibri"/>
                <a:ea typeface="Calibri"/>
                <a:cs typeface="Calibri"/>
                <a:sym typeface="Calibri"/>
              </a:rPr>
              <a:t>Food Code</a:t>
            </a:r>
            <a:endParaRPr b="0" i="0" sz="1400" u="none" cap="none" strike="noStrike">
              <a:solidFill>
                <a:schemeClr val="dk2"/>
              </a:solidFill>
              <a:latin typeface="Calibri"/>
              <a:ea typeface="Calibri"/>
              <a:cs typeface="Calibri"/>
              <a:sym typeface="Calibri"/>
            </a:endParaRPr>
          </a:p>
          <a:p>
            <a:pPr indent="-317500" lvl="0" marL="457200" marR="0" rtl="0" algn="l">
              <a:lnSpc>
                <a:spcPct val="100000"/>
              </a:lnSpc>
              <a:spcBef>
                <a:spcPts val="0"/>
              </a:spcBef>
              <a:spcAft>
                <a:spcPts val="0"/>
              </a:spcAft>
              <a:buClr>
                <a:srgbClr val="FF9900"/>
              </a:buClr>
              <a:buSzPts val="1400"/>
              <a:buFont typeface="Calibri"/>
              <a:buChar char="●"/>
            </a:pPr>
            <a:r>
              <a:rPr b="0" i="0" lang="en-US" sz="1400" u="none" cap="none" strike="noStrike">
                <a:solidFill>
                  <a:srgbClr val="FF9900"/>
                </a:solidFill>
                <a:latin typeface="Calibri"/>
                <a:ea typeface="Calibri"/>
                <a:cs typeface="Calibri"/>
                <a:sym typeface="Calibri"/>
              </a:rPr>
              <a:t>Main Food Description</a:t>
            </a:r>
            <a:endParaRPr b="0" i="0" sz="1400" u="none" cap="none" strike="noStrike">
              <a:solidFill>
                <a:srgbClr val="FF99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FF"/>
              </a:buClr>
              <a:buSzPts val="1400"/>
              <a:buFont typeface="Calibri"/>
              <a:buChar char="●"/>
            </a:pPr>
            <a:r>
              <a:rPr b="0" i="0" lang="en-US" sz="1400" u="none" cap="none" strike="noStrike">
                <a:solidFill>
                  <a:srgbClr val="0000FF"/>
                </a:solidFill>
                <a:latin typeface="Calibri"/>
                <a:ea typeface="Calibri"/>
                <a:cs typeface="Calibri"/>
                <a:sym typeface="Calibri"/>
              </a:rPr>
              <a:t>WWEIA Category Number</a:t>
            </a:r>
            <a:endParaRPr b="0" i="0" sz="1400" u="none" cap="none" strike="noStrike">
              <a:solidFill>
                <a:srgbClr val="0000FF"/>
              </a:solidFill>
              <a:latin typeface="Calibri"/>
              <a:ea typeface="Calibri"/>
              <a:cs typeface="Calibri"/>
              <a:sym typeface="Calibri"/>
            </a:endParaRPr>
          </a:p>
          <a:p>
            <a:pPr indent="-317500" lvl="0" marL="457200" marR="0" rtl="0" algn="l">
              <a:lnSpc>
                <a:spcPct val="100000"/>
              </a:lnSpc>
              <a:spcBef>
                <a:spcPts val="0"/>
              </a:spcBef>
              <a:spcAft>
                <a:spcPts val="0"/>
              </a:spcAft>
              <a:buClr>
                <a:srgbClr val="FF0000"/>
              </a:buClr>
              <a:buSzPts val="1400"/>
              <a:buFont typeface="Calibri"/>
              <a:buChar char="●"/>
            </a:pPr>
            <a:r>
              <a:rPr b="0" i="0" lang="en-US" sz="1400" u="none" cap="none" strike="noStrike">
                <a:solidFill>
                  <a:srgbClr val="FF0000"/>
                </a:solidFill>
                <a:latin typeface="Calibri"/>
                <a:ea typeface="Calibri"/>
                <a:cs typeface="Calibri"/>
                <a:sym typeface="Calibri"/>
              </a:rPr>
              <a:t>WWEIA Category Description</a:t>
            </a:r>
            <a:endParaRPr b="0" i="0" sz="1400" u="none" cap="none" strike="noStrike">
              <a:solidFill>
                <a:srgbClr val="FF0000"/>
              </a:solidFill>
              <a:latin typeface="Calibri"/>
              <a:ea typeface="Calibri"/>
              <a:cs typeface="Calibri"/>
              <a:sym typeface="Calibri"/>
            </a:endParaRPr>
          </a:p>
        </p:txBody>
      </p:sp>
      <p:sp>
        <p:nvSpPr>
          <p:cNvPr id="148" name="Google Shape;148;p3"/>
          <p:cNvSpPr/>
          <p:nvPr/>
        </p:nvSpPr>
        <p:spPr>
          <a:xfrm>
            <a:off x="2839850" y="2326023"/>
            <a:ext cx="5609400" cy="213900"/>
          </a:xfrm>
          <a:prstGeom prst="rect">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3"/>
          <p:cNvSpPr/>
          <p:nvPr/>
        </p:nvSpPr>
        <p:spPr>
          <a:xfrm>
            <a:off x="2839850" y="4865275"/>
            <a:ext cx="5719500" cy="213900"/>
          </a:xfrm>
          <a:prstGeom prst="rect">
            <a:avLst/>
          </a:prstGeom>
          <a:noFill/>
          <a:ln cap="flat" cmpd="sng" w="3810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3"/>
          <p:cNvSpPr txBox="1"/>
          <p:nvPr>
            <p:ph idx="4294967295" type="title"/>
          </p:nvPr>
        </p:nvSpPr>
        <p:spPr>
          <a:xfrm>
            <a:off x="10221225" y="4806950"/>
            <a:ext cx="19755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DB Tables Actually Utilized (Nick)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t>Summary of GUI Functionalities</a:t>
            </a:r>
            <a:endParaRPr/>
          </a:p>
        </p:txBody>
      </p:sp>
      <p:sp>
        <p:nvSpPr>
          <p:cNvPr id="156" name="Google Shape;156;p1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MATLAB</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19ee70863c9_0_5"/>
          <p:cNvSpPr txBox="1"/>
          <p:nvPr>
            <p:ph type="title"/>
          </p:nvPr>
        </p:nvSpPr>
        <p:spPr>
          <a:xfrm>
            <a:off x="552050" y="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List of Scripts and their functions</a:t>
            </a:r>
            <a:endParaRPr/>
          </a:p>
        </p:txBody>
      </p:sp>
      <p:graphicFrame>
        <p:nvGraphicFramePr>
          <p:cNvPr id="162" name="Google Shape;162;g19ee70863c9_0_5"/>
          <p:cNvGraphicFramePr/>
          <p:nvPr/>
        </p:nvGraphicFramePr>
        <p:xfrm>
          <a:off x="666350" y="1272450"/>
          <a:ext cx="3000000" cy="3000000"/>
        </p:xfrm>
        <a:graphic>
          <a:graphicData uri="http://schemas.openxmlformats.org/drawingml/2006/table">
            <a:tbl>
              <a:tblPr>
                <a:noFill/>
                <a:tableStyleId>{16B7485E-F878-4C7B-823C-D2F8FDD3D266}</a:tableStyleId>
              </a:tblPr>
              <a:tblGrid>
                <a:gridCol w="2150875"/>
                <a:gridCol w="5889850"/>
                <a:gridCol w="2246275"/>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Script Name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Description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Primary Contributor</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chemeClr val="dk1"/>
                        </a:buClr>
                        <a:buSzPts val="1100"/>
                        <a:buFont typeface="Arial"/>
                        <a:buNone/>
                      </a:pPr>
                      <a:r>
                        <a:rPr lang="en-US">
                          <a:solidFill>
                            <a:schemeClr val="dk1"/>
                          </a:solidFill>
                        </a:rPr>
                        <a:t>DB_initialization.m</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rPr>
                        <a:t>This function takes x</a:t>
                      </a:r>
                      <a:r>
                        <a:rPr lang="en-US">
                          <a:solidFill>
                            <a:schemeClr val="dk1"/>
                          </a:solidFill>
                        </a:rPr>
                        <a:t>lsx</a:t>
                      </a:r>
                      <a:r>
                        <a:rPr lang="en-US" sz="1400" u="none" cap="none" strike="noStrike">
                          <a:solidFill>
                            <a:schemeClr val="dk1"/>
                          </a:solidFill>
                        </a:rPr>
                        <a:t> files from FNDDS database and converts them to tables. It also creates SQL database from the tables if none exists. It does this for Food and Beverages, and Ingredient Nutrient Values.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Nicholas Fiavoranti</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DataEntry.mlapp</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This is a function from the appdesigner app that makes a GUI for the user to input foods. The food entry is done in a table with the columns representing dates and the rows representing the food eaten and also the portion. The cells support autocorrect to ensure the inputs correspond to what is in the database. Additionally, there are text fields for the user to input their current height and weight. The output of this script is used in DataAnalysis.mlapp.</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Dimitrios Dogias</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DataAnalysis.mlapp</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This function inputs data from </a:t>
                      </a:r>
                      <a:r>
                        <a:rPr lang="en-US" sz="1400" u="none" cap="none" strike="noStrike">
                          <a:solidFill>
                            <a:schemeClr val="dk1"/>
                          </a:solidFill>
                        </a:rPr>
                        <a:t>DataEntry.mlapp, and runs the queries for the inputted food. It provides a BMI calculation and a caloric intake vs time plot based on inputted data. There is an option for the user to return to the data entry GUI to edit any of their inputs. This function could also output other information/plots including variables such as protein, total fat, cholesterol, total fiber, etc.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Michael Mathews</a:t>
                      </a:r>
                      <a:endParaRPr sz="1400" u="none" cap="none" strike="noStrike"/>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1abee0b1bbe_0_32"/>
          <p:cNvSpPr/>
          <p:nvPr/>
        </p:nvSpPr>
        <p:spPr>
          <a:xfrm>
            <a:off x="1339875" y="1588850"/>
            <a:ext cx="2507700" cy="1319100"/>
          </a:xfrm>
          <a:prstGeom prst="rect">
            <a:avLst/>
          </a:prstGeom>
          <a:solidFill>
            <a:schemeClr val="accent4"/>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rPr>
              <a:t>DB_Initialization</a:t>
            </a:r>
            <a:r>
              <a:rPr b="1" i="0" lang="en-US" sz="2000" u="none" cap="none" strike="noStrike">
                <a:solidFill>
                  <a:schemeClr val="dk1"/>
                </a:solidFill>
              </a:rPr>
              <a:t>.m</a:t>
            </a:r>
            <a:endParaRPr b="1" i="0" sz="2000" u="none" cap="none" strike="noStrike">
              <a:solidFill>
                <a:schemeClr val="dk1"/>
              </a:solidFill>
              <a:latin typeface="Calibri"/>
              <a:ea typeface="Calibri"/>
              <a:cs typeface="Calibri"/>
              <a:sym typeface="Calibri"/>
            </a:endParaRPr>
          </a:p>
        </p:txBody>
      </p:sp>
      <p:sp>
        <p:nvSpPr>
          <p:cNvPr id="168" name="Google Shape;168;g1abee0b1bbe_0_32"/>
          <p:cNvSpPr/>
          <p:nvPr/>
        </p:nvSpPr>
        <p:spPr>
          <a:xfrm>
            <a:off x="5341702" y="1588850"/>
            <a:ext cx="2507700" cy="1319100"/>
          </a:xfrm>
          <a:prstGeom prst="rect">
            <a:avLst/>
          </a:prstGeom>
          <a:solidFill>
            <a:schemeClr val="accent4"/>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chemeClr val="dk1"/>
                </a:solidFill>
              </a:rPr>
              <a:t>DataEntry.mlapp</a:t>
            </a:r>
            <a:endParaRPr b="1" i="0" sz="2000" u="none" cap="none" strike="noStrike">
              <a:solidFill>
                <a:schemeClr val="dk1"/>
              </a:solidFill>
              <a:latin typeface="Calibri"/>
              <a:ea typeface="Calibri"/>
              <a:cs typeface="Calibri"/>
              <a:sym typeface="Calibri"/>
            </a:endParaRPr>
          </a:p>
        </p:txBody>
      </p:sp>
      <p:sp>
        <p:nvSpPr>
          <p:cNvPr id="169" name="Google Shape;169;g1abee0b1bbe_0_32"/>
          <p:cNvSpPr/>
          <p:nvPr/>
        </p:nvSpPr>
        <p:spPr>
          <a:xfrm>
            <a:off x="9504943" y="1645100"/>
            <a:ext cx="2604600" cy="1319100"/>
          </a:xfrm>
          <a:prstGeom prst="rect">
            <a:avLst/>
          </a:prstGeom>
          <a:solidFill>
            <a:schemeClr val="accent4"/>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chemeClr val="dk1"/>
                </a:solidFill>
              </a:rPr>
              <a:t>DataAnalysis.mlapp</a:t>
            </a:r>
            <a:endParaRPr b="1" sz="2000">
              <a:solidFill>
                <a:schemeClr val="dk1"/>
              </a:solidFill>
              <a:latin typeface="Calibri"/>
              <a:ea typeface="Calibri"/>
              <a:cs typeface="Calibri"/>
              <a:sym typeface="Calibri"/>
            </a:endParaRPr>
          </a:p>
        </p:txBody>
      </p:sp>
      <p:sp>
        <p:nvSpPr>
          <p:cNvPr id="170" name="Google Shape;170;g1abee0b1bbe_0_32"/>
          <p:cNvSpPr/>
          <p:nvPr/>
        </p:nvSpPr>
        <p:spPr>
          <a:xfrm>
            <a:off x="4084775" y="1558350"/>
            <a:ext cx="1210500" cy="1486800"/>
          </a:xfrm>
          <a:prstGeom prst="rightArrow">
            <a:avLst>
              <a:gd fmla="val 50000" name="adj1"/>
              <a:gd fmla="val 50000" name="adj2"/>
            </a:avLst>
          </a:prstGeom>
          <a:solidFill>
            <a:schemeClr val="accent4"/>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333">
                <a:solidFill>
                  <a:schemeClr val="dk1"/>
                </a:solidFill>
                <a:latin typeface="Calibri"/>
                <a:ea typeface="Calibri"/>
                <a:cs typeface="Calibri"/>
                <a:sym typeface="Calibri"/>
              </a:rPr>
              <a:t>SQL Databases</a:t>
            </a:r>
            <a:endParaRPr b="1">
              <a:solidFill>
                <a:schemeClr val="dk1"/>
              </a:solidFill>
            </a:endParaRPr>
          </a:p>
        </p:txBody>
      </p:sp>
      <p:sp>
        <p:nvSpPr>
          <p:cNvPr id="171" name="Google Shape;171;g1abee0b1bbe_0_32"/>
          <p:cNvSpPr/>
          <p:nvPr/>
        </p:nvSpPr>
        <p:spPr>
          <a:xfrm>
            <a:off x="45475" y="1616900"/>
            <a:ext cx="1260900" cy="1375500"/>
          </a:xfrm>
          <a:prstGeom prst="rightArrow">
            <a:avLst>
              <a:gd fmla="val 50000" name="adj1"/>
              <a:gd fmla="val 50000" name="adj2"/>
            </a:avLst>
          </a:prstGeom>
          <a:solidFill>
            <a:schemeClr val="accent4"/>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67">
                <a:solidFill>
                  <a:schemeClr val="dk1"/>
                </a:solidFill>
                <a:latin typeface="Calibri"/>
                <a:ea typeface="Calibri"/>
                <a:cs typeface="Calibri"/>
                <a:sym typeface="Calibri"/>
              </a:rPr>
              <a:t>FNDDS database Website</a:t>
            </a:r>
            <a:endParaRPr b="1">
              <a:solidFill>
                <a:schemeClr val="dk1"/>
              </a:solidFill>
            </a:endParaRPr>
          </a:p>
        </p:txBody>
      </p:sp>
      <p:sp>
        <p:nvSpPr>
          <p:cNvPr id="172" name="Google Shape;172;g1abee0b1bbe_0_32"/>
          <p:cNvSpPr/>
          <p:nvPr/>
        </p:nvSpPr>
        <p:spPr>
          <a:xfrm>
            <a:off x="7950663" y="1471500"/>
            <a:ext cx="1467300" cy="1660500"/>
          </a:xfrm>
          <a:prstGeom prst="rightArrow">
            <a:avLst>
              <a:gd fmla="val 50000" name="adj1"/>
              <a:gd fmla="val 50000" name="adj2"/>
            </a:avLst>
          </a:prstGeom>
          <a:solidFill>
            <a:schemeClr val="accent4"/>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333">
                <a:solidFill>
                  <a:schemeClr val="dk1"/>
                </a:solidFill>
                <a:latin typeface="Calibri"/>
                <a:ea typeface="Calibri"/>
                <a:cs typeface="Calibri"/>
                <a:sym typeface="Calibri"/>
              </a:rPr>
              <a:t>User-input Foods, Heights, and Weights</a:t>
            </a:r>
            <a:endParaRPr b="1">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2022-11-25T21:07:32Z</dcterms:created>
  <dc:creator>Nicholas Fioravanti</dc:creator>
</cp:coreProperties>
</file>