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 Slab"/>
      <p:regular r:id="rId28"/>
      <p:bold r:id="rId29"/>
    </p:embeddedFont>
    <p:embeddedFont>
      <p:font typeface="Robo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7E8689-4818-4FEA-AA32-4FF0EE9BAA23}">
  <a:tblStyle styleId="{607E8689-4818-4FEA-AA32-4FF0EE9BAA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Slab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Slab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d0bde94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d0bde94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1d52217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1d52217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17d989f2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17d989f2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d0bde94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d0bde94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d0bde94a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d0bde94a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17d989f2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17d989f2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17d989f24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317d989f24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1fbe544d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1fbe544d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d0bde94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d0bde94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1ed5feb1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1ed5feb1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17d989f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17d989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1ed5feb1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1ed5feb1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1ed5feb1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31ed5feb1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17d989f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17d989f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17d989f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17d989f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17d989f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17d989f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17d989f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17d989f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d0bde9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d0bde9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d0bde94a6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d0bde94a6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d0bde94a6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d0bde94a6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i.org/10.1016/j.bpg.2014.04.009" TargetMode="External"/><Relationship Id="rId4" Type="http://schemas.openxmlformats.org/officeDocument/2006/relationships/hyperlink" Target="https://www.clinicbarcelona.org/en/assistance/diseases/inflamatory-bowel-disease/treatmen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95825" y="663475"/>
            <a:ext cx="6338700" cy="19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Crohn's Disease using Terminal Ileum Tissue Samples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0" y="3092175"/>
            <a:ext cx="57834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10: Daniel, Dhwanil, Radiyana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87900" y="246400"/>
            <a:ext cx="8368200" cy="89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Compare Significant Genes to Feature Selection Genes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85300" y="2374400"/>
            <a:ext cx="9975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NOS2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CHP2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KCNJ13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SLC10A2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LCN2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FOLH1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CEACAM6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1179525" y="1253275"/>
            <a:ext cx="18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2752475" y="2374400"/>
            <a:ext cx="13635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NOS2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LCN2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FOLH1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361050" y="2354850"/>
            <a:ext cx="13635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NOS2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CHP2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LCN2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FOLH1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387900" y="1317238"/>
            <a:ext cx="16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genes found in 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All Gene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 after variance filter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2195913" y="1317225"/>
            <a:ext cx="16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genes found in feature selection for SVM 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All Gene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3908563" y="1327688"/>
            <a:ext cx="16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genes found in feature selection for log reg 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All Gene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2"/>
          <p:cNvCxnSpPr/>
          <p:nvPr/>
        </p:nvCxnSpPr>
        <p:spPr>
          <a:xfrm>
            <a:off x="1468160" y="2537050"/>
            <a:ext cx="1242000" cy="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2"/>
          <p:cNvCxnSpPr/>
          <p:nvPr/>
        </p:nvCxnSpPr>
        <p:spPr>
          <a:xfrm>
            <a:off x="3438711" y="2537050"/>
            <a:ext cx="903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2"/>
          <p:cNvCxnSpPr/>
          <p:nvPr/>
        </p:nvCxnSpPr>
        <p:spPr>
          <a:xfrm flipH="1" rot="10800000">
            <a:off x="1388975" y="2925900"/>
            <a:ext cx="1337100" cy="76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3401650" y="2841850"/>
            <a:ext cx="959400" cy="290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 flipH="1" rot="10800000">
            <a:off x="1388975" y="3215700"/>
            <a:ext cx="1363500" cy="77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>
            <a:off x="3428426" y="3192925"/>
            <a:ext cx="905100" cy="25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2"/>
          <p:cNvSpPr txBox="1"/>
          <p:nvPr/>
        </p:nvSpPr>
        <p:spPr>
          <a:xfrm>
            <a:off x="5683838" y="1327700"/>
            <a:ext cx="167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genes found in feature selection for SVM 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Sig Gene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7285550" y="1327700"/>
            <a:ext cx="1830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Significant genes found in feature selection for log reg </a:t>
            </a:r>
            <a:r>
              <a:rPr lang="en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Sig Gene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6031125" y="2374400"/>
            <a:ext cx="13635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NOS2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CHP2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LCN2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FOLH1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7658000" y="2374400"/>
            <a:ext cx="1363500" cy="24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NOS2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9" name="Google Shape;189;p22"/>
          <p:cNvCxnSpPr/>
          <p:nvPr/>
        </p:nvCxnSpPr>
        <p:spPr>
          <a:xfrm>
            <a:off x="5046536" y="2533113"/>
            <a:ext cx="903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2"/>
          <p:cNvCxnSpPr/>
          <p:nvPr/>
        </p:nvCxnSpPr>
        <p:spPr>
          <a:xfrm>
            <a:off x="5035886" y="3192913"/>
            <a:ext cx="903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5035886" y="3444613"/>
            <a:ext cx="903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2"/>
          <p:cNvCxnSpPr/>
          <p:nvPr/>
        </p:nvCxnSpPr>
        <p:spPr>
          <a:xfrm>
            <a:off x="6755011" y="2533113"/>
            <a:ext cx="903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2"/>
          <p:cNvSpPr txBox="1"/>
          <p:nvPr/>
        </p:nvSpPr>
        <p:spPr>
          <a:xfrm>
            <a:off x="3083175" y="3852725"/>
            <a:ext cx="480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Within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Random Forest Feature Selection Top 10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NOS2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LCN2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FOLH1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NOS2 - Higher Activity of the Inducible Nitric Oxide Synthase Contributes to Very Early Onset Inflammatory Bowel Disease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LCN2 - Lipocalin-2 Is a Disease Activity Marker in Inflammatory Bowel Disease Regulated by IL-17A, IL-22, and TNF-α and Modulated by IL23R Genotype Status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FOLH1 - </a:t>
            </a:r>
            <a:r>
              <a:rPr i="1" lang="en" sz="1600">
                <a:latin typeface="Roboto Slab"/>
                <a:ea typeface="Roboto Slab"/>
                <a:cs typeface="Roboto Slab"/>
                <a:sym typeface="Roboto Slab"/>
              </a:rPr>
              <a:t>FOLH1</a:t>
            </a: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/GCPII is elevated in IBD patients, and its inhibition ameliorates murine IBD abnormalities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Feature Selection</a:t>
            </a:r>
            <a:endParaRPr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Cross Validation Results</a:t>
            </a:r>
            <a:endParaRPr/>
          </a:p>
        </p:txBody>
      </p:sp>
      <p:pic>
        <p:nvPicPr>
          <p:cNvPr id="207" name="Google Shape;207;p2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324" y="1144125"/>
            <a:ext cx="6097899" cy="37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Validation Set Results</a:t>
            </a:r>
            <a:endParaRPr/>
          </a:p>
        </p:txBody>
      </p:sp>
      <p:pic>
        <p:nvPicPr>
          <p:cNvPr id="214" name="Google Shape;214;p2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914" y="1273000"/>
            <a:ext cx="6148173" cy="380674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Drug Study</a:t>
            </a:r>
            <a:endParaRPr/>
          </a:p>
        </p:txBody>
      </p:sp>
      <p:pic>
        <p:nvPicPr>
          <p:cNvPr id="221" name="Google Shape;221;p2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800" y="1272475"/>
            <a:ext cx="6106401" cy="37758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87900" y="1303575"/>
            <a:ext cx="8756100" cy="38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3 significant genes found similar in all feature selection methods </a:t>
            </a:r>
            <a:endParaRPr/>
          </a:p>
          <a:p>
            <a:pPr indent="-30987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828"/>
              <a:t>T</a:t>
            </a:r>
            <a:r>
              <a:rPr lang="en" sz="1685"/>
              <a:t>op genes </a:t>
            </a:r>
            <a:r>
              <a:rPr lang="en" sz="1685"/>
              <a:t>FOLH1, LCN2, NOS2</a:t>
            </a:r>
            <a:endParaRPr sz="1685"/>
          </a:p>
          <a:p>
            <a:pPr indent="-303529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685"/>
              <a:t>Same three genes</a:t>
            </a:r>
            <a:r>
              <a:rPr lang="en" sz="1685"/>
              <a:t> have been linked to Crohn’s but are not typically used as markers [5] [6] [7]</a:t>
            </a:r>
            <a:endParaRPr sz="1685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TNF and Interleukins commonly attributed to Crohn’s inflammation are not significant due to the treatment being effective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Eliminating genes used as features allows for models to perform better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All models showed poor prediction accuracy for WK8 and WK44 samples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 context for Crohn's disease activity index ≥100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Limited sample and control size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Multiple inflammatory pathways are available, each with different cytokine markers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Apply LASSO regression used in original paper and </a:t>
            </a:r>
            <a:r>
              <a:rPr lang="en"/>
              <a:t>attempt to reproduce results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Optimize ML algorithm parameters</a:t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387900" y="1376275"/>
            <a:ext cx="83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[1] Veauthier, B., &amp; Hornecker, J. R. (2018). Crohn's disease: Diagnosis and management. American family physician, 98(11), 661-669.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[2] Kappelman MD, Moore KR, Allen JK, Cook SF. Recent trends in the prevalence of Crohn’s disease and ulcerative colitis in a commercially insured U.S. population. Digestive Diseases and Sciences. 2013;58:519–525.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[3] M D Wewer, M Zhao, A Nordholm-Carstensen, P Weimers, J B Seidelin, J Burisch, The Incidence and Disease Course of Perianal Crohn’s Disease: A Danish Nationwide Cohort Study, 1997–2015, Journal of Crohn's and Colitis, Volume 15, Issue 1, January 2021, Pages 5–13, https://doi.org/10.1093/ecco-jcc/jjaa118 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[4] Liu, J. Z., &amp; Anderson, C. A. (2014). Genetic studies of Crohn's disease: past, present and future. Best practice &amp; research. Clinical gastroenterology, 28(3), 373–386. </a:t>
            </a:r>
            <a:r>
              <a:rPr lang="en" sz="1055" u="sng">
                <a:solidFill>
                  <a:schemeClr val="hlink"/>
                </a:solidFill>
                <a:hlinkClick r:id="rId3"/>
              </a:rPr>
              <a:t>https://doi.org/10.1016/j.bpg.2014.04.009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[5] Rais, Rana et al. “FOLH1/GCPII is elevated in IBD patients, and its inhibition ameliorates murine IBD abnormalities.” JCI insight vol. 1,12 (2016): e88634. doi:10.1172/jci.insight.88634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[6] He, Manrong et al. “Machine learning gene expression predicting model for ustekinumab response in patients with Crohn's disease.” Immunity, inflammation and disease vol. 9,4 (2021): 1529-1540. doi:10.1002/iid3.506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[7] Dhillon, Sandeep S et al. “Higher activity of the inducible nitric oxide synthase contributes to very early onset inflammatory bowel disease.” Clinical and translational gastroenterology vol. 5,1 e46. 16 Jan. 2014, doi:10.1038/ctg.2013.17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[8] Jimenez, I. O., &amp; Barrero, M. G. (2018, February 20). Inflammatory Bowel Disease Treatment | Hospital. Clínic Barcelona. </a:t>
            </a:r>
            <a:r>
              <a:rPr lang="en" sz="1055" u="sng">
                <a:solidFill>
                  <a:schemeClr val="hlink"/>
                </a:solidFill>
                <a:hlinkClick r:id="rId4"/>
              </a:rPr>
              <a:t>https://www.clinicbarcelona.org/en/assistance/diseases/inflamatory-bowel-disease/treatment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055"/>
          </a:p>
        </p:txBody>
      </p: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387900" y="1376275"/>
            <a:ext cx="836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[9] Kuno, Reiko et al. “Notch and TNF-α signaling promote cytoplasmic accumulation of OLFM4 in intestinal epithelium cells and exhibit a cell protective role in the inflamed mucosa of IBD patients.” Biochemistry and biophysics reports vol. 25 100906. 11 Jan. 2021, doi:10.1016/j.bbrep.2020.100906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[10]Lin, Ritian et al. “Clinical significance of soluble immunoglobulins A and G and their coated bacteria in feces of patients with inflammatory bowel disease.” Journal of translational medicine vol. 16,1 359. 17 Dec. 2018, doi:10.1186/s12967-018-1723-0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[11]Eder P, Łykowska-Szuber L, Krela-Kaźmierczak I, et al. Disturbances in apoptosis of lamina propria lymphocytes in Crohn's disease. Arch Med Sci. 2015;11(6):1279-1285. doi:10.5114/aoms.2015.54203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[12]Grimm, M C et al. “Interleukin 8: cells of origin in inflammatory bowel disease.” Gut vol. 38,1 (1996): 90-8. doi:10.1136/gut.38.1.90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[13]Schmitt, Heike et al. “Role of the IL23/IL17 Pathway in Crohn's Disease.” Frontiers in immunology vol. 12 622934. 30 Mar. 2021, doi:10.3389/fimmu.2021.622934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055"/>
              <a:t>[14]Kilby, Kyle et al. “Micronutrient Absorption and Related Outcomes in People with Inflammatory Bowel Disease: A Review.” Nutrients vol. 11,6 1388. 20 Jun. 2019, doi:10.3390/nu11061388</a:t>
            </a:r>
            <a:endParaRPr sz="105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en" sz="1055"/>
              <a:t>[15] Sanchez-Munoz, Fausto et al. “Role of cytokines in inflammatory bowel disease.” World journal of gastroenterology vol. 14,27 (2008): 4280-8. doi:10.3748/wjg.14.42</a:t>
            </a:r>
            <a:r>
              <a:rPr lang="en" sz="1055"/>
              <a:t>80</a:t>
            </a:r>
            <a:endParaRPr sz="1055"/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Validation u</a:t>
            </a:r>
            <a:r>
              <a:rPr lang="en"/>
              <a:t>sing </a:t>
            </a:r>
            <a:r>
              <a:rPr lang="en"/>
              <a:t>GSE52746 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233125" y="1611525"/>
            <a:ext cx="8775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2090"/>
              <a:t>SVM</a:t>
            </a:r>
            <a:endParaRPr sz="2090"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50" y="2182725"/>
            <a:ext cx="29146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3731175" y="1611525"/>
            <a:ext cx="20574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2090"/>
              <a:t>Random Forest</a:t>
            </a:r>
            <a:endParaRPr sz="2090"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250" y="2182725"/>
            <a:ext cx="2914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4900" y="2182737"/>
            <a:ext cx="2914650" cy="264793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6583525" y="1272050"/>
            <a:ext cx="2057400" cy="4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2090"/>
              <a:t>Logistic Regression</a:t>
            </a:r>
            <a:endParaRPr sz="2090"/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All Gene Accuracy </a:t>
            </a:r>
            <a:endParaRPr/>
          </a:p>
        </p:txBody>
      </p:sp>
      <p:graphicFrame>
        <p:nvGraphicFramePr>
          <p:cNvPr id="261" name="Google Shape;261;p31"/>
          <p:cNvGraphicFramePr/>
          <p:nvPr/>
        </p:nvGraphicFramePr>
        <p:xfrm>
          <a:off x="1533813" y="141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{607E8689-4818-4FEA-AA32-4FF0EE9BAA23}</a:tableStyleId>
              </a:tblPr>
              <a:tblGrid>
                <a:gridCol w="1215275"/>
                <a:gridCol w="1215275"/>
                <a:gridCol w="1215275"/>
                <a:gridCol w="1215275"/>
                <a:gridCol w="1215275"/>
              </a:tblGrid>
              <a:tr h="57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Feature Selection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Selection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884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 Validation Accuracy (%)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Dataset Accuracy (%)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 Validation Accuracy (%)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Dataset Accuracy (%)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57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76.4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83.8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76.9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80.7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8900" marR="889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86.7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5013300" cy="3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Chronic gastrointestinal inflammatory condition that can result in lesions throughout the gastrointestinal tract [1]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than half million in US have Crohn’s disease [2]</a:t>
            </a:r>
            <a:endParaRPr sz="1600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en" sz="1285"/>
              <a:t>Becoming more common</a:t>
            </a:r>
            <a:endParaRPr sz="128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Symptoms: </a:t>
            </a:r>
            <a:r>
              <a:rPr lang="en" sz="1400"/>
              <a:t>diarrhea, abdominal pain, rectal bleeding, fever, fatigue, and weight loss</a:t>
            </a:r>
            <a:endParaRPr sz="1400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Not deadly but could lead to anemia, pulmonary embolism or colorectal cancer [1,3]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en" sz="1595"/>
              <a:t>Estimated annual economic burden to U.S. health care is $6.3 billion</a:t>
            </a:r>
            <a:endParaRPr sz="1595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200" y="1604575"/>
            <a:ext cx="3590400" cy="1934333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</a:t>
            </a:r>
            <a:r>
              <a:rPr lang="en"/>
              <a:t>Significant Genes Accuracy </a:t>
            </a:r>
            <a:endParaRPr/>
          </a:p>
        </p:txBody>
      </p:sp>
      <p:graphicFrame>
        <p:nvGraphicFramePr>
          <p:cNvPr id="268" name="Google Shape;268;p32"/>
          <p:cNvGraphicFramePr/>
          <p:nvPr/>
        </p:nvGraphicFramePr>
        <p:xfrm>
          <a:off x="1763075" y="165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{607E8689-4818-4FEA-AA32-4FF0EE9BAA23}</a:tableStyleId>
              </a:tblPr>
              <a:tblGrid>
                <a:gridCol w="1000125"/>
                <a:gridCol w="1419225"/>
                <a:gridCol w="1209675"/>
                <a:gridCol w="1143000"/>
                <a:gridCol w="1133475"/>
              </a:tblGrid>
              <a:tr h="54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Feature Selection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Selection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 hMerge="1"/>
              </a:tr>
              <a:tr h="54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 Validation Accuracy (%)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Dataset Accuracy (%)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Cross Validation Accuracy (%)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Dataset Accuracy (%)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SVM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86.7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92.6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Random Forest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86.7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Logistic Regression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87.9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91.2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85.0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- Random Forest Features</a:t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1256150" y="1519225"/>
            <a:ext cx="27912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Gene Dataset</a:t>
            </a:r>
            <a:endParaRPr/>
          </a:p>
        </p:txBody>
      </p:sp>
      <p:pic>
        <p:nvPicPr>
          <p:cNvPr id="276" name="Google Shape;27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245225"/>
            <a:ext cx="40386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2171250"/>
            <a:ext cx="40386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5341200" y="1445250"/>
            <a:ext cx="27912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Significant</a:t>
            </a:r>
            <a:r>
              <a:rPr lang="en"/>
              <a:t> Gene Dataset</a:t>
            </a:r>
            <a:endParaRPr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Biology/ Physiology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5"/>
            <a:ext cx="4994700" cy="3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Increase in immune response by macrophages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Phagocytosis, antigen presentation, and cytokines production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Genetic factors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Mutations in genes involved in immune system functions such as NOD2, ATG16L1, IL23R, IRGM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Environmental and lifestyle factors</a:t>
            </a:r>
            <a:endParaRPr sz="15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Smoking, oral contraceptive use, antibiotic use, regular use of nonsteroidal anti-inflammatory drugs, and urban environment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625" y="1746475"/>
            <a:ext cx="3571950" cy="235153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31677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Identity</a:t>
            </a:r>
            <a:r>
              <a:rPr lang="en"/>
              <a:t> gene of interest used to identify Crohn’s disease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 different feature selection methods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 different machine </a:t>
            </a:r>
            <a:r>
              <a:rPr lang="en"/>
              <a:t>learning</a:t>
            </a:r>
            <a:r>
              <a:rPr lang="en"/>
              <a:t> models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550" y="1144125"/>
            <a:ext cx="5105425" cy="24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038151" y="3739575"/>
            <a:ext cx="4846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Inflammatory pathways that are regulated can be used to determine which drug to administer to improve remission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87900" y="1489825"/>
            <a:ext cx="84768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Treatment medications include corticosteroids, immunomodulators, and Biologics (anti-TNF or anti-interleukin agents)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Ustekinumab: anti-interleukin; targets IL-12 and IL-23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Anti-tumour necrosis factor α (TNFα) therapy: targets TNF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/>
              <a:t>Train</a:t>
            </a:r>
            <a:endParaRPr b="1"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GSE112366 - 141 W0 patients with CD, 28 control patients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GSE179285 - 177 patients with CD, 58 control patients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Test</a:t>
            </a:r>
            <a:endParaRPr b="1" sz="1400"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GSE112366 - 132 W8 patients with Ustekinumab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GSE112366 - 89 W44 patients with Ustekinumab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GSE52746 - 12 CD patients with anti-TNFα, 10 CD patients without anti-TNFα, 17 control patients</a:t>
            </a:r>
            <a:endParaRPr sz="2000"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458025"/>
            <a:ext cx="1869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91425" y="1144125"/>
            <a:ext cx="2460600" cy="92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</a:t>
            </a:r>
            <a:r>
              <a:rPr lang="en"/>
              <a:t> and Import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Z-Norm GSE52746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to Pickle Format</a:t>
            </a:r>
            <a:endParaRPr/>
          </a:p>
        </p:txBody>
      </p:sp>
      <p:cxnSp>
        <p:nvCxnSpPr>
          <p:cNvPr id="103" name="Google Shape;103;p18"/>
          <p:cNvCxnSpPr>
            <a:stCxn id="102" idx="2"/>
            <a:endCxn id="104" idx="0"/>
          </p:cNvCxnSpPr>
          <p:nvPr/>
        </p:nvCxnSpPr>
        <p:spPr>
          <a:xfrm>
            <a:off x="1521725" y="2070225"/>
            <a:ext cx="0" cy="3651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291425" y="2435250"/>
            <a:ext cx="2460600" cy="52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GSE112366 Into 3 Sets: Wk 0, 8, 44</a:t>
            </a:r>
            <a:endParaRPr/>
          </a:p>
        </p:txBody>
      </p:sp>
      <p:cxnSp>
        <p:nvCxnSpPr>
          <p:cNvPr id="105" name="Google Shape;105;p18"/>
          <p:cNvCxnSpPr>
            <a:stCxn id="104" idx="2"/>
          </p:cNvCxnSpPr>
          <p:nvPr/>
        </p:nvCxnSpPr>
        <p:spPr>
          <a:xfrm flipH="1">
            <a:off x="1517525" y="2956650"/>
            <a:ext cx="4200" cy="346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8"/>
          <p:cNvSpPr/>
          <p:nvPr/>
        </p:nvSpPr>
        <p:spPr>
          <a:xfrm>
            <a:off x="126875" y="4332650"/>
            <a:ext cx="3188700" cy="7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Perform Z-Norm 112366 and 179285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Aggregate Data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All Genes (14,796) vs Sig Genes (82)</a:t>
            </a:r>
            <a:endParaRPr sz="1300"/>
          </a:p>
        </p:txBody>
      </p:sp>
      <p:sp>
        <p:nvSpPr>
          <p:cNvPr id="107" name="Google Shape;107;p18"/>
          <p:cNvSpPr/>
          <p:nvPr/>
        </p:nvSpPr>
        <p:spPr>
          <a:xfrm>
            <a:off x="2504388" y="3305400"/>
            <a:ext cx="2067600" cy="6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Variance Filter (Top 100) to All Genes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3551775" y="4353300"/>
            <a:ext cx="1641900" cy="68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Target Enrichment</a:t>
            </a:r>
            <a:endParaRPr/>
          </a:p>
        </p:txBody>
      </p:sp>
      <p:cxnSp>
        <p:nvCxnSpPr>
          <p:cNvPr id="109" name="Google Shape;109;p18"/>
          <p:cNvCxnSpPr/>
          <p:nvPr/>
        </p:nvCxnSpPr>
        <p:spPr>
          <a:xfrm flipH="1" rot="10800000">
            <a:off x="2854075" y="4005150"/>
            <a:ext cx="14700" cy="334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107" idx="0"/>
            <a:endCxn id="111" idx="2"/>
          </p:cNvCxnSpPr>
          <p:nvPr/>
        </p:nvCxnSpPr>
        <p:spPr>
          <a:xfrm rot="10800000">
            <a:off x="3531288" y="2485500"/>
            <a:ext cx="6900" cy="8199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8"/>
          <p:cNvSpPr/>
          <p:nvPr/>
        </p:nvSpPr>
        <p:spPr>
          <a:xfrm>
            <a:off x="291425" y="3301600"/>
            <a:ext cx="2067600" cy="68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DGE Analysis: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P-Value = 0.05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Fold Change = 1.5</a:t>
            </a:r>
            <a:endParaRPr/>
          </a:p>
        </p:txBody>
      </p:sp>
      <p:cxnSp>
        <p:nvCxnSpPr>
          <p:cNvPr id="113" name="Google Shape;113;p18"/>
          <p:cNvCxnSpPr>
            <a:stCxn id="112" idx="2"/>
          </p:cNvCxnSpPr>
          <p:nvPr/>
        </p:nvCxnSpPr>
        <p:spPr>
          <a:xfrm>
            <a:off x="1325225" y="3987700"/>
            <a:ext cx="0" cy="3591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8"/>
          <p:cNvSpPr/>
          <p:nvPr/>
        </p:nvSpPr>
        <p:spPr>
          <a:xfrm>
            <a:off x="2854075" y="1964075"/>
            <a:ext cx="1354200" cy="5214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Models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 rot="10800000">
            <a:off x="4766050" y="1406625"/>
            <a:ext cx="5400" cy="8211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>
            <a:stCxn id="111" idx="3"/>
          </p:cNvCxnSpPr>
          <p:nvPr/>
        </p:nvCxnSpPr>
        <p:spPr>
          <a:xfrm flipH="1" rot="10800000">
            <a:off x="4208275" y="2213975"/>
            <a:ext cx="1441500" cy="108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8"/>
          <p:cNvSpPr/>
          <p:nvPr/>
        </p:nvSpPr>
        <p:spPr>
          <a:xfrm>
            <a:off x="2958025" y="382125"/>
            <a:ext cx="3942000" cy="1024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SVM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Gene - </a:t>
            </a:r>
            <a:r>
              <a:rPr lang="en"/>
              <a:t>F</a:t>
            </a:r>
            <a:r>
              <a:rPr lang="en"/>
              <a:t>eat Selection/ No FS - Validation Set and Drug 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 genes - FS / No FS - </a:t>
            </a:r>
            <a:r>
              <a:rPr lang="en"/>
              <a:t>Validation 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651225" y="1829925"/>
            <a:ext cx="3188700" cy="1024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Gene - No FS - Validation Set and Drug 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 genes - No FS - Validation Set</a:t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5392150" y="3277725"/>
            <a:ext cx="3664800" cy="1024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Logistic Regression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Gene - Feat Selection/ No FS - Validation Set and Drug Sets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 genes - FS / No FS - Validation Set</a:t>
            </a:r>
            <a:endParaRPr/>
          </a:p>
        </p:txBody>
      </p:sp>
      <p:cxnSp>
        <p:nvCxnSpPr>
          <p:cNvPr id="119" name="Google Shape;119;p18"/>
          <p:cNvCxnSpPr>
            <a:endCxn id="118" idx="1"/>
          </p:cNvCxnSpPr>
          <p:nvPr/>
        </p:nvCxnSpPr>
        <p:spPr>
          <a:xfrm flipH="1" rot="-5400000">
            <a:off x="4298500" y="2696325"/>
            <a:ext cx="1561200" cy="626100"/>
          </a:xfrm>
          <a:prstGeom prst="bentConnector2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>
            <a:endCxn id="108" idx="1"/>
          </p:cNvCxnSpPr>
          <p:nvPr/>
        </p:nvCxnSpPr>
        <p:spPr>
          <a:xfrm>
            <a:off x="3315675" y="4681650"/>
            <a:ext cx="236100" cy="147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/>
          <p:nvPr/>
        </p:nvSpPr>
        <p:spPr>
          <a:xfrm>
            <a:off x="7415050" y="551325"/>
            <a:ext cx="1641900" cy="68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Target Enrichment</a:t>
            </a:r>
            <a:endParaRPr/>
          </a:p>
        </p:txBody>
      </p:sp>
      <p:cxnSp>
        <p:nvCxnSpPr>
          <p:cNvPr id="122" name="Google Shape;122;p18"/>
          <p:cNvCxnSpPr>
            <a:stCxn id="116" idx="3"/>
            <a:endCxn id="121" idx="1"/>
          </p:cNvCxnSpPr>
          <p:nvPr/>
        </p:nvCxnSpPr>
        <p:spPr>
          <a:xfrm>
            <a:off x="6900025" y="894375"/>
            <a:ext cx="515100" cy="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510393" y="1678021"/>
            <a:ext cx="3365732" cy="3304253"/>
            <a:chOff x="185375" y="1341025"/>
            <a:chExt cx="3690900" cy="3641452"/>
          </a:xfrm>
        </p:grpSpPr>
        <p:sp>
          <p:nvSpPr>
            <p:cNvPr id="130" name="Google Shape;130;p19"/>
            <p:cNvSpPr/>
            <p:nvPr/>
          </p:nvSpPr>
          <p:spPr>
            <a:xfrm>
              <a:off x="185375" y="1341025"/>
              <a:ext cx="3690900" cy="3641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1" name="Google Shape;13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3624" y="1582700"/>
              <a:ext cx="3588650" cy="33997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19"/>
          <p:cNvGrpSpPr/>
          <p:nvPr/>
        </p:nvGrpSpPr>
        <p:grpSpPr>
          <a:xfrm>
            <a:off x="5390282" y="1652557"/>
            <a:ext cx="3365825" cy="3355193"/>
            <a:chOff x="4789750" y="1238250"/>
            <a:chExt cx="3618000" cy="3696775"/>
          </a:xfrm>
        </p:grpSpPr>
        <p:sp>
          <p:nvSpPr>
            <p:cNvPr id="133" name="Google Shape;133;p19"/>
            <p:cNvSpPr/>
            <p:nvPr/>
          </p:nvSpPr>
          <p:spPr>
            <a:xfrm>
              <a:off x="4789750" y="1341025"/>
              <a:ext cx="3618000" cy="3594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4" name="Google Shape;13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89754" y="1238250"/>
              <a:ext cx="3588638" cy="369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19"/>
          <p:cNvSpPr txBox="1"/>
          <p:nvPr/>
        </p:nvSpPr>
        <p:spPr>
          <a:xfrm>
            <a:off x="936563" y="1127600"/>
            <a:ext cx="25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Genes Between All GSE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5816475" y="1144125"/>
            <a:ext cx="251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 Significant Genes Between All GSE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Enrichment Using DAVID- Feat Selection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 b="44370" l="0" r="0" t="0"/>
          <a:stretch/>
        </p:blipFill>
        <p:spPr>
          <a:xfrm>
            <a:off x="152400" y="1144125"/>
            <a:ext cx="7322650" cy="20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5908" t="0"/>
          <a:stretch/>
        </p:blipFill>
        <p:spPr>
          <a:xfrm>
            <a:off x="152400" y="3296125"/>
            <a:ext cx="8603701" cy="166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1582600" y="1446225"/>
            <a:ext cx="1113000" cy="18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1544100" y="1710275"/>
            <a:ext cx="3379800" cy="22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1516400" y="1859100"/>
            <a:ext cx="1113000" cy="18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1544100" y="2972525"/>
            <a:ext cx="2248500" cy="226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2195800" y="4220175"/>
            <a:ext cx="1527300" cy="18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2195800" y="4019600"/>
            <a:ext cx="2103600" cy="2007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37975" y="1731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Enrichment Using DAVID- Sig Genes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 b="43426" l="0" r="0" t="0"/>
          <a:stretch/>
        </p:blipFill>
        <p:spPr>
          <a:xfrm>
            <a:off x="137975" y="993950"/>
            <a:ext cx="5592376" cy="20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14675" l="0" r="4361" t="0"/>
          <a:stretch/>
        </p:blipFill>
        <p:spPr>
          <a:xfrm>
            <a:off x="3069931" y="2955575"/>
            <a:ext cx="5931093" cy="209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14675" l="0" r="4361" t="0"/>
          <a:stretch/>
        </p:blipFill>
        <p:spPr>
          <a:xfrm>
            <a:off x="3091531" y="2988000"/>
            <a:ext cx="5931093" cy="20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4079600" y="3218875"/>
            <a:ext cx="1258500" cy="18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4163550" y="3587375"/>
            <a:ext cx="1258500" cy="18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4243925" y="3822625"/>
            <a:ext cx="1429200" cy="18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1132150" y="1069725"/>
            <a:ext cx="1067700" cy="180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1187300" y="2195750"/>
            <a:ext cx="2579400" cy="132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1098375" y="2611100"/>
            <a:ext cx="1461000" cy="1320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