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5" r:id="rId5"/>
    <p:sldId id="267" r:id="rId6"/>
    <p:sldId id="262" r:id="rId7"/>
    <p:sldId id="261" r:id="rId8"/>
    <p:sldId id="263" r:id="rId9"/>
    <p:sldId id="258" r:id="rId10"/>
    <p:sldId id="266" r:id="rId11"/>
    <p:sldId id="264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20C76C-1492-7D46-BF1C-F192BB61B2F6}">
          <p14:sldIdLst>
            <p14:sldId id="256"/>
            <p14:sldId id="257"/>
            <p14:sldId id="259"/>
            <p14:sldId id="265"/>
            <p14:sldId id="267"/>
            <p14:sldId id="262"/>
            <p14:sldId id="261"/>
            <p14:sldId id="263"/>
            <p14:sldId id="258"/>
            <p14:sldId id="266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78"/>
    <a:srgbClr val="FF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BCE49-2415-4BBF-BA90-15A79CDEDD17}" v="30" dt="2022-06-07T02:19:22.257"/>
    <p1510:client id="{F1EA18C2-D42F-4A5F-8683-47FB9A9B1CEA}" v="542" dt="2022-06-07T04:01:36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,Xuanjie" userId="745184f3-a7a8-4088-ba36-62c547134e82" providerId="ADAL" clId="{F1EA18C2-D42F-4A5F-8683-47FB9A9B1CEA}"/>
    <pc:docChg chg="undo custSel addSld modSld">
      <pc:chgData name="Gao,Xuanjie" userId="745184f3-a7a8-4088-ba36-62c547134e82" providerId="ADAL" clId="{F1EA18C2-D42F-4A5F-8683-47FB9A9B1CEA}" dt="2022-06-07T04:45:34.479" v="2151" actId="20577"/>
      <pc:docMkLst>
        <pc:docMk/>
      </pc:docMkLst>
      <pc:sldChg chg="modSp mod">
        <pc:chgData name="Gao,Xuanjie" userId="745184f3-a7a8-4088-ba36-62c547134e82" providerId="ADAL" clId="{F1EA18C2-D42F-4A5F-8683-47FB9A9B1CEA}" dt="2022-06-07T04:17:24.498" v="1654" actId="1076"/>
        <pc:sldMkLst>
          <pc:docMk/>
          <pc:sldMk cId="3815257456" sldId="256"/>
        </pc:sldMkLst>
        <pc:spChg chg="mod">
          <ac:chgData name="Gao,Xuanjie" userId="745184f3-a7a8-4088-ba36-62c547134e82" providerId="ADAL" clId="{F1EA18C2-D42F-4A5F-8683-47FB9A9B1CEA}" dt="2022-06-07T04:17:07.250" v="1653" actId="20577"/>
          <ac:spMkLst>
            <pc:docMk/>
            <pc:sldMk cId="3815257456" sldId="256"/>
            <ac:spMk id="2" creationId="{00000000-0000-0000-0000-000000000000}"/>
          </ac:spMkLst>
        </pc:spChg>
        <pc:spChg chg="mod">
          <ac:chgData name="Gao,Xuanjie" userId="745184f3-a7a8-4088-ba36-62c547134e82" providerId="ADAL" clId="{F1EA18C2-D42F-4A5F-8683-47FB9A9B1CEA}" dt="2022-06-07T04:17:24.498" v="1654" actId="1076"/>
          <ac:spMkLst>
            <pc:docMk/>
            <pc:sldMk cId="3815257456" sldId="256"/>
            <ac:spMk id="3" creationId="{00000000-0000-0000-0000-000000000000}"/>
          </ac:spMkLst>
        </pc:spChg>
      </pc:sldChg>
      <pc:sldChg chg="modSp mod">
        <pc:chgData name="Gao,Xuanjie" userId="745184f3-a7a8-4088-ba36-62c547134e82" providerId="ADAL" clId="{F1EA18C2-D42F-4A5F-8683-47FB9A9B1CEA}" dt="2022-06-07T03:31:43.794" v="678" actId="33524"/>
        <pc:sldMkLst>
          <pc:docMk/>
          <pc:sldMk cId="4129854987" sldId="259"/>
        </pc:sldMkLst>
        <pc:spChg chg="mod">
          <ac:chgData name="Gao,Xuanjie" userId="745184f3-a7a8-4088-ba36-62c547134e82" providerId="ADAL" clId="{F1EA18C2-D42F-4A5F-8683-47FB9A9B1CEA}" dt="2022-06-07T03:31:43.794" v="678" actId="33524"/>
          <ac:spMkLst>
            <pc:docMk/>
            <pc:sldMk cId="4129854987" sldId="259"/>
            <ac:spMk id="2" creationId="{00000000-0000-0000-0000-000000000000}"/>
          </ac:spMkLst>
        </pc:spChg>
      </pc:sldChg>
      <pc:sldChg chg="modSp mod">
        <pc:chgData name="Gao,Xuanjie" userId="745184f3-a7a8-4088-ba36-62c547134e82" providerId="ADAL" clId="{F1EA18C2-D42F-4A5F-8683-47FB9A9B1CEA}" dt="2022-06-07T04:01:36.099" v="1175" actId="20577"/>
        <pc:sldMkLst>
          <pc:docMk/>
          <pc:sldMk cId="3380870201" sldId="260"/>
        </pc:sldMkLst>
        <pc:spChg chg="mod">
          <ac:chgData name="Gao,Xuanjie" userId="745184f3-a7a8-4088-ba36-62c547134e82" providerId="ADAL" clId="{F1EA18C2-D42F-4A5F-8683-47FB9A9B1CEA}" dt="2022-06-07T04:01:36.099" v="1175" actId="20577"/>
          <ac:spMkLst>
            <pc:docMk/>
            <pc:sldMk cId="3380870201" sldId="260"/>
            <ac:spMk id="2" creationId="{00000000-0000-0000-0000-000000000000}"/>
          </ac:spMkLst>
        </pc:spChg>
      </pc:sldChg>
      <pc:sldChg chg="modSp mod">
        <pc:chgData name="Gao,Xuanjie" userId="745184f3-a7a8-4088-ba36-62c547134e82" providerId="ADAL" clId="{F1EA18C2-D42F-4A5F-8683-47FB9A9B1CEA}" dt="2022-06-07T04:16:43.810" v="1647" actId="20577"/>
        <pc:sldMkLst>
          <pc:docMk/>
          <pc:sldMk cId="1316014720" sldId="263"/>
        </pc:sldMkLst>
        <pc:spChg chg="mod">
          <ac:chgData name="Gao,Xuanjie" userId="745184f3-a7a8-4088-ba36-62c547134e82" providerId="ADAL" clId="{F1EA18C2-D42F-4A5F-8683-47FB9A9B1CEA}" dt="2022-06-07T04:16:43.810" v="1647" actId="20577"/>
          <ac:spMkLst>
            <pc:docMk/>
            <pc:sldMk cId="1316014720" sldId="263"/>
            <ac:spMk id="2" creationId="{00000000-0000-0000-0000-000000000000}"/>
          </ac:spMkLst>
        </pc:spChg>
      </pc:sldChg>
      <pc:sldChg chg="modSp mod">
        <pc:chgData name="Gao,Xuanjie" userId="745184f3-a7a8-4088-ba36-62c547134e82" providerId="ADAL" clId="{F1EA18C2-D42F-4A5F-8683-47FB9A9B1CEA}" dt="2022-06-07T04:08:07.474" v="1497" actId="404"/>
        <pc:sldMkLst>
          <pc:docMk/>
          <pc:sldMk cId="2054129154" sldId="265"/>
        </pc:sldMkLst>
        <pc:spChg chg="mod">
          <ac:chgData name="Gao,Xuanjie" userId="745184f3-a7a8-4088-ba36-62c547134e82" providerId="ADAL" clId="{F1EA18C2-D42F-4A5F-8683-47FB9A9B1CEA}" dt="2022-06-07T04:08:07.474" v="1497" actId="404"/>
          <ac:spMkLst>
            <pc:docMk/>
            <pc:sldMk cId="2054129154" sldId="265"/>
            <ac:spMk id="2" creationId="{00000000-0000-0000-0000-000000000000}"/>
          </ac:spMkLst>
        </pc:spChg>
        <pc:spChg chg="mod">
          <ac:chgData name="Gao,Xuanjie" userId="745184f3-a7a8-4088-ba36-62c547134e82" providerId="ADAL" clId="{F1EA18C2-D42F-4A5F-8683-47FB9A9B1CEA}" dt="2022-06-07T04:00:11.845" v="1153" actId="20577"/>
          <ac:spMkLst>
            <pc:docMk/>
            <pc:sldMk cId="2054129154" sldId="265"/>
            <ac:spMk id="3" creationId="{00000000-0000-0000-0000-000000000000}"/>
          </ac:spMkLst>
        </pc:spChg>
      </pc:sldChg>
      <pc:sldChg chg="modSp add mod">
        <pc:chgData name="Gao,Xuanjie" userId="745184f3-a7a8-4088-ba36-62c547134e82" providerId="ADAL" clId="{F1EA18C2-D42F-4A5F-8683-47FB9A9B1CEA}" dt="2022-06-07T04:45:34.479" v="2151" actId="20577"/>
        <pc:sldMkLst>
          <pc:docMk/>
          <pc:sldMk cId="3341020595" sldId="267"/>
        </pc:sldMkLst>
        <pc:spChg chg="mod">
          <ac:chgData name="Gao,Xuanjie" userId="745184f3-a7a8-4088-ba36-62c547134e82" providerId="ADAL" clId="{F1EA18C2-D42F-4A5F-8683-47FB9A9B1CEA}" dt="2022-06-07T04:45:34.479" v="2151" actId="20577"/>
          <ac:spMkLst>
            <pc:docMk/>
            <pc:sldMk cId="3341020595" sldId="267"/>
            <ac:spMk id="2" creationId="{00000000-0000-0000-0000-000000000000}"/>
          </ac:spMkLst>
        </pc:spChg>
        <pc:spChg chg="mod">
          <ac:chgData name="Gao,Xuanjie" userId="745184f3-a7a8-4088-ba36-62c547134e82" providerId="ADAL" clId="{F1EA18C2-D42F-4A5F-8683-47FB9A9B1CEA}" dt="2022-06-07T04:00:14.796" v="1154" actId="20577"/>
          <ac:spMkLst>
            <pc:docMk/>
            <pc:sldMk cId="3341020595" sldId="267"/>
            <ac:spMk id="3" creationId="{00000000-0000-0000-0000-000000000000}"/>
          </ac:spMkLst>
        </pc:spChg>
      </pc:sldChg>
    </pc:docChg>
  </pc:docChgLst>
  <pc:docChgLst>
    <pc:chgData name="Xiang,Jiaqi" userId="S::jx338@drexel.edu::663e1679-6f48-4ba8-8df1-5135f62185e2" providerId="AD" clId="Web-{B2EBCE49-2415-4BBF-BA90-15A79CDEDD17}"/>
    <pc:docChg chg="addSld modSld modSection">
      <pc:chgData name="Xiang,Jiaqi" userId="S::jx338@drexel.edu::663e1679-6f48-4ba8-8df1-5135f62185e2" providerId="AD" clId="Web-{B2EBCE49-2415-4BBF-BA90-15A79CDEDD17}" dt="2022-06-07T02:19:22.257" v="27" actId="1076"/>
      <pc:docMkLst>
        <pc:docMk/>
      </pc:docMkLst>
      <pc:sldChg chg="addSp delSp modSp">
        <pc:chgData name="Xiang,Jiaqi" userId="S::jx338@drexel.edu::663e1679-6f48-4ba8-8df1-5135f62185e2" providerId="AD" clId="Web-{B2EBCE49-2415-4BBF-BA90-15A79CDEDD17}" dt="2022-06-07T02:19:22.257" v="27" actId="1076"/>
        <pc:sldMkLst>
          <pc:docMk/>
          <pc:sldMk cId="3659766716" sldId="258"/>
        </pc:sldMkLst>
        <pc:spChg chg="del">
          <ac:chgData name="Xiang,Jiaqi" userId="S::jx338@drexel.edu::663e1679-6f48-4ba8-8df1-5135f62185e2" providerId="AD" clId="Web-{B2EBCE49-2415-4BBF-BA90-15A79CDEDD17}" dt="2022-06-07T02:18:12.380" v="1"/>
          <ac:spMkLst>
            <pc:docMk/>
            <pc:sldMk cId="3659766716" sldId="258"/>
            <ac:spMk id="2" creationId="{855D1653-39F0-474C-A1B3-E0044CB33E09}"/>
          </ac:spMkLst>
        </pc:spChg>
        <pc:spChg chg="mod">
          <ac:chgData name="Xiang,Jiaqi" userId="S::jx338@drexel.edu::663e1679-6f48-4ba8-8df1-5135f62185e2" providerId="AD" clId="Web-{B2EBCE49-2415-4BBF-BA90-15A79CDEDD17}" dt="2022-06-07T02:19:18.585" v="26" actId="20577"/>
          <ac:spMkLst>
            <pc:docMk/>
            <pc:sldMk cId="3659766716" sldId="258"/>
            <ac:spMk id="3" creationId="{1D96512B-AAB1-2F4A-8A89-823FC748F377}"/>
          </ac:spMkLst>
        </pc:spChg>
        <pc:spChg chg="del">
          <ac:chgData name="Xiang,Jiaqi" userId="S::jx338@drexel.edu::663e1679-6f48-4ba8-8df1-5135f62185e2" providerId="AD" clId="Web-{B2EBCE49-2415-4BBF-BA90-15A79CDEDD17}" dt="2022-06-07T02:18:40.302" v="3"/>
          <ac:spMkLst>
            <pc:docMk/>
            <pc:sldMk cId="3659766716" sldId="258"/>
            <ac:spMk id="4" creationId="{26051F7D-6260-5A4A-9A77-C51C04D4BBA3}"/>
          </ac:spMkLst>
        </pc:spChg>
        <pc:picChg chg="add mod ord">
          <ac:chgData name="Xiang,Jiaqi" userId="S::jx338@drexel.edu::663e1679-6f48-4ba8-8df1-5135f62185e2" providerId="AD" clId="Web-{B2EBCE49-2415-4BBF-BA90-15A79CDEDD17}" dt="2022-06-07T02:19:22.257" v="27" actId="1076"/>
          <ac:picMkLst>
            <pc:docMk/>
            <pc:sldMk cId="3659766716" sldId="258"/>
            <ac:picMk id="5" creationId="{B1DF7133-BE26-C056-AC71-110971D18C3D}"/>
          </ac:picMkLst>
        </pc:picChg>
      </pc:sldChg>
      <pc:sldChg chg="add replId">
        <pc:chgData name="Xiang,Jiaqi" userId="S::jx338@drexel.edu::663e1679-6f48-4ba8-8df1-5135f62185e2" providerId="AD" clId="Web-{B2EBCE49-2415-4BBF-BA90-15A79CDEDD17}" dt="2022-06-07T02:18:04.661" v="0"/>
        <pc:sldMkLst>
          <pc:docMk/>
          <pc:sldMk cId="2005134649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4553A-0ECC-7644-BE22-C23E94DEB81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4696B-49F8-B74A-A9B3-F834841FA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5DE7D-6706-9A45-A011-597C6AD9F94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FF824-4DA0-1341-A881-F01117550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7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35082" y="4639518"/>
            <a:ext cx="2851718" cy="394113"/>
          </a:xfrm>
        </p:spPr>
        <p:txBody>
          <a:bodyPr/>
          <a:lstStyle>
            <a:lvl1pPr>
              <a:defRPr sz="2400"/>
            </a:lvl1pPr>
          </a:lstStyle>
          <a:p>
            <a:fld id="{97D94EF6-00CB-A74C-BD32-7BC8A847BB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0" y="1372017"/>
            <a:ext cx="9144000" cy="590540"/>
          </a:xfrm>
          <a:prstGeom prst="rect">
            <a:avLst/>
          </a:prstGeom>
        </p:spPr>
        <p:txBody>
          <a:bodyPr vert="horz"/>
          <a:lstStyle>
            <a:lvl1pPr>
              <a:defRPr sz="36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 hasCustomPrompt="1"/>
          </p:nvPr>
        </p:nvSpPr>
        <p:spPr>
          <a:xfrm>
            <a:off x="0" y="2143126"/>
            <a:ext cx="9144000" cy="55847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3" name="Content Placeholder 21"/>
          <p:cNvSpPr>
            <a:spLocks noGrp="1"/>
          </p:cNvSpPr>
          <p:nvPr>
            <p:ph sz="quarter" idx="14" hasCustomPrompt="1"/>
          </p:nvPr>
        </p:nvSpPr>
        <p:spPr>
          <a:xfrm>
            <a:off x="0" y="2701596"/>
            <a:ext cx="9144000" cy="55847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800" i="1">
                <a:solidFill>
                  <a:srgbClr val="FFC6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Presenter Affiliation</a:t>
            </a:r>
          </a:p>
        </p:txBody>
      </p:sp>
      <p:sp>
        <p:nvSpPr>
          <p:cNvPr id="24" name="Content Placeholder 21"/>
          <p:cNvSpPr>
            <a:spLocks noGrp="1"/>
          </p:cNvSpPr>
          <p:nvPr>
            <p:ph sz="quarter" idx="15" hasCustomPrompt="1"/>
          </p:nvPr>
        </p:nvSpPr>
        <p:spPr>
          <a:xfrm>
            <a:off x="0" y="3810153"/>
            <a:ext cx="9144000" cy="55847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 and Location</a:t>
            </a:r>
          </a:p>
        </p:txBody>
      </p:sp>
    </p:spTree>
    <p:extLst>
      <p:ext uri="{BB962C8B-B14F-4D97-AF65-F5344CB8AC3E}">
        <p14:creationId xmlns:p14="http://schemas.microsoft.com/office/powerpoint/2010/main" val="326003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08005" y="771884"/>
            <a:ext cx="8727990" cy="3670556"/>
          </a:xfrm>
          <a:prstGeom prst="rect">
            <a:avLst/>
          </a:prstGeom>
        </p:spPr>
        <p:txBody>
          <a:bodyPr vert="horz"/>
          <a:lstStyle>
            <a:lvl1pPr>
              <a:defRPr sz="2800" b="1">
                <a:solidFill>
                  <a:srgbClr val="003478"/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Sub Bullet 1</a:t>
            </a:r>
          </a:p>
          <a:p>
            <a:pPr lvl="2"/>
            <a:r>
              <a:rPr lang="en-US" dirty="0"/>
              <a:t>Sub Bullet 2</a:t>
            </a:r>
          </a:p>
          <a:p>
            <a:pPr lvl="3"/>
            <a:r>
              <a:rPr lang="en-US" dirty="0"/>
              <a:t>Sub Bullet 3</a:t>
            </a:r>
          </a:p>
          <a:p>
            <a:pPr lvl="4"/>
            <a:r>
              <a:rPr lang="en-US" dirty="0"/>
              <a:t>Sub Bullet 4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208005" y="130969"/>
            <a:ext cx="8727990" cy="6409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600" b="1">
                <a:solidFill>
                  <a:srgbClr val="003478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35082" y="4639518"/>
            <a:ext cx="2851718" cy="394113"/>
          </a:xfrm>
        </p:spPr>
        <p:txBody>
          <a:bodyPr/>
          <a:lstStyle>
            <a:lvl1pPr>
              <a:defRPr sz="2400"/>
            </a:lvl1pPr>
          </a:lstStyle>
          <a:p>
            <a:fld id="{97D94EF6-00CB-A74C-BD32-7BC8A847BB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208005" y="1001392"/>
            <a:ext cx="4368100" cy="3038475"/>
          </a:xfrm>
          <a:prstGeom prst="rect">
            <a:avLst/>
          </a:prstGeom>
        </p:spPr>
        <p:txBody>
          <a:bodyPr vert="horz"/>
          <a:lstStyle>
            <a:lvl1pPr>
              <a:defRPr sz="2800" b="1">
                <a:solidFill>
                  <a:srgbClr val="003478"/>
                </a:solidFill>
                <a:latin typeface="Arial"/>
                <a:cs typeface="Arial"/>
              </a:defRPr>
            </a:lvl1pPr>
            <a:lvl2pPr>
              <a:defRPr sz="24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Sub Bullet 1</a:t>
            </a:r>
          </a:p>
          <a:p>
            <a:pPr lvl="2"/>
            <a:r>
              <a:rPr lang="en-US" dirty="0"/>
              <a:t>Sub Bullet 2</a:t>
            </a:r>
          </a:p>
          <a:p>
            <a:pPr lvl="3"/>
            <a:r>
              <a:rPr lang="en-US" dirty="0"/>
              <a:t>Sub Bullet 3</a:t>
            </a:r>
          </a:p>
          <a:p>
            <a:pPr lvl="4"/>
            <a:r>
              <a:rPr lang="en-US" dirty="0"/>
              <a:t>Sub Bullet 4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208005" y="130969"/>
            <a:ext cx="8727990" cy="6409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600" b="1">
                <a:solidFill>
                  <a:srgbClr val="003478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652964" y="1001316"/>
            <a:ext cx="4283075" cy="30384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Image Here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35082" y="4639518"/>
            <a:ext cx="2851718" cy="394113"/>
          </a:xfrm>
        </p:spPr>
        <p:txBody>
          <a:bodyPr/>
          <a:lstStyle>
            <a:lvl1pPr>
              <a:defRPr sz="2400"/>
            </a:lvl1pPr>
          </a:lstStyle>
          <a:p>
            <a:fld id="{97D94EF6-00CB-A74C-BD32-7BC8A847BB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595814"/>
            <a:ext cx="9144000" cy="548878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6729" y="4767263"/>
            <a:ext cx="22841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5978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97D94EF6-00CB-A74C-BD32-7BC8A847BB3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595813"/>
            <a:ext cx="9144000" cy="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877BD7C3-57EF-1749-BA0E-3266EF0C79F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9293" y="4667565"/>
            <a:ext cx="1828801" cy="4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34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acute-lymphocytic-leukemia/symptoms-causes/syc-20369077#:~:text=Acute%20lymphocytic%20leukemia%20(ALL)%20is,cells%2C%20rather%20than%20mature%20ones" TargetMode="External"/><Relationship Id="rId7" Type="http://schemas.openxmlformats.org/officeDocument/2006/relationships/hyperlink" Target="https://doi.org/10.1172/JCI61269" TargetMode="External"/><Relationship Id="rId2" Type="http://schemas.openxmlformats.org/officeDocument/2006/relationships/hyperlink" Target="https://www.mayoclinic.org/diseases-conditions/leukemia/symptoms-causes/syc-20374373#:~:text=Leukemia%20is%20cancer%20of%20the,involves%20the%20white%20blood%20cel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892/ol.2020.11583" TargetMode="External"/><Relationship Id="rId5" Type="http://schemas.openxmlformats.org/officeDocument/2006/relationships/hyperlink" Target="https://doi.org/10.1016/j.hoc.2009.04.009" TargetMode="External"/><Relationship Id="rId4" Type="http://schemas.openxmlformats.org/officeDocument/2006/relationships/hyperlink" Target="https://together.stjude.org/en-us/about-pediatric-cancer/types/leukemia/acute-lymphoblastic-leukemia-al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1076747"/>
            <a:ext cx="9144000" cy="590540"/>
          </a:xfrm>
        </p:spPr>
        <p:txBody>
          <a:bodyPr/>
          <a:lstStyle/>
          <a:p>
            <a:r>
              <a:rPr lang="en-US" altLang="zh-CN" dirty="0"/>
              <a:t>Micro Array Analysis &amp; Machine Learning on Leukemia</a:t>
            </a:r>
            <a:br>
              <a:rPr lang="en-US" altLang="zh-CN" dirty="0"/>
            </a:br>
            <a:r>
              <a:rPr lang="en-US" altLang="zh-CN" dirty="0"/>
              <a:t>T ALL VS. B 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2883009"/>
            <a:ext cx="9144000" cy="558470"/>
          </a:xfrm>
        </p:spPr>
        <p:txBody>
          <a:bodyPr/>
          <a:lstStyle/>
          <a:p>
            <a:r>
              <a:rPr lang="en-US" sz="2800" dirty="0"/>
              <a:t>Jiaqi Xiang, Xuanjie(Gavin) Gao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10837" y="3345832"/>
            <a:ext cx="9144000" cy="558470"/>
          </a:xfrm>
        </p:spPr>
        <p:txBody>
          <a:bodyPr/>
          <a:lstStyle/>
          <a:p>
            <a:r>
              <a:rPr lang="en-US" sz="1800" dirty="0"/>
              <a:t>BMES 543 | SP21-22 | Instructor: Dr. Ahmet </a:t>
            </a:r>
            <a:r>
              <a:rPr lang="en-US" sz="1800" dirty="0" err="1"/>
              <a:t>Sacan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1800" dirty="0"/>
              <a:t>06/07/2022</a:t>
            </a:r>
          </a:p>
        </p:txBody>
      </p:sp>
    </p:spTree>
    <p:extLst>
      <p:ext uri="{BB962C8B-B14F-4D97-AF65-F5344CB8AC3E}">
        <p14:creationId xmlns:p14="http://schemas.microsoft.com/office/powerpoint/2010/main" val="381525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5D1653-39F0-474C-A1B3-E0044CB33E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512B-AAB1-2F4A-8A89-823FC748F37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/>
            <a:r>
              <a:rPr lang="en-US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1F7D-6260-5A4A-9A77-C51C04D4BBA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3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49603" y="974691"/>
            <a:ext cx="8341106" cy="35072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Does results make sense?(update)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Limitation of this study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Only studied T-ALL vs. B-ALL, B-ALL is the most common type, and it contains couple of sub-types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Following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08004" y="130969"/>
            <a:ext cx="8727990" cy="6409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76676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[1] Mayo Clinic Staff, (2021, Jan 13), </a:t>
            </a:r>
            <a:r>
              <a:rPr lang="en-US" sz="1100" i="1" dirty="0"/>
              <a:t>Leukemia, </a:t>
            </a:r>
            <a:r>
              <a:rPr lang="en-US" sz="1100" dirty="0"/>
              <a:t>Mayo Clinic, </a:t>
            </a:r>
            <a:r>
              <a:rPr lang="en-US" sz="1100" dirty="0">
                <a:hlinkClick r:id="rId2"/>
              </a:rPr>
              <a:t>https://www.mayoclinic.org/diseases-conditions/leukemia/symptoms-causes/syc-20374373#:~:text=Leukemia%20is%20cancer%20of%20the,involves%20the%20white%20blood%20cells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en-US" sz="1100" dirty="0"/>
              <a:t>[2] Mayo Clinic Staff, (2021, Feb 10), </a:t>
            </a:r>
            <a:r>
              <a:rPr lang="en-US" sz="1100" i="1" dirty="0"/>
              <a:t>Acute lymphocytic leukemia, </a:t>
            </a:r>
            <a:r>
              <a:rPr lang="en-US" sz="1100" dirty="0"/>
              <a:t>Mayo Clinic, </a:t>
            </a:r>
            <a:r>
              <a:rPr lang="en-US" sz="1100" dirty="0">
                <a:hlinkClick r:id="rId3"/>
              </a:rPr>
              <a:t>https://www.mayoclinic.org/diseases-conditions/acute-lymphocytic-leukemia/symptoms-causes/syc-20369077#:~:text=Acute%20lymphocytic%20leukemia%20(ALL)%20is,cells%2C%20rather%20than%20mature%20ones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en-US" sz="1100" dirty="0"/>
              <a:t>[3] </a:t>
            </a:r>
            <a:r>
              <a:rPr lang="en-US" sz="1100" dirty="0" err="1"/>
              <a:t>St.Jude</a:t>
            </a:r>
            <a:r>
              <a:rPr lang="en-US" sz="1100" dirty="0"/>
              <a:t> Children’s Research Hospital, (2020, Feb), </a:t>
            </a:r>
            <a:r>
              <a:rPr lang="en-US" sz="1100" i="1" dirty="0"/>
              <a:t>Acute lymphocytic leukemia(ALL), </a:t>
            </a:r>
            <a:r>
              <a:rPr lang="en-US" sz="1100" dirty="0"/>
              <a:t>from: </a:t>
            </a:r>
            <a:r>
              <a:rPr lang="en-US" sz="1100" dirty="0">
                <a:hlinkClick r:id="rId4"/>
              </a:rPr>
              <a:t>https://together.stjude.org/en-us/about-pediatric-cancer/types/leukemia/acute-lymphoblastic-leukemia-all.html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[4] </a:t>
            </a:r>
            <a:r>
              <a:rPr lang="en-US" sz="1100" dirty="0" err="1"/>
              <a:t>Onciu</a:t>
            </a:r>
            <a:r>
              <a:rPr lang="en-US" sz="1100" dirty="0"/>
              <a:t>. (2009). Acute Lymphoblastic Leukemia. Hematology/oncology Clinics of North America, 23(4), 655–674. </a:t>
            </a:r>
            <a:r>
              <a:rPr lang="en-US" sz="1100" dirty="0">
                <a:hlinkClick r:id="rId5"/>
              </a:rPr>
              <a:t>https://doi.org/10.1016/j.hoc.2009.04.009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[5] Huang, Liao, E., Li, C., Yen, C., &amp; Yu, S. (2020). Pathogenesis of pediatric B‑cell acute lymphoblastic leukemia: Molecular pathways and disease treatments (Review). Oncology Letters, 20(1), 448–454. </a:t>
            </a:r>
            <a:r>
              <a:rPr lang="en-US" sz="1100" dirty="0">
                <a:hlinkClick r:id="rId6"/>
              </a:rPr>
              <a:t>https://doi.org/10.3892/ol.2020.11583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[6] Van </a:t>
            </a:r>
            <a:r>
              <a:rPr lang="en-US" sz="1100" dirty="0" err="1"/>
              <a:t>Vlierberghe</a:t>
            </a:r>
            <a:r>
              <a:rPr lang="en-US" sz="1100" dirty="0"/>
              <a:t>, &amp; </a:t>
            </a:r>
            <a:r>
              <a:rPr lang="en-US" sz="1100" dirty="0" err="1"/>
              <a:t>Ferrando</a:t>
            </a:r>
            <a:r>
              <a:rPr lang="en-US" sz="1100" dirty="0"/>
              <a:t>, A. (2012). The molecular basis of T cell acute lymphoblastic leukemia. The Journal of Clinical Investigation, 122(10), 3398–3406. </a:t>
            </a:r>
            <a:r>
              <a:rPr lang="en-US" sz="1100" dirty="0">
                <a:hlinkClick r:id="rId7"/>
              </a:rPr>
              <a:t>https://doi.org/10.1172/JCI61269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8087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Leukemia is a cancer that targets blood forming tissue of human body</a:t>
            </a:r>
          </a:p>
          <a:p>
            <a:r>
              <a:rPr lang="en-US" sz="2000" dirty="0"/>
              <a:t>Blood forming tissue – Bone marrow and lymphatic system</a:t>
            </a:r>
          </a:p>
          <a:p>
            <a:r>
              <a:rPr lang="en-US" sz="2000" dirty="0"/>
              <a:t>There are many different types of leukemia:</a:t>
            </a:r>
          </a:p>
          <a:p>
            <a:pPr lvl="1"/>
            <a:r>
              <a:rPr lang="en-US" sz="1600" dirty="0"/>
              <a:t>Acute lymphocytic leukemia(ALL)</a:t>
            </a:r>
          </a:p>
          <a:p>
            <a:pPr lvl="2"/>
            <a:r>
              <a:rPr lang="en-US" sz="1200" dirty="0"/>
              <a:t>More common in children, can also observed in adult</a:t>
            </a:r>
          </a:p>
          <a:p>
            <a:pPr lvl="1"/>
            <a:r>
              <a:rPr lang="en-US" sz="1600" dirty="0"/>
              <a:t>Acute myelogenous leukemia (AML)</a:t>
            </a:r>
          </a:p>
          <a:p>
            <a:pPr lvl="2"/>
            <a:r>
              <a:rPr lang="en-US" sz="1200" dirty="0"/>
              <a:t>Observed in both children and adult</a:t>
            </a:r>
          </a:p>
          <a:p>
            <a:pPr lvl="1"/>
            <a:r>
              <a:rPr lang="en-US" sz="1600" dirty="0"/>
              <a:t>Chronic lymphocytic leukemia (CLL)</a:t>
            </a:r>
          </a:p>
          <a:p>
            <a:pPr lvl="2"/>
            <a:r>
              <a:rPr lang="en-US" sz="1200" dirty="0"/>
              <a:t>More common in adult, progress slowly</a:t>
            </a:r>
          </a:p>
          <a:p>
            <a:pPr lvl="1"/>
            <a:r>
              <a:rPr lang="en-US" sz="1600" dirty="0"/>
              <a:t>Chronic myelogenous leukemia (CML)</a:t>
            </a:r>
          </a:p>
          <a:p>
            <a:pPr lvl="2"/>
            <a:r>
              <a:rPr lang="en-US" sz="1200" dirty="0"/>
              <a:t>More common in adult</a:t>
            </a:r>
          </a:p>
          <a:p>
            <a:pPr lvl="1"/>
            <a:r>
              <a:rPr lang="en-US" sz="1800" dirty="0"/>
              <a:t>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l"/>
            <a:r>
              <a:rPr lang="en-US" dirty="0"/>
              <a:t>Leukemia[1]</a:t>
            </a:r>
          </a:p>
        </p:txBody>
      </p:sp>
    </p:spTree>
    <p:extLst>
      <p:ext uri="{BB962C8B-B14F-4D97-AF65-F5344CB8AC3E}">
        <p14:creationId xmlns:p14="http://schemas.microsoft.com/office/powerpoint/2010/main" val="421080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49603" y="974691"/>
            <a:ext cx="4122396" cy="35072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dirty="0"/>
              <a:t>Acute lymphocytic leukemia(ALL) progress quickly and it targets lymphocytes in white blood cells.[2]</a:t>
            </a:r>
          </a:p>
          <a:p>
            <a:pPr>
              <a:lnSpc>
                <a:spcPct val="90000"/>
              </a:lnSpc>
            </a:pPr>
            <a:r>
              <a:rPr lang="en-US" sz="1800" b="0" dirty="0"/>
              <a:t>Affected patient will have excess number of blasts, which will affect normal white blood cells, red blood cells and platelets.[2]</a:t>
            </a:r>
          </a:p>
          <a:p>
            <a:pPr>
              <a:lnSpc>
                <a:spcPct val="90000"/>
              </a:lnSpc>
            </a:pPr>
            <a:r>
              <a:rPr lang="en-US" sz="1800" b="0" dirty="0"/>
              <a:t>If it occurs in children and patient received proper care, chance of cure is relatively high(85%-90%), compared to the chance of cure when ALL occurs in adult(40%-50%).[3]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08004" y="130969"/>
            <a:ext cx="8727990" cy="6409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Acute lymphocytic leukemia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2A17E2-C779-00E5-6DCC-F7727CE1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71885"/>
            <a:ext cx="4122397" cy="331939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12AC1-0863-05B7-2045-0A8B47168D00}"/>
              </a:ext>
            </a:extLst>
          </p:cNvPr>
          <p:cNvSpPr txBox="1"/>
          <p:nvPr/>
        </p:nvSpPr>
        <p:spPr>
          <a:xfrm>
            <a:off x="5021437" y="3875840"/>
            <a:ext cx="4122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credit: https://together.stjude.org/en-us/about-pediatric-cancer/types/leukemia/acute-lymphoblastic-leukemia-all.html</a:t>
            </a:r>
          </a:p>
        </p:txBody>
      </p:sp>
    </p:spTree>
    <p:extLst>
      <p:ext uri="{BB962C8B-B14F-4D97-AF65-F5344CB8AC3E}">
        <p14:creationId xmlns:p14="http://schemas.microsoft.com/office/powerpoint/2010/main" val="412985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83682" y="771884"/>
            <a:ext cx="8576633" cy="37793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B-cell acute lymphocytic leukemia(B ALL)[5]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Approximately 4000 children were diagnosed with ALL per year, 80% of them are B ALL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In normal situation, B cells differentiated from common lymphoid progenitor cells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dirty="0"/>
              <a:t>While patient is diagnosed with B ALL, lymphoid differentiation is inhibited by uncontrolled growth of B precursor-stage lymphoid cells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inhibition of lymphoid differentiation eventually causing abnormal cell proliferation and affecting the survival of cells.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Key factors: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TEL-AML1 fusion gene – molecular lesion initiate disease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</a:t>
            </a:r>
            <a:r>
              <a:rPr lang="en-US" altLang="zh-CN" sz="1400" dirty="0"/>
              <a:t>CR-ABL1 tyrosine kinase gene – most common mutation in B ALL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PAX5 paired box protein – control B cell development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RAS pathway – activation can negatively impact chemotherapy efficiency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PI3K/Akt pathway – Observed in many tumor cells, can eventually lead to relapse and failure of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08004" y="130969"/>
            <a:ext cx="8727990" cy="6409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ALL: B-cell</a:t>
            </a:r>
          </a:p>
        </p:txBody>
      </p:sp>
    </p:spTree>
    <p:extLst>
      <p:ext uri="{BB962C8B-B14F-4D97-AF65-F5344CB8AC3E}">
        <p14:creationId xmlns:p14="http://schemas.microsoft.com/office/powerpoint/2010/main" val="205412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83682" y="771885"/>
            <a:ext cx="8576633" cy="350725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T-cell acute lymphocytic leukemia(T ALL)[6]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 ALL is about 15%-20% of all children ALL cases, and about 25% of all adult ALL cases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Cure rate for children is about 75%, for adult it is about 50%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Malignant transformation of T cell progenitors eventually leads to occurrence of T ALL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Translocation, aberrant expression of transcription factor oncogenes were observed in most T ALL cases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Key factors: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NOTCH 1 signaling pathway – most important pathway in T cell transformation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INK4A &amp; ARF suppressor gene – deletion of those genes were observed in more than 70% of T ALL cases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Basic helix-loop-helix family, LIM-only domain genes, HOXA homeobox genes – </a:t>
            </a:r>
            <a:r>
              <a:rPr lang="en-US" sz="1300"/>
              <a:t>oncogenic transcription factors</a:t>
            </a:r>
            <a:endParaRPr lang="en-US" sz="1300" dirty="0"/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08004" y="130969"/>
            <a:ext cx="8727990" cy="6409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ALL: T-cell</a:t>
            </a:r>
          </a:p>
        </p:txBody>
      </p:sp>
    </p:spTree>
    <p:extLst>
      <p:ext uri="{BB962C8B-B14F-4D97-AF65-F5344CB8AC3E}">
        <p14:creationId xmlns:p14="http://schemas.microsoft.com/office/powerpoint/2010/main" val="334102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49603" y="974691"/>
            <a:ext cx="8341106" cy="35072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dirty="0"/>
              <a:t>To identify differently expressed gene in between T ALL and </a:t>
            </a:r>
            <a:r>
              <a:rPr lang="en-US" altLang="zh-CN" sz="1800" b="0" dirty="0"/>
              <a:t>B ALL</a:t>
            </a:r>
            <a:endParaRPr lang="en-US" sz="1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08004" y="130969"/>
            <a:ext cx="8727990" cy="6409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1768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49603" y="974691"/>
            <a:ext cx="8341106" cy="35072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GSE 13425</a:t>
            </a:r>
          </a:p>
          <a:p>
            <a:pPr lvl="1">
              <a:lnSpc>
                <a:spcPct val="90000"/>
              </a:lnSpc>
            </a:pPr>
            <a:r>
              <a:rPr lang="en-US" altLang="zh-CN" sz="1400" dirty="0"/>
              <a:t>Intro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GSE 13351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08004" y="130969"/>
            <a:ext cx="8727990" cy="6409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34228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49603" y="974691"/>
            <a:ext cx="8341106" cy="35072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T-test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Fold change</a:t>
            </a:r>
          </a:p>
          <a:p>
            <a:pPr>
              <a:lnSpc>
                <a:spcPct val="90000"/>
              </a:lnSpc>
            </a:pPr>
            <a:r>
              <a:rPr lang="en-US" sz="1800" dirty="0" err="1"/>
              <a:t>Clustergram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Cross-validation with fold change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08004" y="130969"/>
            <a:ext cx="8727990" cy="6409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Methods involved</a:t>
            </a:r>
          </a:p>
        </p:txBody>
      </p:sp>
    </p:spTree>
    <p:extLst>
      <p:ext uri="{BB962C8B-B14F-4D97-AF65-F5344CB8AC3E}">
        <p14:creationId xmlns:p14="http://schemas.microsoft.com/office/powerpoint/2010/main" val="131601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B1DF7133-BE26-C056-AC71-110971D18C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57389" y="1284657"/>
            <a:ext cx="4032609" cy="30384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512B-AAB1-2F4A-8A89-823FC748F37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91440" tIns="45720" rIns="91440" bIns="45720" anchor="t"/>
          <a:lstStyle/>
          <a:p>
            <a:pPr algn="l"/>
            <a:r>
              <a:rPr lang="en-US" dirty="0"/>
              <a:t>Results</a:t>
            </a:r>
          </a:p>
          <a:p>
            <a:pPr algn="l"/>
            <a:r>
              <a:rPr lang="en-US" sz="2400"/>
              <a:t>Intersection genes</a:t>
            </a:r>
          </a:p>
        </p:txBody>
      </p:sp>
    </p:spTree>
    <p:extLst>
      <p:ext uri="{BB962C8B-B14F-4D97-AF65-F5344CB8AC3E}">
        <p14:creationId xmlns:p14="http://schemas.microsoft.com/office/powerpoint/2010/main" val="3659766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Drexel">
      <a:dk1>
        <a:srgbClr val="003478"/>
      </a:dk1>
      <a:lt1>
        <a:sysClr val="window" lastClr="FFFFFF"/>
      </a:lt1>
      <a:dk2>
        <a:srgbClr val="003478"/>
      </a:dk2>
      <a:lt2>
        <a:srgbClr val="EEECE1"/>
      </a:lt2>
      <a:accent1>
        <a:srgbClr val="FEBD0E"/>
      </a:accent1>
      <a:accent2>
        <a:srgbClr val="C72B14"/>
      </a:accent2>
      <a:accent3>
        <a:srgbClr val="A9B700"/>
      </a:accent3>
      <a:accent4>
        <a:srgbClr val="004C88"/>
      </a:accent4>
      <a:accent5>
        <a:srgbClr val="5899E0"/>
      </a:accent5>
      <a:accent6>
        <a:srgbClr val="FF7C00"/>
      </a:accent6>
      <a:hlink>
        <a:srgbClr val="5899E0"/>
      </a:hlink>
      <a:folHlink>
        <a:srgbClr val="589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870</Words>
  <Application>Microsoft Office PowerPoint</Application>
  <PresentationFormat>On-screen Show (16:9)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Custom Design</vt:lpstr>
      <vt:lpstr>Micro Array Analysis &amp; Machine Learning on Leukemia T ALL VS. B ALL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Zahradnik</dc:creator>
  <cp:lastModifiedBy>Gao,Xuanjie</cp:lastModifiedBy>
  <cp:revision>19</cp:revision>
  <dcterms:created xsi:type="dcterms:W3CDTF">2012-09-07T20:50:39Z</dcterms:created>
  <dcterms:modified xsi:type="dcterms:W3CDTF">2022-06-07T04:45:38Z</dcterms:modified>
</cp:coreProperties>
</file>