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57" r:id="rId3"/>
    <p:sldId id="269" r:id="rId4"/>
    <p:sldId id="258" r:id="rId5"/>
    <p:sldId id="259" r:id="rId6"/>
    <p:sldId id="267" r:id="rId7"/>
    <p:sldId id="265" r:id="rId8"/>
    <p:sldId id="266" r:id="rId9"/>
    <p:sldId id="261" r:id="rId10"/>
    <p:sldId id="268" r:id="rId11"/>
    <p:sldId id="262" r:id="rId12"/>
    <p:sldId id="273" r:id="rId13"/>
    <p:sldId id="274" r:id="rId14"/>
    <p:sldId id="275" r:id="rId15"/>
    <p:sldId id="277"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EC7E0C-7750-E467-C1F3-B393DF61F4A5}" name="Sarwar,Ahsan" initials="Sa" userId="S::ajs547@drexel.edu::7326fa2b-975e-4f77-8a23-b1bf515962a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849FB-5B44-4F6E-B5C5-29C299CBCCC8}" v="794" dt="2022-06-07T18:48:14.430"/>
    <p1510:client id="{119A20C1-FA60-3B9F-ADFE-D4681DDE7566}" v="1" dt="2022-06-07T02:12:19.676"/>
    <p1510:client id="{6F6C8743-19D1-40D5-94F7-36D1E612B858}" v="1501" dt="2022-06-07T18:55:32.109"/>
    <p1510:client id="{721DD46F-C362-695B-5993-0411D58D18AF}" v="42" dt="2022-06-07T17:42:25.751"/>
    <p1510:client id="{8ED2714A-4016-27D7-1536-26D65A9E4D8C}" v="674" dt="2022-06-07T18:53:05.362"/>
    <p1510:client id="{C0261CAD-42C6-3D2E-F009-057B991F76FC}" v="37" dt="2022-06-07T18:09:30.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D37CE5-41DF-4183-B6FC-5F837DD8C9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238683-7D41-47BE-ADD1-25327E411DFD}">
      <dgm:prSet/>
      <dgm:spPr/>
      <dgm:t>
        <a:bodyPr/>
        <a:lstStyle/>
        <a:p>
          <a:r>
            <a:rPr lang="en-US" i="0"/>
            <a:t>Main analysis is of pancreatic ductal adenocarcinoma (PDAC)</a:t>
          </a:r>
          <a:endParaRPr lang="en-US"/>
        </a:p>
      </dgm:t>
    </dgm:pt>
    <dgm:pt modelId="{9FFAD81B-43DB-45C6-871F-B121CF170178}" type="parTrans" cxnId="{76863C7B-12DC-4A51-9D4F-CA14FE5CF336}">
      <dgm:prSet/>
      <dgm:spPr/>
      <dgm:t>
        <a:bodyPr/>
        <a:lstStyle/>
        <a:p>
          <a:endParaRPr lang="en-US"/>
        </a:p>
      </dgm:t>
    </dgm:pt>
    <dgm:pt modelId="{3DD2E8E8-1B5A-4456-A4C7-598FD00719AD}" type="sibTrans" cxnId="{76863C7B-12DC-4A51-9D4F-CA14FE5CF336}">
      <dgm:prSet/>
      <dgm:spPr/>
      <dgm:t>
        <a:bodyPr/>
        <a:lstStyle/>
        <a:p>
          <a:endParaRPr lang="en-US"/>
        </a:p>
      </dgm:t>
    </dgm:pt>
    <dgm:pt modelId="{99175D7B-7CFA-408A-9DE9-6A0327C44BCA}">
      <dgm:prSet/>
      <dgm:spPr/>
      <dgm:t>
        <a:bodyPr/>
        <a:lstStyle/>
        <a:p>
          <a:r>
            <a:rPr lang="en-US" i="0"/>
            <a:t>Current treatment plans:</a:t>
          </a:r>
          <a:endParaRPr lang="en-US"/>
        </a:p>
      </dgm:t>
    </dgm:pt>
    <dgm:pt modelId="{EFF4D41D-5D95-4B81-9E14-B7A3602DD4A3}" type="parTrans" cxnId="{9C168CCC-A568-4C3C-833F-74CC7BEFB350}">
      <dgm:prSet/>
      <dgm:spPr/>
      <dgm:t>
        <a:bodyPr/>
        <a:lstStyle/>
        <a:p>
          <a:endParaRPr lang="en-US"/>
        </a:p>
      </dgm:t>
    </dgm:pt>
    <dgm:pt modelId="{3A16E976-6AEB-44AE-BCF5-4CA60324A7CB}" type="sibTrans" cxnId="{9C168CCC-A568-4C3C-833F-74CC7BEFB350}">
      <dgm:prSet/>
      <dgm:spPr/>
      <dgm:t>
        <a:bodyPr/>
        <a:lstStyle/>
        <a:p>
          <a:endParaRPr lang="en-US"/>
        </a:p>
      </dgm:t>
    </dgm:pt>
    <dgm:pt modelId="{567206CD-DF81-4414-80BA-41C98EC5966C}">
      <dgm:prSet/>
      <dgm:spPr/>
      <dgm:t>
        <a:bodyPr/>
        <a:lstStyle/>
        <a:p>
          <a:r>
            <a:rPr lang="en-US"/>
            <a:t>Surgical resection – usually locally advanced, non resectable tumors</a:t>
          </a:r>
        </a:p>
      </dgm:t>
    </dgm:pt>
    <dgm:pt modelId="{3DBC9D8F-E3B6-441B-AB79-BA965961CFF3}" type="parTrans" cxnId="{4F7A10D3-6929-4567-9827-0D3A62F37ACB}">
      <dgm:prSet/>
      <dgm:spPr/>
      <dgm:t>
        <a:bodyPr/>
        <a:lstStyle/>
        <a:p>
          <a:endParaRPr lang="en-US"/>
        </a:p>
      </dgm:t>
    </dgm:pt>
    <dgm:pt modelId="{62C8BBEE-CFC8-4B71-8F1A-763358991593}" type="sibTrans" cxnId="{4F7A10D3-6929-4567-9827-0D3A62F37ACB}">
      <dgm:prSet/>
      <dgm:spPr/>
      <dgm:t>
        <a:bodyPr/>
        <a:lstStyle/>
        <a:p>
          <a:endParaRPr lang="en-US"/>
        </a:p>
      </dgm:t>
    </dgm:pt>
    <dgm:pt modelId="{C9710BBA-0AB1-4B08-B0C3-7397FD3D0874}">
      <dgm:prSet/>
      <dgm:spPr/>
      <dgm:t>
        <a:bodyPr/>
        <a:lstStyle/>
        <a:p>
          <a:r>
            <a:rPr lang="en-US"/>
            <a:t>Chemotherapy – generally ineffective due to high radioresistance</a:t>
          </a:r>
        </a:p>
      </dgm:t>
    </dgm:pt>
    <dgm:pt modelId="{DD6000CD-6815-49E6-84C6-3DF7685312A8}" type="parTrans" cxnId="{54052A72-9130-4D16-AE78-B6363F25235F}">
      <dgm:prSet/>
      <dgm:spPr/>
      <dgm:t>
        <a:bodyPr/>
        <a:lstStyle/>
        <a:p>
          <a:endParaRPr lang="en-US"/>
        </a:p>
      </dgm:t>
    </dgm:pt>
    <dgm:pt modelId="{87DB94C4-FEB5-4EC8-9B09-C3934D930AFE}" type="sibTrans" cxnId="{54052A72-9130-4D16-AE78-B6363F25235F}">
      <dgm:prSet/>
      <dgm:spPr/>
      <dgm:t>
        <a:bodyPr/>
        <a:lstStyle/>
        <a:p>
          <a:endParaRPr lang="en-US"/>
        </a:p>
      </dgm:t>
    </dgm:pt>
    <dgm:pt modelId="{F7F8C35E-7A16-411F-8629-653CC941F2A0}" type="pres">
      <dgm:prSet presAssocID="{28D37CE5-41DF-4183-B6FC-5F837DD8C963}" presName="linear" presStyleCnt="0">
        <dgm:presLayoutVars>
          <dgm:animLvl val="lvl"/>
          <dgm:resizeHandles val="exact"/>
        </dgm:presLayoutVars>
      </dgm:prSet>
      <dgm:spPr/>
    </dgm:pt>
    <dgm:pt modelId="{884C4655-07D6-441C-B8E7-859A86F9ED8B}" type="pres">
      <dgm:prSet presAssocID="{91238683-7D41-47BE-ADD1-25327E411DFD}" presName="parentText" presStyleLbl="node1" presStyleIdx="0" presStyleCnt="2">
        <dgm:presLayoutVars>
          <dgm:chMax val="0"/>
          <dgm:bulletEnabled val="1"/>
        </dgm:presLayoutVars>
      </dgm:prSet>
      <dgm:spPr/>
    </dgm:pt>
    <dgm:pt modelId="{CF4A1C84-6AD5-4E34-B61B-DF99372F8DFE}" type="pres">
      <dgm:prSet presAssocID="{3DD2E8E8-1B5A-4456-A4C7-598FD00719AD}" presName="spacer" presStyleCnt="0"/>
      <dgm:spPr/>
    </dgm:pt>
    <dgm:pt modelId="{1CC2CC9E-2FFA-4F01-8516-C7AC279BAEB4}" type="pres">
      <dgm:prSet presAssocID="{99175D7B-7CFA-408A-9DE9-6A0327C44BCA}" presName="parentText" presStyleLbl="node1" presStyleIdx="1" presStyleCnt="2">
        <dgm:presLayoutVars>
          <dgm:chMax val="0"/>
          <dgm:bulletEnabled val="1"/>
        </dgm:presLayoutVars>
      </dgm:prSet>
      <dgm:spPr/>
    </dgm:pt>
    <dgm:pt modelId="{7C33650B-1027-4C2D-9172-FFC0241EABDC}" type="pres">
      <dgm:prSet presAssocID="{99175D7B-7CFA-408A-9DE9-6A0327C44BCA}" presName="childText" presStyleLbl="revTx" presStyleIdx="0" presStyleCnt="1">
        <dgm:presLayoutVars>
          <dgm:bulletEnabled val="1"/>
        </dgm:presLayoutVars>
      </dgm:prSet>
      <dgm:spPr/>
    </dgm:pt>
  </dgm:ptLst>
  <dgm:cxnLst>
    <dgm:cxn modelId="{8492560A-45A9-40B9-8CFF-7B524A14C764}" type="presOf" srcId="{567206CD-DF81-4414-80BA-41C98EC5966C}" destId="{7C33650B-1027-4C2D-9172-FFC0241EABDC}" srcOrd="0" destOrd="0" presId="urn:microsoft.com/office/officeart/2005/8/layout/vList2"/>
    <dgm:cxn modelId="{7278131D-9B4C-41E9-97A8-D701357B3025}" type="presOf" srcId="{C9710BBA-0AB1-4B08-B0C3-7397FD3D0874}" destId="{7C33650B-1027-4C2D-9172-FFC0241EABDC}" srcOrd="0" destOrd="1" presId="urn:microsoft.com/office/officeart/2005/8/layout/vList2"/>
    <dgm:cxn modelId="{6C33DF30-8C1F-4654-BFC3-23D9DCD0B263}" type="presOf" srcId="{99175D7B-7CFA-408A-9DE9-6A0327C44BCA}" destId="{1CC2CC9E-2FFA-4F01-8516-C7AC279BAEB4}" srcOrd="0" destOrd="0" presId="urn:microsoft.com/office/officeart/2005/8/layout/vList2"/>
    <dgm:cxn modelId="{54052A72-9130-4D16-AE78-B6363F25235F}" srcId="{99175D7B-7CFA-408A-9DE9-6A0327C44BCA}" destId="{C9710BBA-0AB1-4B08-B0C3-7397FD3D0874}" srcOrd="1" destOrd="0" parTransId="{DD6000CD-6815-49E6-84C6-3DF7685312A8}" sibTransId="{87DB94C4-FEB5-4EC8-9B09-C3934D930AFE}"/>
    <dgm:cxn modelId="{76863C7B-12DC-4A51-9D4F-CA14FE5CF336}" srcId="{28D37CE5-41DF-4183-B6FC-5F837DD8C963}" destId="{91238683-7D41-47BE-ADD1-25327E411DFD}" srcOrd="0" destOrd="0" parTransId="{9FFAD81B-43DB-45C6-871F-B121CF170178}" sibTransId="{3DD2E8E8-1B5A-4456-A4C7-598FD00719AD}"/>
    <dgm:cxn modelId="{A37DEEBF-DD21-4717-AB7D-443F36EB81CA}" type="presOf" srcId="{91238683-7D41-47BE-ADD1-25327E411DFD}" destId="{884C4655-07D6-441C-B8E7-859A86F9ED8B}" srcOrd="0" destOrd="0" presId="urn:microsoft.com/office/officeart/2005/8/layout/vList2"/>
    <dgm:cxn modelId="{C4896CC2-0CDC-4BF0-A57D-DD56F0B8A2E6}" type="presOf" srcId="{28D37CE5-41DF-4183-B6FC-5F837DD8C963}" destId="{F7F8C35E-7A16-411F-8629-653CC941F2A0}" srcOrd="0" destOrd="0" presId="urn:microsoft.com/office/officeart/2005/8/layout/vList2"/>
    <dgm:cxn modelId="{9C168CCC-A568-4C3C-833F-74CC7BEFB350}" srcId="{28D37CE5-41DF-4183-B6FC-5F837DD8C963}" destId="{99175D7B-7CFA-408A-9DE9-6A0327C44BCA}" srcOrd="1" destOrd="0" parTransId="{EFF4D41D-5D95-4B81-9E14-B7A3602DD4A3}" sibTransId="{3A16E976-6AEB-44AE-BCF5-4CA60324A7CB}"/>
    <dgm:cxn modelId="{4F7A10D3-6929-4567-9827-0D3A62F37ACB}" srcId="{99175D7B-7CFA-408A-9DE9-6A0327C44BCA}" destId="{567206CD-DF81-4414-80BA-41C98EC5966C}" srcOrd="0" destOrd="0" parTransId="{3DBC9D8F-E3B6-441B-AB79-BA965961CFF3}" sibTransId="{62C8BBEE-CFC8-4B71-8F1A-763358991593}"/>
    <dgm:cxn modelId="{A5D164A0-D1E3-4B8B-8A9A-1C52B0CF7A00}" type="presParOf" srcId="{F7F8C35E-7A16-411F-8629-653CC941F2A0}" destId="{884C4655-07D6-441C-B8E7-859A86F9ED8B}" srcOrd="0" destOrd="0" presId="urn:microsoft.com/office/officeart/2005/8/layout/vList2"/>
    <dgm:cxn modelId="{5E3EB274-04C8-4811-86C5-4B7C467229A2}" type="presParOf" srcId="{F7F8C35E-7A16-411F-8629-653CC941F2A0}" destId="{CF4A1C84-6AD5-4E34-B61B-DF99372F8DFE}" srcOrd="1" destOrd="0" presId="urn:microsoft.com/office/officeart/2005/8/layout/vList2"/>
    <dgm:cxn modelId="{296320CC-46A3-4E85-A520-6B173F508207}" type="presParOf" srcId="{F7F8C35E-7A16-411F-8629-653CC941F2A0}" destId="{1CC2CC9E-2FFA-4F01-8516-C7AC279BAEB4}" srcOrd="2" destOrd="0" presId="urn:microsoft.com/office/officeart/2005/8/layout/vList2"/>
    <dgm:cxn modelId="{6BCFBE09-6355-483F-B018-28085D2D3D1F}" type="presParOf" srcId="{F7F8C35E-7A16-411F-8629-653CC941F2A0}" destId="{7C33650B-1027-4C2D-9172-FFC0241EABD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C2EDA1-1924-48E8-A621-E4143DFAFA85}"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2E5CFE90-5A9E-4D4C-85F3-B49F2C7A5D83}">
      <dgm:prSet/>
      <dgm:spPr/>
      <dgm:t>
        <a:bodyPr/>
        <a:lstStyle/>
        <a:p>
          <a:r>
            <a:rPr lang="en-US"/>
            <a:t>Identify</a:t>
          </a:r>
        </a:p>
      </dgm:t>
    </dgm:pt>
    <dgm:pt modelId="{4FCFDF8A-479B-48D6-91D3-C78DCA4D0E0E}" type="parTrans" cxnId="{2ED65A40-65E3-46CD-AB3D-03D76891E868}">
      <dgm:prSet/>
      <dgm:spPr/>
      <dgm:t>
        <a:bodyPr/>
        <a:lstStyle/>
        <a:p>
          <a:endParaRPr lang="en-US"/>
        </a:p>
      </dgm:t>
    </dgm:pt>
    <dgm:pt modelId="{7439218B-1467-4664-9728-60D620D09C6F}" type="sibTrans" cxnId="{2ED65A40-65E3-46CD-AB3D-03D76891E868}">
      <dgm:prSet/>
      <dgm:spPr/>
      <dgm:t>
        <a:bodyPr/>
        <a:lstStyle/>
        <a:p>
          <a:endParaRPr lang="en-US"/>
        </a:p>
      </dgm:t>
    </dgm:pt>
    <dgm:pt modelId="{A4079560-DF25-4213-A16B-AACBA0D26AB9}">
      <dgm:prSet/>
      <dgm:spPr/>
      <dgm:t>
        <a:bodyPr/>
        <a:lstStyle/>
        <a:p>
          <a:r>
            <a:rPr lang="en-US"/>
            <a:t>Identify significant biomarkers of metastasis in pancreatic cancer cells</a:t>
          </a:r>
        </a:p>
      </dgm:t>
    </dgm:pt>
    <dgm:pt modelId="{433EAD06-BBFA-40DA-A14F-1677B8296858}" type="parTrans" cxnId="{66CA992A-E036-49BA-8304-F5FF8B2785F3}">
      <dgm:prSet/>
      <dgm:spPr/>
      <dgm:t>
        <a:bodyPr/>
        <a:lstStyle/>
        <a:p>
          <a:endParaRPr lang="en-US"/>
        </a:p>
      </dgm:t>
    </dgm:pt>
    <dgm:pt modelId="{5FDF7B56-DC72-408B-9494-103A9A55D73B}" type="sibTrans" cxnId="{66CA992A-E036-49BA-8304-F5FF8B2785F3}">
      <dgm:prSet/>
      <dgm:spPr/>
      <dgm:t>
        <a:bodyPr/>
        <a:lstStyle/>
        <a:p>
          <a:endParaRPr lang="en-US"/>
        </a:p>
      </dgm:t>
    </dgm:pt>
    <dgm:pt modelId="{E084A94A-D7E5-4356-A624-872341495074}">
      <dgm:prSet/>
      <dgm:spPr/>
      <dgm:t>
        <a:bodyPr/>
        <a:lstStyle/>
        <a:p>
          <a:r>
            <a:rPr lang="en-US"/>
            <a:t>Determine</a:t>
          </a:r>
        </a:p>
      </dgm:t>
    </dgm:pt>
    <dgm:pt modelId="{EBF18E7F-5523-41FD-8FF1-2B896E6C37C5}" type="parTrans" cxnId="{F7DE9A4B-AC1C-4318-BB8D-FB72AD3951EA}">
      <dgm:prSet/>
      <dgm:spPr/>
      <dgm:t>
        <a:bodyPr/>
        <a:lstStyle/>
        <a:p>
          <a:endParaRPr lang="en-US"/>
        </a:p>
      </dgm:t>
    </dgm:pt>
    <dgm:pt modelId="{1FDF3755-18D0-4698-8948-833694C25DF4}" type="sibTrans" cxnId="{F7DE9A4B-AC1C-4318-BB8D-FB72AD3951EA}">
      <dgm:prSet/>
      <dgm:spPr/>
      <dgm:t>
        <a:bodyPr/>
        <a:lstStyle/>
        <a:p>
          <a:endParaRPr lang="en-US"/>
        </a:p>
      </dgm:t>
    </dgm:pt>
    <dgm:pt modelId="{4E26B4DB-CA1D-47F6-9E20-959F58DD629C}">
      <dgm:prSet/>
      <dgm:spPr/>
      <dgm:t>
        <a:bodyPr/>
        <a:lstStyle/>
        <a:p>
          <a:r>
            <a:rPr lang="en-US"/>
            <a:t>Determine potential drug reposition frameworks to down-regulate most expressed genes between various data sets</a:t>
          </a:r>
        </a:p>
      </dgm:t>
    </dgm:pt>
    <dgm:pt modelId="{2B4E1542-372C-49C6-93F1-749143CD78AB}" type="parTrans" cxnId="{53DAC568-A7FD-4290-B699-44F89F1725A2}">
      <dgm:prSet/>
      <dgm:spPr/>
      <dgm:t>
        <a:bodyPr/>
        <a:lstStyle/>
        <a:p>
          <a:endParaRPr lang="en-US"/>
        </a:p>
      </dgm:t>
    </dgm:pt>
    <dgm:pt modelId="{FC7F2373-F963-4373-869B-C3A8ECF4CB23}" type="sibTrans" cxnId="{53DAC568-A7FD-4290-B699-44F89F1725A2}">
      <dgm:prSet/>
      <dgm:spPr/>
      <dgm:t>
        <a:bodyPr/>
        <a:lstStyle/>
        <a:p>
          <a:endParaRPr lang="en-US"/>
        </a:p>
      </dgm:t>
    </dgm:pt>
    <dgm:pt modelId="{CE76D620-4BC2-4CEF-9635-28F497DCF27F}">
      <dgm:prSet/>
      <dgm:spPr/>
      <dgm:t>
        <a:bodyPr/>
        <a:lstStyle/>
        <a:p>
          <a:r>
            <a:rPr lang="en-US"/>
            <a:t>Preform</a:t>
          </a:r>
        </a:p>
      </dgm:t>
    </dgm:pt>
    <dgm:pt modelId="{D1DE0D23-7E7A-446F-B33D-3917DA4E7149}" type="parTrans" cxnId="{12D86FAE-29E7-4E8C-9A82-35BD53D720AE}">
      <dgm:prSet/>
      <dgm:spPr/>
      <dgm:t>
        <a:bodyPr/>
        <a:lstStyle/>
        <a:p>
          <a:endParaRPr lang="en-US"/>
        </a:p>
      </dgm:t>
    </dgm:pt>
    <dgm:pt modelId="{033F162A-DBED-46C2-9667-CC026460B798}" type="sibTrans" cxnId="{12D86FAE-29E7-4E8C-9A82-35BD53D720AE}">
      <dgm:prSet/>
      <dgm:spPr/>
      <dgm:t>
        <a:bodyPr/>
        <a:lstStyle/>
        <a:p>
          <a:endParaRPr lang="en-US"/>
        </a:p>
      </dgm:t>
    </dgm:pt>
    <dgm:pt modelId="{9D212FBD-4584-4376-BC95-974BB528A6A7}">
      <dgm:prSet/>
      <dgm:spPr/>
      <dgm:t>
        <a:bodyPr/>
        <a:lstStyle/>
        <a:p>
          <a:r>
            <a:rPr lang="en-US"/>
            <a:t>Preform gene enrichment  to discover relevant pathways and ontology terms</a:t>
          </a:r>
        </a:p>
      </dgm:t>
    </dgm:pt>
    <dgm:pt modelId="{90F2C80B-BA08-40B7-BA35-D9B0EFE0AB00}" type="parTrans" cxnId="{E4704FF2-CFEE-4155-8182-05495FED5D2C}">
      <dgm:prSet/>
      <dgm:spPr/>
      <dgm:t>
        <a:bodyPr/>
        <a:lstStyle/>
        <a:p>
          <a:endParaRPr lang="en-US"/>
        </a:p>
      </dgm:t>
    </dgm:pt>
    <dgm:pt modelId="{65A35143-4828-4A99-ACBE-0703539D886D}" type="sibTrans" cxnId="{E4704FF2-CFEE-4155-8182-05495FED5D2C}">
      <dgm:prSet/>
      <dgm:spPr/>
      <dgm:t>
        <a:bodyPr/>
        <a:lstStyle/>
        <a:p>
          <a:endParaRPr lang="en-US"/>
        </a:p>
      </dgm:t>
    </dgm:pt>
    <dgm:pt modelId="{9A840AB9-90C7-4D3B-AC12-14E4245AEEE1}" type="pres">
      <dgm:prSet presAssocID="{9CC2EDA1-1924-48E8-A621-E4143DFAFA85}" presName="Name0" presStyleCnt="0">
        <dgm:presLayoutVars>
          <dgm:dir/>
          <dgm:animLvl val="lvl"/>
          <dgm:resizeHandles val="exact"/>
        </dgm:presLayoutVars>
      </dgm:prSet>
      <dgm:spPr/>
    </dgm:pt>
    <dgm:pt modelId="{1AC9FDA9-D491-41B3-9816-4050513D0618}" type="pres">
      <dgm:prSet presAssocID="{2E5CFE90-5A9E-4D4C-85F3-B49F2C7A5D83}" presName="linNode" presStyleCnt="0"/>
      <dgm:spPr/>
    </dgm:pt>
    <dgm:pt modelId="{10FF888D-D8A0-4536-A0F6-EF0E35BA9597}" type="pres">
      <dgm:prSet presAssocID="{2E5CFE90-5A9E-4D4C-85F3-B49F2C7A5D83}" presName="parentText" presStyleLbl="alignNode1" presStyleIdx="0" presStyleCnt="3">
        <dgm:presLayoutVars>
          <dgm:chMax val="1"/>
          <dgm:bulletEnabled/>
        </dgm:presLayoutVars>
      </dgm:prSet>
      <dgm:spPr/>
    </dgm:pt>
    <dgm:pt modelId="{40E62902-9CF5-45B8-896A-CC743DD917E5}" type="pres">
      <dgm:prSet presAssocID="{2E5CFE90-5A9E-4D4C-85F3-B49F2C7A5D83}" presName="descendantText" presStyleLbl="alignAccFollowNode1" presStyleIdx="0" presStyleCnt="3">
        <dgm:presLayoutVars>
          <dgm:bulletEnabled/>
        </dgm:presLayoutVars>
      </dgm:prSet>
      <dgm:spPr/>
    </dgm:pt>
    <dgm:pt modelId="{0EAB037A-B207-4A30-B886-238CA8EAE28D}" type="pres">
      <dgm:prSet presAssocID="{7439218B-1467-4664-9728-60D620D09C6F}" presName="sp" presStyleCnt="0"/>
      <dgm:spPr/>
    </dgm:pt>
    <dgm:pt modelId="{9096676A-55C6-41D5-95A8-642FB2484B7E}" type="pres">
      <dgm:prSet presAssocID="{E084A94A-D7E5-4356-A624-872341495074}" presName="linNode" presStyleCnt="0"/>
      <dgm:spPr/>
    </dgm:pt>
    <dgm:pt modelId="{75E239A6-2653-45C9-9096-B821F9624E2F}" type="pres">
      <dgm:prSet presAssocID="{E084A94A-D7E5-4356-A624-872341495074}" presName="parentText" presStyleLbl="alignNode1" presStyleIdx="1" presStyleCnt="3">
        <dgm:presLayoutVars>
          <dgm:chMax val="1"/>
          <dgm:bulletEnabled/>
        </dgm:presLayoutVars>
      </dgm:prSet>
      <dgm:spPr/>
    </dgm:pt>
    <dgm:pt modelId="{B3CFD407-CFA3-4B31-BC96-3667222A8C5A}" type="pres">
      <dgm:prSet presAssocID="{E084A94A-D7E5-4356-A624-872341495074}" presName="descendantText" presStyleLbl="alignAccFollowNode1" presStyleIdx="1" presStyleCnt="3">
        <dgm:presLayoutVars>
          <dgm:bulletEnabled/>
        </dgm:presLayoutVars>
      </dgm:prSet>
      <dgm:spPr/>
    </dgm:pt>
    <dgm:pt modelId="{B6708F1F-0FE4-487F-80F4-0478FB2380CA}" type="pres">
      <dgm:prSet presAssocID="{1FDF3755-18D0-4698-8948-833694C25DF4}" presName="sp" presStyleCnt="0"/>
      <dgm:spPr/>
    </dgm:pt>
    <dgm:pt modelId="{1854F622-3B46-4C6C-BFBA-CCD9CD72623F}" type="pres">
      <dgm:prSet presAssocID="{CE76D620-4BC2-4CEF-9635-28F497DCF27F}" presName="linNode" presStyleCnt="0"/>
      <dgm:spPr/>
    </dgm:pt>
    <dgm:pt modelId="{2BCC3A80-54CB-42B1-9408-EE3AE879848D}" type="pres">
      <dgm:prSet presAssocID="{CE76D620-4BC2-4CEF-9635-28F497DCF27F}" presName="parentText" presStyleLbl="alignNode1" presStyleIdx="2" presStyleCnt="3">
        <dgm:presLayoutVars>
          <dgm:chMax val="1"/>
          <dgm:bulletEnabled/>
        </dgm:presLayoutVars>
      </dgm:prSet>
      <dgm:spPr/>
    </dgm:pt>
    <dgm:pt modelId="{D592262F-093E-4CE9-B205-71533591A624}" type="pres">
      <dgm:prSet presAssocID="{CE76D620-4BC2-4CEF-9635-28F497DCF27F}" presName="descendantText" presStyleLbl="alignAccFollowNode1" presStyleIdx="2" presStyleCnt="3">
        <dgm:presLayoutVars>
          <dgm:bulletEnabled/>
        </dgm:presLayoutVars>
      </dgm:prSet>
      <dgm:spPr/>
    </dgm:pt>
  </dgm:ptLst>
  <dgm:cxnLst>
    <dgm:cxn modelId="{01343000-C201-420C-BADB-5DCF61226B36}" type="presOf" srcId="{CE76D620-4BC2-4CEF-9635-28F497DCF27F}" destId="{2BCC3A80-54CB-42B1-9408-EE3AE879848D}" srcOrd="0" destOrd="0" presId="urn:microsoft.com/office/officeart/2016/7/layout/VerticalSolidActionList"/>
    <dgm:cxn modelId="{66CA992A-E036-49BA-8304-F5FF8B2785F3}" srcId="{2E5CFE90-5A9E-4D4C-85F3-B49F2C7A5D83}" destId="{A4079560-DF25-4213-A16B-AACBA0D26AB9}" srcOrd="0" destOrd="0" parTransId="{433EAD06-BBFA-40DA-A14F-1677B8296858}" sibTransId="{5FDF7B56-DC72-408B-9494-103A9A55D73B}"/>
    <dgm:cxn modelId="{18108E3E-F1AE-457C-A108-9A8ED1D7563B}" type="presOf" srcId="{E084A94A-D7E5-4356-A624-872341495074}" destId="{75E239A6-2653-45C9-9096-B821F9624E2F}" srcOrd="0" destOrd="0" presId="urn:microsoft.com/office/officeart/2016/7/layout/VerticalSolidActionList"/>
    <dgm:cxn modelId="{2ED65A40-65E3-46CD-AB3D-03D76891E868}" srcId="{9CC2EDA1-1924-48E8-A621-E4143DFAFA85}" destId="{2E5CFE90-5A9E-4D4C-85F3-B49F2C7A5D83}" srcOrd="0" destOrd="0" parTransId="{4FCFDF8A-479B-48D6-91D3-C78DCA4D0E0E}" sibTransId="{7439218B-1467-4664-9728-60D620D09C6F}"/>
    <dgm:cxn modelId="{AB8B8D5B-828D-45A4-BE68-E974D164223A}" type="presOf" srcId="{2E5CFE90-5A9E-4D4C-85F3-B49F2C7A5D83}" destId="{10FF888D-D8A0-4536-A0F6-EF0E35BA9597}" srcOrd="0" destOrd="0" presId="urn:microsoft.com/office/officeart/2016/7/layout/VerticalSolidActionList"/>
    <dgm:cxn modelId="{53DAC568-A7FD-4290-B699-44F89F1725A2}" srcId="{E084A94A-D7E5-4356-A624-872341495074}" destId="{4E26B4DB-CA1D-47F6-9E20-959F58DD629C}" srcOrd="0" destOrd="0" parTransId="{2B4E1542-372C-49C6-93F1-749143CD78AB}" sibTransId="{FC7F2373-F963-4373-869B-C3A8ECF4CB23}"/>
    <dgm:cxn modelId="{F7DE9A4B-AC1C-4318-BB8D-FB72AD3951EA}" srcId="{9CC2EDA1-1924-48E8-A621-E4143DFAFA85}" destId="{E084A94A-D7E5-4356-A624-872341495074}" srcOrd="1" destOrd="0" parTransId="{EBF18E7F-5523-41FD-8FF1-2B896E6C37C5}" sibTransId="{1FDF3755-18D0-4698-8948-833694C25DF4}"/>
    <dgm:cxn modelId="{46B7C44B-9C64-4CD4-B0A5-A41BC541D89E}" type="presOf" srcId="{9CC2EDA1-1924-48E8-A621-E4143DFAFA85}" destId="{9A840AB9-90C7-4D3B-AC12-14E4245AEEE1}" srcOrd="0" destOrd="0" presId="urn:microsoft.com/office/officeart/2016/7/layout/VerticalSolidActionList"/>
    <dgm:cxn modelId="{5DD77D8B-2995-4AAC-A22E-631CE6AAB895}" type="presOf" srcId="{A4079560-DF25-4213-A16B-AACBA0D26AB9}" destId="{40E62902-9CF5-45B8-896A-CC743DD917E5}" srcOrd="0" destOrd="0" presId="urn:microsoft.com/office/officeart/2016/7/layout/VerticalSolidActionList"/>
    <dgm:cxn modelId="{12D86FAE-29E7-4E8C-9A82-35BD53D720AE}" srcId="{9CC2EDA1-1924-48E8-A621-E4143DFAFA85}" destId="{CE76D620-4BC2-4CEF-9635-28F497DCF27F}" srcOrd="2" destOrd="0" parTransId="{D1DE0D23-7E7A-446F-B33D-3917DA4E7149}" sibTransId="{033F162A-DBED-46C2-9667-CC026460B798}"/>
    <dgm:cxn modelId="{0608B1CD-2920-4B13-8469-78034213BA10}" type="presOf" srcId="{4E26B4DB-CA1D-47F6-9E20-959F58DD629C}" destId="{B3CFD407-CFA3-4B31-BC96-3667222A8C5A}" srcOrd="0" destOrd="0" presId="urn:microsoft.com/office/officeart/2016/7/layout/VerticalSolidActionList"/>
    <dgm:cxn modelId="{BDB647D7-065A-4D05-99F3-BFED6295F5B7}" type="presOf" srcId="{9D212FBD-4584-4376-BC95-974BB528A6A7}" destId="{D592262F-093E-4CE9-B205-71533591A624}" srcOrd="0" destOrd="0" presId="urn:microsoft.com/office/officeart/2016/7/layout/VerticalSolidActionList"/>
    <dgm:cxn modelId="{E4704FF2-CFEE-4155-8182-05495FED5D2C}" srcId="{CE76D620-4BC2-4CEF-9635-28F497DCF27F}" destId="{9D212FBD-4584-4376-BC95-974BB528A6A7}" srcOrd="0" destOrd="0" parTransId="{90F2C80B-BA08-40B7-BA35-D9B0EFE0AB00}" sibTransId="{65A35143-4828-4A99-ACBE-0703539D886D}"/>
    <dgm:cxn modelId="{7AA0656D-D8D6-4B55-AAEC-C8DC043AFFD1}" type="presParOf" srcId="{9A840AB9-90C7-4D3B-AC12-14E4245AEEE1}" destId="{1AC9FDA9-D491-41B3-9816-4050513D0618}" srcOrd="0" destOrd="0" presId="urn:microsoft.com/office/officeart/2016/7/layout/VerticalSolidActionList"/>
    <dgm:cxn modelId="{51F67098-1647-4B1E-9611-2BC678629AC0}" type="presParOf" srcId="{1AC9FDA9-D491-41B3-9816-4050513D0618}" destId="{10FF888D-D8A0-4536-A0F6-EF0E35BA9597}" srcOrd="0" destOrd="0" presId="urn:microsoft.com/office/officeart/2016/7/layout/VerticalSolidActionList"/>
    <dgm:cxn modelId="{2B3F4D82-58BC-4F52-8CFB-195446077621}" type="presParOf" srcId="{1AC9FDA9-D491-41B3-9816-4050513D0618}" destId="{40E62902-9CF5-45B8-896A-CC743DD917E5}" srcOrd="1" destOrd="0" presId="urn:microsoft.com/office/officeart/2016/7/layout/VerticalSolidActionList"/>
    <dgm:cxn modelId="{6828B214-2CF9-405E-9F12-E3062E1BED65}" type="presParOf" srcId="{9A840AB9-90C7-4D3B-AC12-14E4245AEEE1}" destId="{0EAB037A-B207-4A30-B886-238CA8EAE28D}" srcOrd="1" destOrd="0" presId="urn:microsoft.com/office/officeart/2016/7/layout/VerticalSolidActionList"/>
    <dgm:cxn modelId="{73847439-0AE7-4F03-9D2E-99861B3445A8}" type="presParOf" srcId="{9A840AB9-90C7-4D3B-AC12-14E4245AEEE1}" destId="{9096676A-55C6-41D5-95A8-642FB2484B7E}" srcOrd="2" destOrd="0" presId="urn:microsoft.com/office/officeart/2016/7/layout/VerticalSolidActionList"/>
    <dgm:cxn modelId="{ED6E3BAD-027E-455E-BDA1-0EE22C03F0B1}" type="presParOf" srcId="{9096676A-55C6-41D5-95A8-642FB2484B7E}" destId="{75E239A6-2653-45C9-9096-B821F9624E2F}" srcOrd="0" destOrd="0" presId="urn:microsoft.com/office/officeart/2016/7/layout/VerticalSolidActionList"/>
    <dgm:cxn modelId="{9BED89E7-80B3-4040-BC85-016C4919E99D}" type="presParOf" srcId="{9096676A-55C6-41D5-95A8-642FB2484B7E}" destId="{B3CFD407-CFA3-4B31-BC96-3667222A8C5A}" srcOrd="1" destOrd="0" presId="urn:microsoft.com/office/officeart/2016/7/layout/VerticalSolidActionList"/>
    <dgm:cxn modelId="{9F8D3BC7-7625-4E8D-AA35-F4077CB497AB}" type="presParOf" srcId="{9A840AB9-90C7-4D3B-AC12-14E4245AEEE1}" destId="{B6708F1F-0FE4-487F-80F4-0478FB2380CA}" srcOrd="3" destOrd="0" presId="urn:microsoft.com/office/officeart/2016/7/layout/VerticalSolidActionList"/>
    <dgm:cxn modelId="{ECD55119-E99B-463D-BAA1-ABDAE4E7710E}" type="presParOf" srcId="{9A840AB9-90C7-4D3B-AC12-14E4245AEEE1}" destId="{1854F622-3B46-4C6C-BFBA-CCD9CD72623F}" srcOrd="4" destOrd="0" presId="urn:microsoft.com/office/officeart/2016/7/layout/VerticalSolidActionList"/>
    <dgm:cxn modelId="{69838C94-95AF-4AE3-AFB7-45E0A1B2B4A6}" type="presParOf" srcId="{1854F622-3B46-4C6C-BFBA-CCD9CD72623F}" destId="{2BCC3A80-54CB-42B1-9408-EE3AE879848D}" srcOrd="0" destOrd="0" presId="urn:microsoft.com/office/officeart/2016/7/layout/VerticalSolidActionList"/>
    <dgm:cxn modelId="{1AB71BBE-4A34-4FBE-863E-3899A53AA800}" type="presParOf" srcId="{1854F622-3B46-4C6C-BFBA-CCD9CD72623F}" destId="{D592262F-093E-4CE9-B205-71533591A624}"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B7E7A-56E8-4C6D-979D-8D2D08AB38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625F22-A1F0-4D05-B054-2D323E62A1AE}">
      <dgm:prSet/>
      <dgm:spPr/>
      <dgm:t>
        <a:bodyPr/>
        <a:lstStyle/>
        <a:p>
          <a:r>
            <a:rPr lang="en-US"/>
            <a:t>Determine extent of chemoresistance and metastatic potential of PDAC stem cells</a:t>
          </a:r>
        </a:p>
      </dgm:t>
    </dgm:pt>
    <dgm:pt modelId="{2EC4F670-990C-4284-ABE0-F9A24A66AF01}" type="parTrans" cxnId="{A5ED99F3-6ECF-4EDB-B637-9D269F31FCEF}">
      <dgm:prSet/>
      <dgm:spPr/>
      <dgm:t>
        <a:bodyPr/>
        <a:lstStyle/>
        <a:p>
          <a:endParaRPr lang="en-US"/>
        </a:p>
      </dgm:t>
    </dgm:pt>
    <dgm:pt modelId="{384D6269-CA6F-4AA8-8834-598EFBE754A3}" type="sibTrans" cxnId="{A5ED99F3-6ECF-4EDB-B637-9D269F31FCEF}">
      <dgm:prSet/>
      <dgm:spPr/>
      <dgm:t>
        <a:bodyPr/>
        <a:lstStyle/>
        <a:p>
          <a:endParaRPr lang="en-US"/>
        </a:p>
      </dgm:t>
    </dgm:pt>
    <dgm:pt modelId="{73A68F95-5F77-44D4-AF89-1DF999D95080}">
      <dgm:prSet/>
      <dgm:spPr/>
      <dgm:t>
        <a:bodyPr/>
        <a:lstStyle/>
        <a:p>
          <a:r>
            <a:rPr lang="en-US"/>
            <a:t>Evaluating side population (SP) tissue cells</a:t>
          </a:r>
        </a:p>
      </dgm:t>
    </dgm:pt>
    <dgm:pt modelId="{AE343E7F-622B-4E53-AA4C-6909FE6DD439}" type="parTrans" cxnId="{23137E12-16A5-4D1E-B427-B759AB3894AC}">
      <dgm:prSet/>
      <dgm:spPr/>
      <dgm:t>
        <a:bodyPr/>
        <a:lstStyle/>
        <a:p>
          <a:endParaRPr lang="en-US"/>
        </a:p>
      </dgm:t>
    </dgm:pt>
    <dgm:pt modelId="{4556978E-0478-4651-8CE2-57473ADE42D0}" type="sibTrans" cxnId="{23137E12-16A5-4D1E-B427-B759AB3894AC}">
      <dgm:prSet/>
      <dgm:spPr/>
      <dgm:t>
        <a:bodyPr/>
        <a:lstStyle/>
        <a:p>
          <a:endParaRPr lang="en-US"/>
        </a:p>
      </dgm:t>
    </dgm:pt>
    <dgm:pt modelId="{98EB18C2-1D1E-4357-9001-8FA2242FC97F}">
      <dgm:prSet/>
      <dgm:spPr/>
      <dgm:t>
        <a:bodyPr/>
        <a:lstStyle/>
        <a:p>
          <a:r>
            <a:rPr lang="en-US" i="1" dirty="0"/>
            <a:t>Using Hoechst 33342 dye</a:t>
          </a:r>
          <a:endParaRPr lang="en-US" dirty="0"/>
        </a:p>
      </dgm:t>
    </dgm:pt>
    <dgm:pt modelId="{DA3E1E2C-7422-47D5-951A-8D8691542B5F}" type="parTrans" cxnId="{57F29A1E-34F6-4BAC-B395-AA5C211B9E71}">
      <dgm:prSet/>
      <dgm:spPr/>
      <dgm:t>
        <a:bodyPr/>
        <a:lstStyle/>
        <a:p>
          <a:endParaRPr lang="en-US"/>
        </a:p>
      </dgm:t>
    </dgm:pt>
    <dgm:pt modelId="{AC71C211-2CA8-4001-9F0F-AB2D47B9AA8C}" type="sibTrans" cxnId="{57F29A1E-34F6-4BAC-B395-AA5C211B9E71}">
      <dgm:prSet/>
      <dgm:spPr/>
      <dgm:t>
        <a:bodyPr/>
        <a:lstStyle/>
        <a:p>
          <a:endParaRPr lang="en-US"/>
        </a:p>
      </dgm:t>
    </dgm:pt>
    <dgm:pt modelId="{A5C04374-6B48-44D9-8DC2-10FE96B4FAF1}">
      <dgm:prSet/>
      <dgm:spPr/>
      <dgm:t>
        <a:bodyPr/>
        <a:lstStyle/>
        <a:p>
          <a:r>
            <a:rPr lang="en-US"/>
            <a:t>Data was not publicly available, accessed upon special request of author</a:t>
          </a:r>
        </a:p>
      </dgm:t>
    </dgm:pt>
    <dgm:pt modelId="{E93C763F-F847-44B5-9410-EC67D74FA752}" type="parTrans" cxnId="{66B629EA-CA81-48CE-8105-73807D79F0F3}">
      <dgm:prSet/>
      <dgm:spPr/>
      <dgm:t>
        <a:bodyPr/>
        <a:lstStyle/>
        <a:p>
          <a:endParaRPr lang="en-US"/>
        </a:p>
      </dgm:t>
    </dgm:pt>
    <dgm:pt modelId="{65CD766E-8924-409B-A559-06FA92957793}" type="sibTrans" cxnId="{66B629EA-CA81-48CE-8105-73807D79F0F3}">
      <dgm:prSet/>
      <dgm:spPr/>
      <dgm:t>
        <a:bodyPr/>
        <a:lstStyle/>
        <a:p>
          <a:endParaRPr lang="en-US"/>
        </a:p>
      </dgm:t>
    </dgm:pt>
    <dgm:pt modelId="{5710423A-89B2-471D-9EF3-4819C9BEF1F0}">
      <dgm:prSet/>
      <dgm:spPr/>
      <dgm:t>
        <a:bodyPr/>
        <a:lstStyle/>
        <a:p>
          <a:r>
            <a:rPr lang="en-US"/>
            <a:t>56 control samples, 135 cancer patients diagnosed with PDAC</a:t>
          </a:r>
        </a:p>
      </dgm:t>
    </dgm:pt>
    <dgm:pt modelId="{0DDADA7D-E967-4A68-90A9-B3DB882B488D}" type="parTrans" cxnId="{3483EB1D-82BF-4B5D-B3F2-6D929DA0085C}">
      <dgm:prSet/>
      <dgm:spPr/>
      <dgm:t>
        <a:bodyPr/>
        <a:lstStyle/>
        <a:p>
          <a:endParaRPr lang="en-US"/>
        </a:p>
      </dgm:t>
    </dgm:pt>
    <dgm:pt modelId="{CBDDFDEF-FE06-476E-B532-536E062E879B}" type="sibTrans" cxnId="{3483EB1D-82BF-4B5D-B3F2-6D929DA0085C}">
      <dgm:prSet/>
      <dgm:spPr/>
      <dgm:t>
        <a:bodyPr/>
        <a:lstStyle/>
        <a:p>
          <a:endParaRPr lang="en-US"/>
        </a:p>
      </dgm:t>
    </dgm:pt>
    <dgm:pt modelId="{0CB42D3A-FC53-4FD0-800C-3C51F8566128}" type="pres">
      <dgm:prSet presAssocID="{F55B7E7A-56E8-4C6D-979D-8D2D08AB3855}" presName="linear" presStyleCnt="0">
        <dgm:presLayoutVars>
          <dgm:animLvl val="lvl"/>
          <dgm:resizeHandles val="exact"/>
        </dgm:presLayoutVars>
      </dgm:prSet>
      <dgm:spPr/>
    </dgm:pt>
    <dgm:pt modelId="{522680D1-B784-478A-85C5-35B54C1934A6}" type="pres">
      <dgm:prSet presAssocID="{CE625F22-A1F0-4D05-B054-2D323E62A1AE}" presName="parentText" presStyleLbl="node1" presStyleIdx="0" presStyleCnt="4">
        <dgm:presLayoutVars>
          <dgm:chMax val="0"/>
          <dgm:bulletEnabled val="1"/>
        </dgm:presLayoutVars>
      </dgm:prSet>
      <dgm:spPr/>
    </dgm:pt>
    <dgm:pt modelId="{C4F1F4F8-FD48-4993-98A7-F3BD6B44BDD6}" type="pres">
      <dgm:prSet presAssocID="{384D6269-CA6F-4AA8-8834-598EFBE754A3}" presName="spacer" presStyleCnt="0"/>
      <dgm:spPr/>
    </dgm:pt>
    <dgm:pt modelId="{04FF5D11-780A-4FAD-BDC8-EB9E9D647C5C}" type="pres">
      <dgm:prSet presAssocID="{73A68F95-5F77-44D4-AF89-1DF999D95080}" presName="parentText" presStyleLbl="node1" presStyleIdx="1" presStyleCnt="4">
        <dgm:presLayoutVars>
          <dgm:chMax val="0"/>
          <dgm:bulletEnabled val="1"/>
        </dgm:presLayoutVars>
      </dgm:prSet>
      <dgm:spPr/>
    </dgm:pt>
    <dgm:pt modelId="{3D2E3BC9-12AB-40B3-A36E-1C8C27BA69DB}" type="pres">
      <dgm:prSet presAssocID="{73A68F95-5F77-44D4-AF89-1DF999D95080}" presName="childText" presStyleLbl="revTx" presStyleIdx="0" presStyleCnt="1">
        <dgm:presLayoutVars>
          <dgm:bulletEnabled val="1"/>
        </dgm:presLayoutVars>
      </dgm:prSet>
      <dgm:spPr/>
    </dgm:pt>
    <dgm:pt modelId="{A3D0F3AB-E92D-4B0C-91C9-F91F387FB003}" type="pres">
      <dgm:prSet presAssocID="{A5C04374-6B48-44D9-8DC2-10FE96B4FAF1}" presName="parentText" presStyleLbl="node1" presStyleIdx="2" presStyleCnt="4">
        <dgm:presLayoutVars>
          <dgm:chMax val="0"/>
          <dgm:bulletEnabled val="1"/>
        </dgm:presLayoutVars>
      </dgm:prSet>
      <dgm:spPr/>
    </dgm:pt>
    <dgm:pt modelId="{3F0878A9-92FC-44CC-A58D-7207EFACECFE}" type="pres">
      <dgm:prSet presAssocID="{65CD766E-8924-409B-A559-06FA92957793}" presName="spacer" presStyleCnt="0"/>
      <dgm:spPr/>
    </dgm:pt>
    <dgm:pt modelId="{1F98BB3D-5012-4E62-9A8C-A277C5512A88}" type="pres">
      <dgm:prSet presAssocID="{5710423A-89B2-471D-9EF3-4819C9BEF1F0}" presName="parentText" presStyleLbl="node1" presStyleIdx="3" presStyleCnt="4">
        <dgm:presLayoutVars>
          <dgm:chMax val="0"/>
          <dgm:bulletEnabled val="1"/>
        </dgm:presLayoutVars>
      </dgm:prSet>
      <dgm:spPr/>
    </dgm:pt>
  </dgm:ptLst>
  <dgm:cxnLst>
    <dgm:cxn modelId="{23137E12-16A5-4D1E-B427-B759AB3894AC}" srcId="{F55B7E7A-56E8-4C6D-979D-8D2D08AB3855}" destId="{73A68F95-5F77-44D4-AF89-1DF999D95080}" srcOrd="1" destOrd="0" parTransId="{AE343E7F-622B-4E53-AA4C-6909FE6DD439}" sibTransId="{4556978E-0478-4651-8CE2-57473ADE42D0}"/>
    <dgm:cxn modelId="{282D4C15-CD7B-48C4-BA5A-147B967B9711}" type="presOf" srcId="{5710423A-89B2-471D-9EF3-4819C9BEF1F0}" destId="{1F98BB3D-5012-4E62-9A8C-A277C5512A88}" srcOrd="0" destOrd="0" presId="urn:microsoft.com/office/officeart/2005/8/layout/vList2"/>
    <dgm:cxn modelId="{3483EB1D-82BF-4B5D-B3F2-6D929DA0085C}" srcId="{F55B7E7A-56E8-4C6D-979D-8D2D08AB3855}" destId="{5710423A-89B2-471D-9EF3-4819C9BEF1F0}" srcOrd="3" destOrd="0" parTransId="{0DDADA7D-E967-4A68-90A9-B3DB882B488D}" sibTransId="{CBDDFDEF-FE06-476E-B532-536E062E879B}"/>
    <dgm:cxn modelId="{57F29A1E-34F6-4BAC-B395-AA5C211B9E71}" srcId="{73A68F95-5F77-44D4-AF89-1DF999D95080}" destId="{98EB18C2-1D1E-4357-9001-8FA2242FC97F}" srcOrd="0" destOrd="0" parTransId="{DA3E1E2C-7422-47D5-951A-8D8691542B5F}" sibTransId="{AC71C211-2CA8-4001-9F0F-AB2D47B9AA8C}"/>
    <dgm:cxn modelId="{B496B834-496A-42BF-8AFB-334AAAF473F2}" type="presOf" srcId="{A5C04374-6B48-44D9-8DC2-10FE96B4FAF1}" destId="{A3D0F3AB-E92D-4B0C-91C9-F91F387FB003}" srcOrd="0" destOrd="0" presId="urn:microsoft.com/office/officeart/2005/8/layout/vList2"/>
    <dgm:cxn modelId="{EB716E4B-0545-42FF-B2C0-8F361C9F7920}" type="presOf" srcId="{F55B7E7A-56E8-4C6D-979D-8D2D08AB3855}" destId="{0CB42D3A-FC53-4FD0-800C-3C51F8566128}" srcOrd="0" destOrd="0" presId="urn:microsoft.com/office/officeart/2005/8/layout/vList2"/>
    <dgm:cxn modelId="{3EA4696F-0992-416F-AA69-795E49CB3D10}" type="presOf" srcId="{CE625F22-A1F0-4D05-B054-2D323E62A1AE}" destId="{522680D1-B784-478A-85C5-35B54C1934A6}" srcOrd="0" destOrd="0" presId="urn:microsoft.com/office/officeart/2005/8/layout/vList2"/>
    <dgm:cxn modelId="{5EA6D1A4-528C-4E14-9DEC-FC16A1218509}" type="presOf" srcId="{98EB18C2-1D1E-4357-9001-8FA2242FC97F}" destId="{3D2E3BC9-12AB-40B3-A36E-1C8C27BA69DB}" srcOrd="0" destOrd="0" presId="urn:microsoft.com/office/officeart/2005/8/layout/vList2"/>
    <dgm:cxn modelId="{4B4754C3-B9C7-4350-BD1F-F5BE51AEDA4D}" type="presOf" srcId="{73A68F95-5F77-44D4-AF89-1DF999D95080}" destId="{04FF5D11-780A-4FAD-BDC8-EB9E9D647C5C}" srcOrd="0" destOrd="0" presId="urn:microsoft.com/office/officeart/2005/8/layout/vList2"/>
    <dgm:cxn modelId="{66B629EA-CA81-48CE-8105-73807D79F0F3}" srcId="{F55B7E7A-56E8-4C6D-979D-8D2D08AB3855}" destId="{A5C04374-6B48-44D9-8DC2-10FE96B4FAF1}" srcOrd="2" destOrd="0" parTransId="{E93C763F-F847-44B5-9410-EC67D74FA752}" sibTransId="{65CD766E-8924-409B-A559-06FA92957793}"/>
    <dgm:cxn modelId="{A5ED99F3-6ECF-4EDB-B637-9D269F31FCEF}" srcId="{F55B7E7A-56E8-4C6D-979D-8D2D08AB3855}" destId="{CE625F22-A1F0-4D05-B054-2D323E62A1AE}" srcOrd="0" destOrd="0" parTransId="{2EC4F670-990C-4284-ABE0-F9A24A66AF01}" sibTransId="{384D6269-CA6F-4AA8-8834-598EFBE754A3}"/>
    <dgm:cxn modelId="{19E6FBFB-7623-427D-A508-3C841931BE2B}" type="presParOf" srcId="{0CB42D3A-FC53-4FD0-800C-3C51F8566128}" destId="{522680D1-B784-478A-85C5-35B54C1934A6}" srcOrd="0" destOrd="0" presId="urn:microsoft.com/office/officeart/2005/8/layout/vList2"/>
    <dgm:cxn modelId="{A7C5D68A-0572-4866-9292-A5E20E539894}" type="presParOf" srcId="{0CB42D3A-FC53-4FD0-800C-3C51F8566128}" destId="{C4F1F4F8-FD48-4993-98A7-F3BD6B44BDD6}" srcOrd="1" destOrd="0" presId="urn:microsoft.com/office/officeart/2005/8/layout/vList2"/>
    <dgm:cxn modelId="{E19038C8-193C-4DF6-BBC5-B229D26C2B9C}" type="presParOf" srcId="{0CB42D3A-FC53-4FD0-800C-3C51F8566128}" destId="{04FF5D11-780A-4FAD-BDC8-EB9E9D647C5C}" srcOrd="2" destOrd="0" presId="urn:microsoft.com/office/officeart/2005/8/layout/vList2"/>
    <dgm:cxn modelId="{24421917-6C0C-4CBC-A9C5-BADAC2E59BE7}" type="presParOf" srcId="{0CB42D3A-FC53-4FD0-800C-3C51F8566128}" destId="{3D2E3BC9-12AB-40B3-A36E-1C8C27BA69DB}" srcOrd="3" destOrd="0" presId="urn:microsoft.com/office/officeart/2005/8/layout/vList2"/>
    <dgm:cxn modelId="{4722BC0F-2652-455B-BFF3-EDB4068F7EC9}" type="presParOf" srcId="{0CB42D3A-FC53-4FD0-800C-3C51F8566128}" destId="{A3D0F3AB-E92D-4B0C-91C9-F91F387FB003}" srcOrd="4" destOrd="0" presId="urn:microsoft.com/office/officeart/2005/8/layout/vList2"/>
    <dgm:cxn modelId="{E9D99D1E-EF28-43E9-990E-E1849229B353}" type="presParOf" srcId="{0CB42D3A-FC53-4FD0-800C-3C51F8566128}" destId="{3F0878A9-92FC-44CC-A58D-7207EFACECFE}" srcOrd="5" destOrd="0" presId="urn:microsoft.com/office/officeart/2005/8/layout/vList2"/>
    <dgm:cxn modelId="{F0E79DFA-E817-4FFE-804C-E3024E458415}" type="presParOf" srcId="{0CB42D3A-FC53-4FD0-800C-3C51F8566128}" destId="{1F98BB3D-5012-4E62-9A8C-A277C5512A8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29B274-4BA8-4046-A27B-CA0B6F74A13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85682AD-2490-4B97-BD07-8C2CE99E1F13}">
      <dgm:prSet/>
      <dgm:spPr/>
      <dgm:t>
        <a:bodyPr/>
        <a:lstStyle/>
        <a:p>
          <a:r>
            <a:rPr lang="en-US" i="0"/>
            <a:t>Data from all 3 datasets was normalized, and we confirmed that all data was in log scale</a:t>
          </a:r>
          <a:endParaRPr lang="en-US"/>
        </a:p>
      </dgm:t>
    </dgm:pt>
    <dgm:pt modelId="{CB5DD73E-6A4E-43E8-952A-8A25CC33EE19}" type="parTrans" cxnId="{C0B508B5-3B0C-4636-B7E2-037D6D3AA81A}">
      <dgm:prSet/>
      <dgm:spPr/>
      <dgm:t>
        <a:bodyPr/>
        <a:lstStyle/>
        <a:p>
          <a:endParaRPr lang="en-US"/>
        </a:p>
      </dgm:t>
    </dgm:pt>
    <dgm:pt modelId="{342DBA94-69DA-4983-9B84-E2DD8556FF43}" type="sibTrans" cxnId="{C0B508B5-3B0C-4636-B7E2-037D6D3AA81A}">
      <dgm:prSet/>
      <dgm:spPr/>
      <dgm:t>
        <a:bodyPr/>
        <a:lstStyle/>
        <a:p>
          <a:endParaRPr lang="en-US"/>
        </a:p>
      </dgm:t>
    </dgm:pt>
    <dgm:pt modelId="{C4CD5AAA-1E82-4517-8FCB-1F5EE5691CAB}">
      <dgm:prSet/>
      <dgm:spPr/>
      <dgm:t>
        <a:bodyPr/>
        <a:lstStyle/>
        <a:p>
          <a:r>
            <a:rPr lang="en-US" i="0"/>
            <a:t>Cancer and Control data was segmented</a:t>
          </a:r>
          <a:endParaRPr lang="en-US"/>
        </a:p>
      </dgm:t>
    </dgm:pt>
    <dgm:pt modelId="{96298D98-6474-48C5-8BE0-B34B47FFDF85}" type="parTrans" cxnId="{16B80538-24EB-45DD-9803-9220BA3A22C1}">
      <dgm:prSet/>
      <dgm:spPr/>
      <dgm:t>
        <a:bodyPr/>
        <a:lstStyle/>
        <a:p>
          <a:endParaRPr lang="en-US"/>
        </a:p>
      </dgm:t>
    </dgm:pt>
    <dgm:pt modelId="{93462C8F-A511-4F14-85CC-3794797F3E21}" type="sibTrans" cxnId="{16B80538-24EB-45DD-9803-9220BA3A22C1}">
      <dgm:prSet/>
      <dgm:spPr/>
      <dgm:t>
        <a:bodyPr/>
        <a:lstStyle/>
        <a:p>
          <a:endParaRPr lang="en-US"/>
        </a:p>
      </dgm:t>
    </dgm:pt>
    <dgm:pt modelId="{A438E33B-FC76-4DFC-92B2-3DAF7571ACC0}">
      <dgm:prSet/>
      <dgm:spPr/>
      <dgm:t>
        <a:bodyPr/>
        <a:lstStyle/>
        <a:p>
          <a:r>
            <a:rPr lang="en-US" i="0"/>
            <a:t>Fold Change calculated (This provides the significantly different genes in cancer cells vs control)</a:t>
          </a:r>
          <a:endParaRPr lang="en-US"/>
        </a:p>
      </dgm:t>
    </dgm:pt>
    <dgm:pt modelId="{1FD456A5-7FB0-468E-BAB4-7935ADA73A98}" type="parTrans" cxnId="{FC443C4C-A55F-4955-B715-B30DA7C8EA72}">
      <dgm:prSet/>
      <dgm:spPr/>
      <dgm:t>
        <a:bodyPr/>
        <a:lstStyle/>
        <a:p>
          <a:endParaRPr lang="en-US"/>
        </a:p>
      </dgm:t>
    </dgm:pt>
    <dgm:pt modelId="{B2BF6188-6E10-42C3-9A59-5CBBAF410A67}" type="sibTrans" cxnId="{FC443C4C-A55F-4955-B715-B30DA7C8EA72}">
      <dgm:prSet/>
      <dgm:spPr/>
      <dgm:t>
        <a:bodyPr/>
        <a:lstStyle/>
        <a:p>
          <a:endParaRPr lang="en-US"/>
        </a:p>
      </dgm:t>
    </dgm:pt>
    <dgm:pt modelId="{0CC655EC-8C99-4F34-B9A2-25E1FFF1E547}">
      <dgm:prSet/>
      <dgm:spPr/>
      <dgm:t>
        <a:bodyPr/>
        <a:lstStyle/>
        <a:p>
          <a:r>
            <a:rPr lang="en-US" i="0"/>
            <a:t>Ttest to find significantly expressed genes in cancer cells</a:t>
          </a:r>
          <a:endParaRPr lang="en-US"/>
        </a:p>
      </dgm:t>
    </dgm:pt>
    <dgm:pt modelId="{4C371785-E52D-4FC2-9453-07BC5918FFEC}" type="parTrans" cxnId="{04FDDEB5-5846-49DD-9905-1329F96B7A51}">
      <dgm:prSet/>
      <dgm:spPr/>
      <dgm:t>
        <a:bodyPr/>
        <a:lstStyle/>
        <a:p>
          <a:endParaRPr lang="en-US"/>
        </a:p>
      </dgm:t>
    </dgm:pt>
    <dgm:pt modelId="{748D9921-8C77-4672-B69B-AEBD973A46DB}" type="sibTrans" cxnId="{04FDDEB5-5846-49DD-9905-1329F96B7A51}">
      <dgm:prSet/>
      <dgm:spPr/>
      <dgm:t>
        <a:bodyPr/>
        <a:lstStyle/>
        <a:p>
          <a:endParaRPr lang="en-US"/>
        </a:p>
      </dgm:t>
    </dgm:pt>
    <dgm:pt modelId="{652AA460-0F84-4CBC-A3CA-133EA51E33A6}">
      <dgm:prSet/>
      <dgm:spPr/>
      <dgm:t>
        <a:bodyPr/>
        <a:lstStyle/>
        <a:p>
          <a:r>
            <a:rPr lang="en-US" i="0"/>
            <a:t>Additional analysis done on Dataset 1 to check the significantly differently expressed genes between good and bad outcome data</a:t>
          </a:r>
          <a:endParaRPr lang="en-US"/>
        </a:p>
      </dgm:t>
    </dgm:pt>
    <dgm:pt modelId="{E9E6AB04-5A33-4D60-ACE8-69765A8C476D}" type="parTrans" cxnId="{B2659D0D-04B7-4333-BF30-80D725345822}">
      <dgm:prSet/>
      <dgm:spPr/>
      <dgm:t>
        <a:bodyPr/>
        <a:lstStyle/>
        <a:p>
          <a:endParaRPr lang="en-US"/>
        </a:p>
      </dgm:t>
    </dgm:pt>
    <dgm:pt modelId="{A58B7718-AB4F-4EE6-84D2-A1784895B470}" type="sibTrans" cxnId="{B2659D0D-04B7-4333-BF30-80D725345822}">
      <dgm:prSet/>
      <dgm:spPr/>
      <dgm:t>
        <a:bodyPr/>
        <a:lstStyle/>
        <a:p>
          <a:endParaRPr lang="en-US"/>
        </a:p>
      </dgm:t>
    </dgm:pt>
    <dgm:pt modelId="{877EC72C-4E1D-4D38-99D0-031BC02252B4}" type="pres">
      <dgm:prSet presAssocID="{E829B274-4BA8-4046-A27B-CA0B6F74A135}" presName="diagram" presStyleCnt="0">
        <dgm:presLayoutVars>
          <dgm:dir/>
          <dgm:resizeHandles val="exact"/>
        </dgm:presLayoutVars>
      </dgm:prSet>
      <dgm:spPr/>
    </dgm:pt>
    <dgm:pt modelId="{744E22F3-5700-4D34-9ABA-6C21B1057D65}" type="pres">
      <dgm:prSet presAssocID="{C85682AD-2490-4B97-BD07-8C2CE99E1F13}" presName="node" presStyleLbl="node1" presStyleIdx="0" presStyleCnt="5">
        <dgm:presLayoutVars>
          <dgm:bulletEnabled val="1"/>
        </dgm:presLayoutVars>
      </dgm:prSet>
      <dgm:spPr/>
    </dgm:pt>
    <dgm:pt modelId="{213A4A04-E332-47AD-9A94-038D6807A27D}" type="pres">
      <dgm:prSet presAssocID="{342DBA94-69DA-4983-9B84-E2DD8556FF43}" presName="sibTrans" presStyleCnt="0"/>
      <dgm:spPr/>
    </dgm:pt>
    <dgm:pt modelId="{A9409328-6E6C-45D4-A56C-4EF7EC2B4B2B}" type="pres">
      <dgm:prSet presAssocID="{C4CD5AAA-1E82-4517-8FCB-1F5EE5691CAB}" presName="node" presStyleLbl="node1" presStyleIdx="1" presStyleCnt="5">
        <dgm:presLayoutVars>
          <dgm:bulletEnabled val="1"/>
        </dgm:presLayoutVars>
      </dgm:prSet>
      <dgm:spPr/>
    </dgm:pt>
    <dgm:pt modelId="{97CB6BD9-AE07-4360-8E3B-F0E62BCF6904}" type="pres">
      <dgm:prSet presAssocID="{93462C8F-A511-4F14-85CC-3794797F3E21}" presName="sibTrans" presStyleCnt="0"/>
      <dgm:spPr/>
    </dgm:pt>
    <dgm:pt modelId="{99A894E5-2ED1-43BA-9D5D-DB027F54328C}" type="pres">
      <dgm:prSet presAssocID="{A438E33B-FC76-4DFC-92B2-3DAF7571ACC0}" presName="node" presStyleLbl="node1" presStyleIdx="2" presStyleCnt="5">
        <dgm:presLayoutVars>
          <dgm:bulletEnabled val="1"/>
        </dgm:presLayoutVars>
      </dgm:prSet>
      <dgm:spPr/>
    </dgm:pt>
    <dgm:pt modelId="{7DA2F411-1B6E-467D-81FA-A59D95939D58}" type="pres">
      <dgm:prSet presAssocID="{B2BF6188-6E10-42C3-9A59-5CBBAF410A67}" presName="sibTrans" presStyleCnt="0"/>
      <dgm:spPr/>
    </dgm:pt>
    <dgm:pt modelId="{D5B51EE8-47A6-4CF2-89CE-04E44117417D}" type="pres">
      <dgm:prSet presAssocID="{0CC655EC-8C99-4F34-B9A2-25E1FFF1E547}" presName="node" presStyleLbl="node1" presStyleIdx="3" presStyleCnt="5">
        <dgm:presLayoutVars>
          <dgm:bulletEnabled val="1"/>
        </dgm:presLayoutVars>
      </dgm:prSet>
      <dgm:spPr/>
    </dgm:pt>
    <dgm:pt modelId="{F1F0746F-2FE2-42EE-80D8-F07D90E29343}" type="pres">
      <dgm:prSet presAssocID="{748D9921-8C77-4672-B69B-AEBD973A46DB}" presName="sibTrans" presStyleCnt="0"/>
      <dgm:spPr/>
    </dgm:pt>
    <dgm:pt modelId="{0E2C0BC8-930E-49C6-9819-9861A3663BB7}" type="pres">
      <dgm:prSet presAssocID="{652AA460-0F84-4CBC-A3CA-133EA51E33A6}" presName="node" presStyleLbl="node1" presStyleIdx="4" presStyleCnt="5">
        <dgm:presLayoutVars>
          <dgm:bulletEnabled val="1"/>
        </dgm:presLayoutVars>
      </dgm:prSet>
      <dgm:spPr/>
    </dgm:pt>
  </dgm:ptLst>
  <dgm:cxnLst>
    <dgm:cxn modelId="{B2659D0D-04B7-4333-BF30-80D725345822}" srcId="{E829B274-4BA8-4046-A27B-CA0B6F74A135}" destId="{652AA460-0F84-4CBC-A3CA-133EA51E33A6}" srcOrd="4" destOrd="0" parTransId="{E9E6AB04-5A33-4D60-ACE8-69765A8C476D}" sibTransId="{A58B7718-AB4F-4EE6-84D2-A1784895B470}"/>
    <dgm:cxn modelId="{63881413-8CD6-44B0-9B38-9B6FD4EF40B3}" type="presOf" srcId="{A438E33B-FC76-4DFC-92B2-3DAF7571ACC0}" destId="{99A894E5-2ED1-43BA-9D5D-DB027F54328C}" srcOrd="0" destOrd="0" presId="urn:microsoft.com/office/officeart/2005/8/layout/default"/>
    <dgm:cxn modelId="{D3BAB12C-5459-42F2-AD35-8A1E66917F28}" type="presOf" srcId="{E829B274-4BA8-4046-A27B-CA0B6F74A135}" destId="{877EC72C-4E1D-4D38-99D0-031BC02252B4}" srcOrd="0" destOrd="0" presId="urn:microsoft.com/office/officeart/2005/8/layout/default"/>
    <dgm:cxn modelId="{16B80538-24EB-45DD-9803-9220BA3A22C1}" srcId="{E829B274-4BA8-4046-A27B-CA0B6F74A135}" destId="{C4CD5AAA-1E82-4517-8FCB-1F5EE5691CAB}" srcOrd="1" destOrd="0" parTransId="{96298D98-6474-48C5-8BE0-B34B47FFDF85}" sibTransId="{93462C8F-A511-4F14-85CC-3794797F3E21}"/>
    <dgm:cxn modelId="{2873A43A-5139-4E6D-A030-E91BE4F8DBEC}" type="presOf" srcId="{0CC655EC-8C99-4F34-B9A2-25E1FFF1E547}" destId="{D5B51EE8-47A6-4CF2-89CE-04E44117417D}" srcOrd="0" destOrd="0" presId="urn:microsoft.com/office/officeart/2005/8/layout/default"/>
    <dgm:cxn modelId="{37F1FA5B-D98A-4773-9030-DDA226992775}" type="presOf" srcId="{652AA460-0F84-4CBC-A3CA-133EA51E33A6}" destId="{0E2C0BC8-930E-49C6-9819-9861A3663BB7}" srcOrd="0" destOrd="0" presId="urn:microsoft.com/office/officeart/2005/8/layout/default"/>
    <dgm:cxn modelId="{FC443C4C-A55F-4955-B715-B30DA7C8EA72}" srcId="{E829B274-4BA8-4046-A27B-CA0B6F74A135}" destId="{A438E33B-FC76-4DFC-92B2-3DAF7571ACC0}" srcOrd="2" destOrd="0" parTransId="{1FD456A5-7FB0-468E-BAB4-7935ADA73A98}" sibTransId="{B2BF6188-6E10-42C3-9A59-5CBBAF410A67}"/>
    <dgm:cxn modelId="{4A9D41A3-25C4-4D71-A34B-2B2A76FEB33F}" type="presOf" srcId="{C85682AD-2490-4B97-BD07-8C2CE99E1F13}" destId="{744E22F3-5700-4D34-9ABA-6C21B1057D65}" srcOrd="0" destOrd="0" presId="urn:microsoft.com/office/officeart/2005/8/layout/default"/>
    <dgm:cxn modelId="{C0B508B5-3B0C-4636-B7E2-037D6D3AA81A}" srcId="{E829B274-4BA8-4046-A27B-CA0B6F74A135}" destId="{C85682AD-2490-4B97-BD07-8C2CE99E1F13}" srcOrd="0" destOrd="0" parTransId="{CB5DD73E-6A4E-43E8-952A-8A25CC33EE19}" sibTransId="{342DBA94-69DA-4983-9B84-E2DD8556FF43}"/>
    <dgm:cxn modelId="{04FDDEB5-5846-49DD-9905-1329F96B7A51}" srcId="{E829B274-4BA8-4046-A27B-CA0B6F74A135}" destId="{0CC655EC-8C99-4F34-B9A2-25E1FFF1E547}" srcOrd="3" destOrd="0" parTransId="{4C371785-E52D-4FC2-9453-07BC5918FFEC}" sibTransId="{748D9921-8C77-4672-B69B-AEBD973A46DB}"/>
    <dgm:cxn modelId="{A419D2FB-B2D5-4E3C-8131-0D658D021E83}" type="presOf" srcId="{C4CD5AAA-1E82-4517-8FCB-1F5EE5691CAB}" destId="{A9409328-6E6C-45D4-A56C-4EF7EC2B4B2B}" srcOrd="0" destOrd="0" presId="urn:microsoft.com/office/officeart/2005/8/layout/default"/>
    <dgm:cxn modelId="{B5D88541-B58E-49B3-80C2-F04755CDCBF7}" type="presParOf" srcId="{877EC72C-4E1D-4D38-99D0-031BC02252B4}" destId="{744E22F3-5700-4D34-9ABA-6C21B1057D65}" srcOrd="0" destOrd="0" presId="urn:microsoft.com/office/officeart/2005/8/layout/default"/>
    <dgm:cxn modelId="{BF9DF503-68FA-4F0A-97B6-F24F07A2E21D}" type="presParOf" srcId="{877EC72C-4E1D-4D38-99D0-031BC02252B4}" destId="{213A4A04-E332-47AD-9A94-038D6807A27D}" srcOrd="1" destOrd="0" presId="urn:microsoft.com/office/officeart/2005/8/layout/default"/>
    <dgm:cxn modelId="{4F3D5D95-7C65-4A2A-A6E3-B773165A3B5E}" type="presParOf" srcId="{877EC72C-4E1D-4D38-99D0-031BC02252B4}" destId="{A9409328-6E6C-45D4-A56C-4EF7EC2B4B2B}" srcOrd="2" destOrd="0" presId="urn:microsoft.com/office/officeart/2005/8/layout/default"/>
    <dgm:cxn modelId="{E61C4D51-0057-4774-8CA1-4771591983E5}" type="presParOf" srcId="{877EC72C-4E1D-4D38-99D0-031BC02252B4}" destId="{97CB6BD9-AE07-4360-8E3B-F0E62BCF6904}" srcOrd="3" destOrd="0" presId="urn:microsoft.com/office/officeart/2005/8/layout/default"/>
    <dgm:cxn modelId="{5621FE14-7900-4A29-82B8-F755B294E3DF}" type="presParOf" srcId="{877EC72C-4E1D-4D38-99D0-031BC02252B4}" destId="{99A894E5-2ED1-43BA-9D5D-DB027F54328C}" srcOrd="4" destOrd="0" presId="urn:microsoft.com/office/officeart/2005/8/layout/default"/>
    <dgm:cxn modelId="{842C6E3B-F46D-4E91-B535-8BA2D595F049}" type="presParOf" srcId="{877EC72C-4E1D-4D38-99D0-031BC02252B4}" destId="{7DA2F411-1B6E-467D-81FA-A59D95939D58}" srcOrd="5" destOrd="0" presId="urn:microsoft.com/office/officeart/2005/8/layout/default"/>
    <dgm:cxn modelId="{9449882A-51D5-4248-9A29-14F1CAA82752}" type="presParOf" srcId="{877EC72C-4E1D-4D38-99D0-031BC02252B4}" destId="{D5B51EE8-47A6-4CF2-89CE-04E44117417D}" srcOrd="6" destOrd="0" presId="urn:microsoft.com/office/officeart/2005/8/layout/default"/>
    <dgm:cxn modelId="{506D3E61-1995-4DDA-B51B-4939E114DEEC}" type="presParOf" srcId="{877EC72C-4E1D-4D38-99D0-031BC02252B4}" destId="{F1F0746F-2FE2-42EE-80D8-F07D90E29343}" srcOrd="7" destOrd="0" presId="urn:microsoft.com/office/officeart/2005/8/layout/default"/>
    <dgm:cxn modelId="{DC615A3D-1169-4344-9F52-9D58D88C7EA1}" type="presParOf" srcId="{877EC72C-4E1D-4D38-99D0-031BC02252B4}" destId="{0E2C0BC8-930E-49C6-9819-9861A3663BB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BD5516-ED19-4004-A987-E434316692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0C31CD3-287C-416E-A961-BE61924117DD}">
      <dgm:prSet/>
      <dgm:spPr/>
      <dgm:t>
        <a:bodyPr/>
        <a:lstStyle/>
        <a:p>
          <a:r>
            <a:rPr lang="en-US" i="0" dirty="0"/>
            <a:t>Conducted a Hypergeometric test on datasets 1 &amp; 3 to find most significant biological processes.</a:t>
          </a:r>
          <a:endParaRPr lang="en-US" dirty="0"/>
        </a:p>
      </dgm:t>
    </dgm:pt>
    <dgm:pt modelId="{705407C8-0AD2-4011-AAD8-C4991353714F}" type="parTrans" cxnId="{DE37825A-3616-4973-8C3A-911B1C20A3A0}">
      <dgm:prSet/>
      <dgm:spPr/>
      <dgm:t>
        <a:bodyPr/>
        <a:lstStyle/>
        <a:p>
          <a:endParaRPr lang="en-US"/>
        </a:p>
      </dgm:t>
    </dgm:pt>
    <dgm:pt modelId="{A10F25A1-3B24-4206-98C2-9FC1477F3BD6}" type="sibTrans" cxnId="{DE37825A-3616-4973-8C3A-911B1C20A3A0}">
      <dgm:prSet/>
      <dgm:spPr/>
      <dgm:t>
        <a:bodyPr/>
        <a:lstStyle/>
        <a:p>
          <a:endParaRPr lang="en-US"/>
        </a:p>
      </dgm:t>
    </dgm:pt>
    <dgm:pt modelId="{3C7136B7-5F22-48E3-B61B-36BDB5F49128}">
      <dgm:prSet/>
      <dgm:spPr/>
      <dgm:t>
        <a:bodyPr/>
        <a:lstStyle/>
        <a:p>
          <a:r>
            <a:rPr lang="en-US" i="0"/>
            <a:t>Most significant genes in Dataset 2 were run through DAVID Bioinformatic </a:t>
          </a:r>
          <a:endParaRPr lang="en-US"/>
        </a:p>
      </dgm:t>
    </dgm:pt>
    <dgm:pt modelId="{5AA2D714-FC67-4D70-B875-75D933554FD2}" type="parTrans" cxnId="{A9717313-FB29-4797-A7B5-00786F2E113A}">
      <dgm:prSet/>
      <dgm:spPr/>
      <dgm:t>
        <a:bodyPr/>
        <a:lstStyle/>
        <a:p>
          <a:endParaRPr lang="en-US"/>
        </a:p>
      </dgm:t>
    </dgm:pt>
    <dgm:pt modelId="{AE86D672-89F6-49BD-81EB-A60611D23082}" type="sibTrans" cxnId="{A9717313-FB29-4797-A7B5-00786F2E113A}">
      <dgm:prSet/>
      <dgm:spPr/>
      <dgm:t>
        <a:bodyPr/>
        <a:lstStyle/>
        <a:p>
          <a:endParaRPr lang="en-US"/>
        </a:p>
      </dgm:t>
    </dgm:pt>
    <dgm:pt modelId="{B8704E24-C28C-41CC-9B9C-9A02BA04E0C9}">
      <dgm:prSet/>
      <dgm:spPr/>
      <dgm:t>
        <a:bodyPr/>
        <a:lstStyle/>
        <a:p>
          <a:r>
            <a:rPr lang="en-US" i="0"/>
            <a:t>Used Clue.io to find drugs that target the 100 most significant genes from each dataset</a:t>
          </a:r>
          <a:endParaRPr lang="en-US"/>
        </a:p>
      </dgm:t>
    </dgm:pt>
    <dgm:pt modelId="{DBD454AB-4B0B-47A1-AA36-0B794295401A}" type="parTrans" cxnId="{E9E9A059-AA9F-48CE-84A5-1CB67C8EC4F5}">
      <dgm:prSet/>
      <dgm:spPr/>
      <dgm:t>
        <a:bodyPr/>
        <a:lstStyle/>
        <a:p>
          <a:endParaRPr lang="en-US"/>
        </a:p>
      </dgm:t>
    </dgm:pt>
    <dgm:pt modelId="{27BB2EE0-34E0-410A-BF16-200DA0489CDA}" type="sibTrans" cxnId="{E9E9A059-AA9F-48CE-84A5-1CB67C8EC4F5}">
      <dgm:prSet/>
      <dgm:spPr/>
      <dgm:t>
        <a:bodyPr/>
        <a:lstStyle/>
        <a:p>
          <a:endParaRPr lang="en-US"/>
        </a:p>
      </dgm:t>
    </dgm:pt>
    <dgm:pt modelId="{78511F58-A786-4353-9287-50090DD24258}" type="pres">
      <dgm:prSet presAssocID="{FFBD5516-ED19-4004-A987-E434316692B3}" presName="linear" presStyleCnt="0">
        <dgm:presLayoutVars>
          <dgm:animLvl val="lvl"/>
          <dgm:resizeHandles val="exact"/>
        </dgm:presLayoutVars>
      </dgm:prSet>
      <dgm:spPr/>
    </dgm:pt>
    <dgm:pt modelId="{9065BAA0-9246-4DA6-82F7-419B5BD8A043}" type="pres">
      <dgm:prSet presAssocID="{40C31CD3-287C-416E-A961-BE61924117DD}" presName="parentText" presStyleLbl="node1" presStyleIdx="0" presStyleCnt="3">
        <dgm:presLayoutVars>
          <dgm:chMax val="0"/>
          <dgm:bulletEnabled val="1"/>
        </dgm:presLayoutVars>
      </dgm:prSet>
      <dgm:spPr/>
    </dgm:pt>
    <dgm:pt modelId="{5091CB32-33E5-4A30-8FBE-DC23F2653426}" type="pres">
      <dgm:prSet presAssocID="{A10F25A1-3B24-4206-98C2-9FC1477F3BD6}" presName="spacer" presStyleCnt="0"/>
      <dgm:spPr/>
    </dgm:pt>
    <dgm:pt modelId="{76120201-D01D-44C1-B002-BB8F041E0113}" type="pres">
      <dgm:prSet presAssocID="{3C7136B7-5F22-48E3-B61B-36BDB5F49128}" presName="parentText" presStyleLbl="node1" presStyleIdx="1" presStyleCnt="3">
        <dgm:presLayoutVars>
          <dgm:chMax val="0"/>
          <dgm:bulletEnabled val="1"/>
        </dgm:presLayoutVars>
      </dgm:prSet>
      <dgm:spPr/>
    </dgm:pt>
    <dgm:pt modelId="{DF2AFB1D-BD46-4B61-9A3B-36082C367E5C}" type="pres">
      <dgm:prSet presAssocID="{AE86D672-89F6-49BD-81EB-A60611D23082}" presName="spacer" presStyleCnt="0"/>
      <dgm:spPr/>
    </dgm:pt>
    <dgm:pt modelId="{432AE308-9DF0-45A9-A5D8-60E32555998B}" type="pres">
      <dgm:prSet presAssocID="{B8704E24-C28C-41CC-9B9C-9A02BA04E0C9}" presName="parentText" presStyleLbl="node1" presStyleIdx="2" presStyleCnt="3">
        <dgm:presLayoutVars>
          <dgm:chMax val="0"/>
          <dgm:bulletEnabled val="1"/>
        </dgm:presLayoutVars>
      </dgm:prSet>
      <dgm:spPr/>
    </dgm:pt>
  </dgm:ptLst>
  <dgm:cxnLst>
    <dgm:cxn modelId="{A9717313-FB29-4797-A7B5-00786F2E113A}" srcId="{FFBD5516-ED19-4004-A987-E434316692B3}" destId="{3C7136B7-5F22-48E3-B61B-36BDB5F49128}" srcOrd="1" destOrd="0" parTransId="{5AA2D714-FC67-4D70-B875-75D933554FD2}" sibTransId="{AE86D672-89F6-49BD-81EB-A60611D23082}"/>
    <dgm:cxn modelId="{0CE33C72-26DD-4A33-849B-6A5BDEEE8CF8}" type="presOf" srcId="{FFBD5516-ED19-4004-A987-E434316692B3}" destId="{78511F58-A786-4353-9287-50090DD24258}" srcOrd="0" destOrd="0" presId="urn:microsoft.com/office/officeart/2005/8/layout/vList2"/>
    <dgm:cxn modelId="{E9E9A059-AA9F-48CE-84A5-1CB67C8EC4F5}" srcId="{FFBD5516-ED19-4004-A987-E434316692B3}" destId="{B8704E24-C28C-41CC-9B9C-9A02BA04E0C9}" srcOrd="2" destOrd="0" parTransId="{DBD454AB-4B0B-47A1-AA36-0B794295401A}" sibTransId="{27BB2EE0-34E0-410A-BF16-200DA0489CDA}"/>
    <dgm:cxn modelId="{DE37825A-3616-4973-8C3A-911B1C20A3A0}" srcId="{FFBD5516-ED19-4004-A987-E434316692B3}" destId="{40C31CD3-287C-416E-A961-BE61924117DD}" srcOrd="0" destOrd="0" parTransId="{705407C8-0AD2-4011-AAD8-C4991353714F}" sibTransId="{A10F25A1-3B24-4206-98C2-9FC1477F3BD6}"/>
    <dgm:cxn modelId="{B192D58B-EFBB-41EF-97EA-441021A9FD79}" type="presOf" srcId="{B8704E24-C28C-41CC-9B9C-9A02BA04E0C9}" destId="{432AE308-9DF0-45A9-A5D8-60E32555998B}" srcOrd="0" destOrd="0" presId="urn:microsoft.com/office/officeart/2005/8/layout/vList2"/>
    <dgm:cxn modelId="{B272A497-8152-436F-9F02-D221BD43BA99}" type="presOf" srcId="{40C31CD3-287C-416E-A961-BE61924117DD}" destId="{9065BAA0-9246-4DA6-82F7-419B5BD8A043}" srcOrd="0" destOrd="0" presId="urn:microsoft.com/office/officeart/2005/8/layout/vList2"/>
    <dgm:cxn modelId="{4CB226A3-EEC2-4BB5-B18D-7690732A35E8}" type="presOf" srcId="{3C7136B7-5F22-48E3-B61B-36BDB5F49128}" destId="{76120201-D01D-44C1-B002-BB8F041E0113}" srcOrd="0" destOrd="0" presId="urn:microsoft.com/office/officeart/2005/8/layout/vList2"/>
    <dgm:cxn modelId="{F1E50ACA-897D-4F0F-9E13-E6805B1776A2}" type="presParOf" srcId="{78511F58-A786-4353-9287-50090DD24258}" destId="{9065BAA0-9246-4DA6-82F7-419B5BD8A043}" srcOrd="0" destOrd="0" presId="urn:microsoft.com/office/officeart/2005/8/layout/vList2"/>
    <dgm:cxn modelId="{9FD1E7C9-7F92-4E13-A84A-2CC5C33C34B5}" type="presParOf" srcId="{78511F58-A786-4353-9287-50090DD24258}" destId="{5091CB32-33E5-4A30-8FBE-DC23F2653426}" srcOrd="1" destOrd="0" presId="urn:microsoft.com/office/officeart/2005/8/layout/vList2"/>
    <dgm:cxn modelId="{589E7367-492D-4FFC-B245-533FA5B928AE}" type="presParOf" srcId="{78511F58-A786-4353-9287-50090DD24258}" destId="{76120201-D01D-44C1-B002-BB8F041E0113}" srcOrd="2" destOrd="0" presId="urn:microsoft.com/office/officeart/2005/8/layout/vList2"/>
    <dgm:cxn modelId="{A721C19C-0FEE-42B3-9183-25E7553222BB}" type="presParOf" srcId="{78511F58-A786-4353-9287-50090DD24258}" destId="{DF2AFB1D-BD46-4B61-9A3B-36082C367E5C}" srcOrd="3" destOrd="0" presId="urn:microsoft.com/office/officeart/2005/8/layout/vList2"/>
    <dgm:cxn modelId="{AB9B000C-898F-4D1F-8419-58CE4526878D}" type="presParOf" srcId="{78511F58-A786-4353-9287-50090DD24258}" destId="{432AE308-9DF0-45A9-A5D8-60E32555998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FACFE8-5279-4FE6-9492-B53E20D34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A49322C-63D6-4737-A411-351D86478DC7}">
      <dgm:prSet/>
      <dgm:spPr/>
      <dgm:t>
        <a:bodyPr/>
        <a:lstStyle/>
        <a:p>
          <a:pPr rtl="0"/>
          <a:r>
            <a:rPr lang="en-US"/>
            <a:t>We were able to identify/repurpose a drug </a:t>
          </a:r>
          <a:r>
            <a:rPr lang="en-US" b="0">
              <a:latin typeface="Calibri Light" panose="020F0302020204030204"/>
            </a:rPr>
            <a:t>Marimastat</a:t>
          </a:r>
        </a:p>
      </dgm:t>
    </dgm:pt>
    <dgm:pt modelId="{C3A23999-8345-455E-B2EC-B482E6A12122}" type="parTrans" cxnId="{F1FAB7DA-1516-4E62-9867-85D2A66F19AC}">
      <dgm:prSet/>
      <dgm:spPr/>
      <dgm:t>
        <a:bodyPr/>
        <a:lstStyle/>
        <a:p>
          <a:endParaRPr lang="en-US"/>
        </a:p>
      </dgm:t>
    </dgm:pt>
    <dgm:pt modelId="{57083386-0369-458B-94B2-6804CF38263C}" type="sibTrans" cxnId="{F1FAB7DA-1516-4E62-9867-85D2A66F19AC}">
      <dgm:prSet/>
      <dgm:spPr/>
      <dgm:t>
        <a:bodyPr/>
        <a:lstStyle/>
        <a:p>
          <a:endParaRPr lang="en-US"/>
        </a:p>
      </dgm:t>
    </dgm:pt>
    <dgm:pt modelId="{CEEE67D3-34D5-49F7-98D6-4CEFA4C78118}">
      <dgm:prSet/>
      <dgm:spPr/>
      <dgm:t>
        <a:bodyPr/>
        <a:lstStyle/>
        <a:p>
          <a:pPr rtl="0"/>
          <a:r>
            <a:rPr lang="en-US" dirty="0"/>
            <a:t>Our analysis was much different from any of the experimental data we used</a:t>
          </a:r>
        </a:p>
      </dgm:t>
    </dgm:pt>
    <dgm:pt modelId="{EA922756-A57F-4F1D-A04A-753984F432F3}" type="parTrans" cxnId="{2E2DC2D9-EE15-4956-A1BF-83F409D8FBB2}">
      <dgm:prSet/>
      <dgm:spPr/>
      <dgm:t>
        <a:bodyPr/>
        <a:lstStyle/>
        <a:p>
          <a:endParaRPr lang="en-US"/>
        </a:p>
      </dgm:t>
    </dgm:pt>
    <dgm:pt modelId="{12FC42C9-D92A-4B42-9E98-017AAAE64512}" type="sibTrans" cxnId="{2E2DC2D9-EE15-4956-A1BF-83F409D8FBB2}">
      <dgm:prSet/>
      <dgm:spPr/>
      <dgm:t>
        <a:bodyPr/>
        <a:lstStyle/>
        <a:p>
          <a:endParaRPr lang="en-US"/>
        </a:p>
      </dgm:t>
    </dgm:pt>
    <dgm:pt modelId="{4654434D-5155-49A9-919C-DF0F516FEEA9}">
      <dgm:prSet phldr="0"/>
      <dgm:spPr/>
      <dgm:t>
        <a:bodyPr/>
        <a:lstStyle/>
        <a:p>
          <a:pPr rtl="0"/>
          <a:r>
            <a:rPr lang="en-US" b="0">
              <a:latin typeface="Calibri Light" panose="020F0302020204030204"/>
            </a:rPr>
            <a:t>We</a:t>
          </a:r>
          <a:r>
            <a:rPr lang="en-US"/>
            <a:t> were unable to run a hypergeometric test on Dataset 2, and DAVID Bioinformatics suggested that</a:t>
          </a:r>
          <a:r>
            <a:rPr lang="en-US">
              <a:latin typeface="Calibri Light" panose="020F0302020204030204"/>
            </a:rPr>
            <a:t> the list of genes</a:t>
          </a:r>
          <a:r>
            <a:rPr lang="en-US"/>
            <a:t> was referencing multiple species</a:t>
          </a:r>
          <a:r>
            <a:rPr lang="en-US">
              <a:latin typeface="Calibri Light" panose="020F0302020204030204"/>
            </a:rPr>
            <a:t> </a:t>
          </a:r>
          <a:endParaRPr lang="en-US"/>
        </a:p>
      </dgm:t>
    </dgm:pt>
    <dgm:pt modelId="{A6EF8F34-A90D-4924-B3CE-876E7D0C42F5}" type="parTrans" cxnId="{3CD203EE-7491-439B-97D0-98D4164F26A5}">
      <dgm:prSet/>
      <dgm:spPr/>
      <dgm:t>
        <a:bodyPr/>
        <a:lstStyle/>
        <a:p>
          <a:endParaRPr lang="en-US"/>
        </a:p>
      </dgm:t>
    </dgm:pt>
    <dgm:pt modelId="{BAB76C1B-E1B9-4DCC-8D5D-8BEA5552510A}" type="sibTrans" cxnId="{3CD203EE-7491-439B-97D0-98D4164F26A5}">
      <dgm:prSet/>
      <dgm:spPr/>
      <dgm:t>
        <a:bodyPr/>
        <a:lstStyle/>
        <a:p>
          <a:endParaRPr lang="en-US"/>
        </a:p>
      </dgm:t>
    </dgm:pt>
    <dgm:pt modelId="{2C099037-5057-46B1-BF90-2017E211C436}">
      <dgm:prSet/>
      <dgm:spPr/>
      <dgm:t>
        <a:bodyPr/>
        <a:lstStyle/>
        <a:p>
          <a:pPr rtl="0"/>
          <a:r>
            <a:rPr lang="en-US"/>
            <a:t>Future improvements could include finding studies conducted with similar methods, larger sample size, and studies using the same </a:t>
          </a:r>
          <a:r>
            <a:rPr lang="en-US" err="1"/>
            <a:t>gpl</a:t>
          </a:r>
          <a:r>
            <a:rPr lang="en-US"/>
            <a:t> probes.</a:t>
          </a:r>
          <a:r>
            <a:rPr lang="en-US">
              <a:latin typeface="Calibri Light" panose="020F0302020204030204"/>
            </a:rPr>
            <a:t> </a:t>
          </a:r>
          <a:endParaRPr lang="en-US"/>
        </a:p>
      </dgm:t>
    </dgm:pt>
    <dgm:pt modelId="{DCE7F2F1-F6A3-43F9-A3BB-B1073DFA2007}" type="parTrans" cxnId="{96FDC71F-9AF3-4E0F-A399-83AE580C17D6}">
      <dgm:prSet/>
      <dgm:spPr/>
      <dgm:t>
        <a:bodyPr/>
        <a:lstStyle/>
        <a:p>
          <a:endParaRPr lang="en-US"/>
        </a:p>
      </dgm:t>
    </dgm:pt>
    <dgm:pt modelId="{332DE650-A2B7-4CA5-8650-89B031814721}" type="sibTrans" cxnId="{96FDC71F-9AF3-4E0F-A399-83AE580C17D6}">
      <dgm:prSet/>
      <dgm:spPr/>
      <dgm:t>
        <a:bodyPr/>
        <a:lstStyle/>
        <a:p>
          <a:endParaRPr lang="en-US"/>
        </a:p>
      </dgm:t>
    </dgm:pt>
    <dgm:pt modelId="{861B11D9-EF02-4F1F-88C3-687E9C8992DC}" type="pres">
      <dgm:prSet presAssocID="{F7FACFE8-5279-4FE6-9492-B53E20D344F9}" presName="linear" presStyleCnt="0">
        <dgm:presLayoutVars>
          <dgm:animLvl val="lvl"/>
          <dgm:resizeHandles val="exact"/>
        </dgm:presLayoutVars>
      </dgm:prSet>
      <dgm:spPr/>
    </dgm:pt>
    <dgm:pt modelId="{542E4F58-3561-431F-8AB1-FC2B15812C9E}" type="pres">
      <dgm:prSet presAssocID="{0A49322C-63D6-4737-A411-351D86478DC7}" presName="parentText" presStyleLbl="node1" presStyleIdx="0" presStyleCnt="4">
        <dgm:presLayoutVars>
          <dgm:chMax val="0"/>
          <dgm:bulletEnabled val="1"/>
        </dgm:presLayoutVars>
      </dgm:prSet>
      <dgm:spPr/>
    </dgm:pt>
    <dgm:pt modelId="{1327FA6D-4A90-4104-9651-FD1AEC7A76F7}" type="pres">
      <dgm:prSet presAssocID="{57083386-0369-458B-94B2-6804CF38263C}" presName="spacer" presStyleCnt="0"/>
      <dgm:spPr/>
    </dgm:pt>
    <dgm:pt modelId="{36BE6B14-2F79-43AA-99F4-A5BD4BEF03E9}" type="pres">
      <dgm:prSet presAssocID="{4654434D-5155-49A9-919C-DF0F516FEEA9}" presName="parentText" presStyleLbl="node1" presStyleIdx="1" presStyleCnt="4">
        <dgm:presLayoutVars>
          <dgm:chMax val="0"/>
          <dgm:bulletEnabled val="1"/>
        </dgm:presLayoutVars>
      </dgm:prSet>
      <dgm:spPr/>
    </dgm:pt>
    <dgm:pt modelId="{8D3FD159-3020-4D6E-9A47-01D6A9CBFA52}" type="pres">
      <dgm:prSet presAssocID="{BAB76C1B-E1B9-4DCC-8D5D-8BEA5552510A}" presName="spacer" presStyleCnt="0"/>
      <dgm:spPr/>
    </dgm:pt>
    <dgm:pt modelId="{5E7C5EA7-4A3E-472C-A02A-AEB8F933D079}" type="pres">
      <dgm:prSet presAssocID="{CEEE67D3-34D5-49F7-98D6-4CEFA4C78118}" presName="parentText" presStyleLbl="node1" presStyleIdx="2" presStyleCnt="4">
        <dgm:presLayoutVars>
          <dgm:chMax val="0"/>
          <dgm:bulletEnabled val="1"/>
        </dgm:presLayoutVars>
      </dgm:prSet>
      <dgm:spPr/>
    </dgm:pt>
    <dgm:pt modelId="{DDC2A469-DFDE-4333-A20D-5B0300044619}" type="pres">
      <dgm:prSet presAssocID="{12FC42C9-D92A-4B42-9E98-017AAAE64512}" presName="spacer" presStyleCnt="0"/>
      <dgm:spPr/>
    </dgm:pt>
    <dgm:pt modelId="{37DBB088-C3B9-431E-B18C-AB12280D8136}" type="pres">
      <dgm:prSet presAssocID="{2C099037-5057-46B1-BF90-2017E211C436}" presName="parentText" presStyleLbl="node1" presStyleIdx="3" presStyleCnt="4">
        <dgm:presLayoutVars>
          <dgm:chMax val="0"/>
          <dgm:bulletEnabled val="1"/>
        </dgm:presLayoutVars>
      </dgm:prSet>
      <dgm:spPr/>
    </dgm:pt>
  </dgm:ptLst>
  <dgm:cxnLst>
    <dgm:cxn modelId="{96FDC71F-9AF3-4E0F-A399-83AE580C17D6}" srcId="{F7FACFE8-5279-4FE6-9492-B53E20D344F9}" destId="{2C099037-5057-46B1-BF90-2017E211C436}" srcOrd="3" destOrd="0" parTransId="{DCE7F2F1-F6A3-43F9-A3BB-B1073DFA2007}" sibTransId="{332DE650-A2B7-4CA5-8650-89B031814721}"/>
    <dgm:cxn modelId="{BA4F703F-205E-4C2F-B4E6-719CE11E3BAB}" type="presOf" srcId="{2C099037-5057-46B1-BF90-2017E211C436}" destId="{37DBB088-C3B9-431E-B18C-AB12280D8136}" srcOrd="0" destOrd="0" presId="urn:microsoft.com/office/officeart/2005/8/layout/vList2"/>
    <dgm:cxn modelId="{7200875A-6932-4B6E-BEE8-701167CF5814}" type="presOf" srcId="{CEEE67D3-34D5-49F7-98D6-4CEFA4C78118}" destId="{5E7C5EA7-4A3E-472C-A02A-AEB8F933D079}" srcOrd="0" destOrd="0" presId="urn:microsoft.com/office/officeart/2005/8/layout/vList2"/>
    <dgm:cxn modelId="{D2B128B8-72BC-462F-8C40-C9FCED7F425B}" type="presOf" srcId="{F7FACFE8-5279-4FE6-9492-B53E20D344F9}" destId="{861B11D9-EF02-4F1F-88C3-687E9C8992DC}" srcOrd="0" destOrd="0" presId="urn:microsoft.com/office/officeart/2005/8/layout/vList2"/>
    <dgm:cxn modelId="{2E2DC2D9-EE15-4956-A1BF-83F409D8FBB2}" srcId="{F7FACFE8-5279-4FE6-9492-B53E20D344F9}" destId="{CEEE67D3-34D5-49F7-98D6-4CEFA4C78118}" srcOrd="2" destOrd="0" parTransId="{EA922756-A57F-4F1D-A04A-753984F432F3}" sibTransId="{12FC42C9-D92A-4B42-9E98-017AAAE64512}"/>
    <dgm:cxn modelId="{F1FAB7DA-1516-4E62-9867-85D2A66F19AC}" srcId="{F7FACFE8-5279-4FE6-9492-B53E20D344F9}" destId="{0A49322C-63D6-4737-A411-351D86478DC7}" srcOrd="0" destOrd="0" parTransId="{C3A23999-8345-455E-B2EC-B482E6A12122}" sibTransId="{57083386-0369-458B-94B2-6804CF38263C}"/>
    <dgm:cxn modelId="{D8AAD2E2-4132-4F12-B34A-535C36057D5C}" type="presOf" srcId="{4654434D-5155-49A9-919C-DF0F516FEEA9}" destId="{36BE6B14-2F79-43AA-99F4-A5BD4BEF03E9}" srcOrd="0" destOrd="0" presId="urn:microsoft.com/office/officeart/2005/8/layout/vList2"/>
    <dgm:cxn modelId="{3CD203EE-7491-439B-97D0-98D4164F26A5}" srcId="{F7FACFE8-5279-4FE6-9492-B53E20D344F9}" destId="{4654434D-5155-49A9-919C-DF0F516FEEA9}" srcOrd="1" destOrd="0" parTransId="{A6EF8F34-A90D-4924-B3CE-876E7D0C42F5}" sibTransId="{BAB76C1B-E1B9-4DCC-8D5D-8BEA5552510A}"/>
    <dgm:cxn modelId="{A3D8D1F3-3937-46B9-BEB7-52D5ACC902C8}" type="presOf" srcId="{0A49322C-63D6-4737-A411-351D86478DC7}" destId="{542E4F58-3561-431F-8AB1-FC2B15812C9E}" srcOrd="0" destOrd="0" presId="urn:microsoft.com/office/officeart/2005/8/layout/vList2"/>
    <dgm:cxn modelId="{EDE40C66-1E03-4DD9-8873-6B8524AA505E}" type="presParOf" srcId="{861B11D9-EF02-4F1F-88C3-687E9C8992DC}" destId="{542E4F58-3561-431F-8AB1-FC2B15812C9E}" srcOrd="0" destOrd="0" presId="urn:microsoft.com/office/officeart/2005/8/layout/vList2"/>
    <dgm:cxn modelId="{91215105-78E6-463E-B6A1-3B6BD433C6EE}" type="presParOf" srcId="{861B11D9-EF02-4F1F-88C3-687E9C8992DC}" destId="{1327FA6D-4A90-4104-9651-FD1AEC7A76F7}" srcOrd="1" destOrd="0" presId="urn:microsoft.com/office/officeart/2005/8/layout/vList2"/>
    <dgm:cxn modelId="{DC5C1AF0-3864-4188-9322-ED764D26350D}" type="presParOf" srcId="{861B11D9-EF02-4F1F-88C3-687E9C8992DC}" destId="{36BE6B14-2F79-43AA-99F4-A5BD4BEF03E9}" srcOrd="2" destOrd="0" presId="urn:microsoft.com/office/officeart/2005/8/layout/vList2"/>
    <dgm:cxn modelId="{C5A9F4C6-061C-4BEC-9231-9576B48A51C7}" type="presParOf" srcId="{861B11D9-EF02-4F1F-88C3-687E9C8992DC}" destId="{8D3FD159-3020-4D6E-9A47-01D6A9CBFA52}" srcOrd="3" destOrd="0" presId="urn:microsoft.com/office/officeart/2005/8/layout/vList2"/>
    <dgm:cxn modelId="{21176987-F748-415E-B705-1F665802D603}" type="presParOf" srcId="{861B11D9-EF02-4F1F-88C3-687E9C8992DC}" destId="{5E7C5EA7-4A3E-472C-A02A-AEB8F933D079}" srcOrd="4" destOrd="0" presId="urn:microsoft.com/office/officeart/2005/8/layout/vList2"/>
    <dgm:cxn modelId="{2BFEF304-C9BE-444D-8BFD-AF17D4CE331C}" type="presParOf" srcId="{861B11D9-EF02-4F1F-88C3-687E9C8992DC}" destId="{DDC2A469-DFDE-4333-A20D-5B0300044619}" srcOrd="5" destOrd="0" presId="urn:microsoft.com/office/officeart/2005/8/layout/vList2"/>
    <dgm:cxn modelId="{6539FEC8-DE5F-4C74-99FC-60FFC0B99AB1}" type="presParOf" srcId="{861B11D9-EF02-4F1F-88C3-687E9C8992DC}" destId="{37DBB088-C3B9-431E-B18C-AB12280D81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C4655-07D6-441C-B8E7-859A86F9ED8B}">
      <dsp:nvSpPr>
        <dsp:cNvPr id="0" name=""/>
        <dsp:cNvSpPr/>
      </dsp:nvSpPr>
      <dsp:spPr>
        <a:xfrm>
          <a:off x="0" y="61755"/>
          <a:ext cx="5465679"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a:t>Main analysis is of pancreatic ductal adenocarcinoma (PDAC)</a:t>
          </a:r>
          <a:endParaRPr lang="en-US" sz="3000" kern="1200"/>
        </a:p>
      </dsp:txBody>
      <dsp:txXfrm>
        <a:off x="58257" y="120012"/>
        <a:ext cx="5349165" cy="1076886"/>
      </dsp:txXfrm>
    </dsp:sp>
    <dsp:sp modelId="{1CC2CC9E-2FFA-4F01-8516-C7AC279BAEB4}">
      <dsp:nvSpPr>
        <dsp:cNvPr id="0" name=""/>
        <dsp:cNvSpPr/>
      </dsp:nvSpPr>
      <dsp:spPr>
        <a:xfrm>
          <a:off x="0" y="1341555"/>
          <a:ext cx="5465679"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a:t>Current treatment plans:</a:t>
          </a:r>
          <a:endParaRPr lang="en-US" sz="3000" kern="1200"/>
        </a:p>
      </dsp:txBody>
      <dsp:txXfrm>
        <a:off x="58257" y="1399812"/>
        <a:ext cx="5349165" cy="1076886"/>
      </dsp:txXfrm>
    </dsp:sp>
    <dsp:sp modelId="{7C33650B-1027-4C2D-9172-FFC0241EABDC}">
      <dsp:nvSpPr>
        <dsp:cNvPr id="0" name=""/>
        <dsp:cNvSpPr/>
      </dsp:nvSpPr>
      <dsp:spPr>
        <a:xfrm>
          <a:off x="0" y="2534955"/>
          <a:ext cx="5465679" cy="1459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535"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Surgical resection – usually locally advanced, non resectable tumors</a:t>
          </a:r>
        </a:p>
        <a:p>
          <a:pPr marL="228600" lvl="1" indent="-228600" algn="l" defTabSz="1022350">
            <a:lnSpc>
              <a:spcPct val="90000"/>
            </a:lnSpc>
            <a:spcBef>
              <a:spcPct val="0"/>
            </a:spcBef>
            <a:spcAft>
              <a:spcPct val="20000"/>
            </a:spcAft>
            <a:buChar char="•"/>
          </a:pPr>
          <a:r>
            <a:rPr lang="en-US" sz="2300" kern="1200"/>
            <a:t>Chemotherapy – generally ineffective due to high radioresistance</a:t>
          </a:r>
        </a:p>
      </dsp:txBody>
      <dsp:txXfrm>
        <a:off x="0" y="2534955"/>
        <a:ext cx="5465679" cy="1459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62902-9CF5-45B8-896A-CC743DD917E5}">
      <dsp:nvSpPr>
        <dsp:cNvPr id="0" name=""/>
        <dsp:cNvSpPr/>
      </dsp:nvSpPr>
      <dsp:spPr>
        <a:xfrm>
          <a:off x="1255712" y="1732"/>
          <a:ext cx="5022849" cy="1775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451020" rIns="97457" bIns="451020" numCol="1" spcCol="1270" anchor="ctr" anchorCtr="0">
          <a:noAutofit/>
        </a:bodyPr>
        <a:lstStyle/>
        <a:p>
          <a:pPr marL="0" lvl="0" indent="0" algn="l" defTabSz="711200">
            <a:lnSpc>
              <a:spcPct val="90000"/>
            </a:lnSpc>
            <a:spcBef>
              <a:spcPct val="0"/>
            </a:spcBef>
            <a:spcAft>
              <a:spcPct val="35000"/>
            </a:spcAft>
            <a:buNone/>
          </a:pPr>
          <a:r>
            <a:rPr lang="en-US" sz="1600" kern="1200"/>
            <a:t>Identify significant biomarkers of metastasis in pancreatic cancer cells</a:t>
          </a:r>
        </a:p>
      </dsp:txBody>
      <dsp:txXfrm>
        <a:off x="1255712" y="1732"/>
        <a:ext cx="5022849" cy="1775668"/>
      </dsp:txXfrm>
    </dsp:sp>
    <dsp:sp modelId="{10FF888D-D8A0-4536-A0F6-EF0E35BA9597}">
      <dsp:nvSpPr>
        <dsp:cNvPr id="0" name=""/>
        <dsp:cNvSpPr/>
      </dsp:nvSpPr>
      <dsp:spPr>
        <a:xfrm>
          <a:off x="0" y="1732"/>
          <a:ext cx="1255712" cy="1775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175397" rIns="66448" bIns="175397" numCol="1" spcCol="1270" anchor="ctr" anchorCtr="0">
          <a:noAutofit/>
        </a:bodyPr>
        <a:lstStyle/>
        <a:p>
          <a:pPr marL="0" lvl="0" indent="0" algn="ctr" defTabSz="889000">
            <a:lnSpc>
              <a:spcPct val="90000"/>
            </a:lnSpc>
            <a:spcBef>
              <a:spcPct val="0"/>
            </a:spcBef>
            <a:spcAft>
              <a:spcPct val="35000"/>
            </a:spcAft>
            <a:buNone/>
          </a:pPr>
          <a:r>
            <a:rPr lang="en-US" sz="2000" kern="1200"/>
            <a:t>Identify</a:t>
          </a:r>
        </a:p>
      </dsp:txBody>
      <dsp:txXfrm>
        <a:off x="0" y="1732"/>
        <a:ext cx="1255712" cy="1775668"/>
      </dsp:txXfrm>
    </dsp:sp>
    <dsp:sp modelId="{B3CFD407-CFA3-4B31-BC96-3667222A8C5A}">
      <dsp:nvSpPr>
        <dsp:cNvPr id="0" name=""/>
        <dsp:cNvSpPr/>
      </dsp:nvSpPr>
      <dsp:spPr>
        <a:xfrm>
          <a:off x="1255712" y="1883940"/>
          <a:ext cx="5022849" cy="1775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451020" rIns="97457" bIns="451020" numCol="1" spcCol="1270" anchor="ctr" anchorCtr="0">
          <a:noAutofit/>
        </a:bodyPr>
        <a:lstStyle/>
        <a:p>
          <a:pPr marL="0" lvl="0" indent="0" algn="l" defTabSz="711200">
            <a:lnSpc>
              <a:spcPct val="90000"/>
            </a:lnSpc>
            <a:spcBef>
              <a:spcPct val="0"/>
            </a:spcBef>
            <a:spcAft>
              <a:spcPct val="35000"/>
            </a:spcAft>
            <a:buNone/>
          </a:pPr>
          <a:r>
            <a:rPr lang="en-US" sz="1600" kern="1200"/>
            <a:t>Determine potential drug reposition frameworks to down-regulate most expressed genes between various data sets</a:t>
          </a:r>
        </a:p>
      </dsp:txBody>
      <dsp:txXfrm>
        <a:off x="1255712" y="1883940"/>
        <a:ext cx="5022849" cy="1775668"/>
      </dsp:txXfrm>
    </dsp:sp>
    <dsp:sp modelId="{75E239A6-2653-45C9-9096-B821F9624E2F}">
      <dsp:nvSpPr>
        <dsp:cNvPr id="0" name=""/>
        <dsp:cNvSpPr/>
      </dsp:nvSpPr>
      <dsp:spPr>
        <a:xfrm>
          <a:off x="0" y="1883940"/>
          <a:ext cx="1255712" cy="1775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175397" rIns="66448" bIns="175397" numCol="1" spcCol="1270" anchor="ctr" anchorCtr="0">
          <a:noAutofit/>
        </a:bodyPr>
        <a:lstStyle/>
        <a:p>
          <a:pPr marL="0" lvl="0" indent="0" algn="ctr" defTabSz="889000">
            <a:lnSpc>
              <a:spcPct val="90000"/>
            </a:lnSpc>
            <a:spcBef>
              <a:spcPct val="0"/>
            </a:spcBef>
            <a:spcAft>
              <a:spcPct val="35000"/>
            </a:spcAft>
            <a:buNone/>
          </a:pPr>
          <a:r>
            <a:rPr lang="en-US" sz="2000" kern="1200"/>
            <a:t>Determine</a:t>
          </a:r>
        </a:p>
      </dsp:txBody>
      <dsp:txXfrm>
        <a:off x="0" y="1883940"/>
        <a:ext cx="1255712" cy="1775668"/>
      </dsp:txXfrm>
    </dsp:sp>
    <dsp:sp modelId="{D592262F-093E-4CE9-B205-71533591A624}">
      <dsp:nvSpPr>
        <dsp:cNvPr id="0" name=""/>
        <dsp:cNvSpPr/>
      </dsp:nvSpPr>
      <dsp:spPr>
        <a:xfrm>
          <a:off x="1255712" y="3766149"/>
          <a:ext cx="5022849" cy="17756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451020" rIns="97457" bIns="451020" numCol="1" spcCol="1270" anchor="ctr" anchorCtr="0">
          <a:noAutofit/>
        </a:bodyPr>
        <a:lstStyle/>
        <a:p>
          <a:pPr marL="0" lvl="0" indent="0" algn="l" defTabSz="711200">
            <a:lnSpc>
              <a:spcPct val="90000"/>
            </a:lnSpc>
            <a:spcBef>
              <a:spcPct val="0"/>
            </a:spcBef>
            <a:spcAft>
              <a:spcPct val="35000"/>
            </a:spcAft>
            <a:buNone/>
          </a:pPr>
          <a:r>
            <a:rPr lang="en-US" sz="1600" kern="1200"/>
            <a:t>Preform gene enrichment  to discover relevant pathways and ontology terms</a:t>
          </a:r>
        </a:p>
      </dsp:txBody>
      <dsp:txXfrm>
        <a:off x="1255712" y="3766149"/>
        <a:ext cx="5022849" cy="1775668"/>
      </dsp:txXfrm>
    </dsp:sp>
    <dsp:sp modelId="{2BCC3A80-54CB-42B1-9408-EE3AE879848D}">
      <dsp:nvSpPr>
        <dsp:cNvPr id="0" name=""/>
        <dsp:cNvSpPr/>
      </dsp:nvSpPr>
      <dsp:spPr>
        <a:xfrm>
          <a:off x="0" y="3766149"/>
          <a:ext cx="1255712" cy="1775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175397" rIns="66448" bIns="175397" numCol="1" spcCol="1270" anchor="ctr" anchorCtr="0">
          <a:noAutofit/>
        </a:bodyPr>
        <a:lstStyle/>
        <a:p>
          <a:pPr marL="0" lvl="0" indent="0" algn="ctr" defTabSz="889000">
            <a:lnSpc>
              <a:spcPct val="90000"/>
            </a:lnSpc>
            <a:spcBef>
              <a:spcPct val="0"/>
            </a:spcBef>
            <a:spcAft>
              <a:spcPct val="35000"/>
            </a:spcAft>
            <a:buNone/>
          </a:pPr>
          <a:r>
            <a:rPr lang="en-US" sz="2000" kern="1200"/>
            <a:t>Preform</a:t>
          </a:r>
        </a:p>
      </dsp:txBody>
      <dsp:txXfrm>
        <a:off x="0" y="3766149"/>
        <a:ext cx="1255712" cy="1775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680D1-B784-478A-85C5-35B54C1934A6}">
      <dsp:nvSpPr>
        <dsp:cNvPr id="0" name=""/>
        <dsp:cNvSpPr/>
      </dsp:nvSpPr>
      <dsp:spPr>
        <a:xfrm>
          <a:off x="0" y="32190"/>
          <a:ext cx="5585995"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Determine extent of chemoresistance and metastatic potential of PDAC stem cells</a:t>
          </a:r>
        </a:p>
      </dsp:txBody>
      <dsp:txXfrm>
        <a:off x="42722" y="74912"/>
        <a:ext cx="5500551" cy="789716"/>
      </dsp:txXfrm>
    </dsp:sp>
    <dsp:sp modelId="{04FF5D11-780A-4FAD-BDC8-EB9E9D647C5C}">
      <dsp:nvSpPr>
        <dsp:cNvPr id="0" name=""/>
        <dsp:cNvSpPr/>
      </dsp:nvSpPr>
      <dsp:spPr>
        <a:xfrm>
          <a:off x="0" y="970710"/>
          <a:ext cx="5585995"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Evaluating side population (SP) tissue cells</a:t>
          </a:r>
        </a:p>
      </dsp:txBody>
      <dsp:txXfrm>
        <a:off x="42722" y="1013432"/>
        <a:ext cx="5500551" cy="789716"/>
      </dsp:txXfrm>
    </dsp:sp>
    <dsp:sp modelId="{3D2E3BC9-12AB-40B3-A36E-1C8C27BA69DB}">
      <dsp:nvSpPr>
        <dsp:cNvPr id="0" name=""/>
        <dsp:cNvSpPr/>
      </dsp:nvSpPr>
      <dsp:spPr>
        <a:xfrm>
          <a:off x="0" y="1845871"/>
          <a:ext cx="5585995"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5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i="1" kern="1200" dirty="0"/>
            <a:t>Using Hoechst 33342 dye</a:t>
          </a:r>
          <a:endParaRPr lang="en-US" sz="1700" kern="1200" dirty="0"/>
        </a:p>
      </dsp:txBody>
      <dsp:txXfrm>
        <a:off x="0" y="1845871"/>
        <a:ext cx="5585995" cy="364320"/>
      </dsp:txXfrm>
    </dsp:sp>
    <dsp:sp modelId="{A3D0F3AB-E92D-4B0C-91C9-F91F387FB003}">
      <dsp:nvSpPr>
        <dsp:cNvPr id="0" name=""/>
        <dsp:cNvSpPr/>
      </dsp:nvSpPr>
      <dsp:spPr>
        <a:xfrm>
          <a:off x="0" y="2210191"/>
          <a:ext cx="5585995"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 was not publicly available, accessed upon special request of author</a:t>
          </a:r>
        </a:p>
      </dsp:txBody>
      <dsp:txXfrm>
        <a:off x="42722" y="2252913"/>
        <a:ext cx="5500551" cy="789716"/>
      </dsp:txXfrm>
    </dsp:sp>
    <dsp:sp modelId="{1F98BB3D-5012-4E62-9A8C-A277C5512A88}">
      <dsp:nvSpPr>
        <dsp:cNvPr id="0" name=""/>
        <dsp:cNvSpPr/>
      </dsp:nvSpPr>
      <dsp:spPr>
        <a:xfrm>
          <a:off x="0" y="3148711"/>
          <a:ext cx="5585995" cy="875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56 control samples, 135 cancer patients diagnosed with PDAC</a:t>
          </a:r>
        </a:p>
      </dsp:txBody>
      <dsp:txXfrm>
        <a:off x="42722" y="3191433"/>
        <a:ext cx="5500551" cy="789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E22F3-5700-4D34-9ABA-6C21B1057D65}">
      <dsp:nvSpPr>
        <dsp:cNvPr id="0" name=""/>
        <dsp:cNvSpPr/>
      </dsp:nvSpPr>
      <dsp:spPr>
        <a:xfrm>
          <a:off x="747719" y="250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a:t>Data from all 3 datasets was normalized, and we confirmed that all data was in log scale</a:t>
          </a:r>
          <a:endParaRPr lang="en-US" sz="1900" kern="1200"/>
        </a:p>
      </dsp:txBody>
      <dsp:txXfrm>
        <a:off x="747719" y="2503"/>
        <a:ext cx="2893214" cy="1735928"/>
      </dsp:txXfrm>
    </dsp:sp>
    <dsp:sp modelId="{A9409328-6E6C-45D4-A56C-4EF7EC2B4B2B}">
      <dsp:nvSpPr>
        <dsp:cNvPr id="0" name=""/>
        <dsp:cNvSpPr/>
      </dsp:nvSpPr>
      <dsp:spPr>
        <a:xfrm>
          <a:off x="3930255" y="250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a:t>Cancer and Control data was segmented</a:t>
          </a:r>
          <a:endParaRPr lang="en-US" sz="1900" kern="1200"/>
        </a:p>
      </dsp:txBody>
      <dsp:txXfrm>
        <a:off x="3930255" y="2503"/>
        <a:ext cx="2893214" cy="1735928"/>
      </dsp:txXfrm>
    </dsp:sp>
    <dsp:sp modelId="{99A894E5-2ED1-43BA-9D5D-DB027F54328C}">
      <dsp:nvSpPr>
        <dsp:cNvPr id="0" name=""/>
        <dsp:cNvSpPr/>
      </dsp:nvSpPr>
      <dsp:spPr>
        <a:xfrm>
          <a:off x="7112790" y="250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a:t>Fold Change calculated (This provides the significantly different genes in cancer cells vs control)</a:t>
          </a:r>
          <a:endParaRPr lang="en-US" sz="1900" kern="1200"/>
        </a:p>
      </dsp:txBody>
      <dsp:txXfrm>
        <a:off x="7112790" y="2503"/>
        <a:ext cx="2893214" cy="1735928"/>
      </dsp:txXfrm>
    </dsp:sp>
    <dsp:sp modelId="{D5B51EE8-47A6-4CF2-89CE-04E44117417D}">
      <dsp:nvSpPr>
        <dsp:cNvPr id="0" name=""/>
        <dsp:cNvSpPr/>
      </dsp:nvSpPr>
      <dsp:spPr>
        <a:xfrm>
          <a:off x="2338987" y="202775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a:t>Ttest to find significantly expressed genes in cancer cells</a:t>
          </a:r>
          <a:endParaRPr lang="en-US" sz="1900" kern="1200"/>
        </a:p>
      </dsp:txBody>
      <dsp:txXfrm>
        <a:off x="2338987" y="2027753"/>
        <a:ext cx="2893214" cy="1735928"/>
      </dsp:txXfrm>
    </dsp:sp>
    <dsp:sp modelId="{0E2C0BC8-930E-49C6-9819-9861A3663BB7}">
      <dsp:nvSpPr>
        <dsp:cNvPr id="0" name=""/>
        <dsp:cNvSpPr/>
      </dsp:nvSpPr>
      <dsp:spPr>
        <a:xfrm>
          <a:off x="5521523" y="2027753"/>
          <a:ext cx="2893214" cy="17359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i="0" kern="1200"/>
            <a:t>Additional analysis done on Dataset 1 to check the significantly differently expressed genes between good and bad outcome data</a:t>
          </a:r>
          <a:endParaRPr lang="en-US" sz="1900" kern="1200"/>
        </a:p>
      </dsp:txBody>
      <dsp:txXfrm>
        <a:off x="5521523" y="2027753"/>
        <a:ext cx="2893214" cy="1735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5BAA0-9246-4DA6-82F7-419B5BD8A043}">
      <dsp:nvSpPr>
        <dsp:cNvPr id="0" name=""/>
        <dsp:cNvSpPr/>
      </dsp:nvSpPr>
      <dsp:spPr>
        <a:xfrm>
          <a:off x="0" y="6592"/>
          <a:ext cx="10753725"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dirty="0"/>
            <a:t>Conducted a Hypergeometric test on datasets 1 &amp; 3 to find most significant biological processes.</a:t>
          </a:r>
          <a:endParaRPr lang="en-US" sz="3000" kern="1200" dirty="0"/>
        </a:p>
      </dsp:txBody>
      <dsp:txXfrm>
        <a:off x="58257" y="64849"/>
        <a:ext cx="10637211" cy="1076886"/>
      </dsp:txXfrm>
    </dsp:sp>
    <dsp:sp modelId="{76120201-D01D-44C1-B002-BB8F041E0113}">
      <dsp:nvSpPr>
        <dsp:cNvPr id="0" name=""/>
        <dsp:cNvSpPr/>
      </dsp:nvSpPr>
      <dsp:spPr>
        <a:xfrm>
          <a:off x="0" y="1286392"/>
          <a:ext cx="10753725"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a:t>Most significant genes in Dataset 2 were run through DAVID Bioinformatic </a:t>
          </a:r>
          <a:endParaRPr lang="en-US" sz="3000" kern="1200"/>
        </a:p>
      </dsp:txBody>
      <dsp:txXfrm>
        <a:off x="58257" y="1344649"/>
        <a:ext cx="10637211" cy="1076886"/>
      </dsp:txXfrm>
    </dsp:sp>
    <dsp:sp modelId="{432AE308-9DF0-45A9-A5D8-60E32555998B}">
      <dsp:nvSpPr>
        <dsp:cNvPr id="0" name=""/>
        <dsp:cNvSpPr/>
      </dsp:nvSpPr>
      <dsp:spPr>
        <a:xfrm>
          <a:off x="0" y="2566192"/>
          <a:ext cx="10753725" cy="1193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i="0" kern="1200"/>
            <a:t>Used Clue.io to find drugs that target the 100 most significant genes from each dataset</a:t>
          </a:r>
          <a:endParaRPr lang="en-US" sz="3000" kern="1200"/>
        </a:p>
      </dsp:txBody>
      <dsp:txXfrm>
        <a:off x="58257" y="2624449"/>
        <a:ext cx="10637211" cy="10768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E4F58-3561-431F-8AB1-FC2B15812C9E}">
      <dsp:nvSpPr>
        <dsp:cNvPr id="0" name=""/>
        <dsp:cNvSpPr/>
      </dsp:nvSpPr>
      <dsp:spPr>
        <a:xfrm>
          <a:off x="0" y="437069"/>
          <a:ext cx="10753725"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a:t>We were able to identify/repurpose a drug </a:t>
          </a:r>
          <a:r>
            <a:rPr lang="en-US" sz="2500" b="0" kern="1200">
              <a:latin typeface="Calibri Light" panose="020F0302020204030204"/>
            </a:rPr>
            <a:t>Marimastat</a:t>
          </a:r>
        </a:p>
      </dsp:txBody>
      <dsp:txXfrm>
        <a:off x="48481" y="485550"/>
        <a:ext cx="10656763" cy="896166"/>
      </dsp:txXfrm>
    </dsp:sp>
    <dsp:sp modelId="{36BE6B14-2F79-43AA-99F4-A5BD4BEF03E9}">
      <dsp:nvSpPr>
        <dsp:cNvPr id="0" name=""/>
        <dsp:cNvSpPr/>
      </dsp:nvSpPr>
      <dsp:spPr>
        <a:xfrm>
          <a:off x="0" y="1502198"/>
          <a:ext cx="10753725"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kern="1200">
              <a:latin typeface="Calibri Light" panose="020F0302020204030204"/>
            </a:rPr>
            <a:t>We</a:t>
          </a:r>
          <a:r>
            <a:rPr lang="en-US" sz="2500" kern="1200"/>
            <a:t> were unable to run a hypergeometric test on Dataset 2, and DAVID Bioinformatics suggested that</a:t>
          </a:r>
          <a:r>
            <a:rPr lang="en-US" sz="2500" kern="1200">
              <a:latin typeface="Calibri Light" panose="020F0302020204030204"/>
            </a:rPr>
            <a:t> the list of genes</a:t>
          </a:r>
          <a:r>
            <a:rPr lang="en-US" sz="2500" kern="1200"/>
            <a:t> was referencing multiple species</a:t>
          </a:r>
          <a:r>
            <a:rPr lang="en-US" sz="2500" kern="1200">
              <a:latin typeface="Calibri Light" panose="020F0302020204030204"/>
            </a:rPr>
            <a:t> </a:t>
          </a:r>
          <a:endParaRPr lang="en-US" sz="2500" kern="1200"/>
        </a:p>
      </dsp:txBody>
      <dsp:txXfrm>
        <a:off x="48481" y="1550679"/>
        <a:ext cx="10656763" cy="896166"/>
      </dsp:txXfrm>
    </dsp:sp>
    <dsp:sp modelId="{5E7C5EA7-4A3E-472C-A02A-AEB8F933D079}">
      <dsp:nvSpPr>
        <dsp:cNvPr id="0" name=""/>
        <dsp:cNvSpPr/>
      </dsp:nvSpPr>
      <dsp:spPr>
        <a:xfrm>
          <a:off x="0" y="2567327"/>
          <a:ext cx="10753725"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a:t>Our analysis was much different from any of the experimental data we used</a:t>
          </a:r>
        </a:p>
      </dsp:txBody>
      <dsp:txXfrm>
        <a:off x="48481" y="2615808"/>
        <a:ext cx="10656763" cy="896166"/>
      </dsp:txXfrm>
    </dsp:sp>
    <dsp:sp modelId="{37DBB088-C3B9-431E-B18C-AB12280D8136}">
      <dsp:nvSpPr>
        <dsp:cNvPr id="0" name=""/>
        <dsp:cNvSpPr/>
      </dsp:nvSpPr>
      <dsp:spPr>
        <a:xfrm>
          <a:off x="0" y="3632455"/>
          <a:ext cx="10753725" cy="9931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a:t>Future improvements could include finding studies conducted with similar methods, larger sample size, and studies using the same </a:t>
          </a:r>
          <a:r>
            <a:rPr lang="en-US" sz="2500" kern="1200" err="1"/>
            <a:t>gpl</a:t>
          </a:r>
          <a:r>
            <a:rPr lang="en-US" sz="2500" kern="1200"/>
            <a:t> probes.</a:t>
          </a:r>
          <a:r>
            <a:rPr lang="en-US" sz="2500" kern="1200">
              <a:latin typeface="Calibri Light" panose="020F0302020204030204"/>
            </a:rPr>
            <a:t> </a:t>
          </a:r>
          <a:endParaRPr lang="en-US" sz="2500" kern="1200"/>
        </a:p>
      </dsp:txBody>
      <dsp:txXfrm>
        <a:off x="48481" y="3680936"/>
        <a:ext cx="10656763" cy="8961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BD163-E2ED-4ED9-8BA8-8BDAC9AC1CF8}" type="datetimeFigureOut">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E2268E-B2A5-482E-B90A-FCD774E536CE}" type="slidenum">
              <a:t>‹#›</a:t>
            </a:fld>
            <a:endParaRPr lang="en-US"/>
          </a:p>
        </p:txBody>
      </p:sp>
    </p:spTree>
    <p:extLst>
      <p:ext uri="{BB962C8B-B14F-4D97-AF65-F5344CB8AC3E}">
        <p14:creationId xmlns:p14="http://schemas.microsoft.com/office/powerpoint/2010/main" val="241595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9410" lvl="1" algn="just">
              <a:lnSpc>
                <a:spcPct val="125000"/>
              </a:lnSpc>
              <a:spcBef>
                <a:spcPts val="500"/>
              </a:spcBef>
              <a:buFont typeface="Arial,Sans-Serif"/>
              <a:buChar char="•"/>
            </a:pPr>
            <a:r>
              <a:rPr lang="en-US"/>
              <a:t>What do you/authors hope to find/accomplish with this study?</a:t>
            </a:r>
          </a:p>
          <a:p>
            <a:pPr marL="359410" lvl="1" algn="just">
              <a:lnSpc>
                <a:spcPct val="125000"/>
              </a:lnSpc>
              <a:spcBef>
                <a:spcPts val="500"/>
              </a:spcBef>
              <a:buFont typeface="Arial,Sans-Serif"/>
              <a:buChar char="•"/>
            </a:pPr>
            <a:r>
              <a:rPr lang="en-US"/>
              <a:t>If successful, how will your findings/result influence our understanding or medical practice?</a:t>
            </a:r>
          </a:p>
          <a:p>
            <a:pPr marL="359410" lvl="1" algn="just">
              <a:lnSpc>
                <a:spcPct val="125000"/>
              </a:lnSpc>
              <a:spcBef>
                <a:spcPts val="500"/>
              </a:spcBef>
              <a:buFont typeface="Arial,Sans-Serif"/>
              <a:buChar char="•"/>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4DE2268E-B2A5-482E-B90A-FCD774E536CE}" type="slidenum">
              <a:rPr lang="en-US"/>
              <a:t>5</a:t>
            </a:fld>
            <a:endParaRPr lang="en-US"/>
          </a:p>
        </p:txBody>
      </p:sp>
    </p:spTree>
    <p:extLst>
      <p:ext uri="{BB962C8B-B14F-4D97-AF65-F5344CB8AC3E}">
        <p14:creationId xmlns:p14="http://schemas.microsoft.com/office/powerpoint/2010/main" val="878035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E2268E-B2A5-482E-B90A-FCD774E536CE}" type="slidenum">
              <a:rPr lang="en-US" smtClean="0"/>
              <a:t>6</a:t>
            </a:fld>
            <a:endParaRPr lang="en-US"/>
          </a:p>
        </p:txBody>
      </p:sp>
    </p:spTree>
    <p:extLst>
      <p:ext uri="{BB962C8B-B14F-4D97-AF65-F5344CB8AC3E}">
        <p14:creationId xmlns:p14="http://schemas.microsoft.com/office/powerpoint/2010/main" val="70160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9410" lvl="1" algn="just">
              <a:lnSpc>
                <a:spcPct val="125000"/>
              </a:lnSpc>
              <a:spcBef>
                <a:spcPts val="500"/>
              </a:spcBef>
              <a:buFont typeface="Arial,Sans-Serif"/>
              <a:buChar char="•"/>
            </a:pPr>
            <a:r>
              <a:rPr lang="en-US"/>
              <a:t>Give an overview of your analysis workflow. What statistical tests / </a:t>
            </a:r>
            <a:r>
              <a:rPr lang="en-US" err="1"/>
              <a:t>visualation</a:t>
            </a:r>
            <a:r>
              <a:rPr lang="en-US"/>
              <a:t> / analysis methods did you use?</a:t>
            </a:r>
          </a:p>
          <a:p>
            <a:pPr marL="359410" lvl="1" algn="just">
              <a:lnSpc>
                <a:spcPct val="125000"/>
              </a:lnSpc>
              <a:spcBef>
                <a:spcPts val="500"/>
              </a:spcBef>
              <a:buFont typeface="Arial,Sans-Serif"/>
              <a:buChar char="•"/>
            </a:pPr>
            <a:r>
              <a:rPr lang="en-US"/>
              <a:t>Briefly describe the methods. If you used the methods we covered in class, you can skip their description. Describe any modifications you made or options you had to set to make these methods work for your specific dataset.</a:t>
            </a:r>
            <a:endParaRPr lang="en-US">
              <a:cs typeface="Calibri"/>
            </a:endParaRPr>
          </a:p>
          <a:p>
            <a:pPr marL="1079500" lvl="2" indent="-359410" algn="just">
              <a:lnSpc>
                <a:spcPct val="125000"/>
              </a:lnSpc>
              <a:spcBef>
                <a:spcPts val="500"/>
              </a:spcBef>
              <a:buFont typeface="Arial,Sans-Serif"/>
              <a:buChar char="•"/>
            </a:pPr>
            <a:r>
              <a:rPr lang="en-US"/>
              <a:t>You can tell us more about the method: if we did not cover the method(s) in class or if you used a variant of the method we covered.</a:t>
            </a:r>
            <a:endParaRPr lang="en-US">
              <a:cs typeface="Calibri"/>
            </a:endParaRPr>
          </a:p>
          <a:p>
            <a:pPr marL="359410" lvl="1" algn="just">
              <a:lnSpc>
                <a:spcPct val="125000"/>
              </a:lnSpc>
              <a:spcBef>
                <a:spcPts val="500"/>
              </a:spcBef>
              <a:buFont typeface="Arial,Sans-Serif"/>
              <a:buChar char="•"/>
            </a:pPr>
            <a:r>
              <a:rPr lang="en-US"/>
              <a:t>Mention how these methods were implemented. Did you implement them yourself? Which programming library/tool/modules did you utilize?. If we covered it in the course, you do not need to go into detail.</a:t>
            </a:r>
          </a:p>
        </p:txBody>
      </p:sp>
      <p:sp>
        <p:nvSpPr>
          <p:cNvPr id="4" name="Slide Number Placeholder 3"/>
          <p:cNvSpPr>
            <a:spLocks noGrp="1"/>
          </p:cNvSpPr>
          <p:nvPr>
            <p:ph type="sldNum" sz="quarter" idx="5"/>
          </p:nvPr>
        </p:nvSpPr>
        <p:spPr/>
        <p:txBody>
          <a:bodyPr/>
          <a:lstStyle/>
          <a:p>
            <a:fld id="{4DE2268E-B2A5-482E-B90A-FCD774E536CE}" type="slidenum">
              <a:t>9</a:t>
            </a:fld>
            <a:endParaRPr lang="en-US"/>
          </a:p>
        </p:txBody>
      </p:sp>
    </p:spTree>
    <p:extLst>
      <p:ext uri="{BB962C8B-B14F-4D97-AF65-F5344CB8AC3E}">
        <p14:creationId xmlns:p14="http://schemas.microsoft.com/office/powerpoint/2010/main" val="2755183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9410" lvl="1" algn="just">
              <a:lnSpc>
                <a:spcPct val="125000"/>
              </a:lnSpc>
              <a:spcBef>
                <a:spcPts val="500"/>
              </a:spcBef>
              <a:buFont typeface="Arial,Sans-Serif"/>
              <a:buChar char="•"/>
            </a:pPr>
            <a:r>
              <a:rPr lang="en-US"/>
              <a:t>Give an overview of your analysis workflow. What statistical tests / </a:t>
            </a:r>
            <a:r>
              <a:rPr lang="en-US" err="1"/>
              <a:t>visualation</a:t>
            </a:r>
            <a:r>
              <a:rPr lang="en-US"/>
              <a:t> / analysis methods did you use?</a:t>
            </a:r>
          </a:p>
          <a:p>
            <a:pPr marL="359410" lvl="1" algn="just">
              <a:lnSpc>
                <a:spcPct val="125000"/>
              </a:lnSpc>
              <a:spcBef>
                <a:spcPts val="500"/>
              </a:spcBef>
              <a:buFont typeface="Arial,Sans-Serif"/>
              <a:buChar char="•"/>
            </a:pPr>
            <a:r>
              <a:rPr lang="en-US"/>
              <a:t>Briefly describe the methods. If you used the methods we covered in class, you can skip their description. Describe any modifications you made or options you had to set to make these methods work for your specific dataset.</a:t>
            </a:r>
            <a:endParaRPr lang="en-US">
              <a:cs typeface="Calibri"/>
            </a:endParaRPr>
          </a:p>
          <a:p>
            <a:pPr marL="1079500" lvl="2" indent="-359410" algn="just">
              <a:lnSpc>
                <a:spcPct val="125000"/>
              </a:lnSpc>
              <a:spcBef>
                <a:spcPts val="500"/>
              </a:spcBef>
              <a:buFont typeface="Arial,Sans-Serif"/>
              <a:buChar char="•"/>
            </a:pPr>
            <a:r>
              <a:rPr lang="en-US"/>
              <a:t>You can tell us more about the method: if we did not cover the method(s) in class or if you used a variant of the method we covered.</a:t>
            </a:r>
            <a:endParaRPr lang="en-US">
              <a:cs typeface="Calibri"/>
            </a:endParaRPr>
          </a:p>
          <a:p>
            <a:pPr marL="359410" lvl="1" algn="just">
              <a:lnSpc>
                <a:spcPct val="125000"/>
              </a:lnSpc>
              <a:spcBef>
                <a:spcPts val="500"/>
              </a:spcBef>
              <a:buFont typeface="Arial,Sans-Serif"/>
              <a:buChar char="•"/>
            </a:pPr>
            <a:r>
              <a:rPr lang="en-US"/>
              <a:t>Mention how these methods were implemented. Did you implement them yourself? Which programming library/tool/modules did you utilize?. If we covered it in the course, you do not need to go into detail.</a:t>
            </a:r>
          </a:p>
        </p:txBody>
      </p:sp>
      <p:sp>
        <p:nvSpPr>
          <p:cNvPr id="4" name="Slide Number Placeholder 3"/>
          <p:cNvSpPr>
            <a:spLocks noGrp="1"/>
          </p:cNvSpPr>
          <p:nvPr>
            <p:ph type="sldNum" sz="quarter" idx="5"/>
          </p:nvPr>
        </p:nvSpPr>
        <p:spPr/>
        <p:txBody>
          <a:bodyPr/>
          <a:lstStyle/>
          <a:p>
            <a:fld id="{4DE2268E-B2A5-482E-B90A-FCD774E536CE}" type="slidenum">
              <a:t>10</a:t>
            </a:fld>
            <a:endParaRPr lang="en-US"/>
          </a:p>
        </p:txBody>
      </p:sp>
    </p:spTree>
    <p:extLst>
      <p:ext uri="{BB962C8B-B14F-4D97-AF65-F5344CB8AC3E}">
        <p14:creationId xmlns:p14="http://schemas.microsoft.com/office/powerpoint/2010/main" val="3461510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calculating gene fold change, there was a questions about how many of these genes from one dataset overlapped with the other datasets. The answer to this questions would guide our data analysis. So we created a Venn diagram of the three datasets and found that across the three datasets each containing over 5,000 significant genes based on fold change, only 24 were shared across the three of them. </a:t>
            </a:r>
          </a:p>
        </p:txBody>
      </p:sp>
      <p:sp>
        <p:nvSpPr>
          <p:cNvPr id="4" name="Slide Number Placeholder 3"/>
          <p:cNvSpPr>
            <a:spLocks noGrp="1"/>
          </p:cNvSpPr>
          <p:nvPr>
            <p:ph type="sldNum" sz="quarter" idx="5"/>
          </p:nvPr>
        </p:nvSpPr>
        <p:spPr/>
        <p:txBody>
          <a:bodyPr/>
          <a:lstStyle/>
          <a:p>
            <a:fld id="{4DE2268E-B2A5-482E-B90A-FCD774E536CE}" type="slidenum">
              <a:rPr lang="en-US"/>
              <a:t>12</a:t>
            </a:fld>
            <a:endParaRPr lang="en-US"/>
          </a:p>
        </p:txBody>
      </p:sp>
    </p:spTree>
    <p:extLst>
      <p:ext uri="{BB962C8B-B14F-4D97-AF65-F5344CB8AC3E}">
        <p14:creationId xmlns:p14="http://schemas.microsoft.com/office/powerpoint/2010/main" val="3898062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With the fold change data, we collected the top 100 genes from each data set and input them into </a:t>
            </a:r>
            <a:r>
              <a:rPr lang="en-US" err="1">
                <a:cs typeface="Calibri"/>
              </a:rPr>
              <a:t>Clue.io's</a:t>
            </a:r>
            <a:r>
              <a:rPr lang="en-US">
                <a:cs typeface="Calibri"/>
              </a:rPr>
              <a:t> drug repurposing tool. IT </a:t>
            </a:r>
            <a:r>
              <a:rPr lang="en-US" err="1">
                <a:cs typeface="Calibri"/>
              </a:rPr>
              <a:t>returend</a:t>
            </a:r>
            <a:r>
              <a:rPr lang="en-US">
                <a:cs typeface="Calibri"/>
              </a:rPr>
              <a:t> a list of drugs that targeted any of our entries. To rank the most effective drug for repurposing , we matched how many listed targets under that drug matched ones in the query and this table is the results.</a:t>
            </a:r>
          </a:p>
          <a:p>
            <a:endParaRPr lang="en-US">
              <a:cs typeface="Calibri"/>
            </a:endParaRPr>
          </a:p>
          <a:p>
            <a:r>
              <a:rPr lang="en-US" err="1">
                <a:cs typeface="Calibri"/>
              </a:rPr>
              <a:t>Marimastat</a:t>
            </a:r>
            <a:r>
              <a:rPr lang="en-US">
                <a:cs typeface="Calibri"/>
              </a:rPr>
              <a:t> targets</a:t>
            </a:r>
            <a:r>
              <a:rPr lang="en-US"/>
              <a:t> matrix metalloproteinases (MMPs) that are thought to be essential for angiogenesis and tumor metastasis </a:t>
            </a:r>
          </a:p>
          <a:p>
            <a:endParaRPr lang="en-US">
              <a:cs typeface="Calibri"/>
            </a:endParaRPr>
          </a:p>
          <a:p>
            <a:r>
              <a:rPr lang="en-US" err="1"/>
              <a:t>niflumic</a:t>
            </a:r>
            <a:r>
              <a:rPr lang="en-US"/>
              <a:t>-acid is an anti-inflammatory agent used in the treatment of rheumatoid arthritis</a:t>
            </a:r>
            <a:endParaRPr lang="en-US">
              <a:cs typeface="Calibri"/>
            </a:endParaRPr>
          </a:p>
          <a:p>
            <a:endParaRPr lang="en-US"/>
          </a:p>
          <a:p>
            <a:endParaRPr lang="en-US"/>
          </a:p>
          <a:p>
            <a:r>
              <a:rPr lang="en-US"/>
              <a:t>bardoxolone-methyl studies on it have shown that it has </a:t>
            </a:r>
            <a:r>
              <a:rPr lang="en-US" err="1"/>
              <a:t>caabilites</a:t>
            </a:r>
            <a:r>
              <a:rPr lang="en-US"/>
              <a:t> to activate a regulator in cell response to oxidants and inhibit transcription factor NF-</a:t>
            </a:r>
            <a:r>
              <a:rPr lang="en-US" err="1"/>
              <a:t>κB</a:t>
            </a:r>
            <a:r>
              <a:rPr lang="en-US"/>
              <a:t> regulates multiple aspects of innate and adaptive immune functions and serves as a pivotal mediator of inflammatory responses</a:t>
            </a:r>
          </a:p>
          <a:p>
            <a:endParaRPr lang="en-US">
              <a:cs typeface="Calibri"/>
            </a:endParaRPr>
          </a:p>
        </p:txBody>
      </p:sp>
      <p:sp>
        <p:nvSpPr>
          <p:cNvPr id="4" name="Slide Number Placeholder 3"/>
          <p:cNvSpPr>
            <a:spLocks noGrp="1"/>
          </p:cNvSpPr>
          <p:nvPr>
            <p:ph type="sldNum" sz="quarter" idx="5"/>
          </p:nvPr>
        </p:nvSpPr>
        <p:spPr/>
        <p:txBody>
          <a:bodyPr/>
          <a:lstStyle/>
          <a:p>
            <a:fld id="{4DE2268E-B2A5-482E-B90A-FCD774E536CE}" type="slidenum">
              <a:rPr lang="en-US"/>
              <a:t>13</a:t>
            </a:fld>
            <a:endParaRPr lang="en-US"/>
          </a:p>
        </p:txBody>
      </p:sp>
    </p:spTree>
    <p:extLst>
      <p:ext uri="{BB962C8B-B14F-4D97-AF65-F5344CB8AC3E}">
        <p14:creationId xmlns:p14="http://schemas.microsoft.com/office/powerpoint/2010/main" val="215158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were 24 genes that were shared between the three datasets, so a search was conducted to find the first most regulated gene among all datasets. This shows the average expression of that gene, which is FHL1, a gene that provides instructors for the creation of skeletal and cardiac muscle. </a:t>
            </a:r>
          </a:p>
        </p:txBody>
      </p:sp>
      <p:sp>
        <p:nvSpPr>
          <p:cNvPr id="4" name="Slide Number Placeholder 3"/>
          <p:cNvSpPr>
            <a:spLocks noGrp="1"/>
          </p:cNvSpPr>
          <p:nvPr>
            <p:ph type="sldNum" sz="quarter" idx="5"/>
          </p:nvPr>
        </p:nvSpPr>
        <p:spPr/>
        <p:txBody>
          <a:bodyPr/>
          <a:lstStyle/>
          <a:p>
            <a:fld id="{4DE2268E-B2A5-482E-B90A-FCD774E536CE}" type="slidenum">
              <a:rPr lang="en-US"/>
              <a:t>14</a:t>
            </a:fld>
            <a:endParaRPr lang="en-US"/>
          </a:p>
        </p:txBody>
      </p:sp>
    </p:spTree>
    <p:extLst>
      <p:ext uri="{BB962C8B-B14F-4D97-AF65-F5344CB8AC3E}">
        <p14:creationId xmlns:p14="http://schemas.microsoft.com/office/powerpoint/2010/main" val="1266493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hypergeometric test was conducted using datasets 1 and 3 to see what biological processes are most significant in pancreatic cancer given the significant genes found between control and patient pancreatic cells. This image shows the top 10 pathways that these genes are likely to affect. Most of the pathways presented affect the function of individual cells from the formation of the cell to how the cells communicate and proliferate (mRNA). </a:t>
            </a:r>
          </a:p>
        </p:txBody>
      </p:sp>
      <p:sp>
        <p:nvSpPr>
          <p:cNvPr id="4" name="Slide Number Placeholder 3"/>
          <p:cNvSpPr>
            <a:spLocks noGrp="1"/>
          </p:cNvSpPr>
          <p:nvPr>
            <p:ph type="sldNum" sz="quarter" idx="5"/>
          </p:nvPr>
        </p:nvSpPr>
        <p:spPr/>
        <p:txBody>
          <a:bodyPr/>
          <a:lstStyle/>
          <a:p>
            <a:fld id="{4DE2268E-B2A5-482E-B90A-FCD774E536CE}" type="slidenum">
              <a:rPr lang="en-US"/>
              <a:t>15</a:t>
            </a:fld>
            <a:endParaRPr lang="en-US"/>
          </a:p>
        </p:txBody>
      </p:sp>
    </p:spTree>
    <p:extLst>
      <p:ext uri="{BB962C8B-B14F-4D97-AF65-F5344CB8AC3E}">
        <p14:creationId xmlns:p14="http://schemas.microsoft.com/office/powerpoint/2010/main" val="130536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(e.g. Dataset 2 used mice in a small part of their study while we focused on humans</a:t>
            </a:r>
          </a:p>
          <a:p>
            <a:r>
              <a:rPr lang="en-US"/>
              <a:t>All data sets rom invitro studies and used tools like flow cytometry and cell staining</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DE2268E-B2A5-482E-B90A-FCD774E536CE}" type="slidenum">
              <a:rPr lang="en-US"/>
              <a:t>16</a:t>
            </a:fld>
            <a:endParaRPr lang="en-US"/>
          </a:p>
        </p:txBody>
      </p:sp>
    </p:spTree>
    <p:extLst>
      <p:ext uri="{BB962C8B-B14F-4D97-AF65-F5344CB8AC3E}">
        <p14:creationId xmlns:p14="http://schemas.microsoft.com/office/powerpoint/2010/main" val="394614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6/7/2022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9093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5243-F52A-4D37-9694-EB26C6C31910}"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7192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7B6E1-634A-48DC-9E8B-D894023267EF}"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768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D3E9E-A95C-48F2-B4BF-A71542E0BE9A}" type="datetimeFigureOut">
              <a:rPr lang="en-US" dirty="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7279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1929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2952B5-7A2F-4CC8-B7CE-9234E21C2837}" type="datetimeFigureOut">
              <a:rPr lang="en-US" dirty="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5844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DA07A-9201-4B4B-BAF2-015AFA30F520}" type="datetimeFigureOut">
              <a:rPr lang="en-US" dirty="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8185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698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4815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792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6/7/2022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7710088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6/7/2022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19675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ro-journal.biomedcentral.com/articles/10.1186/s13014-019-1345-6" TargetMode="External"/><Relationship Id="rId2" Type="http://schemas.openxmlformats.org/officeDocument/2006/relationships/hyperlink" Target="https://www.cancer.org/cancer/pancreatic-cancer/about/key-statistic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504" y="770466"/>
            <a:ext cx="6609413" cy="5325533"/>
          </a:xfrm>
        </p:spPr>
        <p:txBody>
          <a:bodyPr anchor="ctr">
            <a:normAutofit/>
          </a:bodyPr>
          <a:lstStyle/>
          <a:p>
            <a:r>
              <a:rPr lang="en-US" sz="9600"/>
              <a:t>Metastatic Potential of Pancreatic Cancer Cells</a:t>
            </a:r>
          </a:p>
        </p:txBody>
      </p:sp>
      <p:sp useBgFill="1">
        <p:nvSpPr>
          <p:cNvPr id="10"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4" y="0"/>
            <a:ext cx="46573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856384" y="643467"/>
            <a:ext cx="3692149" cy="5452532"/>
          </a:xfrm>
        </p:spPr>
        <p:txBody>
          <a:bodyPr vert="horz" lIns="91440" tIns="45720" rIns="91440" bIns="45720" rtlCol="0" anchor="ctr">
            <a:normAutofit/>
          </a:bodyPr>
          <a:lstStyle/>
          <a:p>
            <a:r>
              <a:rPr lang="en-US">
                <a:solidFill>
                  <a:schemeClr val="accent1">
                    <a:lumMod val="75000"/>
                  </a:schemeClr>
                </a:solidFill>
              </a:rPr>
              <a:t>Ahsan Sarwar, Nathan Ona, Sarthak Sharma</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DFD4-30F0-BCE8-585A-514B00E84D57}"/>
              </a:ext>
            </a:extLst>
          </p:cNvPr>
          <p:cNvSpPr>
            <a:spLocks noGrp="1"/>
          </p:cNvSpPr>
          <p:nvPr>
            <p:ph type="title"/>
          </p:nvPr>
        </p:nvSpPr>
        <p:spPr/>
        <p:txBody>
          <a:bodyPr/>
          <a:lstStyle/>
          <a:p>
            <a:r>
              <a:rPr lang="en-US">
                <a:ea typeface="+mj-lt"/>
                <a:cs typeface="+mj-lt"/>
              </a:rPr>
              <a:t>Methods</a:t>
            </a:r>
          </a:p>
        </p:txBody>
      </p:sp>
      <p:graphicFrame>
        <p:nvGraphicFramePr>
          <p:cNvPr id="6" name="Content Placeholder 2">
            <a:extLst>
              <a:ext uri="{FF2B5EF4-FFF2-40B4-BE49-F238E27FC236}">
                <a16:creationId xmlns:a16="http://schemas.microsoft.com/office/drawing/2014/main" id="{363604F4-2718-2ADB-53DB-C6D26C29600F}"/>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33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13CE-3C5D-D28C-D5E7-7E7825858C19}"/>
              </a:ext>
            </a:extLst>
          </p:cNvPr>
          <p:cNvSpPr>
            <a:spLocks noGrp="1"/>
          </p:cNvSpPr>
          <p:nvPr>
            <p:ph type="title"/>
          </p:nvPr>
        </p:nvSpPr>
        <p:spPr/>
        <p:txBody>
          <a:bodyPr/>
          <a:lstStyle/>
          <a:p>
            <a:r>
              <a:rPr lang="en-US" dirty="0">
                <a:ea typeface="+mj-lt"/>
                <a:cs typeface="+mj-lt"/>
              </a:rPr>
              <a:t>Results</a:t>
            </a:r>
          </a:p>
        </p:txBody>
      </p:sp>
      <p:sp>
        <p:nvSpPr>
          <p:cNvPr id="6" name="Content Placeholder 5">
            <a:extLst>
              <a:ext uri="{FF2B5EF4-FFF2-40B4-BE49-F238E27FC236}">
                <a16:creationId xmlns:a16="http://schemas.microsoft.com/office/drawing/2014/main" id="{76D3B6F6-FD65-407E-3C73-F569CA6F0B85}"/>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dirty="0"/>
              <a:t>    Dataset 1:</a:t>
            </a:r>
          </a:p>
          <a:p>
            <a:pPr marL="1199515" lvl="5">
              <a:buFont typeface="Arial" panose="020B0604020202020204" pitchFamily="34" charset="0"/>
              <a:buChar char="•"/>
            </a:pPr>
            <a:r>
              <a:rPr lang="en-US" dirty="0"/>
              <a:t>Their results: ITGB1 gene regulation increases chances of good outcome</a:t>
            </a:r>
            <a:endParaRPr lang="en-US" dirty="0">
              <a:cs typeface="Calibri Light"/>
            </a:endParaRPr>
          </a:p>
          <a:p>
            <a:pPr marL="1199515" lvl="5">
              <a:buFont typeface="Arial" panose="020B0604020202020204" pitchFamily="34" charset="0"/>
              <a:buChar char="•"/>
            </a:pPr>
            <a:r>
              <a:rPr lang="en-US" dirty="0"/>
              <a:t>Our result: EIFA – involved in tumor necrosis factor-mediated signaling pathway (immune response)</a:t>
            </a:r>
            <a:endParaRPr lang="en-US" dirty="0">
              <a:cs typeface="Calibri Light"/>
            </a:endParaRPr>
          </a:p>
          <a:p>
            <a:pPr marL="347345" lvl="1">
              <a:buFont typeface="Arial" panose="020B0604020202020204" pitchFamily="34" charset="0"/>
              <a:buChar char="•"/>
            </a:pPr>
            <a:r>
              <a:rPr lang="en-US" dirty="0"/>
              <a:t>Dataset 2:	</a:t>
            </a:r>
            <a:endParaRPr lang="en-US" dirty="0">
              <a:cs typeface="Calibri Light"/>
            </a:endParaRPr>
          </a:p>
          <a:p>
            <a:pPr marL="1199515" lvl="5">
              <a:buFont typeface="Arial" panose="020B0604020202020204" pitchFamily="34" charset="0"/>
              <a:buChar char="•"/>
            </a:pPr>
            <a:r>
              <a:rPr lang="en-US" dirty="0"/>
              <a:t>Their result: verapamil increases gene regulation of SP cells, could be used as a potential therapeutic </a:t>
            </a:r>
          </a:p>
          <a:p>
            <a:pPr marL="1199515" lvl="5">
              <a:buFont typeface="Arial" panose="020B0604020202020204" pitchFamily="34" charset="0"/>
              <a:buChar char="•"/>
            </a:pPr>
            <a:r>
              <a:rPr lang="en-US" dirty="0"/>
              <a:t>Our results: </a:t>
            </a:r>
            <a:r>
              <a:rPr lang="en-US" dirty="0" err="1"/>
              <a:t>Marimastat</a:t>
            </a:r>
            <a:r>
              <a:rPr lang="en-US" dirty="0"/>
              <a:t> – targets </a:t>
            </a:r>
            <a:r>
              <a:rPr lang="en-US" dirty="0">
                <a:ea typeface="+mn-lt"/>
                <a:cs typeface="+mn-lt"/>
              </a:rPr>
              <a:t>matrix metalloproteinases (MMPs) that are thought to be essential for angiogenesis and tumor metastasis</a:t>
            </a:r>
          </a:p>
          <a:p>
            <a:pPr marL="347345" lvl="1">
              <a:buFont typeface="Arial" panose="020B0604020202020204" pitchFamily="34" charset="0"/>
              <a:buChar char="•"/>
            </a:pPr>
            <a:r>
              <a:rPr lang="en-US" dirty="0"/>
              <a:t>Dataset 3</a:t>
            </a:r>
            <a:endParaRPr lang="en-US" dirty="0">
              <a:cs typeface="Calibri Light"/>
            </a:endParaRPr>
          </a:p>
          <a:p>
            <a:pPr marL="1199515" lvl="5">
              <a:buFont typeface="Arial" panose="020B0604020202020204" pitchFamily="34" charset="0"/>
              <a:buChar char="•"/>
            </a:pPr>
            <a:r>
              <a:rPr lang="en-US" dirty="0"/>
              <a:t>Their result: p85</a:t>
            </a:r>
            <a:r>
              <a:rPr lang="el-GR" dirty="0"/>
              <a:t>α </a:t>
            </a:r>
            <a:r>
              <a:rPr lang="en-US" dirty="0"/>
              <a:t>expression was associated with higher survival </a:t>
            </a:r>
            <a:endParaRPr lang="en-US" dirty="0">
              <a:cs typeface="Calibri Light"/>
            </a:endParaRPr>
          </a:p>
          <a:p>
            <a:pPr marL="1199515" lvl="5">
              <a:buFont typeface="Arial" panose="020B0604020202020204" pitchFamily="34" charset="0"/>
              <a:buChar char="•"/>
            </a:pPr>
            <a:r>
              <a:rPr lang="en-US" dirty="0"/>
              <a:t>Our result: HLA-DQA1 – provides instruction for making critical immune response proteins (Celiac disease research)</a:t>
            </a:r>
            <a:endParaRPr lang="en-US" dirty="0">
              <a:cs typeface="Calibri Light"/>
            </a:endParaRPr>
          </a:p>
        </p:txBody>
      </p:sp>
    </p:spTree>
    <p:extLst>
      <p:ext uri="{BB962C8B-B14F-4D97-AF65-F5344CB8AC3E}">
        <p14:creationId xmlns:p14="http://schemas.microsoft.com/office/powerpoint/2010/main" val="89411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venn diagram&#10;&#10;Description automatically generated">
            <a:extLst>
              <a:ext uri="{FF2B5EF4-FFF2-40B4-BE49-F238E27FC236}">
                <a16:creationId xmlns:a16="http://schemas.microsoft.com/office/drawing/2014/main" id="{6DC90D12-7FFC-C5EE-BA2B-59B1A29528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181" r="22573"/>
          <a:stretch/>
        </p:blipFill>
        <p:spPr bwMode="auto">
          <a:xfrm>
            <a:off x="3986787" y="877186"/>
            <a:ext cx="4506685" cy="5802962"/>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B640CFF-0536-DFA4-495C-01B027565A1F}"/>
              </a:ext>
            </a:extLst>
          </p:cNvPr>
          <p:cNvSpPr>
            <a:spLocks noGrp="1"/>
          </p:cNvSpPr>
          <p:nvPr>
            <p:ph type="title"/>
          </p:nvPr>
        </p:nvSpPr>
        <p:spPr>
          <a:xfrm>
            <a:off x="0" y="0"/>
            <a:ext cx="10772775" cy="1658198"/>
          </a:xfrm>
        </p:spPr>
        <p:txBody>
          <a:bodyPr>
            <a:normAutofit/>
          </a:bodyPr>
          <a:lstStyle/>
          <a:p>
            <a:r>
              <a:rPr lang="en-US">
                <a:ea typeface="+mj-lt"/>
                <a:cs typeface="+mj-lt"/>
              </a:rPr>
              <a:t>Results - Venn Diagram  </a:t>
            </a:r>
            <a:endParaRPr lang="en-US" b="1">
              <a:latin typeface="Times New Roman"/>
              <a:ea typeface="+mj-lt"/>
              <a:cs typeface="Times New Roman"/>
            </a:endParaRPr>
          </a:p>
        </p:txBody>
      </p:sp>
    </p:spTree>
    <p:extLst>
      <p:ext uri="{BB962C8B-B14F-4D97-AF65-F5344CB8AC3E}">
        <p14:creationId xmlns:p14="http://schemas.microsoft.com/office/powerpoint/2010/main" val="316969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640CFF-0536-DFA4-495C-01B027565A1F}"/>
              </a:ext>
            </a:extLst>
          </p:cNvPr>
          <p:cNvSpPr>
            <a:spLocks noGrp="1"/>
          </p:cNvSpPr>
          <p:nvPr>
            <p:ph type="title"/>
          </p:nvPr>
        </p:nvSpPr>
        <p:spPr>
          <a:xfrm>
            <a:off x="0" y="0"/>
            <a:ext cx="10772775" cy="1658198"/>
          </a:xfrm>
        </p:spPr>
        <p:txBody>
          <a:bodyPr/>
          <a:lstStyle/>
          <a:p>
            <a:r>
              <a:rPr lang="en-US">
                <a:ea typeface="+mj-lt"/>
                <a:cs typeface="+mj-lt"/>
              </a:rPr>
              <a:t>Results –Top  Prospects for Drug Repurposing</a:t>
            </a:r>
          </a:p>
        </p:txBody>
      </p:sp>
      <p:graphicFrame>
        <p:nvGraphicFramePr>
          <p:cNvPr id="2" name="Table 1">
            <a:extLst>
              <a:ext uri="{FF2B5EF4-FFF2-40B4-BE49-F238E27FC236}">
                <a16:creationId xmlns:a16="http://schemas.microsoft.com/office/drawing/2014/main" id="{3DBC7F62-A3CC-CE9E-487E-04E7948040C8}"/>
              </a:ext>
            </a:extLst>
          </p:cNvPr>
          <p:cNvGraphicFramePr>
            <a:graphicFrameLocks noGrp="1"/>
          </p:cNvGraphicFramePr>
          <p:nvPr>
            <p:extLst>
              <p:ext uri="{D42A27DB-BD31-4B8C-83A1-F6EECF244321}">
                <p14:modId xmlns:p14="http://schemas.microsoft.com/office/powerpoint/2010/main" val="9755789"/>
              </p:ext>
            </p:extLst>
          </p:nvPr>
        </p:nvGraphicFramePr>
        <p:xfrm>
          <a:off x="1304794" y="1503123"/>
          <a:ext cx="9860503" cy="5288907"/>
        </p:xfrm>
        <a:graphic>
          <a:graphicData uri="http://schemas.openxmlformats.org/drawingml/2006/table">
            <a:tbl>
              <a:tblPr>
                <a:tableStyleId>{5C22544A-7EE6-4342-B048-85BDC9FD1C3A}</a:tableStyleId>
              </a:tblPr>
              <a:tblGrid>
                <a:gridCol w="2100794">
                  <a:extLst>
                    <a:ext uri="{9D8B030D-6E8A-4147-A177-3AD203B41FA5}">
                      <a16:colId xmlns:a16="http://schemas.microsoft.com/office/drawing/2014/main" val="3315302888"/>
                    </a:ext>
                  </a:extLst>
                </a:gridCol>
                <a:gridCol w="3562088">
                  <a:extLst>
                    <a:ext uri="{9D8B030D-6E8A-4147-A177-3AD203B41FA5}">
                      <a16:colId xmlns:a16="http://schemas.microsoft.com/office/drawing/2014/main" val="1228733929"/>
                    </a:ext>
                  </a:extLst>
                </a:gridCol>
                <a:gridCol w="2578335">
                  <a:extLst>
                    <a:ext uri="{9D8B030D-6E8A-4147-A177-3AD203B41FA5}">
                      <a16:colId xmlns:a16="http://schemas.microsoft.com/office/drawing/2014/main" val="28719329"/>
                    </a:ext>
                  </a:extLst>
                </a:gridCol>
                <a:gridCol w="1619286">
                  <a:extLst>
                    <a:ext uri="{9D8B030D-6E8A-4147-A177-3AD203B41FA5}">
                      <a16:colId xmlns:a16="http://schemas.microsoft.com/office/drawing/2014/main" val="3880368916"/>
                    </a:ext>
                  </a:extLst>
                </a:gridCol>
              </a:tblGrid>
              <a:tr h="639958">
                <a:tc>
                  <a:txBody>
                    <a:bodyPr/>
                    <a:lstStyle/>
                    <a:p>
                      <a:pPr marL="0" marR="0" algn="ctr">
                        <a:lnSpc>
                          <a:spcPct val="100000"/>
                        </a:lnSpc>
                        <a:spcBef>
                          <a:spcPts val="0"/>
                        </a:spcBef>
                        <a:spcAft>
                          <a:spcPts val="0"/>
                        </a:spcAft>
                      </a:pPr>
                      <a:r>
                        <a:rPr lang="en-US" sz="2400">
                          <a:effectLst/>
                        </a:rPr>
                        <a:t>Drug Name</a:t>
                      </a:r>
                      <a:endParaRPr lang="en-US" sz="2400">
                        <a:effectLst/>
                        <a:latin typeface="Garamond"/>
                        <a:ea typeface="SimSun"/>
                        <a:cs typeface="Times New Roman"/>
                      </a:endParaRPr>
                    </a:p>
                  </a:txBody>
                  <a:tcPr marL="68580" marR="68580" marT="0" marB="0" anchor="b"/>
                </a:tc>
                <a:tc>
                  <a:txBody>
                    <a:bodyPr/>
                    <a:lstStyle/>
                    <a:p>
                      <a:pPr marL="0" marR="0" algn="ctr">
                        <a:lnSpc>
                          <a:spcPct val="100000"/>
                        </a:lnSpc>
                        <a:spcBef>
                          <a:spcPts val="0"/>
                        </a:spcBef>
                        <a:spcAft>
                          <a:spcPts val="0"/>
                        </a:spcAft>
                      </a:pPr>
                      <a:r>
                        <a:rPr lang="en-US" sz="2400">
                          <a:effectLst/>
                        </a:rPr>
                        <a:t>Mechanism of Action</a:t>
                      </a:r>
                      <a:endParaRPr lang="en-US" sz="2400">
                        <a:effectLst/>
                        <a:latin typeface="Garamond"/>
                        <a:ea typeface="SimSun"/>
                        <a:cs typeface="Times New Roman"/>
                      </a:endParaRPr>
                    </a:p>
                  </a:txBody>
                  <a:tcPr marL="68580" marR="68580" marT="0" marB="0" anchor="b"/>
                </a:tc>
                <a:tc>
                  <a:txBody>
                    <a:bodyPr/>
                    <a:lstStyle/>
                    <a:p>
                      <a:pPr marL="0" marR="0" algn="ctr">
                        <a:lnSpc>
                          <a:spcPct val="100000"/>
                        </a:lnSpc>
                        <a:spcBef>
                          <a:spcPts val="0"/>
                        </a:spcBef>
                        <a:spcAft>
                          <a:spcPts val="0"/>
                        </a:spcAft>
                      </a:pPr>
                      <a:r>
                        <a:rPr lang="en-US" sz="2400">
                          <a:effectLst/>
                        </a:rPr>
                        <a:t>Target Gene(s)</a:t>
                      </a:r>
                      <a:endParaRPr lang="en-US" sz="2400">
                        <a:effectLst/>
                        <a:latin typeface="Garamond"/>
                        <a:ea typeface="SimSun"/>
                        <a:cs typeface="Times New Roman"/>
                      </a:endParaRPr>
                    </a:p>
                  </a:txBody>
                  <a:tcPr marL="68580" marR="68580" marT="0" marB="0" anchor="b"/>
                </a:tc>
                <a:tc>
                  <a:txBody>
                    <a:bodyPr/>
                    <a:lstStyle/>
                    <a:p>
                      <a:pPr marL="0" lvl="0" algn="ctr">
                        <a:lnSpc>
                          <a:spcPct val="100000"/>
                        </a:lnSpc>
                        <a:spcBef>
                          <a:spcPts val="0"/>
                        </a:spcBef>
                        <a:spcAft>
                          <a:spcPts val="0"/>
                        </a:spcAft>
                        <a:buNone/>
                      </a:pPr>
                      <a:r>
                        <a:rPr lang="en-US" sz="2400">
                          <a:effectLst/>
                        </a:rPr>
                        <a:t>Stage</a:t>
                      </a:r>
                    </a:p>
                  </a:txBody>
                  <a:tcPr marL="68580" marR="68580" marT="0" marB="0" anchor="b"/>
                </a:tc>
                <a:extLst>
                  <a:ext uri="{0D108BD9-81ED-4DB2-BD59-A6C34878D82A}">
                    <a16:rowId xmlns:a16="http://schemas.microsoft.com/office/drawing/2014/main" val="555325790"/>
                  </a:ext>
                </a:extLst>
              </a:tr>
              <a:tr h="1073827">
                <a:tc>
                  <a:txBody>
                    <a:bodyPr/>
                    <a:lstStyle/>
                    <a:p>
                      <a:pPr marL="0" marR="0" algn="l">
                        <a:lnSpc>
                          <a:spcPct val="100000"/>
                        </a:lnSpc>
                        <a:spcBef>
                          <a:spcPts val="0"/>
                        </a:spcBef>
                        <a:spcAft>
                          <a:spcPts val="0"/>
                        </a:spcAft>
                      </a:pPr>
                      <a:r>
                        <a:rPr lang="en-US" sz="2400">
                          <a:effectLst/>
                        </a:rPr>
                        <a:t>marimastat</a:t>
                      </a:r>
                      <a:endParaRPr lang="en-US" sz="2400" err="1">
                        <a:effectLst/>
                        <a:latin typeface="Garamond"/>
                        <a:ea typeface="SimSun"/>
                        <a:cs typeface="Times New Roman"/>
                      </a:endParaRPr>
                    </a:p>
                  </a:txBody>
                  <a:tcPr marL="68580" marR="68580" marT="0" marB="0" anchor="b"/>
                </a:tc>
                <a:tc>
                  <a:txBody>
                    <a:bodyPr/>
                    <a:lstStyle/>
                    <a:p>
                      <a:pPr marL="0" marR="0" algn="just">
                        <a:lnSpc>
                          <a:spcPct val="100000"/>
                        </a:lnSpc>
                        <a:spcBef>
                          <a:spcPts val="0"/>
                        </a:spcBef>
                        <a:spcAft>
                          <a:spcPts val="0"/>
                        </a:spcAft>
                      </a:pPr>
                      <a:r>
                        <a:rPr lang="en-US" sz="2400">
                          <a:effectLst/>
                        </a:rPr>
                        <a:t>matrix </a:t>
                      </a:r>
                    </a:p>
                    <a:p>
                      <a:pPr marL="0" marR="0" algn="just">
                        <a:lnSpc>
                          <a:spcPct val="100000"/>
                        </a:lnSpc>
                        <a:spcBef>
                          <a:spcPts val="0"/>
                        </a:spcBef>
                        <a:spcAft>
                          <a:spcPts val="0"/>
                        </a:spcAft>
                      </a:pPr>
                      <a:r>
                        <a:rPr lang="en-US" sz="2400">
                          <a:effectLst/>
                        </a:rPr>
                        <a:t>metalloprotease </a:t>
                      </a:r>
                    </a:p>
                    <a:p>
                      <a:pPr marL="0" marR="0" algn="just">
                        <a:lnSpc>
                          <a:spcPct val="100000"/>
                        </a:lnSpc>
                        <a:spcBef>
                          <a:spcPts val="0"/>
                        </a:spcBef>
                        <a:spcAft>
                          <a:spcPts val="0"/>
                        </a:spcAft>
                      </a:pPr>
                      <a:r>
                        <a:rPr lang="en-US" sz="2400">
                          <a:effectLst/>
                        </a:rPr>
                        <a:t>inhibitor</a:t>
                      </a:r>
                      <a:endParaRPr lang="en-US" sz="2400">
                        <a:effectLst/>
                        <a:latin typeface="Garamond"/>
                        <a:ea typeface="SimSun"/>
                        <a:cs typeface="Times New Roman"/>
                      </a:endParaRPr>
                    </a:p>
                  </a:txBody>
                  <a:tcPr marL="68580" marR="68580" marT="0" marB="0" anchor="ctr"/>
                </a:tc>
                <a:tc>
                  <a:txBody>
                    <a:bodyPr/>
                    <a:lstStyle/>
                    <a:p>
                      <a:pPr marL="0" marR="0" algn="l">
                        <a:lnSpc>
                          <a:spcPct val="100000"/>
                        </a:lnSpc>
                        <a:spcBef>
                          <a:spcPts val="0"/>
                        </a:spcBef>
                        <a:spcAft>
                          <a:spcPts val="0"/>
                        </a:spcAft>
                      </a:pPr>
                      <a:r>
                        <a:rPr lang="en-US" sz="2400">
                          <a:effectLst/>
                        </a:rPr>
                        <a:t>MMP1, MMP10, MMP14, MMP7</a:t>
                      </a:r>
                      <a:endParaRPr lang="en-US" sz="2400">
                        <a:effectLst/>
                        <a:latin typeface="Garamond"/>
                        <a:ea typeface="SimSun"/>
                        <a:cs typeface="Times New Roman"/>
                      </a:endParaRPr>
                    </a:p>
                  </a:txBody>
                  <a:tcPr marL="68580" marR="68580" marT="0" marB="0" anchor="ctr"/>
                </a:tc>
                <a:tc>
                  <a:txBody>
                    <a:bodyPr/>
                    <a:lstStyle/>
                    <a:p>
                      <a:pPr marL="0" lvl="0" algn="l">
                        <a:lnSpc>
                          <a:spcPct val="100000"/>
                        </a:lnSpc>
                        <a:spcBef>
                          <a:spcPts val="0"/>
                        </a:spcBef>
                        <a:spcAft>
                          <a:spcPts val="0"/>
                        </a:spcAft>
                        <a:buNone/>
                      </a:pPr>
                      <a:r>
                        <a:rPr lang="en-US" sz="2400" b="0" i="0" u="none" strike="noStrike" noProof="0">
                          <a:effectLst/>
                          <a:latin typeface="Calibri Light"/>
                        </a:rPr>
                        <a:t>Phase 3 </a:t>
                      </a:r>
                    </a:p>
                  </a:txBody>
                  <a:tcPr marL="68580" marR="68580" marT="0" marB="0"/>
                </a:tc>
                <a:extLst>
                  <a:ext uri="{0D108BD9-81ED-4DB2-BD59-A6C34878D82A}">
                    <a16:rowId xmlns:a16="http://schemas.microsoft.com/office/drawing/2014/main" val="133779539"/>
                  </a:ext>
                </a:extLst>
              </a:tr>
              <a:tr h="813505">
                <a:tc>
                  <a:txBody>
                    <a:bodyPr/>
                    <a:lstStyle/>
                    <a:p>
                      <a:pPr marL="0" marR="0" algn="l">
                        <a:lnSpc>
                          <a:spcPct val="100000"/>
                        </a:lnSpc>
                        <a:spcBef>
                          <a:spcPts val="0"/>
                        </a:spcBef>
                        <a:spcAft>
                          <a:spcPts val="0"/>
                        </a:spcAft>
                      </a:pPr>
                      <a:r>
                        <a:rPr lang="en-US" sz="2400">
                          <a:effectLst/>
                        </a:rPr>
                        <a:t>niflumic-acid</a:t>
                      </a:r>
                      <a:endParaRPr lang="en-US" sz="2400">
                        <a:effectLst/>
                        <a:latin typeface="Garamond"/>
                        <a:ea typeface="SimSun"/>
                        <a:cs typeface="Times New Roman"/>
                      </a:endParaRPr>
                    </a:p>
                  </a:txBody>
                  <a:tcPr marL="68580" marR="68580" marT="0" marB="0" anchor="b"/>
                </a:tc>
                <a:tc>
                  <a:txBody>
                    <a:bodyPr/>
                    <a:lstStyle/>
                    <a:p>
                      <a:pPr marL="0" marR="0" algn="just">
                        <a:lnSpc>
                          <a:spcPct val="100000"/>
                        </a:lnSpc>
                        <a:spcBef>
                          <a:spcPts val="0"/>
                        </a:spcBef>
                        <a:spcAft>
                          <a:spcPts val="0"/>
                        </a:spcAft>
                      </a:pPr>
                      <a:r>
                        <a:rPr lang="en-US" sz="2400">
                          <a:effectLst/>
                        </a:rPr>
                        <a:t>cyclooxygenase </a:t>
                      </a:r>
                    </a:p>
                    <a:p>
                      <a:pPr marL="0" marR="0" algn="just">
                        <a:lnSpc>
                          <a:spcPct val="100000"/>
                        </a:lnSpc>
                        <a:spcBef>
                          <a:spcPts val="0"/>
                        </a:spcBef>
                        <a:spcAft>
                          <a:spcPts val="0"/>
                        </a:spcAft>
                      </a:pPr>
                      <a:r>
                        <a:rPr lang="en-US" sz="2400">
                          <a:effectLst/>
                        </a:rPr>
                        <a:t>inhibitor</a:t>
                      </a:r>
                      <a:endParaRPr lang="en-US" sz="2400">
                        <a:effectLst/>
                        <a:latin typeface="Garamond"/>
                        <a:ea typeface="SimSun"/>
                        <a:cs typeface="Times New Roman"/>
                      </a:endParaRPr>
                    </a:p>
                  </a:txBody>
                  <a:tcPr marL="68580" marR="68580" marT="0" marB="0" anchor="ctr"/>
                </a:tc>
                <a:tc>
                  <a:txBody>
                    <a:bodyPr/>
                    <a:lstStyle/>
                    <a:p>
                      <a:pPr marL="0" marR="0" algn="l">
                        <a:lnSpc>
                          <a:spcPct val="100000"/>
                        </a:lnSpc>
                        <a:spcBef>
                          <a:spcPts val="0"/>
                        </a:spcBef>
                        <a:spcAft>
                          <a:spcPts val="0"/>
                        </a:spcAft>
                      </a:pPr>
                      <a:r>
                        <a:rPr lang="en-US" sz="2400">
                          <a:effectLst/>
                        </a:rPr>
                        <a:t>KCNQ1, PLA2G1B, UGT1A9</a:t>
                      </a:r>
                      <a:endParaRPr lang="en-US" sz="2400">
                        <a:effectLst/>
                        <a:latin typeface="Garamond"/>
                        <a:ea typeface="SimSun"/>
                        <a:cs typeface="Times New Roman"/>
                      </a:endParaRPr>
                    </a:p>
                  </a:txBody>
                  <a:tcPr marL="68580" marR="68580" marT="0" marB="0" anchor="ctr"/>
                </a:tc>
                <a:tc>
                  <a:txBody>
                    <a:bodyPr/>
                    <a:lstStyle/>
                    <a:p>
                      <a:pPr marL="0" lvl="0" algn="l">
                        <a:lnSpc>
                          <a:spcPct val="100000"/>
                        </a:lnSpc>
                        <a:spcBef>
                          <a:spcPts val="0"/>
                        </a:spcBef>
                        <a:spcAft>
                          <a:spcPts val="0"/>
                        </a:spcAft>
                        <a:buNone/>
                      </a:pPr>
                      <a:r>
                        <a:rPr lang="en-US" sz="2400" b="0" i="0" u="none" strike="noStrike" noProof="0">
                          <a:effectLst/>
                          <a:latin typeface="Calibri Light"/>
                        </a:rPr>
                        <a:t>Launched </a:t>
                      </a:r>
                    </a:p>
                  </a:txBody>
                  <a:tcPr marL="68580" marR="68580" marT="0" marB="0"/>
                </a:tc>
                <a:extLst>
                  <a:ext uri="{0D108BD9-81ED-4DB2-BD59-A6C34878D82A}">
                    <a16:rowId xmlns:a16="http://schemas.microsoft.com/office/drawing/2014/main" val="4089441284"/>
                  </a:ext>
                </a:extLst>
              </a:tr>
              <a:tr h="1193139">
                <a:tc>
                  <a:txBody>
                    <a:bodyPr/>
                    <a:lstStyle/>
                    <a:p>
                      <a:pPr marL="0" marR="0" algn="l">
                        <a:lnSpc>
                          <a:spcPct val="100000"/>
                        </a:lnSpc>
                        <a:spcBef>
                          <a:spcPts val="0"/>
                        </a:spcBef>
                        <a:spcAft>
                          <a:spcPts val="0"/>
                        </a:spcAft>
                      </a:pPr>
                      <a:r>
                        <a:rPr lang="en-US" sz="2400">
                          <a:effectLst/>
                        </a:rPr>
                        <a:t>bardoxolone-methyl</a:t>
                      </a:r>
                      <a:endParaRPr lang="en-US" sz="2400">
                        <a:effectLst/>
                        <a:latin typeface="Garamond"/>
                        <a:ea typeface="SimSun"/>
                        <a:cs typeface="Times New Roman"/>
                      </a:endParaRPr>
                    </a:p>
                  </a:txBody>
                  <a:tcPr marL="68580" marR="68580" marT="0" marB="0" anchor="b"/>
                </a:tc>
                <a:tc>
                  <a:txBody>
                    <a:bodyPr/>
                    <a:lstStyle/>
                    <a:p>
                      <a:pPr marL="0" marR="0" algn="just">
                        <a:lnSpc>
                          <a:spcPct val="100000"/>
                        </a:lnSpc>
                        <a:spcBef>
                          <a:spcPts val="0"/>
                        </a:spcBef>
                        <a:spcAft>
                          <a:spcPts val="0"/>
                        </a:spcAft>
                      </a:pPr>
                      <a:r>
                        <a:rPr lang="en-US" sz="2400">
                          <a:effectLst/>
                        </a:rPr>
                        <a:t>Nuclear factor </a:t>
                      </a:r>
                    </a:p>
                    <a:p>
                      <a:pPr marL="0" marR="0" algn="just">
                        <a:lnSpc>
                          <a:spcPct val="100000"/>
                        </a:lnSpc>
                        <a:spcBef>
                          <a:spcPts val="0"/>
                        </a:spcBef>
                        <a:spcAft>
                          <a:spcPts val="0"/>
                        </a:spcAft>
                      </a:pPr>
                      <a:r>
                        <a:rPr lang="en-US" sz="2400">
                          <a:effectLst/>
                        </a:rPr>
                        <a:t>erythroid-derived,</a:t>
                      </a:r>
                    </a:p>
                    <a:p>
                      <a:pPr marL="0" marR="0" algn="just">
                        <a:lnSpc>
                          <a:spcPct val="100000"/>
                        </a:lnSpc>
                        <a:spcBef>
                          <a:spcPts val="0"/>
                        </a:spcBef>
                        <a:spcAft>
                          <a:spcPts val="0"/>
                        </a:spcAft>
                      </a:pPr>
                      <a:r>
                        <a:rPr lang="en-US" sz="2400">
                          <a:effectLst/>
                        </a:rPr>
                        <a:t>like (NRF2) activator</a:t>
                      </a:r>
                      <a:endParaRPr lang="en-US" sz="2400">
                        <a:effectLst/>
                        <a:latin typeface="Garamond"/>
                        <a:ea typeface="SimSun"/>
                        <a:cs typeface="Times New Roman"/>
                      </a:endParaRPr>
                    </a:p>
                  </a:txBody>
                  <a:tcPr marL="68580" marR="68580" marT="0" marB="0" anchor="ctr"/>
                </a:tc>
                <a:tc>
                  <a:txBody>
                    <a:bodyPr/>
                    <a:lstStyle/>
                    <a:p>
                      <a:pPr marL="0" marR="0" algn="l">
                        <a:lnSpc>
                          <a:spcPct val="100000"/>
                        </a:lnSpc>
                        <a:spcBef>
                          <a:spcPts val="0"/>
                        </a:spcBef>
                        <a:spcAft>
                          <a:spcPts val="0"/>
                        </a:spcAft>
                      </a:pPr>
                      <a:r>
                        <a:rPr lang="en-US" sz="2400">
                          <a:effectLst/>
                        </a:rPr>
                        <a:t>PPARG, STAT3</a:t>
                      </a:r>
                      <a:endParaRPr lang="en-US" sz="2400">
                        <a:effectLst/>
                        <a:latin typeface="Garamond"/>
                        <a:ea typeface="SimSun"/>
                        <a:cs typeface="Times New Roman"/>
                      </a:endParaRPr>
                    </a:p>
                  </a:txBody>
                  <a:tcPr marL="68580" marR="68580" marT="0" marB="0" anchor="ctr"/>
                </a:tc>
                <a:tc>
                  <a:txBody>
                    <a:bodyPr/>
                    <a:lstStyle/>
                    <a:p>
                      <a:pPr marL="0" lvl="0" algn="l">
                        <a:lnSpc>
                          <a:spcPct val="100000"/>
                        </a:lnSpc>
                        <a:spcBef>
                          <a:spcPts val="0"/>
                        </a:spcBef>
                        <a:spcAft>
                          <a:spcPts val="0"/>
                        </a:spcAft>
                        <a:buNone/>
                      </a:pPr>
                      <a:r>
                        <a:rPr lang="en-US" sz="2400" b="0" i="0" u="none" strike="noStrike" noProof="0">
                          <a:effectLst/>
                          <a:latin typeface="Calibri Light"/>
                        </a:rPr>
                        <a:t>Phase 3 </a:t>
                      </a:r>
                    </a:p>
                  </a:txBody>
                  <a:tcPr marL="68580" marR="68580" marT="0" marB="0"/>
                </a:tc>
                <a:extLst>
                  <a:ext uri="{0D108BD9-81ED-4DB2-BD59-A6C34878D82A}">
                    <a16:rowId xmlns:a16="http://schemas.microsoft.com/office/drawing/2014/main" val="217750655"/>
                  </a:ext>
                </a:extLst>
              </a:tr>
              <a:tr h="813505">
                <a:tc>
                  <a:txBody>
                    <a:bodyPr/>
                    <a:lstStyle/>
                    <a:p>
                      <a:pPr marL="0" marR="0" algn="l">
                        <a:lnSpc>
                          <a:spcPct val="100000"/>
                        </a:lnSpc>
                        <a:spcBef>
                          <a:spcPts val="0"/>
                        </a:spcBef>
                        <a:spcAft>
                          <a:spcPts val="0"/>
                        </a:spcAft>
                      </a:pPr>
                      <a:r>
                        <a:rPr lang="en-US" sz="2400">
                          <a:effectLst/>
                        </a:rPr>
                        <a:t>cholic-acid</a:t>
                      </a:r>
                      <a:endParaRPr lang="en-US" sz="2400">
                        <a:effectLst/>
                        <a:latin typeface="Garamond"/>
                        <a:ea typeface="SimSun"/>
                        <a:cs typeface="Times New Roman"/>
                      </a:endParaRPr>
                    </a:p>
                  </a:txBody>
                  <a:tcPr marL="68580" marR="68580" marT="0" marB="0" anchor="b"/>
                </a:tc>
                <a:tc>
                  <a:txBody>
                    <a:bodyPr/>
                    <a:lstStyle/>
                    <a:p>
                      <a:pPr marL="0" marR="0" algn="just">
                        <a:lnSpc>
                          <a:spcPct val="100000"/>
                        </a:lnSpc>
                        <a:spcBef>
                          <a:spcPts val="0"/>
                        </a:spcBef>
                        <a:spcAft>
                          <a:spcPts val="0"/>
                        </a:spcAft>
                      </a:pPr>
                      <a:r>
                        <a:rPr lang="en-US" sz="2400">
                          <a:effectLst/>
                        </a:rPr>
                        <a:t>bile acid</a:t>
                      </a:r>
                      <a:endParaRPr lang="en-US" sz="2400">
                        <a:effectLst/>
                        <a:latin typeface="Garamond"/>
                        <a:ea typeface="SimSun"/>
                        <a:cs typeface="Times New Roman"/>
                      </a:endParaRPr>
                    </a:p>
                  </a:txBody>
                  <a:tcPr marL="68580" marR="68580" marT="0" marB="0" anchor="ctr"/>
                </a:tc>
                <a:tc>
                  <a:txBody>
                    <a:bodyPr/>
                    <a:lstStyle/>
                    <a:p>
                      <a:pPr marL="0" marR="0" algn="l">
                        <a:lnSpc>
                          <a:spcPct val="100000"/>
                        </a:lnSpc>
                        <a:spcBef>
                          <a:spcPts val="0"/>
                        </a:spcBef>
                        <a:spcAft>
                          <a:spcPts val="0"/>
                        </a:spcAft>
                      </a:pPr>
                      <a:r>
                        <a:rPr lang="en-US" sz="2400">
                          <a:effectLst/>
                        </a:rPr>
                        <a:t>COX7A1,</a:t>
                      </a:r>
                    </a:p>
                    <a:p>
                      <a:pPr marL="0" marR="0" algn="l">
                        <a:lnSpc>
                          <a:spcPct val="100000"/>
                        </a:lnSpc>
                        <a:spcBef>
                          <a:spcPts val="0"/>
                        </a:spcBef>
                        <a:spcAft>
                          <a:spcPts val="0"/>
                        </a:spcAft>
                      </a:pPr>
                      <a:r>
                        <a:rPr lang="en-US" sz="2400">
                          <a:effectLst/>
                        </a:rPr>
                        <a:t>PLA2G1B</a:t>
                      </a:r>
                      <a:endParaRPr lang="en-US" sz="2400">
                        <a:effectLst/>
                        <a:latin typeface="Garamond"/>
                        <a:ea typeface="SimSun"/>
                        <a:cs typeface="Times New Roman"/>
                      </a:endParaRPr>
                    </a:p>
                  </a:txBody>
                  <a:tcPr marL="68580" marR="68580" marT="0" marB="0" anchor="ctr"/>
                </a:tc>
                <a:tc>
                  <a:txBody>
                    <a:bodyPr/>
                    <a:lstStyle/>
                    <a:p>
                      <a:pPr marL="0" lvl="0" algn="l">
                        <a:lnSpc>
                          <a:spcPct val="100000"/>
                        </a:lnSpc>
                        <a:spcBef>
                          <a:spcPts val="0"/>
                        </a:spcBef>
                        <a:spcAft>
                          <a:spcPts val="0"/>
                        </a:spcAft>
                        <a:buNone/>
                      </a:pPr>
                      <a:r>
                        <a:rPr lang="en-US" sz="2400" b="0" i="0" u="none" strike="noStrike" noProof="0">
                          <a:effectLst/>
                          <a:latin typeface="Calibri Light"/>
                        </a:rPr>
                        <a:t>Launched </a:t>
                      </a:r>
                    </a:p>
                  </a:txBody>
                  <a:tcPr marL="68580" marR="68580" marT="0" marB="0"/>
                </a:tc>
                <a:extLst>
                  <a:ext uri="{0D108BD9-81ED-4DB2-BD59-A6C34878D82A}">
                    <a16:rowId xmlns:a16="http://schemas.microsoft.com/office/drawing/2014/main" val="3889912630"/>
                  </a:ext>
                </a:extLst>
              </a:tr>
              <a:tr h="715884">
                <a:tc>
                  <a:txBody>
                    <a:bodyPr/>
                    <a:lstStyle/>
                    <a:p>
                      <a:pPr marL="0" marR="0" algn="l">
                        <a:lnSpc>
                          <a:spcPct val="100000"/>
                        </a:lnSpc>
                        <a:spcBef>
                          <a:spcPts val="0"/>
                        </a:spcBef>
                        <a:spcAft>
                          <a:spcPts val="0"/>
                        </a:spcAft>
                      </a:pPr>
                      <a:r>
                        <a:rPr lang="en-US" sz="2400">
                          <a:effectLst/>
                        </a:rPr>
                        <a:t>dexfosfoserine</a:t>
                      </a:r>
                      <a:endParaRPr lang="en-US" sz="2400" err="1">
                        <a:effectLst/>
                        <a:latin typeface="Garamond"/>
                        <a:ea typeface="SimSun"/>
                        <a:cs typeface="Times New Roman"/>
                      </a:endParaRPr>
                    </a:p>
                  </a:txBody>
                  <a:tcPr marL="68580" marR="68580" marT="0" marB="0" anchor="b"/>
                </a:tc>
                <a:tc>
                  <a:txBody>
                    <a:bodyPr/>
                    <a:lstStyle/>
                    <a:p>
                      <a:pPr marL="0" marR="0" algn="just">
                        <a:lnSpc>
                          <a:spcPct val="100000"/>
                        </a:lnSpc>
                        <a:spcBef>
                          <a:spcPts val="0"/>
                        </a:spcBef>
                        <a:spcAft>
                          <a:spcPts val="0"/>
                        </a:spcAft>
                      </a:pPr>
                      <a:r>
                        <a:rPr lang="en-US" sz="2400">
                          <a:effectLst/>
                        </a:rPr>
                        <a:t>membrane integrity </a:t>
                      </a:r>
                    </a:p>
                    <a:p>
                      <a:pPr marL="0" marR="0" algn="just">
                        <a:lnSpc>
                          <a:spcPct val="100000"/>
                        </a:lnSpc>
                        <a:spcBef>
                          <a:spcPts val="0"/>
                        </a:spcBef>
                        <a:spcAft>
                          <a:spcPts val="0"/>
                        </a:spcAft>
                      </a:pPr>
                      <a:r>
                        <a:rPr lang="en-US" sz="2400">
                          <a:effectLst/>
                        </a:rPr>
                        <a:t>inhibitor</a:t>
                      </a:r>
                      <a:endParaRPr lang="en-US" sz="2400">
                        <a:effectLst/>
                        <a:latin typeface="Garamond"/>
                        <a:ea typeface="SimSun"/>
                        <a:cs typeface="Times New Roman"/>
                      </a:endParaRPr>
                    </a:p>
                  </a:txBody>
                  <a:tcPr marL="68580" marR="68580" marT="0" marB="0" anchor="ctr"/>
                </a:tc>
                <a:tc>
                  <a:txBody>
                    <a:bodyPr/>
                    <a:lstStyle/>
                    <a:p>
                      <a:pPr marL="0" marR="0" algn="l">
                        <a:lnSpc>
                          <a:spcPct val="100000"/>
                        </a:lnSpc>
                        <a:spcBef>
                          <a:spcPts val="0"/>
                        </a:spcBef>
                        <a:spcAft>
                          <a:spcPts val="0"/>
                        </a:spcAft>
                      </a:pPr>
                      <a:r>
                        <a:rPr lang="en-US" sz="2400">
                          <a:effectLst/>
                        </a:rPr>
                        <a:t>CFTR,</a:t>
                      </a:r>
                    </a:p>
                    <a:p>
                      <a:pPr marL="0" marR="0" algn="l">
                        <a:lnSpc>
                          <a:spcPct val="100000"/>
                        </a:lnSpc>
                        <a:spcBef>
                          <a:spcPts val="0"/>
                        </a:spcBef>
                        <a:spcAft>
                          <a:spcPts val="0"/>
                        </a:spcAft>
                      </a:pPr>
                      <a:r>
                        <a:rPr lang="en-US" sz="2400">
                          <a:effectLst/>
                        </a:rPr>
                        <a:t>REG1A</a:t>
                      </a:r>
                      <a:endParaRPr lang="en-US" sz="2400">
                        <a:effectLst/>
                        <a:latin typeface="Garamond"/>
                        <a:ea typeface="SimSun"/>
                        <a:cs typeface="Times New Roman"/>
                      </a:endParaRPr>
                    </a:p>
                  </a:txBody>
                  <a:tcPr marL="68580" marR="68580" marT="0" marB="0" anchor="ctr"/>
                </a:tc>
                <a:tc>
                  <a:txBody>
                    <a:bodyPr/>
                    <a:lstStyle/>
                    <a:p>
                      <a:pPr marL="0" lvl="0" algn="l">
                        <a:lnSpc>
                          <a:spcPct val="100000"/>
                        </a:lnSpc>
                        <a:spcBef>
                          <a:spcPts val="0"/>
                        </a:spcBef>
                        <a:spcAft>
                          <a:spcPts val="0"/>
                        </a:spcAft>
                        <a:buNone/>
                      </a:pPr>
                      <a:r>
                        <a:rPr lang="en-US" sz="2400" b="0" i="0" u="none" strike="noStrike" noProof="0">
                          <a:effectLst/>
                          <a:latin typeface="Calibri Light"/>
                        </a:rPr>
                        <a:t>Preclinical </a:t>
                      </a:r>
                      <a:endParaRPr lang="en-US"/>
                    </a:p>
                  </a:txBody>
                  <a:tcPr marL="68580" marR="68580" marT="0" marB="0"/>
                </a:tc>
                <a:extLst>
                  <a:ext uri="{0D108BD9-81ED-4DB2-BD59-A6C34878D82A}">
                    <a16:rowId xmlns:a16="http://schemas.microsoft.com/office/drawing/2014/main" val="137028853"/>
                  </a:ext>
                </a:extLst>
              </a:tr>
            </a:tbl>
          </a:graphicData>
        </a:graphic>
      </p:graphicFrame>
    </p:spTree>
    <p:extLst>
      <p:ext uri="{BB962C8B-B14F-4D97-AF65-F5344CB8AC3E}">
        <p14:creationId xmlns:p14="http://schemas.microsoft.com/office/powerpoint/2010/main" val="32580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640CFF-0536-DFA4-495C-01B027565A1F}"/>
              </a:ext>
            </a:extLst>
          </p:cNvPr>
          <p:cNvSpPr>
            <a:spLocks noGrp="1"/>
          </p:cNvSpPr>
          <p:nvPr>
            <p:ph type="title"/>
          </p:nvPr>
        </p:nvSpPr>
        <p:spPr>
          <a:xfrm>
            <a:off x="0" y="0"/>
            <a:ext cx="10772775" cy="1658198"/>
          </a:xfrm>
        </p:spPr>
        <p:txBody>
          <a:bodyPr/>
          <a:lstStyle/>
          <a:p>
            <a:r>
              <a:rPr lang="en-US">
                <a:ea typeface="+mj-lt"/>
                <a:cs typeface="+mj-lt"/>
              </a:rPr>
              <a:t>Results – Most Significant Gene Across Datasets</a:t>
            </a:r>
          </a:p>
        </p:txBody>
      </p:sp>
      <p:pic>
        <p:nvPicPr>
          <p:cNvPr id="5" name="Picture 4" descr="Chart, bar chart&#10;&#10;Description automatically generated">
            <a:extLst>
              <a:ext uri="{FF2B5EF4-FFF2-40B4-BE49-F238E27FC236}">
                <a16:creationId xmlns:a16="http://schemas.microsoft.com/office/drawing/2014/main" id="{FA9A111B-35BF-AC26-5AF6-AD28B20DE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965" y="1520215"/>
            <a:ext cx="5869812" cy="4949770"/>
          </a:xfrm>
          <a:prstGeom prst="rect">
            <a:avLst/>
          </a:prstGeom>
        </p:spPr>
      </p:pic>
    </p:spTree>
    <p:extLst>
      <p:ext uri="{BB962C8B-B14F-4D97-AF65-F5344CB8AC3E}">
        <p14:creationId xmlns:p14="http://schemas.microsoft.com/office/powerpoint/2010/main" val="60763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640CFF-0536-DFA4-495C-01B027565A1F}"/>
              </a:ext>
            </a:extLst>
          </p:cNvPr>
          <p:cNvSpPr>
            <a:spLocks noGrp="1"/>
          </p:cNvSpPr>
          <p:nvPr>
            <p:ph type="title"/>
          </p:nvPr>
        </p:nvSpPr>
        <p:spPr>
          <a:xfrm>
            <a:off x="0" y="0"/>
            <a:ext cx="10772775" cy="1658198"/>
          </a:xfrm>
        </p:spPr>
        <p:txBody>
          <a:bodyPr/>
          <a:lstStyle/>
          <a:p>
            <a:r>
              <a:rPr lang="en-US">
                <a:ea typeface="+mj-lt"/>
                <a:cs typeface="+mj-lt"/>
              </a:rPr>
              <a:t>Results  - Hypergeometric Test</a:t>
            </a:r>
          </a:p>
        </p:txBody>
      </p:sp>
      <p:graphicFrame>
        <p:nvGraphicFramePr>
          <p:cNvPr id="9" name="Table 8">
            <a:extLst>
              <a:ext uri="{FF2B5EF4-FFF2-40B4-BE49-F238E27FC236}">
                <a16:creationId xmlns:a16="http://schemas.microsoft.com/office/drawing/2014/main" id="{85886180-E785-757F-BD08-1EC0C3537644}"/>
              </a:ext>
            </a:extLst>
          </p:cNvPr>
          <p:cNvGraphicFramePr>
            <a:graphicFrameLocks noGrp="1"/>
          </p:cNvGraphicFramePr>
          <p:nvPr>
            <p:extLst>
              <p:ext uri="{D42A27DB-BD31-4B8C-83A1-F6EECF244321}">
                <p14:modId xmlns:p14="http://schemas.microsoft.com/office/powerpoint/2010/main" val="2330189609"/>
              </p:ext>
            </p:extLst>
          </p:nvPr>
        </p:nvGraphicFramePr>
        <p:xfrm>
          <a:off x="1391093" y="1240465"/>
          <a:ext cx="9608059" cy="5427805"/>
        </p:xfrm>
        <a:graphic>
          <a:graphicData uri="http://schemas.openxmlformats.org/drawingml/2006/table">
            <a:tbl>
              <a:tblPr>
                <a:tableStyleId>{5C22544A-7EE6-4342-B048-85BDC9FD1C3A}</a:tableStyleId>
              </a:tblPr>
              <a:tblGrid>
                <a:gridCol w="7256438">
                  <a:extLst>
                    <a:ext uri="{9D8B030D-6E8A-4147-A177-3AD203B41FA5}">
                      <a16:colId xmlns:a16="http://schemas.microsoft.com/office/drawing/2014/main" val="3099962531"/>
                    </a:ext>
                  </a:extLst>
                </a:gridCol>
                <a:gridCol w="2351621">
                  <a:extLst>
                    <a:ext uri="{9D8B030D-6E8A-4147-A177-3AD203B41FA5}">
                      <a16:colId xmlns:a16="http://schemas.microsoft.com/office/drawing/2014/main" val="2341314537"/>
                    </a:ext>
                  </a:extLst>
                </a:gridCol>
              </a:tblGrid>
              <a:tr h="373963">
                <a:tc>
                  <a:txBody>
                    <a:bodyPr/>
                    <a:lstStyle/>
                    <a:p>
                      <a:pPr marL="0" marR="0" algn="ctr">
                        <a:lnSpc>
                          <a:spcPts val="1200"/>
                        </a:lnSpc>
                        <a:spcBef>
                          <a:spcPts val="0"/>
                        </a:spcBef>
                        <a:spcAft>
                          <a:spcPts val="0"/>
                        </a:spcAft>
                      </a:pPr>
                      <a:r>
                        <a:rPr lang="en-US" sz="2000">
                          <a:effectLst/>
                        </a:rPr>
                        <a:t>Pathway</a:t>
                      </a:r>
                      <a:endParaRPr lang="en-US" sz="2000">
                        <a:effectLst/>
                        <a:latin typeface="Garamond"/>
                        <a:ea typeface="SimSun"/>
                        <a:cs typeface="Times New Roman"/>
                      </a:endParaRPr>
                    </a:p>
                  </a:txBody>
                  <a:tcPr marL="60454" marR="60454" marT="0" marB="0" anchor="b"/>
                </a:tc>
                <a:tc>
                  <a:txBody>
                    <a:bodyPr/>
                    <a:lstStyle/>
                    <a:p>
                      <a:pPr marL="0" marR="0" lvl="0" algn="ctr">
                        <a:lnSpc>
                          <a:spcPts val="1200"/>
                        </a:lnSpc>
                        <a:spcBef>
                          <a:spcPts val="0"/>
                        </a:spcBef>
                        <a:spcAft>
                          <a:spcPts val="0"/>
                        </a:spcAft>
                        <a:buNone/>
                      </a:pPr>
                      <a:r>
                        <a:rPr lang="en-US" sz="2000" b="0" i="0" u="none" strike="noStrike" noProof="0">
                          <a:effectLst/>
                          <a:latin typeface="Calibri Light"/>
                        </a:rPr>
                        <a:t>P-Value</a:t>
                      </a:r>
                      <a:endParaRPr lang="en-US"/>
                    </a:p>
                  </a:txBody>
                  <a:tcPr marL="60454" marR="60454" marT="0" marB="0" anchor="b"/>
                </a:tc>
                <a:extLst>
                  <a:ext uri="{0D108BD9-81ED-4DB2-BD59-A6C34878D82A}">
                    <a16:rowId xmlns:a16="http://schemas.microsoft.com/office/drawing/2014/main" val="677133089"/>
                  </a:ext>
                </a:extLst>
              </a:tr>
              <a:tr h="373963">
                <a:tc>
                  <a:txBody>
                    <a:bodyPr/>
                    <a:lstStyle/>
                    <a:p>
                      <a:pPr marL="0" marR="0" algn="l">
                        <a:lnSpc>
                          <a:spcPct val="100000"/>
                        </a:lnSpc>
                        <a:spcBef>
                          <a:spcPts val="0"/>
                        </a:spcBef>
                        <a:spcAft>
                          <a:spcPts val="0"/>
                        </a:spcAft>
                      </a:pPr>
                      <a:r>
                        <a:rPr lang="en-US" sz="2000">
                          <a:effectLst/>
                        </a:rPr>
                        <a:t>gene expression</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1.1E-06</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613227134"/>
                  </a:ext>
                </a:extLst>
              </a:tr>
              <a:tr h="373963">
                <a:tc>
                  <a:txBody>
                    <a:bodyPr/>
                    <a:lstStyle/>
                    <a:p>
                      <a:pPr marL="0" marR="0" algn="l">
                        <a:lnSpc>
                          <a:spcPct val="100000"/>
                        </a:lnSpc>
                        <a:spcBef>
                          <a:spcPts val="0"/>
                        </a:spcBef>
                        <a:spcAft>
                          <a:spcPts val="0"/>
                        </a:spcAft>
                      </a:pPr>
                      <a:r>
                        <a:rPr lang="en-US" sz="2000">
                          <a:effectLst/>
                        </a:rPr>
                        <a:t>response to stimulus</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5.8E-05</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265296045"/>
                  </a:ext>
                </a:extLst>
              </a:tr>
              <a:tr h="373963">
                <a:tc>
                  <a:txBody>
                    <a:bodyPr/>
                    <a:lstStyle/>
                    <a:p>
                      <a:pPr marL="0" marR="0" algn="l">
                        <a:lnSpc>
                          <a:spcPct val="100000"/>
                        </a:lnSpc>
                        <a:spcBef>
                          <a:spcPts val="0"/>
                        </a:spcBef>
                        <a:spcAft>
                          <a:spcPts val="0"/>
                        </a:spcAft>
                      </a:pPr>
                      <a:r>
                        <a:rPr lang="en-US" sz="2000">
                          <a:effectLst/>
                        </a:rPr>
                        <a:t> mRNA metabolic process</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1.1E-05</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2782549497"/>
                  </a:ext>
                </a:extLst>
              </a:tr>
              <a:tr h="373963">
                <a:tc>
                  <a:txBody>
                    <a:bodyPr/>
                    <a:lstStyle/>
                    <a:p>
                      <a:pPr marL="0" marR="0" algn="l">
                        <a:lnSpc>
                          <a:spcPct val="100000"/>
                        </a:lnSpc>
                        <a:spcBef>
                          <a:spcPts val="0"/>
                        </a:spcBef>
                        <a:spcAft>
                          <a:spcPts val="0"/>
                        </a:spcAft>
                      </a:pPr>
                      <a:r>
                        <a:rPr lang="en-US" sz="2000">
                          <a:effectLst/>
                        </a:rPr>
                        <a:t>viral life cycle</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1.3E-05</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4009582978"/>
                  </a:ext>
                </a:extLst>
              </a:tr>
              <a:tr h="758610">
                <a:tc>
                  <a:txBody>
                    <a:bodyPr/>
                    <a:lstStyle/>
                    <a:p>
                      <a:pPr marL="0" marR="0" algn="l">
                        <a:lnSpc>
                          <a:spcPct val="100000"/>
                        </a:lnSpc>
                        <a:spcBef>
                          <a:spcPts val="0"/>
                        </a:spcBef>
                        <a:spcAft>
                          <a:spcPts val="0"/>
                        </a:spcAft>
                      </a:pPr>
                      <a:r>
                        <a:rPr lang="en-US" sz="2000">
                          <a:effectLst/>
                        </a:rPr>
                        <a:t>nuclear-transcribed mRNA catabolic process, nonsense-mediated decay</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2.0E-05</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3736690875"/>
                  </a:ext>
                </a:extLst>
              </a:tr>
              <a:tr h="555602">
                <a:tc>
                  <a:txBody>
                    <a:bodyPr/>
                    <a:lstStyle/>
                    <a:p>
                      <a:pPr marL="0" marR="0" algn="l">
                        <a:lnSpc>
                          <a:spcPct val="100000"/>
                        </a:lnSpc>
                        <a:spcBef>
                          <a:spcPts val="0"/>
                        </a:spcBef>
                        <a:spcAft>
                          <a:spcPts val="0"/>
                        </a:spcAft>
                      </a:pPr>
                      <a:r>
                        <a:rPr lang="en-US" sz="2000">
                          <a:effectLst/>
                        </a:rPr>
                        <a:t> SRP-dependent co-translational protein targeting to membrane</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3.7E-05</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1313609871"/>
                  </a:ext>
                </a:extLst>
              </a:tr>
              <a:tr h="373963">
                <a:tc>
                  <a:txBody>
                    <a:bodyPr/>
                    <a:lstStyle/>
                    <a:p>
                      <a:pPr marL="0" marR="0" algn="l">
                        <a:lnSpc>
                          <a:spcPct val="100000"/>
                        </a:lnSpc>
                        <a:spcBef>
                          <a:spcPts val="0"/>
                        </a:spcBef>
                        <a:spcAft>
                          <a:spcPts val="0"/>
                        </a:spcAft>
                      </a:pPr>
                      <a:r>
                        <a:rPr lang="en-US" sz="2000">
                          <a:effectLst/>
                        </a:rPr>
                        <a:t>pattern specification process</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2.0E-04</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1159559710"/>
                  </a:ext>
                </a:extLst>
              </a:tr>
              <a:tr h="373963">
                <a:tc>
                  <a:txBody>
                    <a:bodyPr/>
                    <a:lstStyle/>
                    <a:p>
                      <a:pPr marL="0" marR="0" algn="l">
                        <a:lnSpc>
                          <a:spcPct val="100000"/>
                        </a:lnSpc>
                        <a:spcBef>
                          <a:spcPts val="0"/>
                        </a:spcBef>
                        <a:spcAft>
                          <a:spcPts val="0"/>
                        </a:spcAft>
                      </a:pPr>
                      <a:r>
                        <a:rPr lang="en-US" sz="2000">
                          <a:effectLst/>
                        </a:rPr>
                        <a:t>cell morphogenesis</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2.4E-04</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491926261"/>
                  </a:ext>
                </a:extLst>
              </a:tr>
              <a:tr h="555602">
                <a:tc>
                  <a:txBody>
                    <a:bodyPr/>
                    <a:lstStyle/>
                    <a:p>
                      <a:pPr marL="0" marR="0" algn="l">
                        <a:lnSpc>
                          <a:spcPct val="100000"/>
                        </a:lnSpc>
                        <a:spcBef>
                          <a:spcPts val="0"/>
                        </a:spcBef>
                        <a:spcAft>
                          <a:spcPts val="0"/>
                        </a:spcAft>
                      </a:pPr>
                      <a:r>
                        <a:rPr lang="en-US" sz="2000">
                          <a:effectLst/>
                        </a:rPr>
                        <a:t> nucleic acid phosphodiester bond hydrolysis </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4.2E-04</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4129298941"/>
                  </a:ext>
                </a:extLst>
              </a:tr>
              <a:tr h="940250">
                <a:tc>
                  <a:txBody>
                    <a:bodyPr/>
                    <a:lstStyle/>
                    <a:p>
                      <a:pPr marL="0" marR="0" algn="l">
                        <a:lnSpc>
                          <a:spcPct val="100000"/>
                        </a:lnSpc>
                        <a:spcBef>
                          <a:spcPts val="0"/>
                        </a:spcBef>
                        <a:spcAft>
                          <a:spcPts val="0"/>
                        </a:spcAft>
                      </a:pPr>
                      <a:r>
                        <a:rPr lang="en-US" sz="2000">
                          <a:effectLst/>
                        </a:rPr>
                        <a:t> detection of chemical stimulus involved in sensory perception of smell electronic annotation'</a:t>
                      </a:r>
                      <a:endParaRPr lang="en-US" sz="2000">
                        <a:effectLst/>
                        <a:latin typeface="Garamond"/>
                        <a:ea typeface="SimSun"/>
                        <a:cs typeface="Times New Roman"/>
                      </a:endParaRPr>
                    </a:p>
                  </a:txBody>
                  <a:tcPr marL="60454" marR="60454" marT="0" marB="0" anchor="b"/>
                </a:tc>
                <a:tc>
                  <a:txBody>
                    <a:bodyPr/>
                    <a:lstStyle/>
                    <a:p>
                      <a:pPr marL="0" marR="0" algn="ctr">
                        <a:lnSpc>
                          <a:spcPts val="1200"/>
                        </a:lnSpc>
                        <a:spcBef>
                          <a:spcPts val="0"/>
                        </a:spcBef>
                        <a:spcAft>
                          <a:spcPts val="0"/>
                        </a:spcAft>
                      </a:pPr>
                      <a:r>
                        <a:rPr lang="en-US" sz="2000">
                          <a:effectLst/>
                        </a:rPr>
                        <a:t>7.3E-04</a:t>
                      </a:r>
                      <a:endParaRPr lang="en-US" sz="2000">
                        <a:effectLst/>
                        <a:latin typeface="Garamond"/>
                        <a:ea typeface="SimSun"/>
                        <a:cs typeface="Times New Roman"/>
                      </a:endParaRPr>
                    </a:p>
                  </a:txBody>
                  <a:tcPr marL="60454" marR="60454" marT="0" marB="0" anchor="b"/>
                </a:tc>
                <a:extLst>
                  <a:ext uri="{0D108BD9-81ED-4DB2-BD59-A6C34878D82A}">
                    <a16:rowId xmlns:a16="http://schemas.microsoft.com/office/drawing/2014/main" val="3517198365"/>
                  </a:ext>
                </a:extLst>
              </a:tr>
            </a:tbl>
          </a:graphicData>
        </a:graphic>
      </p:graphicFrame>
    </p:spTree>
    <p:extLst>
      <p:ext uri="{BB962C8B-B14F-4D97-AF65-F5344CB8AC3E}">
        <p14:creationId xmlns:p14="http://schemas.microsoft.com/office/powerpoint/2010/main" val="408593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AD4D-6E16-E513-F266-0B6A7632036C}"/>
              </a:ext>
            </a:extLst>
          </p:cNvPr>
          <p:cNvSpPr>
            <a:spLocks noGrp="1"/>
          </p:cNvSpPr>
          <p:nvPr>
            <p:ph type="title"/>
          </p:nvPr>
        </p:nvSpPr>
        <p:spPr/>
        <p:txBody>
          <a:bodyPr/>
          <a:lstStyle/>
          <a:p>
            <a:r>
              <a:rPr lang="en-US">
                <a:ea typeface="+mj-lt"/>
                <a:cs typeface="+mj-lt"/>
              </a:rPr>
              <a:t>Discussion</a:t>
            </a:r>
          </a:p>
        </p:txBody>
      </p:sp>
      <p:graphicFrame>
        <p:nvGraphicFramePr>
          <p:cNvPr id="5" name="Content Placeholder 2">
            <a:extLst>
              <a:ext uri="{FF2B5EF4-FFF2-40B4-BE49-F238E27FC236}">
                <a16:creationId xmlns:a16="http://schemas.microsoft.com/office/drawing/2014/main" id="{1C621F65-04EB-C818-D78F-007E114F4E44}"/>
              </a:ext>
            </a:extLst>
          </p:cNvPr>
          <p:cNvGraphicFramePr>
            <a:graphicFrameLocks noGrp="1"/>
          </p:cNvGraphicFramePr>
          <p:nvPr>
            <p:ph idx="1"/>
            <p:extLst>
              <p:ext uri="{D42A27DB-BD31-4B8C-83A1-F6EECF244321}">
                <p14:modId xmlns:p14="http://schemas.microsoft.com/office/powerpoint/2010/main" val="3188498929"/>
              </p:ext>
            </p:extLst>
          </p:nvPr>
        </p:nvGraphicFramePr>
        <p:xfrm>
          <a:off x="676656" y="1594624"/>
          <a:ext cx="10753725" cy="5062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452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96F8-81DC-B6CB-9B9D-5132E27B9D2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B9E175E-2734-E2E6-79CD-1B2A213656EE}"/>
              </a:ext>
            </a:extLst>
          </p:cNvPr>
          <p:cNvSpPr>
            <a:spLocks noGrp="1"/>
          </p:cNvSpPr>
          <p:nvPr>
            <p:ph idx="1"/>
          </p:nvPr>
        </p:nvSpPr>
        <p:spPr/>
        <p:txBody>
          <a:bodyPr>
            <a:normAutofit fontScale="32500" lnSpcReduction="20000"/>
          </a:bodyPr>
          <a:lstStyle/>
          <a:p>
            <a:pPr marL="0" indent="0">
              <a:buNone/>
            </a:pPr>
            <a:r>
              <a:rPr lang="en-US" sz="4400" dirty="0">
                <a:solidFill>
                  <a:schemeClr val="tx1">
                    <a:alpha val="70000"/>
                  </a:schemeClr>
                </a:solidFill>
                <a:latin typeface="+mj-lt"/>
                <a:ea typeface="+mn-lt"/>
                <a:cs typeface="+mn-lt"/>
              </a:rPr>
              <a:t>1. “</a:t>
            </a:r>
            <a:r>
              <a:rPr lang="en-US" sz="4400" dirty="0">
                <a:latin typeface="+mj-lt"/>
                <a:ea typeface="+mn-lt"/>
                <a:cs typeface="+mn-lt"/>
              </a:rPr>
              <a:t>Key statistics for pancreatic cancer,” </a:t>
            </a:r>
            <a:r>
              <a:rPr lang="en-US" sz="4400" i="1" dirty="0">
                <a:latin typeface="+mj-lt"/>
                <a:ea typeface="+mn-lt"/>
                <a:cs typeface="+mn-lt"/>
              </a:rPr>
              <a:t>American Cancer Society</a:t>
            </a:r>
            <a:r>
              <a:rPr lang="en-US" sz="4400" dirty="0">
                <a:latin typeface="+mj-lt"/>
                <a:ea typeface="+mn-lt"/>
                <a:cs typeface="+mn-lt"/>
              </a:rPr>
              <a:t>. [Online]. Available: </a:t>
            </a:r>
            <a:r>
              <a:rPr lang="en-US" sz="4400" dirty="0">
                <a:latin typeface="+mj-lt"/>
                <a:ea typeface="+mn-lt"/>
                <a:cs typeface="+mn-lt"/>
                <a:hlinkClick r:id="rId2"/>
              </a:rPr>
              <a:t>https://www.cancer.org/cancer/pancreatic-cancer/about/key-statistics.html</a:t>
            </a:r>
            <a:r>
              <a:rPr lang="en-US" sz="4400" dirty="0">
                <a:latin typeface="+mj-lt"/>
                <a:ea typeface="+mn-lt"/>
                <a:cs typeface="+mn-lt"/>
              </a:rPr>
              <a:t>. [Accessed: 29-May-2022]. </a:t>
            </a:r>
            <a:endParaRPr lang="en-US" sz="4400" dirty="0">
              <a:solidFill>
                <a:srgbClr val="FFFFFF">
                  <a:alpha val="70000"/>
                </a:srgbClr>
              </a:solidFill>
              <a:latin typeface="+mj-lt"/>
            </a:endParaRPr>
          </a:p>
          <a:p>
            <a:pPr marL="0" indent="0">
              <a:buNone/>
            </a:pPr>
            <a:r>
              <a:rPr lang="en-US" sz="4400" dirty="0">
                <a:solidFill>
                  <a:schemeClr val="tx1">
                    <a:alpha val="70000"/>
                  </a:schemeClr>
                </a:solidFill>
                <a:latin typeface="+mj-lt"/>
                <a:ea typeface="+mn-lt"/>
                <a:cs typeface="+mn-lt"/>
              </a:rPr>
              <a:t>2. </a:t>
            </a:r>
            <a:r>
              <a:rPr lang="en-US" sz="4400" dirty="0">
                <a:latin typeface="+mj-lt"/>
                <a:ea typeface="+mn-lt"/>
                <a:cs typeface="+mn-lt"/>
              </a:rPr>
              <a:t>M. Orth, P. Metzger, S. </a:t>
            </a:r>
            <a:r>
              <a:rPr lang="en-US" sz="4400" dirty="0" err="1">
                <a:latin typeface="+mj-lt"/>
                <a:ea typeface="+mn-lt"/>
                <a:cs typeface="+mn-lt"/>
              </a:rPr>
              <a:t>Gerum</a:t>
            </a:r>
            <a:r>
              <a:rPr lang="en-US" sz="4400" dirty="0">
                <a:latin typeface="+mj-lt"/>
                <a:ea typeface="+mn-lt"/>
                <a:cs typeface="+mn-lt"/>
              </a:rPr>
              <a:t>, J. </a:t>
            </a:r>
            <a:r>
              <a:rPr lang="en-US" sz="4400" dirty="0" err="1">
                <a:latin typeface="+mj-lt"/>
                <a:ea typeface="+mn-lt"/>
                <a:cs typeface="+mn-lt"/>
              </a:rPr>
              <a:t>Mayerle</a:t>
            </a:r>
            <a:r>
              <a:rPr lang="en-US" sz="4400" dirty="0">
                <a:latin typeface="+mj-lt"/>
                <a:ea typeface="+mn-lt"/>
                <a:cs typeface="+mn-lt"/>
              </a:rPr>
              <a:t>, G. Schneider, C. Belka, M. </a:t>
            </a:r>
            <a:r>
              <a:rPr lang="en-US" sz="4400" dirty="0" err="1">
                <a:latin typeface="+mj-lt"/>
                <a:ea typeface="+mn-lt"/>
                <a:cs typeface="+mn-lt"/>
              </a:rPr>
              <a:t>Schnurr</a:t>
            </a:r>
            <a:r>
              <a:rPr lang="en-US" sz="4400" dirty="0">
                <a:latin typeface="+mj-lt"/>
                <a:ea typeface="+mn-lt"/>
                <a:cs typeface="+mn-lt"/>
              </a:rPr>
              <a:t>, and K. Lauber, “Pancreatic ductal adenocarcinoma: Biological hallmarks, current status, and future perspectives of combined modality treatment approaches - radiation oncology,” </a:t>
            </a:r>
            <a:r>
              <a:rPr lang="en-US" sz="4400" i="1" dirty="0">
                <a:latin typeface="+mj-lt"/>
                <a:ea typeface="+mn-lt"/>
                <a:cs typeface="+mn-lt"/>
              </a:rPr>
              <a:t>BioMed Central</a:t>
            </a:r>
            <a:r>
              <a:rPr lang="en-US" sz="4400" dirty="0">
                <a:latin typeface="+mj-lt"/>
                <a:ea typeface="+mn-lt"/>
                <a:cs typeface="+mn-lt"/>
              </a:rPr>
              <a:t>, 08-Aug-2019. [Online]. Available: </a:t>
            </a:r>
            <a:r>
              <a:rPr lang="en-US" sz="4400" dirty="0">
                <a:latin typeface="+mj-lt"/>
                <a:ea typeface="+mn-lt"/>
                <a:cs typeface="+mn-lt"/>
                <a:hlinkClick r:id="rId3"/>
              </a:rPr>
              <a:t>https://ro-journal.biomedcentral.com/articles/10.1186/s13014-019-1345-6</a:t>
            </a:r>
            <a:r>
              <a:rPr lang="en-US" sz="4400" dirty="0">
                <a:latin typeface="+mj-lt"/>
                <a:ea typeface="+mn-lt"/>
                <a:cs typeface="+mn-lt"/>
              </a:rPr>
              <a:t>. [Accessed: 04-Jun-2022]. </a:t>
            </a:r>
          </a:p>
          <a:p>
            <a:pPr marL="0" marR="0" indent="0">
              <a:buNone/>
            </a:pPr>
            <a:r>
              <a:rPr lang="en-US" sz="4400" dirty="0">
                <a:solidFill>
                  <a:schemeClr val="tx1">
                    <a:alpha val="70000"/>
                  </a:schemeClr>
                </a:solidFill>
                <a:latin typeface="+mj-lt"/>
                <a:ea typeface="+mn-lt"/>
                <a:cs typeface="+mn-lt"/>
              </a:rPr>
              <a:t>3. </a:t>
            </a:r>
            <a:r>
              <a:rPr lang="en-US" sz="4400" dirty="0">
                <a:effectLst/>
                <a:latin typeface="+mj-lt"/>
                <a:ea typeface="Times New Roman" panose="02020603050405020304" pitchFamily="18" charset="0"/>
              </a:rPr>
              <a:t>M. Orth, P. Metzger, S. </a:t>
            </a:r>
            <a:r>
              <a:rPr lang="en-US" sz="4400" dirty="0" err="1">
                <a:effectLst/>
                <a:latin typeface="+mj-lt"/>
                <a:ea typeface="Times New Roman" panose="02020603050405020304" pitchFamily="18" charset="0"/>
              </a:rPr>
              <a:t>Gerum</a:t>
            </a:r>
            <a:r>
              <a:rPr lang="en-US" sz="4400" dirty="0">
                <a:effectLst/>
                <a:latin typeface="+mj-lt"/>
                <a:ea typeface="Times New Roman" panose="02020603050405020304" pitchFamily="18" charset="0"/>
              </a:rPr>
              <a:t>, J. </a:t>
            </a:r>
            <a:r>
              <a:rPr lang="en-US" sz="4400" dirty="0" err="1">
                <a:effectLst/>
                <a:latin typeface="+mj-lt"/>
                <a:ea typeface="Times New Roman" panose="02020603050405020304" pitchFamily="18" charset="0"/>
              </a:rPr>
              <a:t>Mayerle</a:t>
            </a:r>
            <a:r>
              <a:rPr lang="en-US" sz="4400" dirty="0">
                <a:effectLst/>
                <a:latin typeface="+mj-lt"/>
                <a:ea typeface="Times New Roman" panose="02020603050405020304" pitchFamily="18" charset="0"/>
              </a:rPr>
              <a:t>, G. Schneider, C. Belka, M. </a:t>
            </a:r>
            <a:r>
              <a:rPr lang="en-US" sz="4400" dirty="0" err="1">
                <a:effectLst/>
                <a:latin typeface="+mj-lt"/>
                <a:ea typeface="Times New Roman" panose="02020603050405020304" pitchFamily="18" charset="0"/>
              </a:rPr>
              <a:t>Schnurr</a:t>
            </a:r>
            <a:r>
              <a:rPr lang="en-US" sz="4400" dirty="0">
                <a:effectLst/>
                <a:latin typeface="+mj-lt"/>
                <a:ea typeface="Times New Roman" panose="02020603050405020304" pitchFamily="18" charset="0"/>
              </a:rPr>
              <a:t>, and K. Lauber, “Pancreatic ductal adenocarcinoma: Biological hallmarks, current status, and future perspectives of combined modality treatment approaches - radiation oncology,” </a:t>
            </a:r>
            <a:r>
              <a:rPr lang="en-US" sz="4400" i="1" dirty="0">
                <a:effectLst/>
                <a:latin typeface="+mj-lt"/>
                <a:ea typeface="Times New Roman" panose="02020603050405020304" pitchFamily="18" charset="0"/>
              </a:rPr>
              <a:t>BioMed Central</a:t>
            </a:r>
            <a:r>
              <a:rPr lang="en-US" sz="4400" dirty="0">
                <a:effectLst/>
                <a:latin typeface="+mj-lt"/>
                <a:ea typeface="Times New Roman" panose="02020603050405020304" pitchFamily="18" charset="0"/>
              </a:rPr>
              <a:t>, 08-Aug-2019. [Online]. Available: https://ro-journal.biomedcentral.com/articles/10.1186/s13014-019-1345-6. [Accessed: 29-May-2022]. </a:t>
            </a:r>
          </a:p>
          <a:p>
            <a:pPr marL="0" marR="0" indent="0">
              <a:buNone/>
            </a:pPr>
            <a:r>
              <a:rPr lang="en-US" sz="4400" dirty="0">
                <a:effectLst/>
                <a:latin typeface="+mj-lt"/>
                <a:ea typeface="Times New Roman" panose="02020603050405020304" pitchFamily="18" charset="0"/>
              </a:rPr>
              <a:t>4.L. T. </a:t>
            </a:r>
            <a:r>
              <a:rPr lang="en-US" sz="4400" dirty="0" err="1">
                <a:effectLst/>
                <a:latin typeface="+mj-lt"/>
                <a:ea typeface="Times New Roman" panose="02020603050405020304" pitchFamily="18" charset="0"/>
              </a:rPr>
              <a:t>Senbanjo</a:t>
            </a:r>
            <a:r>
              <a:rPr lang="en-US" sz="4400" dirty="0">
                <a:effectLst/>
                <a:latin typeface="+mj-lt"/>
                <a:ea typeface="Times New Roman" panose="02020603050405020304" pitchFamily="18" charset="0"/>
              </a:rPr>
              <a:t> and M. A. </a:t>
            </a:r>
            <a:r>
              <a:rPr lang="en-US" sz="4400" dirty="0" err="1">
                <a:effectLst/>
                <a:latin typeface="+mj-lt"/>
                <a:ea typeface="Times New Roman" panose="02020603050405020304" pitchFamily="18" charset="0"/>
              </a:rPr>
              <a:t>Chellaiah</a:t>
            </a:r>
            <a:r>
              <a:rPr lang="en-US" sz="4400" dirty="0">
                <a:effectLst/>
                <a:latin typeface="+mj-lt"/>
                <a:ea typeface="Times New Roman" panose="02020603050405020304" pitchFamily="18" charset="0"/>
              </a:rPr>
              <a:t>, “CD44: A multifunctional cell surface adhesion receptor is a regulator of progression and metastasis of cancer cells,” </a:t>
            </a:r>
            <a:r>
              <a:rPr lang="en-US" sz="4400" i="1" dirty="0">
                <a:effectLst/>
                <a:latin typeface="+mj-lt"/>
                <a:ea typeface="Times New Roman" panose="02020603050405020304" pitchFamily="18" charset="0"/>
              </a:rPr>
              <a:t>Frontiers in cell and developmental biology</a:t>
            </a:r>
            <a:r>
              <a:rPr lang="en-US" sz="4400" dirty="0">
                <a:effectLst/>
                <a:latin typeface="+mj-lt"/>
                <a:ea typeface="Times New Roman" panose="02020603050405020304" pitchFamily="18" charset="0"/>
              </a:rPr>
              <a:t>, 07-Mar-2017. [Online]. Available: https://www.ncbi.nlm.nih.gov/pmc/articles/PMC5339222/. [Accessed: 04-Jun-2022]. </a:t>
            </a:r>
          </a:p>
          <a:p>
            <a:pPr marL="0" marR="0" indent="0">
              <a:buNone/>
            </a:pPr>
            <a:r>
              <a:rPr lang="en-US" sz="4400" dirty="0">
                <a:latin typeface="+mj-lt"/>
                <a:ea typeface="Times New Roman" panose="02020603050405020304" pitchFamily="18" charset="0"/>
              </a:rPr>
              <a:t>5</a:t>
            </a:r>
            <a:r>
              <a:rPr lang="en-US" sz="4400" dirty="0">
                <a:effectLst/>
                <a:latin typeface="+mj-lt"/>
                <a:ea typeface="Times New Roman" panose="02020603050405020304" pitchFamily="18" charset="0"/>
              </a:rPr>
              <a:t>.“Molecular </a:t>
            </a:r>
            <a:r>
              <a:rPr lang="en-US" sz="4400" dirty="0" err="1">
                <a:effectLst/>
                <a:latin typeface="+mj-lt"/>
                <a:ea typeface="Times New Roman" panose="02020603050405020304" pitchFamily="18" charset="0"/>
              </a:rPr>
              <a:t>organisation</a:t>
            </a:r>
            <a:r>
              <a:rPr lang="en-US" sz="4400" dirty="0">
                <a:effectLst/>
                <a:latin typeface="+mj-lt"/>
                <a:ea typeface="Times New Roman" panose="02020603050405020304" pitchFamily="18" charset="0"/>
              </a:rPr>
              <a:t> and assembly in cells,” </a:t>
            </a:r>
            <a:r>
              <a:rPr lang="en-US" sz="4400" i="1" dirty="0">
                <a:effectLst/>
                <a:latin typeface="+mj-lt"/>
                <a:ea typeface="Times New Roman" panose="02020603050405020304" pitchFamily="18" charset="0"/>
              </a:rPr>
              <a:t>RMA and GC-RMA </a:t>
            </a:r>
            <a:r>
              <a:rPr lang="en-US" sz="4400" i="1" dirty="0" err="1">
                <a:effectLst/>
                <a:latin typeface="+mj-lt"/>
                <a:ea typeface="Times New Roman" panose="02020603050405020304" pitchFamily="18" charset="0"/>
              </a:rPr>
              <a:t>Normalisation</a:t>
            </a:r>
            <a:r>
              <a:rPr lang="en-US" sz="4400" dirty="0">
                <a:effectLst/>
                <a:latin typeface="+mj-lt"/>
                <a:ea typeface="Times New Roman" panose="02020603050405020304" pitchFamily="18" charset="0"/>
              </a:rPr>
              <a:t>. [Online]. Available: https://warwick.ac.uk/fac/sci/moac/people/students/2003/sam_robson/usergroups/rmavsmas5/. [Accessed: 04-Jun-2022]. </a:t>
            </a:r>
          </a:p>
          <a:p>
            <a:pPr marL="0" marR="0" indent="0">
              <a:buNone/>
            </a:pPr>
            <a:r>
              <a:rPr lang="en-US" sz="4400" dirty="0">
                <a:effectLst/>
                <a:latin typeface="+mj-lt"/>
                <a:ea typeface="Times New Roman" panose="02020603050405020304" pitchFamily="18" charset="0"/>
              </a:rPr>
              <a:t>6.V. J. </a:t>
            </a:r>
            <a:r>
              <a:rPr lang="en-US" sz="4400" dirty="0" err="1">
                <a:effectLst/>
                <a:latin typeface="+mj-lt"/>
                <a:ea typeface="Times New Roman" panose="02020603050405020304" pitchFamily="18" charset="0"/>
              </a:rPr>
              <a:t>Bhagwandin</a:t>
            </a:r>
            <a:r>
              <a:rPr lang="en-US" sz="4400" dirty="0">
                <a:effectLst/>
                <a:latin typeface="+mj-lt"/>
                <a:ea typeface="Times New Roman" panose="02020603050405020304" pitchFamily="18" charset="0"/>
              </a:rPr>
              <a:t>, J. M. Bishop, W. E. Wright, and J. W. Shay, “The metastatic potential and chemoresistance of human pancreatic cancer stem cells,” </a:t>
            </a:r>
            <a:r>
              <a:rPr lang="en-US" sz="4400" i="1" dirty="0">
                <a:effectLst/>
                <a:latin typeface="+mj-lt"/>
                <a:ea typeface="Times New Roman" panose="02020603050405020304" pitchFamily="18" charset="0"/>
              </a:rPr>
              <a:t>PLOS ONE</a:t>
            </a:r>
            <a:r>
              <a:rPr lang="en-US" sz="4400" dirty="0">
                <a:effectLst/>
                <a:latin typeface="+mj-lt"/>
                <a:ea typeface="Times New Roman" panose="02020603050405020304" pitchFamily="18" charset="0"/>
              </a:rPr>
              <a:t>. [Online]. Available: https://journals.plos.org/plosone/article?id=10.1371%2Fjournal.pone.0148807#sec002. [Accessed: 05-Jun-2022]. </a:t>
            </a:r>
          </a:p>
          <a:p>
            <a:pPr marL="0" marR="0" indent="0">
              <a:buNone/>
            </a:pPr>
            <a:r>
              <a:rPr lang="en-US" sz="4400" dirty="0">
                <a:effectLst/>
                <a:latin typeface="+mj-lt"/>
                <a:ea typeface="Times New Roman" panose="02020603050405020304" pitchFamily="18" charset="0"/>
              </a:rPr>
              <a:t>7.“Hoechst 33342, trihydrochloride, trihydrate - 10 mg/ML solution in water,” </a:t>
            </a:r>
            <a:r>
              <a:rPr lang="en-US" sz="4400" i="1" dirty="0" err="1">
                <a:effectLst/>
                <a:latin typeface="+mj-lt"/>
                <a:ea typeface="Times New Roman" panose="02020603050405020304" pitchFamily="18" charset="0"/>
              </a:rPr>
              <a:t>Thermo</a:t>
            </a:r>
            <a:r>
              <a:rPr lang="en-US" sz="4400" i="1" dirty="0">
                <a:effectLst/>
                <a:latin typeface="+mj-lt"/>
                <a:ea typeface="Times New Roman" panose="02020603050405020304" pitchFamily="18" charset="0"/>
              </a:rPr>
              <a:t> Fisher Scientific - US</a:t>
            </a:r>
            <a:r>
              <a:rPr lang="en-US" sz="4400" dirty="0">
                <a:effectLst/>
                <a:latin typeface="+mj-lt"/>
                <a:ea typeface="Times New Roman" panose="02020603050405020304" pitchFamily="18" charset="0"/>
              </a:rPr>
              <a:t>. [Online]. Available: https://www.thermofisher.com/order/catalog/product/H3570#:~:text=Hoechst%2033342%20nucleic%20acid%20stain,studies%20in%20combination%20with%20BrdU. [Accessed: 05-Jun-2022]. </a:t>
            </a:r>
          </a:p>
          <a:p>
            <a:pPr marL="0" indent="0">
              <a:buNone/>
            </a:pPr>
            <a:endParaRPr lang="en-US" dirty="0">
              <a:solidFill>
                <a:schemeClr val="tx1">
                  <a:alpha val="70000"/>
                </a:schemeClr>
              </a:solidFill>
            </a:endParaRPr>
          </a:p>
          <a:p>
            <a:pPr marL="0" indent="0">
              <a:buNone/>
            </a:pPr>
            <a:endParaRPr lang="en-US" dirty="0">
              <a:solidFill>
                <a:srgbClr val="FFFFFF">
                  <a:alpha val="70000"/>
                </a:srgbClr>
              </a:solidFill>
            </a:endParaRPr>
          </a:p>
          <a:p>
            <a:pPr marL="0" indent="0">
              <a:buNone/>
            </a:pPr>
            <a:endParaRPr lang="en-US" dirty="0">
              <a:solidFill>
                <a:srgbClr val="FFFFFF">
                  <a:alpha val="70000"/>
                </a:srgbClr>
              </a:solidFill>
            </a:endParaRPr>
          </a:p>
        </p:txBody>
      </p:sp>
    </p:spTree>
    <p:extLst>
      <p:ext uri="{BB962C8B-B14F-4D97-AF65-F5344CB8AC3E}">
        <p14:creationId xmlns:p14="http://schemas.microsoft.com/office/powerpoint/2010/main" val="149549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AD620-3A14-C5E4-ED55-58A9EC9E7E96}"/>
              </a:ext>
            </a:extLst>
          </p:cNvPr>
          <p:cNvSpPr>
            <a:spLocks noGrp="1"/>
          </p:cNvSpPr>
          <p:nvPr>
            <p:ph type="title"/>
          </p:nvPr>
        </p:nvSpPr>
        <p:spPr/>
        <p:txBody>
          <a:bodyPr>
            <a:normAutofit/>
          </a:bodyPr>
          <a:lstStyle/>
          <a:p>
            <a:r>
              <a:rPr lang="en-US" dirty="0">
                <a:ea typeface="+mj-lt"/>
                <a:cs typeface="+mj-lt"/>
              </a:rPr>
              <a:t>Problem description, Motivation</a:t>
            </a:r>
          </a:p>
        </p:txBody>
      </p:sp>
      <p:sp>
        <p:nvSpPr>
          <p:cNvPr id="3" name="Content Placeholder 2">
            <a:extLst>
              <a:ext uri="{FF2B5EF4-FFF2-40B4-BE49-F238E27FC236}">
                <a16:creationId xmlns:a16="http://schemas.microsoft.com/office/drawing/2014/main" id="{E8875852-0E7B-58CE-D05E-1CEBE006E170}"/>
              </a:ext>
            </a:extLst>
          </p:cNvPr>
          <p:cNvSpPr>
            <a:spLocks noGrp="1"/>
          </p:cNvSpPr>
          <p:nvPr>
            <p:ph idx="1"/>
          </p:nvPr>
        </p:nvSpPr>
        <p:spPr>
          <a:xfrm>
            <a:off x="1025271" y="2170301"/>
            <a:ext cx="10026650" cy="3978275"/>
          </a:xfrm>
        </p:spPr>
        <p:txBody>
          <a:bodyPr vert="horz" lIns="91440" tIns="45720" rIns="91440" bIns="45720" rtlCol="0" anchor="t">
            <a:normAutofit/>
          </a:bodyPr>
          <a:lstStyle/>
          <a:p>
            <a:pPr marL="359410" lvl="1" algn="just">
              <a:buClr>
                <a:srgbClr val="DB9494"/>
              </a:buClr>
              <a:buFont typeface="Arial" panose="05000000000000000000" pitchFamily="2" charset="2"/>
              <a:buChar char="•"/>
            </a:pPr>
            <a:r>
              <a:rPr lang="en-US" i="0">
                <a:solidFill>
                  <a:schemeClr val="tx1"/>
                </a:solidFill>
              </a:rPr>
              <a:t>About </a:t>
            </a:r>
            <a:r>
              <a:rPr lang="en-US" i="0">
                <a:solidFill>
                  <a:schemeClr val="tx1"/>
                </a:solidFill>
                <a:ea typeface="+mn-lt"/>
                <a:cs typeface="+mn-lt"/>
              </a:rPr>
              <a:t>62,210 people will be diagnosed with Pancreatic Cancer every year [1]</a:t>
            </a:r>
            <a:endParaRPr lang="en-US" i="0">
              <a:solidFill>
                <a:schemeClr val="tx1"/>
              </a:solidFill>
            </a:endParaRPr>
          </a:p>
          <a:p>
            <a:pPr marL="359410" lvl="1" algn="just">
              <a:buClr>
                <a:srgbClr val="DB9494"/>
              </a:buClr>
              <a:buFont typeface="Arial" panose="05000000000000000000" pitchFamily="2" charset="2"/>
              <a:buChar char="•"/>
            </a:pPr>
            <a:endParaRPr lang="en-US" i="0">
              <a:solidFill>
                <a:schemeClr val="tx1"/>
              </a:solidFill>
            </a:endParaRPr>
          </a:p>
          <a:p>
            <a:pPr marL="359410" lvl="1" algn="just">
              <a:buClr>
                <a:srgbClr val="DB9494"/>
              </a:buClr>
              <a:buFont typeface="Arial" panose="05000000000000000000" pitchFamily="2" charset="2"/>
              <a:buChar char="•"/>
            </a:pPr>
            <a:r>
              <a:rPr lang="en-US" i="0">
                <a:solidFill>
                  <a:schemeClr val="tx1"/>
                </a:solidFill>
              </a:rPr>
              <a:t>Roughly 50,000 people die every year as a result every year [1]</a:t>
            </a:r>
            <a:endParaRPr lang="en-US" i="0">
              <a:solidFill>
                <a:schemeClr val="tx1"/>
              </a:solidFill>
              <a:cs typeface="Calibri Light"/>
            </a:endParaRPr>
          </a:p>
          <a:p>
            <a:pPr marL="359410" lvl="1" algn="just">
              <a:buClr>
                <a:srgbClr val="DB9494"/>
              </a:buClr>
              <a:buFont typeface="Arial" panose="05000000000000000000" pitchFamily="2" charset="2"/>
              <a:buChar char="•"/>
            </a:pPr>
            <a:endParaRPr lang="en-US" i="0">
              <a:solidFill>
                <a:schemeClr val="tx1"/>
              </a:solidFill>
            </a:endParaRPr>
          </a:p>
          <a:p>
            <a:pPr marL="359410" lvl="1" algn="just">
              <a:buClr>
                <a:srgbClr val="DB9494"/>
              </a:buClr>
              <a:buFont typeface="Arial" panose="05000000000000000000" pitchFamily="2" charset="2"/>
              <a:buChar char="•"/>
            </a:pPr>
            <a:r>
              <a:rPr lang="en-US" i="0">
                <a:solidFill>
                  <a:schemeClr val="tx1"/>
                </a:solidFill>
              </a:rPr>
              <a:t>Accounts for 70% of all cancer deaths[1]</a:t>
            </a:r>
            <a:endParaRPr lang="en-US" i="0">
              <a:solidFill>
                <a:schemeClr val="tx1"/>
              </a:solidFill>
              <a:cs typeface="Calibri Light"/>
            </a:endParaRPr>
          </a:p>
          <a:p>
            <a:pPr marL="359410" lvl="1" algn="just">
              <a:buClr>
                <a:srgbClr val="DB9494"/>
              </a:buClr>
              <a:buFont typeface="Arial" panose="05000000000000000000" pitchFamily="2" charset="2"/>
              <a:buChar char="•"/>
            </a:pPr>
            <a:endParaRPr lang="en-US" i="0">
              <a:solidFill>
                <a:schemeClr val="tx1"/>
              </a:solidFill>
              <a:ea typeface="+mn-lt"/>
              <a:cs typeface="+mn-lt"/>
            </a:endParaRPr>
          </a:p>
          <a:p>
            <a:pPr marL="359410" lvl="1" algn="just">
              <a:buClr>
                <a:srgbClr val="DB9494"/>
              </a:buClr>
              <a:buFont typeface="Arial" panose="05000000000000000000" pitchFamily="2" charset="2"/>
              <a:buChar char="•"/>
            </a:pPr>
            <a:r>
              <a:rPr lang="en-US" i="0">
                <a:solidFill>
                  <a:schemeClr val="tx1"/>
                </a:solidFill>
                <a:ea typeface="+mn-lt"/>
                <a:cs typeface="+mn-lt"/>
              </a:rPr>
              <a:t>Pancreatic ductal adenocarcinoma (PDAC)  accounts for 90% of all Pancreatic     Malignancies[2]</a:t>
            </a:r>
            <a:endParaRPr lang="en-US" i="0">
              <a:solidFill>
                <a:schemeClr val="tx1"/>
              </a:solidFill>
            </a:endParaRPr>
          </a:p>
          <a:p>
            <a:pPr marL="359410" lvl="1" algn="just">
              <a:buClr>
                <a:srgbClr val="DB9494"/>
              </a:buClr>
              <a:buFont typeface="Arial" panose="05000000000000000000" pitchFamily="2" charset="2"/>
              <a:buChar char="•"/>
            </a:pPr>
            <a:endParaRPr lang="en-US" i="0">
              <a:solidFill>
                <a:srgbClr val="FFFFFF">
                  <a:alpha val="70000"/>
                </a:srgbClr>
              </a:solidFill>
            </a:endParaRPr>
          </a:p>
          <a:p>
            <a:pPr marL="359410" lvl="1" algn="just">
              <a:buClr>
                <a:srgbClr val="DB9494"/>
              </a:buClr>
            </a:pPr>
            <a:endParaRPr lang="en-US" i="0">
              <a:solidFill>
                <a:srgbClr val="FFFFFF">
                  <a:alpha val="70000"/>
                </a:srgbClr>
              </a:solidFill>
            </a:endParaRPr>
          </a:p>
          <a:p>
            <a:pPr marL="359410" lvl="1" algn="just">
              <a:buClr>
                <a:srgbClr val="DB9494"/>
              </a:buClr>
              <a:buFont typeface="Arial" panose="05000000000000000000" pitchFamily="2" charset="2"/>
              <a:buChar char="•"/>
            </a:pPr>
            <a:endParaRPr lang="en-US" i="0">
              <a:solidFill>
                <a:srgbClr val="FFFFFF">
                  <a:alpha val="70000"/>
                </a:srgbClr>
              </a:solidFill>
            </a:endParaRPr>
          </a:p>
          <a:p>
            <a:pPr marL="359410" indent="-359410">
              <a:buClr>
                <a:srgbClr val="DB9494"/>
              </a:buClr>
            </a:pPr>
            <a:endParaRPr lang="en-US">
              <a:solidFill>
                <a:srgbClr val="FFFFFF">
                  <a:alpha val="70000"/>
                </a:srgbClr>
              </a:solidFill>
            </a:endParaRPr>
          </a:p>
        </p:txBody>
      </p:sp>
    </p:spTree>
    <p:extLst>
      <p:ext uri="{BB962C8B-B14F-4D97-AF65-F5344CB8AC3E}">
        <p14:creationId xmlns:p14="http://schemas.microsoft.com/office/powerpoint/2010/main" val="255413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hape&#10;&#10;Description automatically generated with medium confidence">
            <a:extLst>
              <a:ext uri="{FF2B5EF4-FFF2-40B4-BE49-F238E27FC236}">
                <a16:creationId xmlns:a16="http://schemas.microsoft.com/office/drawing/2014/main" id="{66FDF0D8-ADB8-53C5-E158-57EFED1813C0}"/>
              </a:ext>
            </a:extLst>
          </p:cNvPr>
          <p:cNvPicPr>
            <a:picLocks noChangeAspect="1"/>
          </p:cNvPicPr>
          <p:nvPr/>
        </p:nvPicPr>
        <p:blipFill rotWithShape="1">
          <a:blip r:embed="rId2">
            <a:extLst>
              <a:ext uri="{28A0092B-C50C-407E-A947-70E740481C1C}">
                <a14:useLocalDpi xmlns:a14="http://schemas.microsoft.com/office/drawing/2010/main" val="0"/>
              </a:ext>
            </a:extLst>
          </a:blip>
          <a:srcRect t="8420" b="1246"/>
          <a:stretch/>
        </p:blipFill>
        <p:spPr>
          <a:xfrm>
            <a:off x="20" y="10"/>
            <a:ext cx="12191980" cy="4212698"/>
          </a:xfrm>
          <a:prstGeom prst="rect">
            <a:avLst/>
          </a:prstGeom>
        </p:spPr>
      </p:pic>
      <p:sp>
        <p:nvSpPr>
          <p:cNvPr id="9" name="Rectangle 8">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rgbClr val="191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3E65CD27-9134-06DC-D9AC-DF7F549F140C}"/>
              </a:ext>
            </a:extLst>
          </p:cNvPr>
          <p:cNvSpPr>
            <a:spLocks noGrp="1"/>
          </p:cNvSpPr>
          <p:nvPr>
            <p:ph type="title"/>
          </p:nvPr>
        </p:nvSpPr>
        <p:spPr>
          <a:xfrm>
            <a:off x="657224" y="4544814"/>
            <a:ext cx="4843555" cy="1807659"/>
          </a:xfrm>
        </p:spPr>
        <p:txBody>
          <a:bodyPr>
            <a:normAutofit/>
          </a:bodyPr>
          <a:lstStyle/>
          <a:p>
            <a:pPr algn="r"/>
            <a:r>
              <a:rPr lang="en-US" sz="4800">
                <a:solidFill>
                  <a:srgbClr val="FFFFFF"/>
                </a:solidFill>
                <a:ea typeface="+mj-lt"/>
                <a:cs typeface="+mj-lt"/>
              </a:rPr>
              <a:t>Introduction – PDAC Formation</a:t>
            </a:r>
            <a:endParaRPr lang="en-US" sz="4800">
              <a:solidFill>
                <a:srgbClr val="FFFFFF"/>
              </a:solidFill>
            </a:endParaRPr>
          </a:p>
        </p:txBody>
      </p:sp>
      <p:cxnSp>
        <p:nvCxnSpPr>
          <p:cNvPr id="11" name="Straight Connector 10">
            <a:extLst>
              <a:ext uri="{FF2B5EF4-FFF2-40B4-BE49-F238E27FC236}">
                <a16:creationId xmlns:a16="http://schemas.microsoft.com/office/drawing/2014/main" id="{6C6CF9A5-BEA4-4284-A8B5-D033E5B4B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6175" y="4900003"/>
            <a:ext cx="0" cy="109728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2AE1A2-B49D-1E09-DCF7-5ACAEF7E3B0F}"/>
              </a:ext>
            </a:extLst>
          </p:cNvPr>
          <p:cNvSpPr>
            <a:spLocks noGrp="1"/>
          </p:cNvSpPr>
          <p:nvPr>
            <p:ph idx="1"/>
          </p:nvPr>
        </p:nvSpPr>
        <p:spPr>
          <a:xfrm>
            <a:off x="6095999" y="4540559"/>
            <a:ext cx="5334382" cy="1816169"/>
          </a:xfrm>
        </p:spPr>
        <p:txBody>
          <a:bodyPr anchor="ctr">
            <a:normAutofit/>
          </a:bodyPr>
          <a:lstStyle/>
          <a:p>
            <a:r>
              <a:rPr lang="en-US" sz="1500" dirty="0">
                <a:solidFill>
                  <a:srgbClr val="FFFFFF"/>
                </a:solidFill>
              </a:rPr>
              <a:t>Acinar cells from pancreas transform into pancreatic intraepithelial neoplasias (</a:t>
            </a:r>
            <a:r>
              <a:rPr lang="en-US" sz="1500" dirty="0" err="1">
                <a:solidFill>
                  <a:srgbClr val="FFFFFF"/>
                </a:solidFill>
              </a:rPr>
              <a:t>PanINs</a:t>
            </a:r>
            <a:r>
              <a:rPr lang="en-US" sz="1500" dirty="0">
                <a:solidFill>
                  <a:srgbClr val="FFFFFF"/>
                </a:solidFill>
              </a:rPr>
              <a:t>)</a:t>
            </a:r>
          </a:p>
          <a:p>
            <a:pPr lvl="2"/>
            <a:r>
              <a:rPr lang="en-US" sz="1500" dirty="0">
                <a:solidFill>
                  <a:srgbClr val="FFFFFF"/>
                </a:solidFill>
              </a:rPr>
              <a:t>Drive uncontrollable cell growth, causing tumor formation </a:t>
            </a:r>
          </a:p>
          <a:p>
            <a:r>
              <a:rPr lang="en-US" sz="1500" dirty="0">
                <a:solidFill>
                  <a:srgbClr val="FFFFFF"/>
                </a:solidFill>
              </a:rPr>
              <a:t>Occurs due to plasticity of the pancreas, which makes it more susceptible to mutations</a:t>
            </a:r>
          </a:p>
        </p:txBody>
      </p:sp>
    </p:spTree>
    <p:extLst>
      <p:ext uri="{BB962C8B-B14F-4D97-AF65-F5344CB8AC3E}">
        <p14:creationId xmlns:p14="http://schemas.microsoft.com/office/powerpoint/2010/main" val="290580159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9AEE-BD6A-98E5-31B9-6DB401BD6703}"/>
              </a:ext>
            </a:extLst>
          </p:cNvPr>
          <p:cNvSpPr>
            <a:spLocks noGrp="1"/>
          </p:cNvSpPr>
          <p:nvPr>
            <p:ph type="title"/>
          </p:nvPr>
        </p:nvSpPr>
        <p:spPr/>
        <p:txBody>
          <a:bodyPr>
            <a:normAutofit/>
          </a:bodyPr>
          <a:lstStyle/>
          <a:p>
            <a:r>
              <a:rPr lang="en-US">
                <a:ea typeface="+mj-lt"/>
                <a:cs typeface="+mj-lt"/>
              </a:rPr>
              <a:t>Introduction - Biology/Physiology</a:t>
            </a:r>
          </a:p>
        </p:txBody>
      </p:sp>
      <p:graphicFrame>
        <p:nvGraphicFramePr>
          <p:cNvPr id="7" name="Content Placeholder 2">
            <a:extLst>
              <a:ext uri="{FF2B5EF4-FFF2-40B4-BE49-F238E27FC236}">
                <a16:creationId xmlns:a16="http://schemas.microsoft.com/office/drawing/2014/main" id="{F5E49F3B-0E03-66E7-BB0B-A20462D4031A}"/>
              </a:ext>
            </a:extLst>
          </p:cNvPr>
          <p:cNvGraphicFramePr>
            <a:graphicFrameLocks noGrp="1"/>
          </p:cNvGraphicFramePr>
          <p:nvPr>
            <p:ph idx="1"/>
          </p:nvPr>
        </p:nvGraphicFramePr>
        <p:xfrm>
          <a:off x="742616" y="1923048"/>
          <a:ext cx="5465679" cy="4056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close-up of the moon&#10;&#10;Description automatically generated with medium confidence">
            <a:extLst>
              <a:ext uri="{FF2B5EF4-FFF2-40B4-BE49-F238E27FC236}">
                <a16:creationId xmlns:a16="http://schemas.microsoft.com/office/drawing/2014/main" id="{C7E24ADA-EAD7-8E72-3419-FE2FB45EB2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3415" y="1834523"/>
            <a:ext cx="4845969" cy="3925409"/>
          </a:xfrm>
          <a:prstGeom prst="rect">
            <a:avLst/>
          </a:prstGeom>
        </p:spPr>
      </p:pic>
    </p:spTree>
    <p:extLst>
      <p:ext uri="{BB962C8B-B14F-4D97-AF65-F5344CB8AC3E}">
        <p14:creationId xmlns:p14="http://schemas.microsoft.com/office/powerpoint/2010/main" val="198334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1315C-02A4-4D78-7AB8-64338DFC0ADD}"/>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ea typeface="+mj-lt"/>
                <a:cs typeface="+mj-lt"/>
              </a:rPr>
              <a:t>Introduction - Goals</a:t>
            </a:r>
          </a:p>
        </p:txBody>
      </p:sp>
      <p:graphicFrame>
        <p:nvGraphicFramePr>
          <p:cNvPr id="5" name="Content Placeholder 2">
            <a:extLst>
              <a:ext uri="{FF2B5EF4-FFF2-40B4-BE49-F238E27FC236}">
                <a16:creationId xmlns:a16="http://schemas.microsoft.com/office/drawing/2014/main" id="{D451031E-4E1B-97F1-4D24-7D58E30A46DF}"/>
              </a:ext>
            </a:extLst>
          </p:cNvPr>
          <p:cNvGraphicFramePr>
            <a:graphicFrameLocks noGrp="1"/>
          </p:cNvGraphicFramePr>
          <p:nvPr>
            <p:ph idx="1"/>
            <p:extLst>
              <p:ext uri="{D42A27DB-BD31-4B8C-83A1-F6EECF244321}">
                <p14:modId xmlns:p14="http://schemas.microsoft.com/office/powerpoint/2010/main" val="416961149"/>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421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A8D3-BD33-CE79-C62C-131BF6744B37}"/>
              </a:ext>
            </a:extLst>
          </p:cNvPr>
          <p:cNvSpPr>
            <a:spLocks noGrp="1"/>
          </p:cNvSpPr>
          <p:nvPr>
            <p:ph type="title"/>
          </p:nvPr>
        </p:nvSpPr>
        <p:spPr>
          <a:xfrm>
            <a:off x="344129" y="647801"/>
            <a:ext cx="3795252" cy="5622395"/>
          </a:xfrm>
        </p:spPr>
        <p:txBody>
          <a:bodyPr>
            <a:normAutofit/>
          </a:bodyPr>
          <a:lstStyle/>
          <a:p>
            <a:r>
              <a:rPr lang="en-US" sz="4400"/>
              <a:t>Dataset 1 GSE 42952</a:t>
            </a:r>
          </a:p>
        </p:txBody>
      </p:sp>
      <p:sp>
        <p:nvSpPr>
          <p:cNvPr id="3" name="Content Placeholder 2">
            <a:extLst>
              <a:ext uri="{FF2B5EF4-FFF2-40B4-BE49-F238E27FC236}">
                <a16:creationId xmlns:a16="http://schemas.microsoft.com/office/drawing/2014/main" id="{B5DBE946-6985-49C1-EB94-17ACCE6A2D6C}"/>
              </a:ext>
            </a:extLst>
          </p:cNvPr>
          <p:cNvSpPr>
            <a:spLocks noGrp="1"/>
          </p:cNvSpPr>
          <p:nvPr>
            <p:ph idx="1"/>
          </p:nvPr>
        </p:nvSpPr>
        <p:spPr>
          <a:xfrm>
            <a:off x="4709652" y="647801"/>
            <a:ext cx="7148051" cy="2937063"/>
          </a:xfrm>
        </p:spPr>
        <p:txBody>
          <a:bodyPr>
            <a:normAutofit/>
          </a:bodyPr>
          <a:lstStyle/>
          <a:p>
            <a:pPr marL="359410" indent="-359410">
              <a:buClr>
                <a:srgbClr val="DB9494"/>
              </a:buClr>
              <a:buFont typeface="Arial" panose="05000000000000000000" pitchFamily="2" charset="2"/>
              <a:buChar char="•"/>
            </a:pPr>
            <a:r>
              <a:rPr lang="en-US" sz="2000"/>
              <a:t>Microarray analysis on human pancreatic ductal adenocarcinoma</a:t>
            </a:r>
          </a:p>
          <a:p>
            <a:pPr marL="359410" indent="-359410">
              <a:buClr>
                <a:srgbClr val="DB9494"/>
              </a:buClr>
              <a:buFont typeface="Arial" panose="05000000000000000000" pitchFamily="2" charset="2"/>
              <a:buChar char="•"/>
            </a:pPr>
            <a:r>
              <a:rPr lang="en-US" sz="2000"/>
              <a:t>Three experimental groups : Good Outcome vs Bad Outcome vs Control</a:t>
            </a:r>
          </a:p>
          <a:p>
            <a:pPr marL="1079410" lvl="2" indent="-359410">
              <a:buClr>
                <a:srgbClr val="DB9494"/>
              </a:buClr>
              <a:buFont typeface="Arial" panose="05000000000000000000" pitchFamily="2" charset="2"/>
              <a:buChar char="•"/>
            </a:pPr>
            <a:r>
              <a:rPr lang="en-US"/>
              <a:t>Outcome determined by Kaplan-Meir life table</a:t>
            </a:r>
          </a:p>
          <a:p>
            <a:pPr marL="359410" indent="-359410">
              <a:buClr>
                <a:srgbClr val="DB9494"/>
              </a:buClr>
              <a:buFont typeface="Arial" panose="05000000000000000000" pitchFamily="2" charset="2"/>
              <a:buChar char="•"/>
            </a:pPr>
            <a:endParaRPr lang="en-US" sz="2000"/>
          </a:p>
          <a:p>
            <a:pPr marL="359410" indent="-359410">
              <a:buClr>
                <a:srgbClr val="DB9494"/>
              </a:buClr>
              <a:buFont typeface="Arial" panose="05000000000000000000" pitchFamily="2" charset="2"/>
              <a:buChar char="•"/>
            </a:pPr>
            <a:r>
              <a:rPr lang="en-US" sz="2000"/>
              <a:t>Data was normalized using RMA normalization</a:t>
            </a:r>
          </a:p>
          <a:p>
            <a:pPr marL="1079410" lvl="2" indent="-359410">
              <a:buClr>
                <a:srgbClr val="DB9494"/>
              </a:buClr>
              <a:buFont typeface="Arial" panose="05000000000000000000" pitchFamily="2" charset="2"/>
              <a:buChar char="•"/>
            </a:pPr>
            <a:r>
              <a:rPr lang="en-US"/>
              <a:t>4 control samples, 6 bad outcomes, 6 good outcomes</a:t>
            </a:r>
          </a:p>
          <a:p>
            <a:pPr marL="1079410" lvl="2" indent="-359410">
              <a:buClr>
                <a:srgbClr val="DB9494"/>
              </a:buClr>
              <a:buFont typeface="Arial" panose="05000000000000000000" pitchFamily="2" charset="2"/>
              <a:buChar char="•"/>
            </a:pPr>
            <a:r>
              <a:rPr lang="en-US"/>
              <a:t>Total 54675 genes tested</a:t>
            </a:r>
          </a:p>
          <a:p>
            <a:pPr marL="359410" indent="-359410">
              <a:buClr>
                <a:srgbClr val="DB9494"/>
              </a:buClr>
              <a:buFont typeface="Arial" panose="05000000000000000000" pitchFamily="2" charset="2"/>
              <a:buChar char="•"/>
            </a:pPr>
            <a:endParaRPr lang="en-US" sz="2000"/>
          </a:p>
          <a:p>
            <a:pPr marL="359410" indent="-359410">
              <a:buClr>
                <a:srgbClr val="DB9494"/>
              </a:buClr>
              <a:buFont typeface="Arial" panose="05000000000000000000" pitchFamily="2" charset="2"/>
              <a:buChar char="•"/>
            </a:pPr>
            <a:endParaRPr lang="en-US" sz="2000"/>
          </a:p>
          <a:p>
            <a:pPr marL="342900" indent="0">
              <a:buClr>
                <a:srgbClr val="C34D4D">
                  <a:lumMod val="60000"/>
                  <a:lumOff val="40000"/>
                </a:srgbClr>
              </a:buClr>
              <a:buNone/>
            </a:pPr>
            <a:endParaRPr lang="en-US" sz="2000" i="0"/>
          </a:p>
        </p:txBody>
      </p:sp>
      <p:pic>
        <p:nvPicPr>
          <p:cNvPr id="5" name="Picture 4">
            <a:extLst>
              <a:ext uri="{FF2B5EF4-FFF2-40B4-BE49-F238E27FC236}">
                <a16:creationId xmlns:a16="http://schemas.microsoft.com/office/drawing/2014/main" id="{D6B3EE6C-26D2-0572-09A3-14B6A9387874}"/>
              </a:ext>
            </a:extLst>
          </p:cNvPr>
          <p:cNvPicPr>
            <a:picLocks noChangeAspect="1"/>
          </p:cNvPicPr>
          <p:nvPr/>
        </p:nvPicPr>
        <p:blipFill>
          <a:blip r:embed="rId3"/>
          <a:stretch>
            <a:fillRect/>
          </a:stretch>
        </p:blipFill>
        <p:spPr>
          <a:xfrm>
            <a:off x="4707827" y="4066387"/>
            <a:ext cx="7164131" cy="1629839"/>
          </a:xfrm>
          <a:prstGeom prst="rect">
            <a:avLst/>
          </a:prstGeom>
        </p:spPr>
      </p:pic>
    </p:spTree>
    <p:extLst>
      <p:ext uri="{BB962C8B-B14F-4D97-AF65-F5344CB8AC3E}">
        <p14:creationId xmlns:p14="http://schemas.microsoft.com/office/powerpoint/2010/main" val="401068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DEAE-6AE3-B5BF-FC83-12E04570E71C}"/>
              </a:ext>
            </a:extLst>
          </p:cNvPr>
          <p:cNvSpPr>
            <a:spLocks noGrp="1"/>
          </p:cNvSpPr>
          <p:nvPr>
            <p:ph type="title"/>
          </p:nvPr>
        </p:nvSpPr>
        <p:spPr/>
        <p:txBody>
          <a:bodyPr/>
          <a:lstStyle/>
          <a:p>
            <a:r>
              <a:rPr lang="en-US"/>
              <a:t>Dataset 2</a:t>
            </a:r>
          </a:p>
        </p:txBody>
      </p:sp>
      <p:graphicFrame>
        <p:nvGraphicFramePr>
          <p:cNvPr id="9" name="Content Placeholder 2">
            <a:extLst>
              <a:ext uri="{FF2B5EF4-FFF2-40B4-BE49-F238E27FC236}">
                <a16:creationId xmlns:a16="http://schemas.microsoft.com/office/drawing/2014/main" id="{173E8D85-8451-DDED-3D49-7E731BD18D4B}"/>
              </a:ext>
            </a:extLst>
          </p:cNvPr>
          <p:cNvGraphicFramePr>
            <a:graphicFrameLocks noGrp="1"/>
          </p:cNvGraphicFramePr>
          <p:nvPr>
            <p:ph idx="1"/>
          </p:nvPr>
        </p:nvGraphicFramePr>
        <p:xfrm>
          <a:off x="659086" y="2027183"/>
          <a:ext cx="5585995" cy="4056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4408FB1C-32F9-7102-6345-BD045B89E150}"/>
              </a:ext>
            </a:extLst>
          </p:cNvPr>
          <p:cNvPicPr>
            <a:picLocks noChangeAspect="1"/>
          </p:cNvPicPr>
          <p:nvPr/>
        </p:nvPicPr>
        <p:blipFill>
          <a:blip r:embed="rId7"/>
          <a:stretch>
            <a:fillRect/>
          </a:stretch>
        </p:blipFill>
        <p:spPr>
          <a:xfrm>
            <a:off x="6524123" y="1339056"/>
            <a:ext cx="4991100" cy="4210050"/>
          </a:xfrm>
          <a:prstGeom prst="rect">
            <a:avLst/>
          </a:prstGeom>
        </p:spPr>
      </p:pic>
    </p:spTree>
    <p:extLst>
      <p:ext uri="{BB962C8B-B14F-4D97-AF65-F5344CB8AC3E}">
        <p14:creationId xmlns:p14="http://schemas.microsoft.com/office/powerpoint/2010/main" val="173725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D13E-0638-A9A2-71A4-349396E5EFE1}"/>
              </a:ext>
            </a:extLst>
          </p:cNvPr>
          <p:cNvSpPr>
            <a:spLocks noGrp="1"/>
          </p:cNvSpPr>
          <p:nvPr>
            <p:ph type="title"/>
          </p:nvPr>
        </p:nvSpPr>
        <p:spPr/>
        <p:txBody>
          <a:bodyPr/>
          <a:lstStyle/>
          <a:p>
            <a:r>
              <a:rPr lang="en-US"/>
              <a:t>Dataset 3 GSE 32676</a:t>
            </a:r>
          </a:p>
        </p:txBody>
      </p:sp>
      <p:sp>
        <p:nvSpPr>
          <p:cNvPr id="3" name="Content Placeholder 2">
            <a:extLst>
              <a:ext uri="{FF2B5EF4-FFF2-40B4-BE49-F238E27FC236}">
                <a16:creationId xmlns:a16="http://schemas.microsoft.com/office/drawing/2014/main" id="{2BF79AFB-A0CC-4C3C-ADD7-1C857624B7A4}"/>
              </a:ext>
            </a:extLst>
          </p:cNvPr>
          <p:cNvSpPr>
            <a:spLocks noGrp="1"/>
          </p:cNvSpPr>
          <p:nvPr>
            <p:ph idx="1"/>
          </p:nvPr>
        </p:nvSpPr>
        <p:spPr>
          <a:xfrm>
            <a:off x="655491" y="2027183"/>
            <a:ext cx="5561932" cy="4056062"/>
          </a:xfrm>
        </p:spPr>
        <p:txBody>
          <a:bodyPr/>
          <a:lstStyle/>
          <a:p>
            <a:r>
              <a:rPr lang="en-US"/>
              <a:t>Better understand PDAC’s related pathways and ontology</a:t>
            </a:r>
          </a:p>
          <a:p>
            <a:r>
              <a:rPr lang="en-US"/>
              <a:t>Microarray analysis using Affymetrix HGU133 Plus 2</a:t>
            </a:r>
          </a:p>
          <a:p>
            <a:r>
              <a:rPr lang="en-US"/>
              <a:t>Mostly computational analysis, some later </a:t>
            </a:r>
            <a:r>
              <a:rPr lang="en-US" i="1"/>
              <a:t>in vitro </a:t>
            </a:r>
            <a:r>
              <a:rPr lang="en-US"/>
              <a:t> studies</a:t>
            </a:r>
          </a:p>
          <a:p>
            <a:r>
              <a:rPr lang="en-US"/>
              <a:t>Normalized using RMA normalization</a:t>
            </a:r>
          </a:p>
          <a:p>
            <a:r>
              <a:rPr lang="en-US"/>
              <a:t>7 control samples, 42 cancer patient samples</a:t>
            </a:r>
          </a:p>
        </p:txBody>
      </p:sp>
      <p:pic>
        <p:nvPicPr>
          <p:cNvPr id="5" name="Picture 4">
            <a:extLst>
              <a:ext uri="{FF2B5EF4-FFF2-40B4-BE49-F238E27FC236}">
                <a16:creationId xmlns:a16="http://schemas.microsoft.com/office/drawing/2014/main" id="{0B64AAA0-FE8F-C3DB-0295-AAFAF73005F4}"/>
              </a:ext>
            </a:extLst>
          </p:cNvPr>
          <p:cNvPicPr>
            <a:picLocks noChangeAspect="1"/>
          </p:cNvPicPr>
          <p:nvPr/>
        </p:nvPicPr>
        <p:blipFill>
          <a:blip r:embed="rId2"/>
          <a:stretch>
            <a:fillRect/>
          </a:stretch>
        </p:blipFill>
        <p:spPr>
          <a:xfrm>
            <a:off x="6092825" y="1790700"/>
            <a:ext cx="5574498" cy="4174707"/>
          </a:xfrm>
          <a:prstGeom prst="rect">
            <a:avLst/>
          </a:prstGeom>
        </p:spPr>
      </p:pic>
    </p:spTree>
    <p:extLst>
      <p:ext uri="{BB962C8B-B14F-4D97-AF65-F5344CB8AC3E}">
        <p14:creationId xmlns:p14="http://schemas.microsoft.com/office/powerpoint/2010/main" val="185307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DFD4-30F0-BCE8-585A-514B00E84D57}"/>
              </a:ext>
            </a:extLst>
          </p:cNvPr>
          <p:cNvSpPr>
            <a:spLocks noGrp="1"/>
          </p:cNvSpPr>
          <p:nvPr>
            <p:ph type="title"/>
          </p:nvPr>
        </p:nvSpPr>
        <p:spPr/>
        <p:txBody>
          <a:bodyPr/>
          <a:lstStyle/>
          <a:p>
            <a:r>
              <a:rPr lang="en-US">
                <a:ea typeface="+mj-lt"/>
                <a:cs typeface="+mj-lt"/>
              </a:rPr>
              <a:t>Methods</a:t>
            </a:r>
          </a:p>
        </p:txBody>
      </p:sp>
      <p:graphicFrame>
        <p:nvGraphicFramePr>
          <p:cNvPr id="5" name="Content Placeholder 2">
            <a:extLst>
              <a:ext uri="{FF2B5EF4-FFF2-40B4-BE49-F238E27FC236}">
                <a16:creationId xmlns:a16="http://schemas.microsoft.com/office/drawing/2014/main" id="{29F846B3-BC97-F582-017C-80564FE3090F}"/>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30588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1941</Words>
  <Application>Microsoft Office PowerPoint</Application>
  <PresentationFormat>Widescreen</PresentationFormat>
  <Paragraphs>173</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Arial,Sans-Serif</vt:lpstr>
      <vt:lpstr>Calibri</vt:lpstr>
      <vt:lpstr>Calibri Light</vt:lpstr>
      <vt:lpstr>Garamond</vt:lpstr>
      <vt:lpstr>Times New Roman</vt:lpstr>
      <vt:lpstr>Metropolitan</vt:lpstr>
      <vt:lpstr>Metastatic Potential of Pancreatic Cancer Cells</vt:lpstr>
      <vt:lpstr>Problem description, Motivation</vt:lpstr>
      <vt:lpstr>Introduction – PDAC Formation</vt:lpstr>
      <vt:lpstr>Introduction - Biology/Physiology</vt:lpstr>
      <vt:lpstr>Introduction - Goals</vt:lpstr>
      <vt:lpstr>Dataset 1 GSE 42952</vt:lpstr>
      <vt:lpstr>Dataset 2</vt:lpstr>
      <vt:lpstr>Dataset 3 GSE 32676</vt:lpstr>
      <vt:lpstr>Methods</vt:lpstr>
      <vt:lpstr>Methods</vt:lpstr>
      <vt:lpstr>Results</vt:lpstr>
      <vt:lpstr>Results - Venn Diagram  </vt:lpstr>
      <vt:lpstr>Results –Top  Prospects for Drug Repurposing</vt:lpstr>
      <vt:lpstr>Results – Most Significant Gene Across Datasets</vt:lpstr>
      <vt:lpstr>Results  - Hypergeometric Test</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dc:creator>
  <cp:lastModifiedBy>Sharma,Sarthak</cp:lastModifiedBy>
  <cp:revision>1</cp:revision>
  <dcterms:created xsi:type="dcterms:W3CDTF">2022-05-27T01:19:09Z</dcterms:created>
  <dcterms:modified xsi:type="dcterms:W3CDTF">2022-06-07T18:55:32Z</dcterms:modified>
</cp:coreProperties>
</file>