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71" r:id="rId5"/>
    <p:sldId id="261" r:id="rId6"/>
    <p:sldId id="270" r:id="rId7"/>
    <p:sldId id="269" r:id="rId8"/>
    <p:sldId id="267" r:id="rId9"/>
    <p:sldId id="259" r:id="rId10"/>
    <p:sldId id="268" r:id="rId11"/>
    <p:sldId id="26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37B8-C1BB-4972-A4C6-16E1B04EDD4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BB940-77FC-4B4D-975E-572B3E17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database/ug/sqlite.exec.html" TargetMode="External"/><Relationship Id="rId2" Type="http://schemas.openxmlformats.org/officeDocument/2006/relationships/hyperlink" Target="https://www.mathworks.com/help/database/ug/sqlite.insert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athworks.com/help/database/ug/sqlite.close.html" TargetMode="External"/><Relationship Id="rId4" Type="http://schemas.openxmlformats.org/officeDocument/2006/relationships/hyperlink" Target="https://www.mathworks.com/help/database/ug/sqlite.fetch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org/xerial/sqlite-jdbc/3.27.2.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0952" y="393011"/>
            <a:ext cx="72404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Matlab</a:t>
            </a:r>
            <a:r>
              <a:rPr lang="en-US" sz="3600" b="1" dirty="0"/>
              <a:t> Database Toolbox</a:t>
            </a:r>
            <a:endParaRPr lang="en-US" sz="3600" dirty="0"/>
          </a:p>
          <a:p>
            <a:r>
              <a:rPr lang="en-US" sz="2400" dirty="0"/>
              <a:t>https://www.mathworks.com/help/database/index.html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4" y="1649597"/>
            <a:ext cx="118872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9" y="2008168"/>
            <a:ext cx="8661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dbfile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fullfile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pwd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2800" b="0" i="0" u="none" strike="noStrike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US" sz="2800" b="0" i="0" u="none" strike="noStrike" dirty="0" err="1">
                <a:solidFill>
                  <a:srgbClr val="A020F0"/>
                </a:solidFill>
                <a:effectLst/>
                <a:latin typeface="Menlo"/>
              </a:rPr>
              <a:t>weightdata.sqlite</a:t>
            </a:r>
            <a:r>
              <a:rPr lang="en-US" sz="2800" b="0" i="0" u="none" strike="noStrike" dirty="0">
                <a:solidFill>
                  <a:srgbClr val="A020F0"/>
                </a:solidFill>
                <a:effectLst/>
                <a:latin typeface="Menlo"/>
              </a:rPr>
              <a:t>'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conn =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sqlite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dbfile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sqlquery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u="none" strike="noStrike" dirty="0">
                <a:solidFill>
                  <a:srgbClr val="A020F0"/>
                </a:solidFill>
                <a:effectLst/>
                <a:latin typeface="Menlo"/>
              </a:rPr>
              <a:t>'SELECT * FROM patient'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results = fetch(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Menlo"/>
              </a:rPr>
              <a:t>conn,sqlquery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latin typeface="Menlo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Menlo"/>
              </a:rPr>
              <a:t>It returns the data in cell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0687" y="344666"/>
            <a:ext cx="5937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MATLAB_Interface_to_SQLite.mlx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67644"/>
              </p:ext>
            </p:extLst>
          </p:nvPr>
        </p:nvGraphicFramePr>
        <p:xfrm>
          <a:off x="983439" y="4685824"/>
          <a:ext cx="9458146" cy="1685468"/>
        </p:xfrm>
        <a:graphic>
          <a:graphicData uri="http://schemas.openxmlformats.org/drawingml/2006/table">
            <a:tbl>
              <a:tblPr/>
              <a:tblGrid>
                <a:gridCol w="1579421">
                  <a:extLst>
                    <a:ext uri="{9D8B030D-6E8A-4147-A177-3AD203B41FA5}">
                      <a16:colId xmlns:a16="http://schemas.microsoft.com/office/drawing/2014/main" val="3481622473"/>
                    </a:ext>
                  </a:extLst>
                </a:gridCol>
                <a:gridCol w="7878725">
                  <a:extLst>
                    <a:ext uri="{9D8B030D-6E8A-4147-A177-3AD203B41FA5}">
                      <a16:colId xmlns:a16="http://schemas.microsoft.com/office/drawing/2014/main" val="1990570485"/>
                    </a:ext>
                  </a:extLst>
                </a:gridCol>
              </a:tblGrid>
              <a:tr h="42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solidFill>
                            <a:srgbClr val="004B87"/>
                          </a:solidFill>
                          <a:effectLst/>
                          <a:hlinkClick r:id="rId2"/>
                        </a:rPr>
                        <a:t>insert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9050" marB="19050">
                    <a:lnL>
                      <a:noFill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Add MATLAB data to SQLite database table</a:t>
                      </a:r>
                    </a:p>
                  </a:txBody>
                  <a:tcPr marL="31750" marR="31750" marT="19050" marB="1905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36530"/>
                  </a:ext>
                </a:extLst>
              </a:tr>
              <a:tr h="42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solidFill>
                            <a:srgbClr val="004B87"/>
                          </a:solidFill>
                          <a:effectLst/>
                          <a:hlinkClick r:id="rId3"/>
                        </a:rPr>
                        <a:t>exec</a:t>
                      </a:r>
                      <a:endParaRPr lang="en-US" sz="2400">
                        <a:effectLst/>
                      </a:endParaRPr>
                    </a:p>
                  </a:txBody>
                  <a:tcPr marL="31750" marR="31750" marT="19050" marB="19050">
                    <a:lnL>
                      <a:noFill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Execute SQL statement using SQLite connection</a:t>
                      </a:r>
                    </a:p>
                  </a:txBody>
                  <a:tcPr marL="31750" marR="31750" marT="19050" marB="1905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57795"/>
                  </a:ext>
                </a:extLst>
              </a:tr>
              <a:tr h="42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solidFill>
                            <a:srgbClr val="004B87"/>
                          </a:solidFill>
                          <a:effectLst/>
                          <a:hlinkClick r:id="rId4"/>
                        </a:rPr>
                        <a:t>fetch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9050" marB="19050">
                    <a:lnL>
                      <a:noFill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Import data into MATLAB workspace using SQLite connection</a:t>
                      </a:r>
                    </a:p>
                  </a:txBody>
                  <a:tcPr marL="31750" marR="31750" marT="19050" marB="1905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95533"/>
                  </a:ext>
                </a:extLst>
              </a:tr>
              <a:tr h="42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solidFill>
                            <a:srgbClr val="004B87"/>
                          </a:solidFill>
                          <a:effectLst/>
                          <a:hlinkClick r:id="rId5"/>
                        </a:rPr>
                        <a:t>close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9050" marB="19050">
                    <a:lnL>
                      <a:noFill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Close SQLite connection</a:t>
                      </a:r>
                    </a:p>
                  </a:txBody>
                  <a:tcPr marL="31750" marR="31750" marT="19050" marB="1905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134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3439" y="1119063"/>
            <a:ext cx="561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MATLAB_Interface_to_SQLite_WI19-20.mlx</a:t>
            </a:r>
          </a:p>
        </p:txBody>
      </p:sp>
    </p:spTree>
    <p:extLst>
      <p:ext uri="{BB962C8B-B14F-4D97-AF65-F5344CB8AC3E}">
        <p14:creationId xmlns:p14="http://schemas.microsoft.com/office/powerpoint/2010/main" val="40381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141" y="360125"/>
            <a:ext cx="8405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SQLite Database Connection Using a JDBC Driver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5018" y="1046538"/>
            <a:ext cx="12504898" cy="384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en-US" b="1" dirty="0"/>
          </a:p>
          <a:p>
            <a:pPr lvl="1"/>
            <a:r>
              <a:rPr lang="en-US" sz="2800" dirty="0"/>
              <a:t>MATLAB_SQLite_jdbc_WI19-20.mlx</a:t>
            </a:r>
          </a:p>
          <a:p>
            <a:pPr lvl="1"/>
            <a:endParaRPr lang="en-US" sz="3200" b="1" dirty="0"/>
          </a:p>
          <a:p>
            <a:pPr lvl="1"/>
            <a:r>
              <a:rPr lang="en-US" sz="3200" b="1" dirty="0"/>
              <a:t>Use command line:</a:t>
            </a:r>
          </a:p>
          <a:p>
            <a:pPr lvl="1"/>
            <a:r>
              <a:rPr lang="en-US" b="1" dirty="0"/>
              <a:t>&gt;&gt; </a:t>
            </a:r>
            <a:r>
              <a:rPr lang="en-US" b="1" dirty="0" err="1"/>
              <a:t>javaaddpath</a:t>
            </a:r>
            <a:r>
              <a:rPr lang="en-US" b="1" dirty="0"/>
              <a:t> 'C:\Program Files\MATLAB\R2018a\</a:t>
            </a:r>
            <a:r>
              <a:rPr lang="en-US" b="1" dirty="0" err="1"/>
              <a:t>jdbc</a:t>
            </a:r>
            <a:r>
              <a:rPr lang="en-US" b="1" dirty="0"/>
              <a:t>\sqlite-jdbc-3.16.1.jar'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latin typeface="Menlo"/>
              </a:rPr>
              <a:t>conn = database(</a:t>
            </a:r>
            <a:r>
              <a:rPr lang="en-US" altLang="en-US" dirty="0">
                <a:solidFill>
                  <a:srgbClr val="A020F0"/>
                </a:solidFill>
                <a:latin typeface="Menlo"/>
              </a:rPr>
              <a:t>'SQLite'</a:t>
            </a:r>
            <a:r>
              <a:rPr lang="en-US" altLang="en-US" dirty="0">
                <a:solidFill>
                  <a:srgbClr val="404040"/>
                </a:solidFill>
                <a:latin typeface="Menlo"/>
              </a:rPr>
              <a:t>,</a:t>
            </a:r>
            <a:r>
              <a:rPr lang="en-US" altLang="en-US" dirty="0">
                <a:solidFill>
                  <a:srgbClr val="A020F0"/>
                </a:solidFill>
                <a:latin typeface="Menlo"/>
              </a:rPr>
              <a:t>'username'</a:t>
            </a:r>
            <a:r>
              <a:rPr lang="en-US" altLang="en-US" dirty="0">
                <a:solidFill>
                  <a:srgbClr val="404040"/>
                </a:solidFill>
                <a:latin typeface="Menlo"/>
              </a:rPr>
              <a:t>,</a:t>
            </a:r>
            <a:r>
              <a:rPr lang="en-US" altLang="en-US" dirty="0">
                <a:solidFill>
                  <a:srgbClr val="A020F0"/>
                </a:solidFill>
                <a:latin typeface="Menlo"/>
              </a:rPr>
              <a:t>'</a:t>
            </a:r>
            <a:r>
              <a:rPr lang="en-US" altLang="en-US" dirty="0" err="1">
                <a:solidFill>
                  <a:srgbClr val="A020F0"/>
                </a:solidFill>
                <a:latin typeface="Menlo"/>
              </a:rPr>
              <a:t>pwd</a:t>
            </a:r>
            <a:r>
              <a:rPr lang="en-US" altLang="en-US" dirty="0">
                <a:solidFill>
                  <a:srgbClr val="A020F0"/>
                </a:solidFill>
                <a:latin typeface="Menlo"/>
              </a:rPr>
              <a:t>'</a:t>
            </a:r>
            <a:r>
              <a:rPr lang="en-US" altLang="en-US" dirty="0">
                <a:solidFill>
                  <a:srgbClr val="404040"/>
                </a:solidFill>
                <a:latin typeface="Menlo"/>
              </a:rPr>
              <a:t>,</a:t>
            </a:r>
            <a:r>
              <a:rPr lang="en-US" altLang="en-US" dirty="0">
                <a:solidFill>
                  <a:srgbClr val="A020F0"/>
                </a:solidFill>
                <a:latin typeface="Menlo"/>
              </a:rPr>
              <a:t>'</a:t>
            </a:r>
            <a:r>
              <a:rPr lang="en-US" altLang="en-US" dirty="0" err="1">
                <a:solidFill>
                  <a:srgbClr val="A020F0"/>
                </a:solidFill>
                <a:latin typeface="Menlo"/>
              </a:rPr>
              <a:t>org.sqlite.JDBC'</a:t>
            </a:r>
            <a:r>
              <a:rPr lang="en-US" altLang="en-US" dirty="0" err="1">
                <a:solidFill>
                  <a:srgbClr val="404040"/>
                </a:solidFill>
                <a:latin typeface="Menlo"/>
              </a:rPr>
              <a:t>,</a:t>
            </a:r>
            <a:r>
              <a:rPr lang="en-US" altLang="en-US" dirty="0" err="1">
                <a:solidFill>
                  <a:srgbClr val="A020F0"/>
                </a:solidFill>
                <a:latin typeface="Menlo"/>
              </a:rPr>
              <a:t>'URL</a:t>
            </a:r>
            <a:r>
              <a:rPr lang="en-US" altLang="en-US" dirty="0">
                <a:solidFill>
                  <a:srgbClr val="A020F0"/>
                </a:solidFill>
                <a:latin typeface="Menlo"/>
              </a:rPr>
              <a:t>'</a:t>
            </a:r>
            <a:r>
              <a:rPr lang="en-US" altLang="en-US" dirty="0">
                <a:solidFill>
                  <a:srgbClr val="404040"/>
                </a:solidFill>
                <a:latin typeface="Menlo"/>
              </a:rPr>
              <a:t>)</a:t>
            </a:r>
            <a:r>
              <a:rPr lang="en-US" altLang="en-US" sz="800" dirty="0"/>
              <a:t> </a:t>
            </a:r>
          </a:p>
          <a:p>
            <a:r>
              <a:rPr lang="en-US" dirty="0"/>
              <a:t>conn = database('</a:t>
            </a:r>
            <a:r>
              <a:rPr lang="en-US" dirty="0" err="1"/>
              <a:t>sqlite</a:t>
            </a:r>
            <a:r>
              <a:rPr lang="en-US" dirty="0"/>
              <a:t>','','','org.sqlite.JDBC','</a:t>
            </a:r>
            <a:r>
              <a:rPr lang="en-US" dirty="0" err="1"/>
              <a:t>jdbc:sqlite:C</a:t>
            </a:r>
            <a:r>
              <a:rPr lang="en-US" dirty="0"/>
              <a:t>:\Teaching\BMES 375\Homework\hw4db_weight_loss\</a:t>
            </a:r>
            <a:r>
              <a:rPr lang="en-US" dirty="0" err="1"/>
              <a:t>weightdata.sqlite</a:t>
            </a:r>
            <a:r>
              <a:rPr lang="en-US" dirty="0"/>
              <a:t>') </a:t>
            </a:r>
          </a:p>
          <a:p>
            <a:pPr lvl="1"/>
            <a:endParaRPr lang="en-US" altLang="en-US" sz="4400" dirty="0">
              <a:latin typeface="Arial" panose="020B0604020202020204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5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55599"/>
            <a:ext cx="8440737" cy="56951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3968" y="6198968"/>
            <a:ext cx="973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https://www.mathworks.com/help/database/ug/working-with-the-matlab-interface-to-sqlite.html</a:t>
            </a:r>
          </a:p>
        </p:txBody>
      </p:sp>
    </p:spTree>
    <p:extLst>
      <p:ext uri="{BB962C8B-B14F-4D97-AF65-F5344CB8AC3E}">
        <p14:creationId xmlns:p14="http://schemas.microsoft.com/office/powerpoint/2010/main" val="104091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JD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21" y="3122477"/>
            <a:ext cx="1158269" cy="11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908252" y="920318"/>
            <a:ext cx="2144605" cy="1440617"/>
            <a:chOff x="982033" y="778172"/>
            <a:chExt cx="1883179" cy="1458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594" y="778172"/>
              <a:ext cx="954246" cy="9542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2033" y="1581241"/>
              <a:ext cx="1055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explorer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11652" y="1590769"/>
              <a:ext cx="85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Matlab</a:t>
              </a:r>
              <a:r>
                <a:rPr lang="en-US" dirty="0"/>
                <a:t> script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033" y="831995"/>
              <a:ext cx="1829033" cy="136666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4406" y="4210684"/>
            <a:ext cx="8498463" cy="1945829"/>
            <a:chOff x="3498816" y="4592547"/>
            <a:chExt cx="8255866" cy="1945829"/>
          </a:xfrm>
        </p:grpSpPr>
        <p:grpSp>
          <p:nvGrpSpPr>
            <p:cNvPr id="4" name="Group 3"/>
            <p:cNvGrpSpPr/>
            <p:nvPr/>
          </p:nvGrpSpPr>
          <p:grpSpPr>
            <a:xfrm>
              <a:off x="3498816" y="4592547"/>
              <a:ext cx="8213724" cy="1761163"/>
              <a:chOff x="2759076" y="4325419"/>
              <a:chExt cx="8213724" cy="176116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9076" y="4325420"/>
                <a:ext cx="6803864" cy="1761162"/>
              </a:xfrm>
              <a:prstGeom prst="rect">
                <a:avLst/>
              </a:prstGeom>
              <a:ln w="19050">
                <a:noFill/>
              </a:ln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0342" y="4325419"/>
                <a:ext cx="1132458" cy="1647211"/>
              </a:xfrm>
              <a:prstGeom prst="rect">
                <a:avLst/>
              </a:prstGeom>
              <a:ln w="19050">
                <a:noFill/>
              </a:ln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0537939" y="6169044"/>
              <a:ext cx="121674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DBbrowser</a:t>
              </a:r>
              <a:endParaRPr lang="en-US" dirty="0"/>
            </a:p>
          </p:txBody>
        </p:sp>
      </p:grpSp>
      <p:sp>
        <p:nvSpPr>
          <p:cNvPr id="15" name="Up-Down Arrow 14"/>
          <p:cNvSpPr/>
          <p:nvPr/>
        </p:nvSpPr>
        <p:spPr>
          <a:xfrm>
            <a:off x="1811919" y="2446872"/>
            <a:ext cx="298931" cy="6661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Up Arrow 15"/>
          <p:cNvSpPr/>
          <p:nvPr/>
        </p:nvSpPr>
        <p:spPr>
          <a:xfrm flipH="1">
            <a:off x="1811919" y="4386275"/>
            <a:ext cx="1136763" cy="81105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58189" y="2953133"/>
            <a:ext cx="176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native interface </a:t>
            </a:r>
            <a:r>
              <a:rPr lang="en-US" dirty="0" err="1"/>
              <a:t>sqlite</a:t>
            </a:r>
            <a:r>
              <a:rPr lang="en-US" dirty="0"/>
              <a:t>() to </a:t>
            </a:r>
            <a:r>
              <a:rPr lang="en-US" dirty="0" err="1"/>
              <a:t>sqlite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15603" y="1898064"/>
            <a:ext cx="6859670" cy="10219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3579" y="2920022"/>
            <a:ext cx="166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native interface to MySQL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34406" y="2327801"/>
            <a:ext cx="1129340" cy="72982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7993" y="6156513"/>
            <a:ext cx="251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SQL language 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2729853" y="114509"/>
            <a:ext cx="67203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Connection in </a:t>
            </a:r>
            <a:r>
              <a:rPr lang="en-US" sz="4000" dirty="0" err="1"/>
              <a:t>Matlab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63193" y="3773586"/>
            <a:ext cx="8842" cy="61268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995" y="3531242"/>
            <a:ext cx="493819" cy="10973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7030" y="3450420"/>
            <a:ext cx="117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drivers</a:t>
            </a:r>
          </a:p>
        </p:txBody>
      </p:sp>
    </p:spTree>
    <p:extLst>
      <p:ext uri="{BB962C8B-B14F-4D97-AF65-F5344CB8AC3E}">
        <p14:creationId xmlns:p14="http://schemas.microsoft.com/office/powerpoint/2010/main" val="183379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9661" y="228599"/>
            <a:ext cx="97945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SQLite Database Connection MATLAB database explorer using a JDBC Driver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57562" y="1047985"/>
            <a:ext cx="10203562" cy="7294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Resources:</a:t>
            </a:r>
          </a:p>
          <a:p>
            <a:pPr lvl="1"/>
            <a:r>
              <a:rPr lang="en-US" b="1" dirty="0"/>
              <a:t>https://www.mathworks.com/help/database/ug/configuring-driver-and-data-source.html</a:t>
            </a:r>
          </a:p>
          <a:p>
            <a:pPr lvl="1"/>
            <a:r>
              <a:rPr lang="en-US" b="1" dirty="0"/>
              <a:t>https://www.mathworks.com/help/database/ug/sqlite-jdbc-windows.html#bt5he_9-1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JDBC Driver download: </a:t>
            </a:r>
            <a:r>
              <a:rPr lang="en-US" b="1" dirty="0">
                <a:hlinkClick r:id="rId2"/>
              </a:rPr>
              <a:t>https://repo1.maven.org/maven2/org/xerial/sqlite-jdbc/3.27.2.1/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sz="2800" b="1" dirty="0"/>
              <a:t>Use database explorer to connect the </a:t>
            </a:r>
            <a:r>
              <a:rPr lang="en-US" sz="2800" b="1" dirty="0" err="1"/>
              <a:t>sqlite</a:t>
            </a:r>
            <a:r>
              <a:rPr lang="en-US" sz="2800" b="1" dirty="0"/>
              <a:t> database</a:t>
            </a:r>
          </a:p>
          <a:p>
            <a:pPr lvl="1"/>
            <a:r>
              <a:rPr lang="en-US" b="1" dirty="0"/>
              <a:t>In command line execute the following, be sure to change it to your folder containing the </a:t>
            </a:r>
            <a:r>
              <a:rPr lang="en-US" b="1" dirty="0" err="1"/>
              <a:t>jdbc</a:t>
            </a:r>
            <a:r>
              <a:rPr lang="en-US" b="1" dirty="0"/>
              <a:t> driver</a:t>
            </a:r>
          </a:p>
          <a:p>
            <a:pPr lvl="1"/>
            <a:r>
              <a:rPr lang="en-US" b="1" dirty="0"/>
              <a:t>&gt;&gt; </a:t>
            </a:r>
            <a:r>
              <a:rPr lang="en-US" b="1" dirty="0" err="1"/>
              <a:t>javaaddpath</a:t>
            </a:r>
            <a:r>
              <a:rPr lang="en-US" b="1" dirty="0"/>
              <a:t> 'C:\Program Files\MATLAB\R2018a\</a:t>
            </a:r>
            <a:r>
              <a:rPr lang="en-US" b="1" dirty="0" err="1"/>
              <a:t>jdbc</a:t>
            </a:r>
            <a:r>
              <a:rPr lang="en-US" b="1" dirty="0"/>
              <a:t>\sqlite-jdbc-3.16.1.jar’</a:t>
            </a:r>
          </a:p>
          <a:p>
            <a:pPr lvl="1"/>
            <a:r>
              <a:rPr lang="en-US" b="1" dirty="0"/>
              <a:t>&gt;&gt; </a:t>
            </a:r>
            <a:r>
              <a:rPr lang="en-US" b="1" dirty="0" err="1"/>
              <a:t>javaaddpath</a:t>
            </a:r>
            <a:r>
              <a:rPr lang="en-US" b="1" dirty="0"/>
              <a:t> 'C:\Users\14152\Downloads\sqlite-jdbc-3.27.2.1-javadoc.jar'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Open up the database explorer from APPS tab. Then Click on Configure Data Source</a:t>
            </a:r>
          </a:p>
          <a:p>
            <a:pPr lvl="1"/>
            <a:r>
              <a:rPr lang="en-US" b="1" dirty="0"/>
              <a:t>Name:            </a:t>
            </a:r>
            <a:r>
              <a:rPr lang="en-US" b="1" dirty="0" err="1"/>
              <a:t>sqlite</a:t>
            </a:r>
            <a:endParaRPr lang="en-US" b="1" dirty="0"/>
          </a:p>
          <a:p>
            <a:pPr lvl="1"/>
            <a:r>
              <a:rPr lang="en-US" b="1" dirty="0"/>
              <a:t>Vendor:          other</a:t>
            </a:r>
          </a:p>
          <a:p>
            <a:pPr lvl="1"/>
            <a:r>
              <a:rPr lang="en-US" b="1" dirty="0"/>
              <a:t>Driver:            </a:t>
            </a:r>
            <a:r>
              <a:rPr lang="en-US" b="1" dirty="0" err="1"/>
              <a:t>org.sqlite.JDBC</a:t>
            </a:r>
            <a:endParaRPr lang="en-US" b="1" dirty="0"/>
          </a:p>
          <a:p>
            <a:pPr lvl="1"/>
            <a:r>
              <a:rPr lang="en-US" b="1" dirty="0"/>
              <a:t>URL:                </a:t>
            </a:r>
            <a:r>
              <a:rPr lang="en-US" b="1" dirty="0" err="1"/>
              <a:t>jdbc:sqlite:C</a:t>
            </a:r>
            <a:r>
              <a:rPr lang="en-US" b="1" dirty="0"/>
              <a:t>:\Teaching\BMES 375-2020-summer-final\database\</a:t>
            </a:r>
            <a:r>
              <a:rPr lang="en-US" b="1" dirty="0" err="1"/>
              <a:t>weightdata.sqlite</a:t>
            </a:r>
            <a:endParaRPr lang="en-US" b="1" dirty="0"/>
          </a:p>
          <a:p>
            <a:pPr lvl="1"/>
            <a:r>
              <a:rPr lang="en-US" b="1" dirty="0"/>
              <a:t>                         </a:t>
            </a:r>
            <a:r>
              <a:rPr lang="en-US" b="1" dirty="0" err="1"/>
              <a:t>jdbc:sqlite:C</a:t>
            </a:r>
            <a:r>
              <a:rPr lang="en-US" b="1" dirty="0"/>
              <a:t>:\BMES 375-2021-Fall\hw4-database\</a:t>
            </a:r>
            <a:r>
              <a:rPr lang="en-US" b="1" dirty="0" err="1"/>
              <a:t>weightdata.sqlite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Then save the connection</a:t>
            </a:r>
          </a:p>
          <a:p>
            <a:pPr lvl="1"/>
            <a:r>
              <a:rPr lang="en-US" b="1" dirty="0"/>
              <a:t>Click on new query</a:t>
            </a:r>
          </a:p>
          <a:p>
            <a:pPr lvl="1"/>
            <a:endParaRPr lang="en-US" altLang="en-US" sz="4400" dirty="0">
              <a:latin typeface="Arial" panose="020B0604020202020204" pitchFamily="34" charset="0"/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1" y="-147144"/>
            <a:ext cx="478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450" y="125007"/>
            <a:ext cx="10511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Matlab</a:t>
            </a:r>
            <a:r>
              <a:rPr lang="en-US" sz="3600" b="1" dirty="0"/>
              <a:t> database explorer is equivalent to DB Browser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1" y="1065983"/>
            <a:ext cx="9990597" cy="57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582" y="281608"/>
            <a:ext cx="9794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Explore the patient's table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4181" y="3251261"/>
            <a:ext cx="69144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 on “Manual SLQ”. Let’s run a few SQL statements</a:t>
            </a:r>
          </a:p>
          <a:p>
            <a:endParaRPr lang="en-US" sz="2400" dirty="0"/>
          </a:p>
          <a:p>
            <a:r>
              <a:rPr lang="en-US" sz="2400" dirty="0"/>
              <a:t>Select age column from patients table</a:t>
            </a:r>
          </a:p>
          <a:p>
            <a:r>
              <a:rPr lang="en-US" sz="2400" dirty="0"/>
              <a:t>SELECT age FROM patient</a:t>
            </a:r>
          </a:p>
          <a:p>
            <a:endParaRPr lang="en-US" sz="2400" dirty="0"/>
          </a:p>
          <a:p>
            <a:r>
              <a:rPr lang="en-US" sz="2400" dirty="0"/>
              <a:t>Count how many patients where height&gt;60 ordered</a:t>
            </a:r>
          </a:p>
          <a:p>
            <a:r>
              <a:rPr lang="en-US" sz="2400" dirty="0"/>
              <a:t>SELECT count(*) FROM patient WHERE height&gt;60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181" y="1432153"/>
            <a:ext cx="9485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dataset will be used in homework 5</a:t>
            </a:r>
          </a:p>
          <a:p>
            <a:r>
              <a:rPr lang="en-US" sz="2400" dirty="0"/>
              <a:t>How many columns?</a:t>
            </a:r>
          </a:p>
          <a:p>
            <a:r>
              <a:rPr lang="en-US" sz="2400" dirty="0"/>
              <a:t>What does each column mean</a:t>
            </a:r>
          </a:p>
          <a:p>
            <a:r>
              <a:rPr lang="en-US" sz="2400" dirty="0"/>
              <a:t>Perform some SQL search in manual mode, such as the following examples</a:t>
            </a:r>
          </a:p>
        </p:txBody>
      </p:sp>
    </p:spTree>
    <p:extLst>
      <p:ext uri="{BB962C8B-B14F-4D97-AF65-F5344CB8AC3E}">
        <p14:creationId xmlns:p14="http://schemas.microsoft.com/office/powerpoint/2010/main" val="10510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9661" y="228599"/>
            <a:ext cx="9794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Exercise 4: practice SQL in MATLAB database explorer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24564" y="1186662"/>
            <a:ext cx="10388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Menlo"/>
              </a:rPr>
              <a:t>Write and execute SQL  to get all the data for patients that don't exercise (these patients have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 err="1">
                <a:solidFill>
                  <a:srgbClr val="228B22"/>
                </a:solidFill>
                <a:latin typeface="Menlo"/>
              </a:rPr>
              <a:t>timecardio</a:t>
            </a:r>
            <a:r>
              <a:rPr lang="en-US" dirty="0">
                <a:solidFill>
                  <a:srgbClr val="228B22"/>
                </a:solidFill>
                <a:latin typeface="Menlo"/>
              </a:rPr>
              <a:t> AND </a:t>
            </a:r>
            <a:r>
              <a:rPr lang="en-US" dirty="0" err="1">
                <a:solidFill>
                  <a:srgbClr val="228B22"/>
                </a:solidFill>
                <a:latin typeface="Menlo"/>
              </a:rPr>
              <a:t>timeresist</a:t>
            </a:r>
            <a:r>
              <a:rPr lang="en-US" dirty="0">
                <a:solidFill>
                  <a:srgbClr val="228B22"/>
                </a:solidFill>
                <a:latin typeface="Menlo"/>
              </a:rPr>
              <a:t> of zero.  Show the 10 such patients</a:t>
            </a:r>
          </a:p>
          <a:p>
            <a:endParaRPr lang="en-US" dirty="0">
              <a:solidFill>
                <a:srgbClr val="228B22"/>
              </a:solidFill>
              <a:latin typeface="Menlo"/>
            </a:endParaRPr>
          </a:p>
          <a:p>
            <a:endParaRPr lang="en-US" dirty="0">
              <a:solidFill>
                <a:srgbClr val="228B22"/>
              </a:solidFill>
              <a:latin typeface="Menlo"/>
            </a:endParaRPr>
          </a:p>
          <a:p>
            <a:r>
              <a:rPr lang="en-US" dirty="0">
                <a:solidFill>
                  <a:srgbClr val="228B22"/>
                </a:solidFill>
                <a:latin typeface="Menlo"/>
              </a:rPr>
              <a:t>Write and execute SQL  to count how many patients that don't exercise (these patients have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 err="1">
                <a:solidFill>
                  <a:srgbClr val="228B22"/>
                </a:solidFill>
                <a:latin typeface="Menlo"/>
              </a:rPr>
              <a:t>timecardio</a:t>
            </a:r>
            <a:r>
              <a:rPr lang="en-US" dirty="0">
                <a:solidFill>
                  <a:srgbClr val="228B22"/>
                </a:solidFill>
                <a:latin typeface="Menlo"/>
              </a:rPr>
              <a:t> AND </a:t>
            </a:r>
            <a:r>
              <a:rPr lang="en-US" dirty="0" err="1">
                <a:solidFill>
                  <a:srgbClr val="228B22"/>
                </a:solidFill>
                <a:latin typeface="Menlo"/>
              </a:rPr>
              <a:t>timeresist</a:t>
            </a:r>
            <a:r>
              <a:rPr lang="en-US" dirty="0">
                <a:solidFill>
                  <a:srgbClr val="228B22"/>
                </a:solidFill>
                <a:latin typeface="Menlo"/>
              </a:rPr>
              <a:t> of zero.  </a:t>
            </a:r>
          </a:p>
          <a:p>
            <a:endParaRPr lang="en-US" b="0" i="0" u="none" strike="noStrike" dirty="0">
              <a:solidFill>
                <a:srgbClr val="228B22"/>
              </a:solidFill>
              <a:effectLst/>
              <a:latin typeface="Menlo"/>
            </a:endParaRPr>
          </a:p>
          <a:p>
            <a:endParaRPr lang="en-US" dirty="0">
              <a:solidFill>
                <a:srgbClr val="228B22"/>
              </a:solidFill>
              <a:latin typeface="Menlo"/>
            </a:endParaRPr>
          </a:p>
          <a:p>
            <a:r>
              <a:rPr lang="en-US" dirty="0">
                <a:solidFill>
                  <a:srgbClr val="228B22"/>
                </a:solidFill>
                <a:latin typeface="Menlo"/>
              </a:rPr>
              <a:t>Write and execute SQL  to count how many patients that are male based on gender</a:t>
            </a:r>
          </a:p>
          <a:p>
            <a:endParaRPr lang="en-US" b="0" i="0" u="none" strike="noStrike" dirty="0">
              <a:solidFill>
                <a:srgbClr val="228B22"/>
              </a:solidFill>
              <a:effectLst/>
              <a:latin typeface="Menlo"/>
            </a:endParaRPr>
          </a:p>
          <a:p>
            <a:r>
              <a:rPr lang="en-US" dirty="0">
                <a:solidFill>
                  <a:srgbClr val="228B22"/>
                </a:solidFill>
                <a:latin typeface="Menlo"/>
              </a:rPr>
              <a:t>Write and execute SQL  to count how many patients that are active based on </a:t>
            </a:r>
            <a:r>
              <a:rPr lang="en-US" dirty="0" err="1">
                <a:solidFill>
                  <a:srgbClr val="228B22"/>
                </a:solidFill>
                <a:latin typeface="Menlo"/>
              </a:rPr>
              <a:t>jobstatuse</a:t>
            </a:r>
            <a:endParaRPr lang="en-US" dirty="0">
              <a:solidFill>
                <a:srgbClr val="228B22"/>
              </a:solidFill>
              <a:latin typeface="Menlo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764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5013" y="2516964"/>
            <a:ext cx="10426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SQLite Database Connection through  </a:t>
            </a:r>
          </a:p>
          <a:p>
            <a:pPr algn="ctr"/>
            <a:r>
              <a:rPr lang="en-US" sz="4000" dirty="0" err="1"/>
              <a:t>Matlab</a:t>
            </a:r>
            <a:r>
              <a:rPr lang="en-US" sz="4000" dirty="0"/>
              <a:t> interface/JDBC Driver in </a:t>
            </a:r>
            <a:r>
              <a:rPr lang="en-US" sz="4000" b="1" dirty="0" err="1"/>
              <a:t>Matlab</a:t>
            </a:r>
            <a:r>
              <a:rPr lang="en-US" sz="4000" b="1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68414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2" y="1189779"/>
            <a:ext cx="10038091" cy="4741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1128" y="109222"/>
            <a:ext cx="979088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SQLite Connection Using the MATLAB Interface to SQLite</a:t>
            </a:r>
          </a:p>
          <a:p>
            <a:r>
              <a:rPr lang="en-US" b="1" dirty="0"/>
              <a:t>https://www.mathworks.com/help/database/ug/sqlite.html#bu5myik-1</a:t>
            </a:r>
          </a:p>
        </p:txBody>
      </p:sp>
    </p:spTree>
    <p:extLst>
      <p:ext uri="{BB962C8B-B14F-4D97-AF65-F5344CB8AC3E}">
        <p14:creationId xmlns:p14="http://schemas.microsoft.com/office/powerpoint/2010/main" val="27816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646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Connection from Matlab</dc:title>
  <dc:creator>Xiao,Ming</dc:creator>
  <cp:lastModifiedBy>Xiao,Ming</cp:lastModifiedBy>
  <cp:revision>61</cp:revision>
  <dcterms:created xsi:type="dcterms:W3CDTF">2019-02-02T15:48:10Z</dcterms:created>
  <dcterms:modified xsi:type="dcterms:W3CDTF">2021-10-16T02:38:10Z</dcterms:modified>
</cp:coreProperties>
</file>