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f2e7cb1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f2e7cb1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cfe6224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cfe6224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fe62241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fe62241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cfe6224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cfe6224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cfe6224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cfe6224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0781db4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0781db4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f2e7cb1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f2e7cb1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f6ccf3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f6ccf3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2e7cb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f2e7cb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2e7cb1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2e7cb1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6ccf3c7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6ccf3c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f2e7cb1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f2e7cb1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f6ccf3c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f6ccf3c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1f3ed9b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1f3ed9b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f2e7cb1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f2e7cb1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fb13544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fb13544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80"/>
              <a:t>Identifying immune-related genes in calcific aortic valve stenosis</a:t>
            </a:r>
            <a:endParaRPr sz="27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Byrne, Pratishtha Guckhool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Volcano Plot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425" y="789700"/>
            <a:ext cx="5555600" cy="39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18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Differentially</a:t>
            </a:r>
            <a:r>
              <a:rPr lang="en"/>
              <a:t> Expressed Pathway Analysis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750" y="1678250"/>
            <a:ext cx="5444501" cy="34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DEIRG Pathway Analysis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749" y="1853850"/>
            <a:ext cx="5620875" cy="328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Optimal Number of Features to Select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50" y="1853850"/>
            <a:ext cx="4667057" cy="32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Accuracies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675" y="1853849"/>
            <a:ext cx="4824649" cy="32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Five Most Correlated DEIRGs </a:t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729450" y="2078875"/>
            <a:ext cx="7688700" cy="29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LCK - LCK Proto-Oncogene, Src Family Tyrosine Kinase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- Protein is a key signaling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molecule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in the selection and maturation of T-cells.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TLR8 - Toll Like Receptor 8 - As a member of the TLR family it plays a role in pathogen recognition and activation of innate immunity.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LIFR - LIF Receptor Subunit Alpha - Protein combines with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converter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 subunit, gp130, to form a complex that mediates the action of the leukemia inhibitory factor.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ADIPOQ - Adiponectin, C1Q, and Collagen Domain Containing - Protein circulates the plasma and is involved in metabolic and hormonal processes.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S100A8 - S100 Calcium Binding Protein A8 - Protein functions in the inhibition of casein kinases and as a cytokine.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573075" y="2022275"/>
            <a:ext cx="82353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Calcific Aortic Valve Stenosis modulates expression of 260 genes of which 76 are immune related genes.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Differentially expressed immune related genes can be used to predict </a:t>
            </a:r>
            <a:r>
              <a:rPr lang="en">
                <a:solidFill>
                  <a:schemeClr val="dk2"/>
                </a:solidFill>
              </a:rPr>
              <a:t>Calcific Aortic Valve Stenosis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Using a fewer number of genes produced better results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Limitations:</a:t>
            </a:r>
            <a:endParaRPr>
              <a:solidFill>
                <a:srgbClr val="22222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</a:rPr>
              <a:t>Not every gene in the testing set could be converted to gene symbol so only a subset of DEIRGs used for training, 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en">
                <a:solidFill>
                  <a:srgbClr val="222222"/>
                </a:solidFill>
              </a:rPr>
              <a:t>Future studies include:</a:t>
            </a:r>
            <a:endParaRPr>
              <a:solidFill>
                <a:srgbClr val="22222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</a:rPr>
              <a:t>Repeat study with new subjects with and without CAVS</a:t>
            </a:r>
            <a:endParaRPr>
              <a:solidFill>
                <a:srgbClr val="22222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Char char="○"/>
            </a:pPr>
            <a:r>
              <a:rPr lang="en">
                <a:solidFill>
                  <a:srgbClr val="222222"/>
                </a:solidFill>
              </a:rPr>
              <a:t>Screen patients with CAVs to see if differentially expressed genes are consistent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/>
              <a:t>[1] </a:t>
            </a: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Lindman, B. R., Clavel, M. A., Mathieu, P., Iung, B., Lancellotti, P., Otto, C. M., &amp; Pibarot, P. (2016). Calcific aortic stenosis. </a:t>
            </a:r>
            <a:r>
              <a:rPr i="1" lang="en" sz="950">
                <a:solidFill>
                  <a:srgbClr val="222222"/>
                </a:solidFill>
                <a:highlight>
                  <a:srgbClr val="FFFFFF"/>
                </a:highlight>
              </a:rPr>
              <a:t>Nature reviews Disease primers</a:t>
            </a: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950">
                <a:solidFill>
                  <a:srgbClr val="222222"/>
                </a:solidFill>
                <a:highlight>
                  <a:srgbClr val="FFFFFF"/>
                </a:highlight>
              </a:rPr>
              <a:t>2</a:t>
            </a: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(1), 1-28.</a:t>
            </a:r>
            <a:endParaRPr sz="9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/>
              <a:t>[2] </a:t>
            </a: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Jiang, C., &amp; Jiang, W. (2022). AGTR1, PLTP, and SCG2 associated with immune genes and immune cell infiltration in calcific aortic valve stenosis: analysis from integrated bioinformatics and machine learning. </a:t>
            </a:r>
            <a:r>
              <a:rPr i="1" lang="en" sz="950">
                <a:solidFill>
                  <a:srgbClr val="222222"/>
                </a:solidFill>
                <a:highlight>
                  <a:srgbClr val="FFFFFF"/>
                </a:highlight>
              </a:rPr>
              <a:t>Mathematical Biosciences and Engineering</a:t>
            </a: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950">
                <a:solidFill>
                  <a:srgbClr val="222222"/>
                </a:solidFill>
                <a:highlight>
                  <a:srgbClr val="FFFFFF"/>
                </a:highlight>
              </a:rPr>
              <a:t>19</a:t>
            </a: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(4), 3787-3803.</a:t>
            </a:r>
            <a:endParaRPr sz="9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222222"/>
                </a:solidFill>
                <a:highlight>
                  <a:srgbClr val="FFFFFF"/>
                </a:highlight>
              </a:rPr>
              <a:t>[3] </a:t>
            </a:r>
            <a:r>
              <a:rPr lang="en" sz="950">
                <a:solidFill>
                  <a:srgbClr val="000000"/>
                </a:solidFill>
              </a:rPr>
              <a:t>Brownlee, J. (2020, August 28). </a:t>
            </a:r>
            <a:r>
              <a:rPr i="1" lang="en" sz="950">
                <a:solidFill>
                  <a:srgbClr val="000000"/>
                </a:solidFill>
              </a:rPr>
              <a:t>Recursive feature elimination (RFE) for feature selection in Python</a:t>
            </a:r>
            <a:r>
              <a:rPr lang="en" sz="950">
                <a:solidFill>
                  <a:srgbClr val="000000"/>
                </a:solidFill>
              </a:rPr>
              <a:t>. Machine Learning Mastery. Retrieved May 31, 2022, from https://machinelearningmastery.com/rfe-feature-selection-in-python/ 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</a:rPr>
              <a:t>[4] Gandhi, R. (2018, July 5). </a:t>
            </a:r>
            <a:r>
              <a:rPr i="1" lang="en" sz="950">
                <a:solidFill>
                  <a:srgbClr val="000000"/>
                </a:solidFill>
              </a:rPr>
              <a:t>Support Vector Machine - introduction to machine learning algorithms</a:t>
            </a:r>
            <a:r>
              <a:rPr lang="en" sz="950">
                <a:solidFill>
                  <a:srgbClr val="000000"/>
                </a:solidFill>
              </a:rPr>
              <a:t>. Medium. Retrieved May 31, 2022, from https://towardsdatascience.com/support-vector-machine-introduction-to-machine-learning-algorithms-934a444fca47 </a:t>
            </a:r>
            <a:endParaRPr sz="9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762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Calcific aortic valve </a:t>
            </a:r>
            <a:r>
              <a:rPr lang="en" sz="1400">
                <a:solidFill>
                  <a:srgbClr val="222222"/>
                </a:solidFill>
              </a:rPr>
              <a:t>stenosis</a:t>
            </a:r>
            <a:r>
              <a:rPr lang="en" sz="1400">
                <a:solidFill>
                  <a:srgbClr val="222222"/>
                </a:solidFill>
              </a:rPr>
              <a:t> (CAVS) is the most </a:t>
            </a:r>
            <a:r>
              <a:rPr lang="en" sz="1400">
                <a:solidFill>
                  <a:srgbClr val="222222"/>
                </a:solidFill>
              </a:rPr>
              <a:t>prevalent</a:t>
            </a:r>
            <a:r>
              <a:rPr lang="en" sz="1400">
                <a:solidFill>
                  <a:srgbClr val="222222"/>
                </a:solidFill>
              </a:rPr>
              <a:t> heart valve disorder in developed countries [1].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Studies have shown that 2.8% of the elderly have varying degrees of CAVS and 25% of those over the age of 65 have risk factors for CAVS [2].</a:t>
            </a:r>
            <a:endParaRPr sz="1400">
              <a:solidFill>
                <a:srgbClr val="2222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</a:rPr>
              <a:t>Progression of CAVS has been associated with:</a:t>
            </a:r>
            <a:endParaRPr sz="1400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</a:rPr>
              <a:t>Older men</a:t>
            </a:r>
            <a:endParaRPr sz="1400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</a:rPr>
              <a:t>High triglyceride levels</a:t>
            </a:r>
            <a:endParaRPr sz="1400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</a:rPr>
              <a:t>Smoking time limit</a:t>
            </a:r>
            <a:endParaRPr sz="1400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○"/>
            </a:pPr>
            <a:r>
              <a:rPr lang="en" sz="1400">
                <a:solidFill>
                  <a:srgbClr val="222222"/>
                </a:solidFill>
              </a:rPr>
              <a:t>Early aortic valve replacement</a:t>
            </a:r>
            <a:endParaRPr sz="1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Biology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389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CAVS is characterized by slowly progressive fibro-calcific remodelling of the  aortic valve leaflets.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Calcific valve disease occurs as the result of lipoprotein deposition, chronic inflammation, </a:t>
            </a:r>
            <a:r>
              <a:rPr lang="en" sz="1400">
                <a:solidFill>
                  <a:srgbClr val="000000"/>
                </a:solidFill>
              </a:rPr>
              <a:t>osteoblastic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000000"/>
                </a:solidFill>
              </a:rPr>
              <a:t>transition</a:t>
            </a:r>
            <a:r>
              <a:rPr lang="en" sz="1400">
                <a:solidFill>
                  <a:srgbClr val="000000"/>
                </a:solidFill>
              </a:rPr>
              <a:t> of valve interstitial cells, and active leaflet calcification.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425" y="1486800"/>
            <a:ext cx="4211176" cy="29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identify immune related genes that may provide a better prediction of Calcific Aortic Valve Stenosis (CAVS) in an individual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Based on the differential gene expression analysis between the control and CAVS samples from training datasets</a:t>
            </a:r>
            <a:br>
              <a:rPr lang="en" sz="1200"/>
            </a:b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predict whether an individual is suffering from CAVS based on the gene expression levels of the identified differentially expressed immune related genes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222"/>
                </a:solidFill>
              </a:rPr>
              <a:t>Two training sets: </a:t>
            </a:r>
            <a:endParaRPr sz="1500">
              <a:solidFill>
                <a:srgbClr val="222222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700"/>
              <a:buChar char="●"/>
            </a:pPr>
            <a:r>
              <a:rPr lang="en" sz="1500">
                <a:solidFill>
                  <a:srgbClr val="222222"/>
                </a:solidFill>
              </a:rPr>
              <a:t>GSE12644</a:t>
            </a:r>
            <a:endParaRPr sz="1500">
              <a:solidFill>
                <a:srgbClr val="22222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○"/>
            </a:pPr>
            <a:r>
              <a:rPr lang="en" sz="1300">
                <a:solidFill>
                  <a:srgbClr val="222222"/>
                </a:solidFill>
              </a:rPr>
              <a:t>20 samples: 10 calcified aortic valve samples and 10 normal controls.</a:t>
            </a:r>
            <a:endParaRPr sz="1300">
              <a:solidFill>
                <a:srgbClr val="22222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Expression values were extracted using the Robust Multichip Average method.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Robust multiarray average normalization.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500">
                <a:solidFill>
                  <a:srgbClr val="222222"/>
                </a:solidFill>
              </a:rPr>
              <a:t>GSE51472</a:t>
            </a:r>
            <a:endParaRPr sz="1500">
              <a:solidFill>
                <a:srgbClr val="22222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Verdana"/>
              <a:buChar char="○"/>
            </a:pPr>
            <a:r>
              <a:rPr lang="en" sz="1300">
                <a:solidFill>
                  <a:srgbClr val="222222"/>
                </a:solidFill>
              </a:rPr>
              <a:t>15 samples: 5 normal aortic valve samples, 5 Sclerotic aortic valve samples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, 5 Calcified aortic valve sample.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Microarrays used to detail the global programme of gene expression.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</a:rPr>
              <a:t>Robust multiarray average normalization.</a:t>
            </a:r>
            <a:endParaRPr sz="13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Set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966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●"/>
            </a:pPr>
            <a:r>
              <a:rPr lang="en" sz="1500">
                <a:solidFill>
                  <a:srgbClr val="222222"/>
                </a:solidFill>
              </a:rPr>
              <a:t>GSE83453:</a:t>
            </a:r>
            <a:endParaRPr sz="1500">
              <a:solidFill>
                <a:srgbClr val="22222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27 samples: 12 bicuspid aortic valve samples, 11 stenotic aortic valve samples, 12 normal aortic valve samples.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mRNA levels were measured using Illumina HumanHT-12 v4 Expression BeadChip.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Data was processed by log2-transformation and quantile normalized using the lumi package in 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Illumina ID converted to gene symbol using R.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Analysis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1216213" y="2057650"/>
            <a:ext cx="11958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Combine the two training datasets</a:t>
            </a:r>
            <a:endParaRPr sz="900"/>
          </a:p>
        </p:txBody>
      </p:sp>
      <p:sp>
        <p:nvSpPr>
          <p:cNvPr id="125" name="Google Shape;125;p19"/>
          <p:cNvSpPr/>
          <p:nvPr/>
        </p:nvSpPr>
        <p:spPr>
          <a:xfrm>
            <a:off x="3031213" y="2057650"/>
            <a:ext cx="11958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900">
                <a:latin typeface="Lato"/>
                <a:ea typeface="Lato"/>
                <a:cs typeface="Lato"/>
                <a:sym typeface="Lato"/>
              </a:rPr>
              <a:t>ifferentially Expression 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(|FC| &gt; 1) and p-value &lt; 0.05</a:t>
            </a:r>
            <a:endParaRPr sz="900"/>
          </a:p>
        </p:txBody>
      </p:sp>
      <p:cxnSp>
        <p:nvCxnSpPr>
          <p:cNvPr id="126" name="Google Shape;126;p19"/>
          <p:cNvCxnSpPr>
            <a:stCxn id="124" idx="3"/>
            <a:endCxn id="125" idx="1"/>
          </p:cNvCxnSpPr>
          <p:nvPr/>
        </p:nvCxnSpPr>
        <p:spPr>
          <a:xfrm>
            <a:off x="2412013" y="2404300"/>
            <a:ext cx="6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9"/>
          <p:cNvSpPr/>
          <p:nvPr/>
        </p:nvSpPr>
        <p:spPr>
          <a:xfrm>
            <a:off x="4846213" y="2065350"/>
            <a:ext cx="11958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Identify DEIRG using the Immport database</a:t>
            </a:r>
            <a:endParaRPr sz="900"/>
          </a:p>
        </p:txBody>
      </p:sp>
      <p:cxnSp>
        <p:nvCxnSpPr>
          <p:cNvPr id="128" name="Google Shape;128;p19"/>
          <p:cNvCxnSpPr>
            <a:stCxn id="125" idx="3"/>
            <a:endCxn id="127" idx="1"/>
          </p:cNvCxnSpPr>
          <p:nvPr/>
        </p:nvCxnSpPr>
        <p:spPr>
          <a:xfrm>
            <a:off x="4227013" y="2404300"/>
            <a:ext cx="619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>
            <a:off x="3031213" y="3490625"/>
            <a:ext cx="11958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Perform gene enrichment using DAVID</a:t>
            </a:r>
            <a:endParaRPr sz="900"/>
          </a:p>
        </p:txBody>
      </p:sp>
      <p:cxnSp>
        <p:nvCxnSpPr>
          <p:cNvPr id="130" name="Google Shape;130;p19"/>
          <p:cNvCxnSpPr>
            <a:stCxn id="125" idx="2"/>
            <a:endCxn id="129" idx="0"/>
          </p:cNvCxnSpPr>
          <p:nvPr/>
        </p:nvCxnSpPr>
        <p:spPr>
          <a:xfrm>
            <a:off x="3629113" y="2750950"/>
            <a:ext cx="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9"/>
          <p:cNvSpPr/>
          <p:nvPr/>
        </p:nvSpPr>
        <p:spPr>
          <a:xfrm>
            <a:off x="4846213" y="3490625"/>
            <a:ext cx="11958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Perform gene enrichment using DAVID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" name="Google Shape;132;p19"/>
          <p:cNvCxnSpPr>
            <a:stCxn id="127" idx="2"/>
            <a:endCxn id="131" idx="0"/>
          </p:cNvCxnSpPr>
          <p:nvPr/>
        </p:nvCxnSpPr>
        <p:spPr>
          <a:xfrm>
            <a:off x="5444113" y="2758650"/>
            <a:ext cx="0" cy="7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/>
          <p:nvPr/>
        </p:nvSpPr>
        <p:spPr>
          <a:xfrm>
            <a:off x="6767363" y="2057650"/>
            <a:ext cx="11958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Support Vector Machine Recursive Feature Elimination model</a:t>
            </a:r>
            <a:endParaRPr sz="900"/>
          </a:p>
        </p:txBody>
      </p:sp>
      <p:sp>
        <p:nvSpPr>
          <p:cNvPr id="134" name="Google Shape;134;p19"/>
          <p:cNvSpPr/>
          <p:nvPr/>
        </p:nvSpPr>
        <p:spPr>
          <a:xfrm>
            <a:off x="6767363" y="3490625"/>
            <a:ext cx="1195800" cy="69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Test Model Using Testing Set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9"/>
          <p:cNvCxnSpPr>
            <a:stCxn id="127" idx="3"/>
            <a:endCxn id="133" idx="1"/>
          </p:cNvCxnSpPr>
          <p:nvPr/>
        </p:nvCxnSpPr>
        <p:spPr>
          <a:xfrm flipH="1" rot="10800000">
            <a:off x="6042013" y="2404200"/>
            <a:ext cx="725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stCxn id="133" idx="2"/>
            <a:endCxn id="134" idx="0"/>
          </p:cNvCxnSpPr>
          <p:nvPr/>
        </p:nvCxnSpPr>
        <p:spPr>
          <a:xfrm>
            <a:off x="7365263" y="2750950"/>
            <a:ext cx="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8015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upport Vector Machine </a:t>
            </a:r>
            <a:r>
              <a:rPr lang="en"/>
              <a:t>Recursive Feature Elimination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471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Support Vector Machine (SVM) algorithms attempts to find a hyperplane that distinctly classifies data points [4].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Recursive Feature Elimination (RFE) performs feature selection for difference in gene expression values to more accurately screen predictions  [2].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RFE works by searching for a subset of features within a training dataset and removing features until the desired number of features remains [3].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750" y="2511600"/>
            <a:ext cx="3729974" cy="19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8114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Differentially Expressed Immune Related Genes (DEIRG)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7650" y="2345575"/>
            <a:ext cx="7688700" cy="26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Immune and inflammatory response is a key </a:t>
            </a:r>
            <a:r>
              <a:rPr lang="en" sz="1400"/>
              <a:t>pathological</a:t>
            </a:r>
            <a:r>
              <a:rPr lang="en" sz="1400"/>
              <a:t> link to progress of CAVS [2].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Differentially expressed genes are defined as having an |log2 Fold Change| ± 1 and p-value &lt; 0.05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280 DEGs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2483 IRGs were obtained from the ImmPort database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280 DE Genes are filtered for those that are within ImmPort database.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76 DEIRGs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8 down-regulated genes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68 up-regulated genes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