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4" r:id="rId2"/>
    <p:sldId id="288" r:id="rId3"/>
    <p:sldId id="286" r:id="rId4"/>
    <p:sldId id="287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99" autoAdjust="0"/>
  </p:normalViewPr>
  <p:slideViewPr>
    <p:cSldViewPr>
      <p:cViewPr>
        <p:scale>
          <a:sx n="125" d="100"/>
          <a:sy n="125" d="100"/>
        </p:scale>
        <p:origin x="318" y="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1493D-F0DB-46BE-9FD0-FE9AB3F54093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84E78F-1361-4305-842D-6A3AE07833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53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mic Sans MS" pitchFamily="66" charset="0"/>
              </a:defRPr>
            </a:lvl1pPr>
            <a:lvl2pPr>
              <a:defRPr>
                <a:latin typeface="Comic Sans MS" pitchFamily="66" charset="0"/>
              </a:defRPr>
            </a:lvl2pPr>
            <a:lvl3pPr>
              <a:defRPr>
                <a:latin typeface="Comic Sans MS" pitchFamily="66" charset="0"/>
              </a:defRPr>
            </a:lvl3pPr>
            <a:lvl4pPr>
              <a:defRPr>
                <a:latin typeface="Comic Sans MS" pitchFamily="66" charset="0"/>
              </a:defRPr>
            </a:lvl4pPr>
            <a:lvl5pPr>
              <a:defRPr>
                <a:latin typeface="Comic Sans MS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mic Sans MS" pitchFamily="66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omic Sans MS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miRNA target prediction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Ahmet Sacan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C891-FEAD-4711-B529-746072C5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of miRNAs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51D1-97DB-49E8-AC7B-3BB8FB4D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Scan genome for structural features of miRNAs</a:t>
            </a:r>
          </a:p>
          <a:p>
            <a:r>
              <a:rPr lang="en-US" dirty="0"/>
              <a:t>Characteristics of miRNA precursors:</a:t>
            </a:r>
          </a:p>
          <a:p>
            <a:pPr lvl="1"/>
            <a:r>
              <a:rPr lang="en-US" dirty="0"/>
              <a:t>Hairpin structures in non-coding region</a:t>
            </a:r>
          </a:p>
          <a:p>
            <a:pPr lvl="1"/>
            <a:r>
              <a:rPr lang="en-US" dirty="0"/>
              <a:t>non-repetitive regions of the genome</a:t>
            </a:r>
          </a:p>
          <a:p>
            <a:pPr lvl="1"/>
            <a:endParaRPr lang="en-US" dirty="0"/>
          </a:p>
          <a:p>
            <a:r>
              <a:rPr lang="en-US" dirty="0"/>
              <a:t>Alternatively:</a:t>
            </a:r>
          </a:p>
          <a:p>
            <a:pPr lvl="1"/>
            <a:r>
              <a:rPr lang="en-US" dirty="0"/>
              <a:t>mine motifs in 3' UTR (</a:t>
            </a:r>
            <a:r>
              <a:rPr lang="en-US" dirty="0" err="1"/>
              <a:t>Xie</a:t>
            </a:r>
            <a:r>
              <a:rPr lang="en-US" dirty="0"/>
              <a:t>, 2005).</a:t>
            </a:r>
          </a:p>
          <a:p>
            <a:pPr lvl="1"/>
            <a:r>
              <a:rPr lang="en-US" dirty="0"/>
              <a:t>Complementary motifs would be miRNAs, check for their existence in genome.</a:t>
            </a:r>
          </a:p>
          <a:p>
            <a:endParaRPr lang="en-US" dirty="0"/>
          </a:p>
          <a:p>
            <a:r>
              <a:rPr lang="en-US" dirty="0"/>
              <a:t>Conservation to filter out false positives</a:t>
            </a:r>
          </a:p>
        </p:txBody>
      </p:sp>
    </p:spTree>
    <p:extLst>
      <p:ext uri="{BB962C8B-B14F-4D97-AF65-F5344CB8AC3E}">
        <p14:creationId xmlns:p14="http://schemas.microsoft.com/office/powerpoint/2010/main" val="1223206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8E378-8AC8-4EED-9AA9-AB3724083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Guiding principles for target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ECFD3-82F7-4A4B-BC82-6CADB5B07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Complementarity</a:t>
            </a:r>
          </a:p>
          <a:p>
            <a:pPr lvl="1"/>
            <a:r>
              <a:rPr lang="en-US" dirty="0"/>
              <a:t>Not all positions equally important</a:t>
            </a:r>
          </a:p>
          <a:p>
            <a:pPr lvl="1"/>
            <a:r>
              <a:rPr lang="en-US" dirty="0"/>
              <a:t>Positions 2-7 is "seed" regions and requires perfect complementarity</a:t>
            </a:r>
          </a:p>
          <a:p>
            <a:pPr lvl="1"/>
            <a:r>
              <a:rPr lang="en-US" dirty="0"/>
              <a:t>Seed complementarity alone: too many false positives</a:t>
            </a:r>
          </a:p>
          <a:p>
            <a:r>
              <a:rPr lang="en-US" dirty="0"/>
              <a:t>Location: 3' UTR</a:t>
            </a:r>
          </a:p>
          <a:p>
            <a:r>
              <a:rPr lang="en-US" dirty="0"/>
              <a:t>miRNA-target duplex thermodynamic stability</a:t>
            </a:r>
          </a:p>
          <a:p>
            <a:r>
              <a:rPr lang="en-US" dirty="0"/>
              <a:t>Conservation</a:t>
            </a:r>
          </a:p>
          <a:p>
            <a:pPr lvl="1"/>
            <a:r>
              <a:rPr lang="en-US" dirty="0"/>
              <a:t>Recently evolved miRNAs may not have conserved targets</a:t>
            </a:r>
          </a:p>
          <a:p>
            <a:r>
              <a:rPr lang="en-US" dirty="0"/>
              <a:t>High association at single site vs. low association at multiple sites</a:t>
            </a:r>
          </a:p>
          <a:p>
            <a:r>
              <a:rPr lang="en-US" dirty="0"/>
              <a:t>Some mechanisms &amp; hence rules different in plants.</a:t>
            </a:r>
          </a:p>
        </p:txBody>
      </p:sp>
    </p:spTree>
    <p:extLst>
      <p:ext uri="{BB962C8B-B14F-4D97-AF65-F5344CB8AC3E}">
        <p14:creationId xmlns:p14="http://schemas.microsoft.com/office/powerpoint/2010/main" val="1413583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61B4-FB76-4F9F-8481-FF68B073D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Complementarity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6B5D-48F3-4F89-AB24-01D54B764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257800" cy="4525963"/>
          </a:xfrm>
        </p:spPr>
        <p:txBody>
          <a:bodyPr/>
          <a:lstStyle/>
          <a:p>
            <a:r>
              <a:rPr lang="en-US" dirty="0"/>
              <a:t>a) "Canonical"</a:t>
            </a:r>
          </a:p>
          <a:p>
            <a:pPr lvl="1"/>
            <a:r>
              <a:rPr lang="en-US" dirty="0"/>
              <a:t>strong in both 5' seed and 3'.</a:t>
            </a:r>
          </a:p>
          <a:p>
            <a:pPr lvl="1"/>
            <a:r>
              <a:rPr lang="en-US" dirty="0"/>
              <a:t>a typical bulge</a:t>
            </a:r>
          </a:p>
          <a:p>
            <a:r>
              <a:rPr lang="en-US" dirty="0"/>
              <a:t>b) "Dominant"</a:t>
            </a:r>
          </a:p>
          <a:p>
            <a:pPr lvl="1"/>
            <a:r>
              <a:rPr lang="en-US" dirty="0"/>
              <a:t>strong in seed, poor in 3'</a:t>
            </a:r>
          </a:p>
          <a:p>
            <a:r>
              <a:rPr lang="en-US" dirty="0"/>
              <a:t>c) "Compensatory"</a:t>
            </a:r>
          </a:p>
          <a:p>
            <a:pPr lvl="1"/>
            <a:r>
              <a:rPr lang="en-US" dirty="0"/>
              <a:t>imperfect seed, strong 3'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E430E-0DF1-4B0C-A5BC-C08612CAC1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096" t="4266" r="20226" b="25754"/>
          <a:stretch/>
        </p:blipFill>
        <p:spPr>
          <a:xfrm>
            <a:off x="5664821" y="1828800"/>
            <a:ext cx="5765179" cy="3581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942BC3-FEEF-4AE2-85E5-D54496427624}"/>
              </a:ext>
            </a:extLst>
          </p:cNvPr>
          <p:cNvSpPr txBox="1"/>
          <p:nvPr/>
        </p:nvSpPr>
        <p:spPr>
          <a:xfrm>
            <a:off x="5867400" y="5484911"/>
            <a:ext cx="2510303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000" dirty="0"/>
              <a:t>"Prediction of microRNA targets", Enright, 2007.</a:t>
            </a:r>
          </a:p>
        </p:txBody>
      </p:sp>
    </p:spTree>
    <p:extLst>
      <p:ext uri="{BB962C8B-B14F-4D97-AF65-F5344CB8AC3E}">
        <p14:creationId xmlns:p14="http://schemas.microsoft.com/office/powerpoint/2010/main" val="269263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C51CF-C387-492A-97C6-D221D68E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Discovery of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0E604-D4CD-40B8-B1F3-E4F83E1A1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Zebrafish embryo with mutation in Dicer gene (</a:t>
            </a:r>
            <a:r>
              <a:rPr lang="en-US" dirty="0" err="1"/>
              <a:t>Giraldez</a:t>
            </a:r>
            <a:r>
              <a:rPr lang="en-US" dirty="0"/>
              <a:t>, 2005)</a:t>
            </a:r>
          </a:p>
          <a:p>
            <a:pPr lvl="1"/>
            <a:r>
              <a:rPr lang="en-US" dirty="0"/>
              <a:t>miRNAs in this mutant cannot mature</a:t>
            </a:r>
          </a:p>
          <a:p>
            <a:r>
              <a:rPr lang="en-US" dirty="0"/>
              <a:t>Inject miR-430</a:t>
            </a:r>
          </a:p>
          <a:p>
            <a:r>
              <a:rPr lang="en-US" dirty="0"/>
              <a:t>Measure gene expression using microarray</a:t>
            </a:r>
          </a:p>
          <a:p>
            <a:r>
              <a:rPr lang="en-US" dirty="0"/>
              <a:t>Compare before &amp; after miR-430 injection</a:t>
            </a:r>
          </a:p>
          <a:p>
            <a:pPr lvl="1"/>
            <a:r>
              <a:rPr lang="en-US" dirty="0"/>
              <a:t>Genes under-expressed in miR-430 are assumed to be targets</a:t>
            </a:r>
          </a:p>
          <a:p>
            <a:pPr lvl="1"/>
            <a:r>
              <a:rPr lang="en-US" dirty="0"/>
              <a:t>Protein levels of some genes confirmed Green Fluorescent Protein (GFP)</a:t>
            </a:r>
          </a:p>
        </p:txBody>
      </p:sp>
    </p:spTree>
    <p:extLst>
      <p:ext uri="{BB962C8B-B14F-4D97-AF65-F5344CB8AC3E}">
        <p14:creationId xmlns:p14="http://schemas.microsoft.com/office/powerpoint/2010/main" val="4145482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18117</TotalTime>
  <Words>242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Comic Sans MS</vt:lpstr>
      <vt:lpstr>Office Theme</vt:lpstr>
      <vt:lpstr>miRNA target prediction</vt:lpstr>
      <vt:lpstr>Discovery of miRNAs</vt:lpstr>
      <vt:lpstr>Guiding principles for target prediction</vt:lpstr>
      <vt:lpstr>Classes of Complementarity</vt:lpstr>
      <vt:lpstr>Experimental Discovery of targets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BMES 680-501: Scientific Computing &amp; Visualization</dc:title>
  <dc:creator>ahmet</dc:creator>
  <cp:lastModifiedBy>Sacan,Ahmet</cp:lastModifiedBy>
  <cp:revision>833</cp:revision>
  <dcterms:created xsi:type="dcterms:W3CDTF">2006-08-16T00:00:00Z</dcterms:created>
  <dcterms:modified xsi:type="dcterms:W3CDTF">2019-04-24T13:49:58Z</dcterms:modified>
</cp:coreProperties>
</file>