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,Liangyu" initials="T" lastIdx="1" clrIdx="0">
    <p:extLst>
      <p:ext uri="{19B8F6BF-5375-455C-9EA6-DF929625EA0E}">
        <p15:presenceInfo xmlns:p15="http://schemas.microsoft.com/office/powerpoint/2012/main" userId="S::lt532@drexel.edu::86546990-1d98-4aee-b635-16cbd650ca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DD21-CE6F-4F69-B39B-DA830BE90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47AB6-6CF7-470C-9340-5D59D6A3C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C0FB-AB46-4BB3-B96A-62BF1BB1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B90F-E0E8-416D-92BE-1430F666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F943-51D8-4CDD-8F57-A375DF1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AF59-3B4C-472E-BADA-501F6730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9CBC-2A6C-4E1D-9F72-02AC940B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95CE-7609-456A-B834-423C0FD6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11F3-DD99-469D-91F4-F9C1B739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43C3-46D0-4181-8D41-D8589624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CA468-F90C-4614-97A4-F98B00FB8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5441-F216-402F-9A12-F3B57D48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0D108-D5C2-4BD8-926B-4B124D2D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6B6A-787D-4D58-B34A-B7C54246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14B8-2D7F-4D42-A429-ECFE40C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C9F5-2216-4598-B1F8-EFC8D9A6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6E8B-259D-46CA-9458-D60F6297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6C53-721B-493E-A52C-DB222B5E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7E02-EC41-407E-86AF-71C03C6A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4487-80A5-4376-B6DD-C400F0EB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6E06-344F-4A49-8995-D92A2483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8937-F3C8-4449-BA07-556A1683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E892-8017-4A25-A622-8DE5F2B2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6907-2D6A-42C0-AEA0-397BCB3B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2379-52FE-4D34-A84B-640F1750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FE26-4E01-458D-BA61-50A3D837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E19F-6252-4F5C-A4DF-EF12DC39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39CE2-EC79-4121-8EB0-BF8146B0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EF8E-0EDA-49DB-90E4-D288952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D826-902C-4B15-8211-DD9BDD93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3015-9B5E-46DE-98A3-461DFD42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322D-68DB-44FA-B0A3-17BAE6A1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B2F5-A95F-41D4-8095-CB9CFC0E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F42-A361-4D26-B92F-47488813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26997-4BDF-41DF-A33E-0239B55B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02C35-891E-4A42-AB75-6401DBEAF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514EE-91E3-41A1-802F-08BEE89A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C7CDD-DD6E-4696-9D60-85402C84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814FE-76B0-4E67-91F8-2714F5C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5911-99E8-43D0-A1F5-40F5956E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F424C-926B-4072-83DD-1DBA8630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6DA89-D169-457F-A259-F145AD04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B0E0-C475-4230-8627-3D1E183A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B08F4-8308-4B5C-B774-ADE1D050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2DA80-2ED8-4E3F-8269-FD2AA00B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75AC9-1906-4CE6-84A4-F0EE74BE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0720-0A4E-4209-A52E-2B0BC177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0D04-8F40-4D69-AA26-8964135E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5832-98DB-4C3C-B63D-357280E20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7433-1EDC-4C2D-BE06-680AA722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E08D9-F5A7-4265-86FD-94A9721F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C075A-B24A-461C-AD8A-41D72F07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032A-5AFD-40A1-BE96-258D9E74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9CF4F-40D1-4819-B5F9-E9B9632E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15216-E7A3-4C73-A06A-98933AF9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AAFB8-2C7E-496C-BD18-7D9C3393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6F3BA-8B25-4314-BAD3-2E6A4B99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ABAE-54C3-4876-952F-C2382F64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3D80A-310E-476D-A130-CF702EBC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89E4A-86CA-46AF-9BE1-47236CD9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8B7A-5E2D-4095-8940-0E8A07F06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061-0D7E-4C78-AB39-CA2C55CD9DE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9E85-C4D1-4439-986C-F70FCBD60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D74C-D313-4CB7-A596-400C0E8CC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BE0D-FB62-487B-BA00-093C7A8E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tyimages.com/photos/human-brain?sort=best&amp;mediatype=photography&amp;phrase=human%20br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litgal4.janelia.org/cgi-bin/splitgal4.cg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litgal4.janelia.org/cgi-bin/view_splitgal4_imagery.cgi?line=LH1000" TargetMode="External"/><Relationship Id="rId2" Type="http://schemas.openxmlformats.org/officeDocument/2006/relationships/hyperlink" Target="http://splitgal4.janelia.org/cgi-bin/splitgal4.c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splitgal4.janelia.org/cgi-bin/view_splitgal4_imagery.cgi?line=LH104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D4A2-7E8E-42CB-A5A7-D7F57F8D3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for Registration of Brains and Neuron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B7070-98A4-499D-94C9-0C32698B5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Liangyu Tao and Jamie Trinh</a:t>
            </a:r>
          </a:p>
        </p:txBody>
      </p:sp>
    </p:spTree>
    <p:extLst>
      <p:ext uri="{BB962C8B-B14F-4D97-AF65-F5344CB8AC3E}">
        <p14:creationId xmlns:p14="http://schemas.microsoft.com/office/powerpoint/2010/main" val="381630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30AC-A8D2-4D62-A0C5-BCD04B98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Cell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82CCB-7B9F-4999-93FC-858A969A2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167835"/>
            <a:ext cx="4937984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D58C6-0251-4518-B15D-ACE534D9F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024"/>
            <a:ext cx="48006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729D5-72EB-40C4-A29E-3C14502B5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63"/>
            <a:ext cx="4908015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1B87B0-7538-44D4-8457-A97A819F0898}"/>
              </a:ext>
            </a:extLst>
          </p:cNvPr>
          <p:cNvSpPr txBox="1"/>
          <p:nvPr/>
        </p:nvSpPr>
        <p:spPr>
          <a:xfrm>
            <a:off x="749098" y="1011350"/>
            <a:ext cx="4284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1. Move to cell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3E07F-0A16-4997-A43C-23A9735A7BE9}"/>
              </a:ext>
            </a:extLst>
          </p:cNvPr>
          <p:cNvSpPr txBox="1"/>
          <p:nvPr/>
        </p:nvSpPr>
        <p:spPr>
          <a:xfrm>
            <a:off x="6163312" y="955024"/>
            <a:ext cx="45375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2. Perform cell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017A2-9721-4690-8B86-3AFA825BDD61}"/>
              </a:ext>
            </a:extLst>
          </p:cNvPr>
          <p:cNvSpPr txBox="1"/>
          <p:nvPr/>
        </p:nvSpPr>
        <p:spPr>
          <a:xfrm>
            <a:off x="479619" y="4285661"/>
            <a:ext cx="258827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3. View the </a:t>
            </a:r>
          </a:p>
          <a:p>
            <a:r>
              <a:rPr lang="en-US" sz="3400" dirty="0"/>
              <a:t>cells in the </a:t>
            </a:r>
          </a:p>
          <a:p>
            <a:r>
              <a:rPr lang="en-US" sz="3400" dirty="0"/>
              <a:t>brain channel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D5AB3-5157-437F-9D12-AFB91AB324DD}"/>
              </a:ext>
            </a:extLst>
          </p:cNvPr>
          <p:cNvSpPr txBox="1"/>
          <p:nvPr/>
        </p:nvSpPr>
        <p:spPr>
          <a:xfrm>
            <a:off x="8799885" y="4454937"/>
            <a:ext cx="2024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*Note that only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merge image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need to be in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cell channel</a:t>
            </a:r>
          </a:p>
        </p:txBody>
      </p:sp>
    </p:spTree>
    <p:extLst>
      <p:ext uri="{BB962C8B-B14F-4D97-AF65-F5344CB8AC3E}">
        <p14:creationId xmlns:p14="http://schemas.microsoft.com/office/powerpoint/2010/main" val="298222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884-8A5E-4173-A799-10A5C16F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4C99B-DF25-49A5-93D5-9240AE8AF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64" y="4865637"/>
            <a:ext cx="8134768" cy="1206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C105A-A166-463A-9026-C61A49C4F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8" y="1389082"/>
            <a:ext cx="4724643" cy="3111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18237-C1FA-465D-BF70-23EF84C5A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35" y="2281161"/>
            <a:ext cx="2406774" cy="997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8327F-8D7D-4923-BEFF-3439F370772B}"/>
              </a:ext>
            </a:extLst>
          </p:cNvPr>
          <p:cNvSpPr txBox="1"/>
          <p:nvPr/>
        </p:nvSpPr>
        <p:spPr>
          <a:xfrm>
            <a:off x="1307164" y="1223911"/>
            <a:ext cx="29821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400" dirty="0"/>
              <a:t>Saving to </a:t>
            </a:r>
          </a:p>
          <a:p>
            <a:r>
              <a:rPr lang="en-US" sz="3400" dirty="0"/>
              <a:t>database in 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63C0A-07EB-4927-BC5C-494E3F1D32F2}"/>
              </a:ext>
            </a:extLst>
          </p:cNvPr>
          <p:cNvSpPr txBox="1"/>
          <p:nvPr/>
        </p:nvSpPr>
        <p:spPr>
          <a:xfrm>
            <a:off x="5374548" y="750381"/>
            <a:ext cx="48176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2. Database variable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86873-5944-4EB1-9E8A-03B0DA39493D}"/>
              </a:ext>
            </a:extLst>
          </p:cNvPr>
          <p:cNvSpPr txBox="1"/>
          <p:nvPr/>
        </p:nvSpPr>
        <p:spPr>
          <a:xfrm>
            <a:off x="1279761" y="4273207"/>
            <a:ext cx="26995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3. Saved fields</a:t>
            </a:r>
          </a:p>
        </p:txBody>
      </p:sp>
    </p:spTree>
    <p:extLst>
      <p:ext uri="{BB962C8B-B14F-4D97-AF65-F5344CB8AC3E}">
        <p14:creationId xmlns:p14="http://schemas.microsoft.com/office/powerpoint/2010/main" val="212811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CAE-A9CF-4475-83EF-19B69A34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CB0F-00F5-492C-B56D-25892F2B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to 3d registration</a:t>
            </a:r>
          </a:p>
          <a:p>
            <a:r>
              <a:rPr lang="en-US" dirty="0"/>
              <a:t>Improve cell detection</a:t>
            </a:r>
          </a:p>
          <a:p>
            <a:r>
              <a:rPr lang="en-US" dirty="0"/>
              <a:t>Faster computation using GPU</a:t>
            </a:r>
          </a:p>
        </p:txBody>
      </p:sp>
    </p:spTree>
    <p:extLst>
      <p:ext uri="{BB962C8B-B14F-4D97-AF65-F5344CB8AC3E}">
        <p14:creationId xmlns:p14="http://schemas.microsoft.com/office/powerpoint/2010/main" val="184009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EC95-362A-4A26-99C3-2B823CA8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D4A-4A4A-4D11-B3F9-E39EFA72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Jefferis</a:t>
            </a:r>
            <a:r>
              <a:rPr lang="en-US" dirty="0"/>
              <a:t>, G.S., et al., </a:t>
            </a:r>
            <a:r>
              <a:rPr lang="en-US" i="1" dirty="0"/>
              <a:t>Comprehensive maps of Drosophila higher olfactory centers: spatially segregated fruit and pheromone representation.</a:t>
            </a:r>
            <a:r>
              <a:rPr lang="en-US" dirty="0"/>
              <a:t> Cell, 2007. </a:t>
            </a:r>
            <a:r>
              <a:rPr lang="en-US" b="1" dirty="0"/>
              <a:t>128</a:t>
            </a:r>
            <a:r>
              <a:rPr lang="en-US" dirty="0"/>
              <a:t>(6): p. 1187-203.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Cachero</a:t>
            </a:r>
            <a:r>
              <a:rPr lang="en-US" dirty="0"/>
              <a:t>, S., et al., </a:t>
            </a:r>
            <a:r>
              <a:rPr lang="en-US" i="1" dirty="0"/>
              <a:t>Sexual dimorphism in the fly brain.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 Biol, 2010. </a:t>
            </a:r>
            <a:r>
              <a:rPr lang="en-US" b="1" dirty="0"/>
              <a:t>20</a:t>
            </a:r>
            <a:r>
              <a:rPr lang="en-US" dirty="0"/>
              <a:t>(18): p. 1589-601.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Dolan, M.-J., et al., </a:t>
            </a:r>
            <a:r>
              <a:rPr lang="en-US" i="1" dirty="0"/>
              <a:t>Neurogenetic dissection of the Drosophila lateral horn reveals major outputs, diverse </a:t>
            </a:r>
            <a:r>
              <a:rPr lang="en-US" i="1" dirty="0" err="1"/>
              <a:t>behavioural</a:t>
            </a:r>
            <a:r>
              <a:rPr lang="en-US" i="1" dirty="0"/>
              <a:t> functions, and interactions with the mushroom body.</a:t>
            </a:r>
            <a:r>
              <a:rPr lang="en-US" dirty="0"/>
              <a:t> </a:t>
            </a:r>
            <a:r>
              <a:rPr lang="en-US" dirty="0" err="1"/>
              <a:t>eLife</a:t>
            </a:r>
            <a:r>
              <a:rPr lang="en-US" dirty="0"/>
              <a:t>, 2019. </a:t>
            </a:r>
            <a:r>
              <a:rPr lang="en-US" b="1" dirty="0"/>
              <a:t>8</a:t>
            </a:r>
            <a:r>
              <a:rPr lang="en-US" dirty="0"/>
              <a:t>: p. e43079.</a:t>
            </a:r>
          </a:p>
        </p:txBody>
      </p:sp>
    </p:spTree>
    <p:extLst>
      <p:ext uri="{BB962C8B-B14F-4D97-AF65-F5344CB8AC3E}">
        <p14:creationId xmlns:p14="http://schemas.microsoft.com/office/powerpoint/2010/main" val="32479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011D-0879-481F-BC11-F4D19A2E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Neuroanatomy is important for comparison between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D10FA-AE83-4D62-BC69-4DD3CEBE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547937"/>
            <a:ext cx="3962400" cy="263842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A8553B-BB00-4E59-80A5-6A05E7ED3C4F}"/>
              </a:ext>
            </a:extLst>
          </p:cNvPr>
          <p:cNvSpPr/>
          <p:nvPr/>
        </p:nvSpPr>
        <p:spPr>
          <a:xfrm>
            <a:off x="7852410" y="3381375"/>
            <a:ext cx="733425" cy="66675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FA92-6671-4EDD-8ED3-9CC3095C3C53}"/>
              </a:ext>
            </a:extLst>
          </p:cNvPr>
          <p:cNvSpPr/>
          <p:nvPr/>
        </p:nvSpPr>
        <p:spPr>
          <a:xfrm>
            <a:off x="8004810" y="3533775"/>
            <a:ext cx="733425" cy="66675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FEFD2-3D7D-45E0-AB29-271F471327E1}"/>
              </a:ext>
            </a:extLst>
          </p:cNvPr>
          <p:cNvCxnSpPr/>
          <p:nvPr/>
        </p:nvCxnSpPr>
        <p:spPr>
          <a:xfrm flipH="1" flipV="1">
            <a:off x="6223635" y="2276475"/>
            <a:ext cx="1704975" cy="11049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39ECF-5B8A-4057-B34E-0757609D1866}"/>
              </a:ext>
            </a:extLst>
          </p:cNvPr>
          <p:cNvCxnSpPr>
            <a:cxnSpLocks/>
          </p:cNvCxnSpPr>
          <p:nvPr/>
        </p:nvCxnSpPr>
        <p:spPr>
          <a:xfrm flipH="1">
            <a:off x="6071234" y="4200525"/>
            <a:ext cx="2009776" cy="134778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ADA307-EFDE-4DE9-BF3D-61D48F6A373C}"/>
              </a:ext>
            </a:extLst>
          </p:cNvPr>
          <p:cNvSpPr txBox="1"/>
          <p:nvPr/>
        </p:nvSpPr>
        <p:spPr>
          <a:xfrm>
            <a:off x="4537478" y="1690688"/>
            <a:ext cx="25386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Experiment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ABE24-7109-480F-80CC-3C7881CA5956}"/>
              </a:ext>
            </a:extLst>
          </p:cNvPr>
          <p:cNvSpPr txBox="1"/>
          <p:nvPr/>
        </p:nvSpPr>
        <p:spPr>
          <a:xfrm>
            <a:off x="4632960" y="5392936"/>
            <a:ext cx="25386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Experiment 2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55E7131-1B40-41E7-B547-25AE76EC579F}"/>
              </a:ext>
            </a:extLst>
          </p:cNvPr>
          <p:cNvSpPr/>
          <p:nvPr/>
        </p:nvSpPr>
        <p:spPr>
          <a:xfrm rot="13566260">
            <a:off x="3616282" y="1581149"/>
            <a:ext cx="4572000" cy="4572000"/>
          </a:xfrm>
          <a:prstGeom prst="arc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71E272-BD99-409D-9253-EA1BD1817625}"/>
              </a:ext>
            </a:extLst>
          </p:cNvPr>
          <p:cNvSpPr txBox="1"/>
          <p:nvPr/>
        </p:nvSpPr>
        <p:spPr>
          <a:xfrm>
            <a:off x="747481" y="3038475"/>
            <a:ext cx="2729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How do we compare across experiments?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759AB8-2712-4AFF-BEB7-3C164113594D}"/>
              </a:ext>
            </a:extLst>
          </p:cNvPr>
          <p:cNvSpPr/>
          <p:nvPr/>
        </p:nvSpPr>
        <p:spPr>
          <a:xfrm>
            <a:off x="9456419" y="2435225"/>
            <a:ext cx="733425" cy="66675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1A08C1-F746-4D59-9648-992A94FB5627}"/>
              </a:ext>
            </a:extLst>
          </p:cNvPr>
          <p:cNvCxnSpPr>
            <a:cxnSpLocks/>
          </p:cNvCxnSpPr>
          <p:nvPr/>
        </p:nvCxnSpPr>
        <p:spPr>
          <a:xfrm flipH="1" flipV="1">
            <a:off x="8762279" y="1914524"/>
            <a:ext cx="770341" cy="5207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A0FF04-4E59-4F28-A12D-BFA80EA6B5BE}"/>
              </a:ext>
            </a:extLst>
          </p:cNvPr>
          <p:cNvSpPr txBox="1"/>
          <p:nvPr/>
        </p:nvSpPr>
        <p:spPr>
          <a:xfrm>
            <a:off x="7468913" y="1314562"/>
            <a:ext cx="25386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Experiment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1BFF4-BA00-4896-A590-27EC3671F97C}"/>
              </a:ext>
            </a:extLst>
          </p:cNvPr>
          <p:cNvSpPr/>
          <p:nvPr/>
        </p:nvSpPr>
        <p:spPr>
          <a:xfrm>
            <a:off x="7317342" y="5177492"/>
            <a:ext cx="37802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>
                <a:hlinkClick r:id="rId3"/>
              </a:rPr>
              <a:t>https://www.gettyimages.com/photos/human-brain?</a:t>
            </a:r>
          </a:p>
          <a:p>
            <a:r>
              <a:rPr lang="en-US" sz="1100" dirty="0">
                <a:hlinkClick r:id="rId3"/>
              </a:rPr>
              <a:t>sort=best&amp;mediatype=photography&amp;phrase=human%20brain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6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DF0D-1B07-4ECB-B103-88CDF4D7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Confocal imaging affords us high resolution images of neuroanatomy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405A8-2869-416E-9FF4-E90BD307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18" y="1690688"/>
            <a:ext cx="4199731" cy="41997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A48F00-E068-4773-B4D4-96BEEA8D7C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monoclonal antibody NC82 labels presynaptic active zone in Drosophila. This effectively allows us visualize the architecture of the Drosophila brain.</a:t>
            </a:r>
          </a:p>
          <a:p>
            <a:r>
              <a:rPr lang="en-US" dirty="0"/>
              <a:t>Neurons and their projections are labeled using green fluorescent protein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15B27-4492-429D-B23E-15CD591664AF}"/>
              </a:ext>
            </a:extLst>
          </p:cNvPr>
          <p:cNvSpPr/>
          <p:nvPr/>
        </p:nvSpPr>
        <p:spPr>
          <a:xfrm>
            <a:off x="6673801" y="5890419"/>
            <a:ext cx="3689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http://splitgal4.janelia.org/cgi-bin/splitgal4.cgi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0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7CFB-71D6-4922-9EE5-81BD977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1577-8B52-47CF-B762-E985B0C2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000" dirty="0"/>
              <a:t>Similar pipelines/methods have been developed in R [1,2]</a:t>
            </a:r>
          </a:p>
          <a:p>
            <a:r>
              <a:rPr lang="en-US" sz="3000" dirty="0"/>
              <a:t>MATLAB provides: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Improved functionality for graphical visualization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Better documentation and debugging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In house toolboxes, especially image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7DFA-8DD6-43FD-A92E-021D4B77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E57C-227D-4194-9EE1-251CD5B0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Pipeline of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Image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Cell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535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7FE-FE37-42FC-B32E-CA9EEE7D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FD29FF-0698-4944-8855-13AC04BB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6" y="1711546"/>
            <a:ext cx="10289177" cy="4572000"/>
          </a:xfrm>
        </p:spPr>
      </p:pic>
    </p:spTree>
    <p:extLst>
      <p:ext uri="{BB962C8B-B14F-4D97-AF65-F5344CB8AC3E}">
        <p14:creationId xmlns:p14="http://schemas.microsoft.com/office/powerpoint/2010/main" val="290877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C96-AC4D-4DFD-8498-F027917F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82D5E-F73B-44F6-9620-26C031D1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52" y="1825625"/>
            <a:ext cx="440269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B8479-088C-46E4-8EED-AC29FD1492C3}"/>
              </a:ext>
            </a:extLst>
          </p:cNvPr>
          <p:cNvSpPr txBox="1"/>
          <p:nvPr/>
        </p:nvSpPr>
        <p:spPr>
          <a:xfrm>
            <a:off x="1772686" y="2100546"/>
            <a:ext cx="15716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00E76-6652-4EEE-9DB7-6F3A36C6709F}"/>
              </a:ext>
            </a:extLst>
          </p:cNvPr>
          <p:cNvSpPr txBox="1"/>
          <p:nvPr/>
        </p:nvSpPr>
        <p:spPr>
          <a:xfrm>
            <a:off x="1772686" y="3609269"/>
            <a:ext cx="1743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channels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204B7-2D83-4CD1-AEE0-AC8EF40916DD}"/>
              </a:ext>
            </a:extLst>
          </p:cNvPr>
          <p:cNvSpPr txBox="1"/>
          <p:nvPr/>
        </p:nvSpPr>
        <p:spPr>
          <a:xfrm>
            <a:off x="1772686" y="4013769"/>
            <a:ext cx="17430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Preprocess with rotation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DFD1E-5093-4A01-88B1-E51468683BB6}"/>
              </a:ext>
            </a:extLst>
          </p:cNvPr>
          <p:cNvSpPr txBox="1"/>
          <p:nvPr/>
        </p:nvSpPr>
        <p:spPr>
          <a:xfrm>
            <a:off x="1772687" y="4679150"/>
            <a:ext cx="17430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Threshold and ROI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5F1DB-F45B-49A7-AAE6-6473A12D176F}"/>
              </a:ext>
            </a:extLst>
          </p:cNvPr>
          <p:cNvSpPr txBox="1"/>
          <p:nvPr/>
        </p:nvSpPr>
        <p:spPr>
          <a:xfrm>
            <a:off x="1772688" y="5303722"/>
            <a:ext cx="17430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 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418C0-936A-41E1-8FD1-02EDF3AC878F}"/>
              </a:ext>
            </a:extLst>
          </p:cNvPr>
          <p:cNvSpPr txBox="1"/>
          <p:nvPr/>
        </p:nvSpPr>
        <p:spPr>
          <a:xfrm>
            <a:off x="8587322" y="4281637"/>
            <a:ext cx="1743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Cell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EFC3A-9C23-4A99-BE51-57DA9163F035}"/>
              </a:ext>
            </a:extLst>
          </p:cNvPr>
          <p:cNvSpPr txBox="1"/>
          <p:nvPr/>
        </p:nvSpPr>
        <p:spPr>
          <a:xfrm>
            <a:off x="8606371" y="5051793"/>
            <a:ext cx="17430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Saving to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42727-8293-4AAE-9A44-71DF8B81EBCF}"/>
              </a:ext>
            </a:extLst>
          </p:cNvPr>
          <p:cNvCxnSpPr/>
          <p:nvPr/>
        </p:nvCxnSpPr>
        <p:spPr>
          <a:xfrm>
            <a:off x="3400425" y="2276081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58956-41E7-4D01-BA10-D33997C4D409}"/>
              </a:ext>
            </a:extLst>
          </p:cNvPr>
          <p:cNvCxnSpPr/>
          <p:nvPr/>
        </p:nvCxnSpPr>
        <p:spPr>
          <a:xfrm>
            <a:off x="3578213" y="3812985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DB550-B7A3-45BB-86E7-53102AAA2732}"/>
              </a:ext>
            </a:extLst>
          </p:cNvPr>
          <p:cNvCxnSpPr/>
          <p:nvPr/>
        </p:nvCxnSpPr>
        <p:spPr>
          <a:xfrm>
            <a:off x="3590925" y="4365509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685B48-46EF-435A-9EFC-124841AC5749}"/>
              </a:ext>
            </a:extLst>
          </p:cNvPr>
          <p:cNvCxnSpPr/>
          <p:nvPr/>
        </p:nvCxnSpPr>
        <p:spPr>
          <a:xfrm>
            <a:off x="3546989" y="5051793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A0EB6-D968-4D0D-9883-6EF152DEB0FE}"/>
              </a:ext>
            </a:extLst>
          </p:cNvPr>
          <p:cNvCxnSpPr/>
          <p:nvPr/>
        </p:nvCxnSpPr>
        <p:spPr>
          <a:xfrm>
            <a:off x="3559701" y="5604317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87F563-77E2-4D23-BDFC-14A22E35C4CA}"/>
              </a:ext>
            </a:extLst>
          </p:cNvPr>
          <p:cNvCxnSpPr>
            <a:cxnSpLocks/>
          </p:cNvCxnSpPr>
          <p:nvPr/>
        </p:nvCxnSpPr>
        <p:spPr>
          <a:xfrm flipH="1">
            <a:off x="7872947" y="4457626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C3F322-57C3-4365-A15D-1069C5126142}"/>
              </a:ext>
            </a:extLst>
          </p:cNvPr>
          <p:cNvCxnSpPr>
            <a:cxnSpLocks/>
          </p:cNvCxnSpPr>
          <p:nvPr/>
        </p:nvCxnSpPr>
        <p:spPr>
          <a:xfrm flipH="1">
            <a:off x="7885659" y="5381625"/>
            <a:ext cx="695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5A8D-64A9-427E-903F-982F0C1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064A-6CAD-4569-A109-4FB82D9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69627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data from (</a:t>
            </a:r>
            <a:r>
              <a:rPr lang="en-US" dirty="0">
                <a:hlinkClick r:id="rId2"/>
              </a:rPr>
              <a:t>http://splitgal4.janelia.org/cgi-bin/splitgal4.cgi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example images are: </a:t>
            </a:r>
            <a:r>
              <a:rPr lang="en-US" dirty="0">
                <a:hlinkClick r:id="rId3"/>
              </a:rPr>
              <a:t>http://splitgal4.janelia.org/cgi-bin/view_splitgal4_imagery.cgi?line=LH1000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http://splitgal4.janelia.org/cgi-bin/view_splitgal4_imagery.cgi?line=LH1046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Unzip into temporary folder (unfortunately don’t have access to link for use with </a:t>
            </a:r>
            <a:r>
              <a:rPr lang="en-US" dirty="0" err="1"/>
              <a:t>bmes.downloadurl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F0089-7BF8-4652-BC95-00D55B008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78" y="1177925"/>
            <a:ext cx="4324572" cy="39118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B9CC0-CDE4-4F4A-8164-70DDF4EAE888}"/>
              </a:ext>
            </a:extLst>
          </p:cNvPr>
          <p:cNvCxnSpPr/>
          <p:nvPr/>
        </p:nvCxnSpPr>
        <p:spPr>
          <a:xfrm flipH="1" flipV="1">
            <a:off x="8058150" y="4305300"/>
            <a:ext cx="504825" cy="1162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38EE8F-EE16-4DCD-85EC-0E47FC20AE22}"/>
              </a:ext>
            </a:extLst>
          </p:cNvPr>
          <p:cNvSpPr txBox="1"/>
          <p:nvPr/>
        </p:nvSpPr>
        <p:spPr>
          <a:xfrm>
            <a:off x="8310562" y="5448678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 to download</a:t>
            </a:r>
          </a:p>
        </p:txBody>
      </p:sp>
    </p:spTree>
    <p:extLst>
      <p:ext uri="{BB962C8B-B14F-4D97-AF65-F5344CB8AC3E}">
        <p14:creationId xmlns:p14="http://schemas.microsoft.com/office/powerpoint/2010/main" val="64765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4BF7-4437-46E6-905E-56CF03E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2"/>
            <a:ext cx="10515600" cy="1325563"/>
          </a:xfrm>
        </p:spPr>
        <p:txBody>
          <a:bodyPr/>
          <a:lstStyle/>
          <a:p>
            <a:r>
              <a:rPr lang="en-US" dirty="0"/>
              <a:t>Image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14FC-43DE-470E-AE2F-C2D3667A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7" y="4032677"/>
            <a:ext cx="4451038" cy="24125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74CFA-38E2-4982-9AA6-BE99D225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7" y="1636119"/>
            <a:ext cx="4385511" cy="20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88F05E-046F-49BF-A0CE-C1214518A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5" y="4387850"/>
            <a:ext cx="4332935" cy="2057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DE7C70-B76C-4C6A-960A-1814206BB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36119"/>
            <a:ext cx="4354260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834072-6FCD-4B39-AAA2-1C8E1266A1F7}"/>
              </a:ext>
            </a:extLst>
          </p:cNvPr>
          <p:cNvSpPr txBox="1"/>
          <p:nvPr/>
        </p:nvSpPr>
        <p:spPr>
          <a:xfrm>
            <a:off x="815773" y="1076892"/>
            <a:ext cx="37527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1. Before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9E98A-256B-4765-A272-876F6A62EF84}"/>
              </a:ext>
            </a:extLst>
          </p:cNvPr>
          <p:cNvSpPr txBox="1"/>
          <p:nvPr/>
        </p:nvSpPr>
        <p:spPr>
          <a:xfrm>
            <a:off x="6229987" y="1020566"/>
            <a:ext cx="30297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2. After rotation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9375C-1BEB-4591-9663-3516F357C780}"/>
              </a:ext>
            </a:extLst>
          </p:cNvPr>
          <p:cNvSpPr txBox="1"/>
          <p:nvPr/>
        </p:nvSpPr>
        <p:spPr>
          <a:xfrm>
            <a:off x="861895" y="3866561"/>
            <a:ext cx="451976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3. After rigid registration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4121E-4477-4B0F-947C-A78B583938A7}"/>
              </a:ext>
            </a:extLst>
          </p:cNvPr>
          <p:cNvSpPr txBox="1"/>
          <p:nvPr/>
        </p:nvSpPr>
        <p:spPr>
          <a:xfrm>
            <a:off x="6229987" y="3866560"/>
            <a:ext cx="5207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4. After nonrigid registration</a:t>
            </a:r>
          </a:p>
        </p:txBody>
      </p:sp>
    </p:spTree>
    <p:extLst>
      <p:ext uri="{BB962C8B-B14F-4D97-AF65-F5344CB8AC3E}">
        <p14:creationId xmlns:p14="http://schemas.microsoft.com/office/powerpoint/2010/main" val="137809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GUI for Registration of Brains and Neuron Detection</vt:lpstr>
      <vt:lpstr>Neuroanatomy is important for comparison between experiments</vt:lpstr>
      <vt:lpstr>Confocal imaging affords us high resolution images of neuroanatomy</vt:lpstr>
      <vt:lpstr>Why MATLAB?</vt:lpstr>
      <vt:lpstr>Roadmap moving forward</vt:lpstr>
      <vt:lpstr>Experiment and methods</vt:lpstr>
      <vt:lpstr>Overview of GUI</vt:lpstr>
      <vt:lpstr>Data overview</vt:lpstr>
      <vt:lpstr>Image Registration</vt:lpstr>
      <vt:lpstr>Cell Detection</vt:lpstr>
      <vt:lpstr>Database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Tao,Liangyu</dc:creator>
  <cp:lastModifiedBy>Tao,Liangyu</cp:lastModifiedBy>
  <cp:revision>21</cp:revision>
  <dcterms:created xsi:type="dcterms:W3CDTF">2019-12-12T19:28:40Z</dcterms:created>
  <dcterms:modified xsi:type="dcterms:W3CDTF">2019-12-13T12:46:59Z</dcterms:modified>
</cp:coreProperties>
</file>