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5" r:id="rId3"/>
    <p:sldId id="257" r:id="rId4"/>
    <p:sldId id="267" r:id="rId5"/>
    <p:sldId id="269" r:id="rId6"/>
    <p:sldId id="259" r:id="rId7"/>
    <p:sldId id="260" r:id="rId8"/>
    <p:sldId id="272" r:id="rId9"/>
    <p:sldId id="262" r:id="rId10"/>
    <p:sldId id="275" r:id="rId11"/>
    <p:sldId id="274" r:id="rId12"/>
    <p:sldId id="263" r:id="rId13"/>
    <p:sldId id="273"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F8E5A45-583E-D7ED-4151-DF72A18591B0}" name="Duong,Khang" initials="Du" userId="S::knd57@drexel.edu::39044a87-a1e4-48d4-82c3-d1680c7fbcc0"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09631B-BCF2-C353-A28D-950D7E44AB22}" v="10" dt="2022-06-06T20:33:55.161"/>
    <p1510:client id="{2751D844-FB08-C5FC-5B42-AD17AF9A8A62}" v="1691" dt="2022-06-07T15:20:38.166"/>
    <p1510:client id="{3241DD82-9FEE-829D-3CE2-CD887BCAAA7C}" v="195" dt="2022-06-06T20:35:34.322"/>
    <p1510:client id="{46C9F0BF-90BE-C48B-CADC-09EE185A3FD8}" v="3" dt="2022-06-07T18:46:55.729"/>
    <p1510:client id="{66A03D26-2945-7DA1-0447-8D8284B7F1B1}" v="7" dt="2022-06-07T15:43:54.839"/>
    <p1510:client id="{7149BA40-3654-B209-1D04-99EA065D4E70}" v="489" dt="2022-06-06T15:37:27.137"/>
    <p1510:client id="{9DFFA080-8178-4309-803E-0EAA354DEF96}" v="5247" dt="2022-06-07T01:50:58.217"/>
    <p1510:client id="{C8AA5E4C-A9D1-B595-C797-0C2604FDE097}" v="61" dt="2022-06-06T16:45:31.606"/>
    <p1510:client id="{D4A2ED48-CF89-42A5-38DF-1D0604315736}" v="17" dt="2022-06-07T14:50:41.154"/>
    <p1510:client id="{D5E41C98-3F5A-1245-35AA-E2DF7BEF1C55}" v="570" dt="2022-06-07T02:33:56.2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891E55-7235-4895-A6D7-A2B6C77F4E0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AB10A2F-9148-4F69-80C5-41671F14A653}">
      <dgm:prSet phldrT="[Text]"/>
      <dgm:spPr>
        <a:solidFill>
          <a:schemeClr val="accent2"/>
        </a:solidFill>
      </dgm:spPr>
      <dgm:t>
        <a:bodyPr/>
        <a:lstStyle/>
        <a:p>
          <a:r>
            <a:rPr lang="en-US" b="0" i="0" u="none"/>
            <a:t>Series GSE15471</a:t>
          </a:r>
          <a:endParaRPr lang="en-US"/>
        </a:p>
      </dgm:t>
    </dgm:pt>
    <dgm:pt modelId="{D9E06D8C-444D-4892-8CFF-F7847F7C7471}" type="parTrans" cxnId="{3B2913D5-C01F-4763-9083-34AF88E0E233}">
      <dgm:prSet/>
      <dgm:spPr/>
      <dgm:t>
        <a:bodyPr/>
        <a:lstStyle/>
        <a:p>
          <a:endParaRPr lang="en-US"/>
        </a:p>
      </dgm:t>
    </dgm:pt>
    <dgm:pt modelId="{787D008E-C687-4DB7-8B70-273025AF73EC}" type="sibTrans" cxnId="{3B2913D5-C01F-4763-9083-34AF88E0E233}">
      <dgm:prSet/>
      <dgm:spPr/>
      <dgm:t>
        <a:bodyPr/>
        <a:lstStyle/>
        <a:p>
          <a:endParaRPr lang="en-US"/>
        </a:p>
      </dgm:t>
    </dgm:pt>
    <dgm:pt modelId="{01FB6EBA-74D6-4221-996C-8F7335B12601}">
      <dgm:prSet phldrT="[Text]"/>
      <dgm:spPr/>
      <dgm:t>
        <a:bodyPr/>
        <a:lstStyle/>
        <a:p>
          <a:r>
            <a:rPr lang="en-US"/>
            <a:t>Title: </a:t>
          </a:r>
          <a:r>
            <a:rPr lang="en-US" b="0" i="0" u="none"/>
            <a:t>Whole-Tissue Gene Expression Study of Pancreatic Ductal Adenocarcinoma</a:t>
          </a:r>
          <a:endParaRPr lang="en-US"/>
        </a:p>
      </dgm:t>
    </dgm:pt>
    <dgm:pt modelId="{8BB07B95-7E2B-46A4-844D-1960B75010DB}" type="parTrans" cxnId="{89E0DFFC-1BCD-4AA4-B2B4-5026D4CF4A9C}">
      <dgm:prSet/>
      <dgm:spPr/>
      <dgm:t>
        <a:bodyPr/>
        <a:lstStyle/>
        <a:p>
          <a:endParaRPr lang="en-US"/>
        </a:p>
      </dgm:t>
    </dgm:pt>
    <dgm:pt modelId="{72C518C0-8883-4ABB-A860-21F4E7626D2E}" type="sibTrans" cxnId="{89E0DFFC-1BCD-4AA4-B2B4-5026D4CF4A9C}">
      <dgm:prSet/>
      <dgm:spPr/>
      <dgm:t>
        <a:bodyPr/>
        <a:lstStyle/>
        <a:p>
          <a:endParaRPr lang="en-US"/>
        </a:p>
      </dgm:t>
    </dgm:pt>
    <dgm:pt modelId="{BED41271-ABB7-44C2-81D2-AD2E40505D6F}">
      <dgm:prSet phldrT="[Text]"/>
      <dgm:spPr>
        <a:solidFill>
          <a:schemeClr val="accent3"/>
        </a:solidFill>
      </dgm:spPr>
      <dgm:t>
        <a:bodyPr/>
        <a:lstStyle/>
        <a:p>
          <a:r>
            <a:rPr lang="en-US" b="0" i="0" u="none"/>
            <a:t>Series GSE16515</a:t>
          </a:r>
          <a:endParaRPr lang="en-US"/>
        </a:p>
      </dgm:t>
    </dgm:pt>
    <dgm:pt modelId="{D7CB3228-632E-4446-A3C6-E7A0A7AAC1C1}" type="parTrans" cxnId="{D36DAA27-23B0-4F52-88BD-5C1C5DBEF915}">
      <dgm:prSet/>
      <dgm:spPr/>
      <dgm:t>
        <a:bodyPr/>
        <a:lstStyle/>
        <a:p>
          <a:endParaRPr lang="en-US"/>
        </a:p>
      </dgm:t>
    </dgm:pt>
    <dgm:pt modelId="{170E8D1F-F4D0-4482-B76B-372ABE7C1D28}" type="sibTrans" cxnId="{D36DAA27-23B0-4F52-88BD-5C1C5DBEF915}">
      <dgm:prSet/>
      <dgm:spPr/>
      <dgm:t>
        <a:bodyPr/>
        <a:lstStyle/>
        <a:p>
          <a:endParaRPr lang="en-US"/>
        </a:p>
      </dgm:t>
    </dgm:pt>
    <dgm:pt modelId="{5550A4C8-BB96-4718-A63C-10B0CEA33954}">
      <dgm:prSet phldrT="[Text]"/>
      <dgm:spPr/>
      <dgm:t>
        <a:bodyPr/>
        <a:lstStyle/>
        <a:p>
          <a:pPr rtl="0"/>
          <a:r>
            <a:rPr lang="en-US"/>
            <a:t>Title: </a:t>
          </a:r>
          <a:r>
            <a:rPr lang="en-US" b="0" i="0" u="none"/>
            <a:t>Expression data from Mayo Clinic Pancreatic Tumor and Normal samples</a:t>
          </a:r>
          <a:r>
            <a:rPr lang="en-US">
              <a:latin typeface="Calibri Light" panose="020F0302020204030204"/>
            </a:rPr>
            <a:t> </a:t>
          </a:r>
          <a:endParaRPr lang="en-US"/>
        </a:p>
      </dgm:t>
    </dgm:pt>
    <dgm:pt modelId="{D807B281-83F5-4EDC-874A-2FAFF998D1CD}" type="parTrans" cxnId="{9A866291-3AF8-434B-A1B8-ACFA1DE7A1F5}">
      <dgm:prSet/>
      <dgm:spPr/>
      <dgm:t>
        <a:bodyPr/>
        <a:lstStyle/>
        <a:p>
          <a:endParaRPr lang="en-US"/>
        </a:p>
      </dgm:t>
    </dgm:pt>
    <dgm:pt modelId="{FA70AA6D-CA54-4E19-89C2-01DBB229D537}" type="sibTrans" cxnId="{9A866291-3AF8-434B-A1B8-ACFA1DE7A1F5}">
      <dgm:prSet/>
      <dgm:spPr/>
      <dgm:t>
        <a:bodyPr/>
        <a:lstStyle/>
        <a:p>
          <a:endParaRPr lang="en-US"/>
        </a:p>
      </dgm:t>
    </dgm:pt>
    <dgm:pt modelId="{AE2B4E34-32F8-4F5F-B9F9-67093CEC4C44}">
      <dgm:prSet phldrT="[Text]"/>
      <dgm:spPr/>
      <dgm:t>
        <a:bodyPr/>
        <a:lstStyle/>
        <a:p>
          <a:pPr rtl="0"/>
          <a:r>
            <a:rPr lang="en-US">
              <a:latin typeface="Calibri Light" panose="020F0302020204030204"/>
            </a:rPr>
            <a:t>Transformation: None</a:t>
          </a:r>
        </a:p>
      </dgm:t>
    </dgm:pt>
    <dgm:pt modelId="{CCF6A0AA-9A79-4D01-96C2-E94500948DD0}" type="parTrans" cxnId="{0560DCCE-0219-4B13-A115-3EDEE5A7748A}">
      <dgm:prSet/>
      <dgm:spPr/>
      <dgm:t>
        <a:bodyPr/>
        <a:lstStyle/>
        <a:p>
          <a:endParaRPr lang="en-US"/>
        </a:p>
      </dgm:t>
    </dgm:pt>
    <dgm:pt modelId="{9024286E-979B-4B47-AB5B-28161EA451A3}" type="sibTrans" cxnId="{0560DCCE-0219-4B13-A115-3EDEE5A7748A}">
      <dgm:prSet/>
      <dgm:spPr/>
      <dgm:t>
        <a:bodyPr/>
        <a:lstStyle/>
        <a:p>
          <a:endParaRPr lang="en-US"/>
        </a:p>
      </dgm:t>
    </dgm:pt>
    <dgm:pt modelId="{D0475B2C-D54C-409C-8310-CDA9BC146D94}">
      <dgm:prSet phldrT="[Text]"/>
      <dgm:spPr/>
      <dgm:t>
        <a:bodyPr/>
        <a:lstStyle/>
        <a:p>
          <a:r>
            <a:rPr lang="en-US" b="0" i="0" u="none"/>
            <a:t>Series GSE22780</a:t>
          </a:r>
          <a:endParaRPr lang="en-US"/>
        </a:p>
      </dgm:t>
    </dgm:pt>
    <dgm:pt modelId="{B36BE6CC-3D95-4D4A-8B9F-3BA1B12E438B}" type="parTrans" cxnId="{B36446D3-B51A-4159-96AB-89FE82298AA3}">
      <dgm:prSet/>
      <dgm:spPr/>
      <dgm:t>
        <a:bodyPr/>
        <a:lstStyle/>
        <a:p>
          <a:endParaRPr lang="en-US"/>
        </a:p>
      </dgm:t>
    </dgm:pt>
    <dgm:pt modelId="{D9111CBF-913C-4F7C-90FD-91DE1D828841}" type="sibTrans" cxnId="{B36446D3-B51A-4159-96AB-89FE82298AA3}">
      <dgm:prSet/>
      <dgm:spPr/>
      <dgm:t>
        <a:bodyPr/>
        <a:lstStyle/>
        <a:p>
          <a:endParaRPr lang="en-US"/>
        </a:p>
      </dgm:t>
    </dgm:pt>
    <dgm:pt modelId="{97D6E6F9-DE55-4559-B05B-351B1EF4C1F4}">
      <dgm:prSet phldrT="[Text]"/>
      <dgm:spPr/>
      <dgm:t>
        <a:bodyPr/>
        <a:lstStyle/>
        <a:p>
          <a:r>
            <a:rPr lang="en-US"/>
            <a:t>Title: Affymetrix Arrays Interrogated with Tumor/Normal Pancreatic Samples</a:t>
          </a:r>
        </a:p>
      </dgm:t>
    </dgm:pt>
    <dgm:pt modelId="{BD4850C4-A441-4C31-9D34-9AD3ECA597F1}" type="parTrans" cxnId="{73552E41-5BBC-4549-9FD6-6EF89A4BA455}">
      <dgm:prSet/>
      <dgm:spPr/>
      <dgm:t>
        <a:bodyPr/>
        <a:lstStyle/>
        <a:p>
          <a:endParaRPr lang="en-US"/>
        </a:p>
      </dgm:t>
    </dgm:pt>
    <dgm:pt modelId="{2C4FCC31-05F7-46A5-BB5F-27165170DAFC}" type="sibTrans" cxnId="{73552E41-5BBC-4549-9FD6-6EF89A4BA455}">
      <dgm:prSet/>
      <dgm:spPr/>
      <dgm:t>
        <a:bodyPr/>
        <a:lstStyle/>
        <a:p>
          <a:endParaRPr lang="en-US"/>
        </a:p>
      </dgm:t>
    </dgm:pt>
    <dgm:pt modelId="{133B4CF6-9F6A-49B6-BAF4-F37B009A89EC}">
      <dgm:prSet phldrT="[Text]"/>
      <dgm:spPr/>
      <dgm:t>
        <a:bodyPr/>
        <a:lstStyle/>
        <a:p>
          <a:pPr rtl="0"/>
          <a:r>
            <a:rPr lang="en-US"/>
            <a:t>Description: Microarray analysis using 8 frozen tumor and adjacent normal tissue to identify genes in the chromosome 3p12 pathway to tumorigenesis</a:t>
          </a:r>
          <a:r>
            <a:rPr lang="en-US">
              <a:latin typeface="Calibri Light" panose="020F0302020204030204"/>
            </a:rPr>
            <a:t> </a:t>
          </a:r>
          <a:endParaRPr lang="en-US"/>
        </a:p>
      </dgm:t>
    </dgm:pt>
    <dgm:pt modelId="{180D5EE8-8464-4FA8-9A77-8640F70638C6}" type="parTrans" cxnId="{303EA704-19DC-4001-9F7A-130EDE40CE4F}">
      <dgm:prSet/>
      <dgm:spPr/>
      <dgm:t>
        <a:bodyPr/>
        <a:lstStyle/>
        <a:p>
          <a:endParaRPr lang="en-US"/>
        </a:p>
      </dgm:t>
    </dgm:pt>
    <dgm:pt modelId="{D8DFF02B-3962-49E1-B148-647BF8EC077A}" type="sibTrans" cxnId="{303EA704-19DC-4001-9F7A-130EDE40CE4F}">
      <dgm:prSet/>
      <dgm:spPr/>
      <dgm:t>
        <a:bodyPr/>
        <a:lstStyle/>
        <a:p>
          <a:endParaRPr lang="en-US"/>
        </a:p>
      </dgm:t>
    </dgm:pt>
    <dgm:pt modelId="{DA9502FA-F273-4597-B599-770FEFEDBAEE}">
      <dgm:prSet phldrT="[Text]"/>
      <dgm:spPr/>
      <dgm:t>
        <a:bodyPr/>
        <a:lstStyle/>
        <a:p>
          <a:r>
            <a:rPr lang="en-US"/>
            <a:t># of samples: 78</a:t>
          </a:r>
        </a:p>
      </dgm:t>
    </dgm:pt>
    <dgm:pt modelId="{FDD72830-35EB-40F4-908E-0C871F482B1E}" type="parTrans" cxnId="{CA3BBC0F-FCEA-4121-8EB7-7E1E0250B8E4}">
      <dgm:prSet/>
      <dgm:spPr/>
      <dgm:t>
        <a:bodyPr/>
        <a:lstStyle/>
        <a:p>
          <a:endParaRPr lang="en-US"/>
        </a:p>
      </dgm:t>
    </dgm:pt>
    <dgm:pt modelId="{1B78BF0C-FBA7-423D-BF88-A7873829487B}" type="sibTrans" cxnId="{CA3BBC0F-FCEA-4121-8EB7-7E1E0250B8E4}">
      <dgm:prSet/>
      <dgm:spPr/>
      <dgm:t>
        <a:bodyPr/>
        <a:lstStyle/>
        <a:p>
          <a:endParaRPr lang="en-US"/>
        </a:p>
      </dgm:t>
    </dgm:pt>
    <dgm:pt modelId="{50D65833-3F59-49A8-B453-8B1C112542B0}">
      <dgm:prSet phldrT="[Text]"/>
      <dgm:spPr/>
      <dgm:t>
        <a:bodyPr/>
        <a:lstStyle/>
        <a:p>
          <a:pPr rtl="0"/>
          <a:r>
            <a:rPr lang="en-US">
              <a:latin typeface="Calibri Light" panose="020F0302020204030204"/>
            </a:rPr>
            <a:t>Transformation</a:t>
          </a:r>
          <a:r>
            <a:rPr lang="en-US"/>
            <a:t>: </a:t>
          </a:r>
          <a:r>
            <a:rPr lang="en-US">
              <a:latin typeface="Calibri Light" panose="020F0302020204030204"/>
            </a:rPr>
            <a:t>log2</a:t>
          </a:r>
        </a:p>
      </dgm:t>
    </dgm:pt>
    <dgm:pt modelId="{5BF07E31-9EB5-47AD-A233-590FDE979D3B}" type="parTrans" cxnId="{8A7D5F73-6A5D-4CDD-845F-D720CE1535C1}">
      <dgm:prSet/>
      <dgm:spPr/>
      <dgm:t>
        <a:bodyPr/>
        <a:lstStyle/>
        <a:p>
          <a:endParaRPr lang="en-US"/>
        </a:p>
      </dgm:t>
    </dgm:pt>
    <dgm:pt modelId="{F2E644B4-41AD-4306-8942-C0A704D4DCFD}" type="sibTrans" cxnId="{8A7D5F73-6A5D-4CDD-845F-D720CE1535C1}">
      <dgm:prSet/>
      <dgm:spPr/>
      <dgm:t>
        <a:bodyPr/>
        <a:lstStyle/>
        <a:p>
          <a:endParaRPr lang="en-US"/>
        </a:p>
      </dgm:t>
    </dgm:pt>
    <dgm:pt modelId="{D2EA640C-BBF2-4DB6-8BA5-50A1382ECCF6}">
      <dgm:prSet phldrT="[Text]"/>
      <dgm:spPr/>
      <dgm:t>
        <a:bodyPr/>
        <a:lstStyle/>
        <a:p>
          <a:r>
            <a:rPr lang="en-US"/>
            <a:t># of samples: 52</a:t>
          </a:r>
        </a:p>
      </dgm:t>
    </dgm:pt>
    <dgm:pt modelId="{07702BC0-9A38-45E6-B520-DB3E6A62F2CE}" type="parTrans" cxnId="{5C3E1D76-5E41-4FAC-8734-DCB67E2E1B28}">
      <dgm:prSet/>
      <dgm:spPr/>
      <dgm:t>
        <a:bodyPr/>
        <a:lstStyle/>
        <a:p>
          <a:endParaRPr lang="en-US"/>
        </a:p>
      </dgm:t>
    </dgm:pt>
    <dgm:pt modelId="{FE2D61CE-E2EA-4CEF-8124-A55C119609C3}" type="sibTrans" cxnId="{5C3E1D76-5E41-4FAC-8734-DCB67E2E1B28}">
      <dgm:prSet/>
      <dgm:spPr/>
      <dgm:t>
        <a:bodyPr/>
        <a:lstStyle/>
        <a:p>
          <a:endParaRPr lang="en-US"/>
        </a:p>
      </dgm:t>
    </dgm:pt>
    <dgm:pt modelId="{5C907D95-7E5C-4A71-991C-3C6148ACB4DC}">
      <dgm:prSet phldrT="[Text]"/>
      <dgm:spPr/>
      <dgm:t>
        <a:bodyPr/>
        <a:lstStyle/>
        <a:p>
          <a:r>
            <a:rPr lang="en-US"/>
            <a:t># of samples: 16</a:t>
          </a:r>
        </a:p>
      </dgm:t>
    </dgm:pt>
    <dgm:pt modelId="{79887C5F-9F50-4664-9C53-BDAE3DCD571A}" type="parTrans" cxnId="{7BB668E4-74D3-42B8-AE8B-167EB60C0B23}">
      <dgm:prSet/>
      <dgm:spPr/>
      <dgm:t>
        <a:bodyPr/>
        <a:lstStyle/>
        <a:p>
          <a:endParaRPr lang="en-US"/>
        </a:p>
      </dgm:t>
    </dgm:pt>
    <dgm:pt modelId="{1FCBA150-5858-4C33-BF7D-7B135A911C02}" type="sibTrans" cxnId="{7BB668E4-74D3-42B8-AE8B-167EB60C0B23}">
      <dgm:prSet/>
      <dgm:spPr/>
      <dgm:t>
        <a:bodyPr/>
        <a:lstStyle/>
        <a:p>
          <a:endParaRPr lang="en-US"/>
        </a:p>
      </dgm:t>
    </dgm:pt>
    <dgm:pt modelId="{2E08B5FB-D1D9-405F-BA08-DA207F66BF6B}">
      <dgm:prSet phldrT="[Text]"/>
      <dgm:spPr/>
      <dgm:t>
        <a:bodyPr/>
        <a:lstStyle/>
        <a:p>
          <a:r>
            <a:rPr lang="en-US">
              <a:latin typeface="Calibri Light" panose="020F0302020204030204"/>
            </a:rPr>
            <a:t>Transformation</a:t>
          </a:r>
          <a:r>
            <a:rPr lang="en-US"/>
            <a:t>: </a:t>
          </a:r>
          <a:r>
            <a:rPr lang="en-US">
              <a:latin typeface="Calibri Light" panose="020F0302020204030204"/>
            </a:rPr>
            <a:t>None</a:t>
          </a:r>
          <a:endParaRPr lang="en-US"/>
        </a:p>
      </dgm:t>
    </dgm:pt>
    <dgm:pt modelId="{851280B1-4A15-432F-BD6E-860B6FDDAA43}" type="parTrans" cxnId="{FBA4FB7C-440B-4EFC-91EA-382CBB075AAF}">
      <dgm:prSet/>
      <dgm:spPr/>
      <dgm:t>
        <a:bodyPr/>
        <a:lstStyle/>
        <a:p>
          <a:endParaRPr lang="en-US"/>
        </a:p>
      </dgm:t>
    </dgm:pt>
    <dgm:pt modelId="{CF5F034C-1D18-44FD-B833-DE20AE382EA4}" type="sibTrans" cxnId="{FBA4FB7C-440B-4EFC-91EA-382CBB075AAF}">
      <dgm:prSet/>
      <dgm:spPr/>
      <dgm:t>
        <a:bodyPr/>
        <a:lstStyle/>
        <a:p>
          <a:endParaRPr lang="en-US"/>
        </a:p>
      </dgm:t>
    </dgm:pt>
    <dgm:pt modelId="{642CC723-486C-4C83-8217-6B5F33F89EDF}">
      <dgm:prSet phldr="0"/>
      <dgm:spPr/>
      <dgm:t>
        <a:bodyPr/>
        <a:lstStyle/>
        <a:p>
          <a:r>
            <a:rPr lang="en-US">
              <a:latin typeface="Calibri Light" panose="020F0302020204030204"/>
            </a:rPr>
            <a:t>Description</a:t>
          </a:r>
          <a:r>
            <a:rPr lang="en-US"/>
            <a:t>: Expression analysis using pairs of normal and tumor tissue samples obtained from 36 pancreatic cancer patients, 3 of which were carried out in replicate to gauge technical errors</a:t>
          </a:r>
        </a:p>
      </dgm:t>
    </dgm:pt>
    <dgm:pt modelId="{284C63B2-596D-45A1-98CA-EB0FA9DD8C6D}" type="parTrans" cxnId="{92AC3090-F7BA-4116-8ECB-65F3DDB03F23}">
      <dgm:prSet/>
      <dgm:spPr/>
      <dgm:t>
        <a:bodyPr/>
        <a:lstStyle/>
        <a:p>
          <a:endParaRPr lang="en-US"/>
        </a:p>
      </dgm:t>
    </dgm:pt>
    <dgm:pt modelId="{13930788-4C98-4DC2-8A57-273CABA5C3AE}" type="sibTrans" cxnId="{92AC3090-F7BA-4116-8ECB-65F3DDB03F23}">
      <dgm:prSet/>
      <dgm:spPr/>
      <dgm:t>
        <a:bodyPr/>
        <a:lstStyle/>
        <a:p>
          <a:endParaRPr lang="en-US"/>
        </a:p>
      </dgm:t>
    </dgm:pt>
    <dgm:pt modelId="{1AF67149-7EF6-42E6-BA32-F250C178BE70}">
      <dgm:prSet phldr="0"/>
      <dgm:spPr/>
      <dgm:t>
        <a:bodyPr/>
        <a:lstStyle/>
        <a:p>
          <a:r>
            <a:rPr lang="en-US">
              <a:latin typeface="Calibri Light" panose="020F0302020204030204"/>
            </a:rPr>
            <a:t>Description</a:t>
          </a:r>
          <a:r>
            <a:rPr lang="en-US"/>
            <a:t>: </a:t>
          </a:r>
          <a:r>
            <a:rPr lang="en-US" b="0" i="0" u="none"/>
            <a:t>Microarray analysis using RNA isolated from 36 tumor and 16 normal samples to identify expression differences of FKBP5 gene between tumor and normal samples</a:t>
          </a:r>
          <a:endParaRPr lang="en-US"/>
        </a:p>
      </dgm:t>
    </dgm:pt>
    <dgm:pt modelId="{FCECEDFB-B5C2-43F9-A296-187E0EBE4065}" type="parTrans" cxnId="{802B4121-7C0A-4524-888B-C372537F41D4}">
      <dgm:prSet/>
      <dgm:spPr/>
      <dgm:t>
        <a:bodyPr/>
        <a:lstStyle/>
        <a:p>
          <a:endParaRPr lang="en-US"/>
        </a:p>
      </dgm:t>
    </dgm:pt>
    <dgm:pt modelId="{252D23EB-D2E6-4794-A3CD-1F156E4DD15C}" type="sibTrans" cxnId="{802B4121-7C0A-4524-888B-C372537F41D4}">
      <dgm:prSet/>
      <dgm:spPr/>
      <dgm:t>
        <a:bodyPr/>
        <a:lstStyle/>
        <a:p>
          <a:endParaRPr lang="en-US"/>
        </a:p>
      </dgm:t>
    </dgm:pt>
    <dgm:pt modelId="{72E17ED3-EB02-4527-BC87-4BCFBC4F6DC7}" type="pres">
      <dgm:prSet presAssocID="{07891E55-7235-4895-A6D7-A2B6C77F4E01}" presName="Name0" presStyleCnt="0">
        <dgm:presLayoutVars>
          <dgm:dir/>
          <dgm:animLvl val="lvl"/>
          <dgm:resizeHandles val="exact"/>
        </dgm:presLayoutVars>
      </dgm:prSet>
      <dgm:spPr/>
    </dgm:pt>
    <dgm:pt modelId="{95BC240F-DBF9-4534-9502-6768629A9859}" type="pres">
      <dgm:prSet presAssocID="{FAB10A2F-9148-4F69-80C5-41671F14A653}" presName="linNode" presStyleCnt="0"/>
      <dgm:spPr/>
    </dgm:pt>
    <dgm:pt modelId="{6A2BB418-AF07-4833-8707-0758E3AE3A0A}" type="pres">
      <dgm:prSet presAssocID="{FAB10A2F-9148-4F69-80C5-41671F14A653}" presName="parentText" presStyleLbl="node1" presStyleIdx="0" presStyleCnt="3" custScaleX="97617">
        <dgm:presLayoutVars>
          <dgm:chMax val="1"/>
          <dgm:bulletEnabled val="1"/>
        </dgm:presLayoutVars>
      </dgm:prSet>
      <dgm:spPr/>
    </dgm:pt>
    <dgm:pt modelId="{7CED2A3A-8B65-47F8-BFEF-7424D99C7BEA}" type="pres">
      <dgm:prSet presAssocID="{FAB10A2F-9148-4F69-80C5-41671F14A653}" presName="descendantText" presStyleLbl="alignAccFollowNode1" presStyleIdx="0" presStyleCnt="3" custScaleX="160833">
        <dgm:presLayoutVars>
          <dgm:bulletEnabled val="1"/>
        </dgm:presLayoutVars>
      </dgm:prSet>
      <dgm:spPr/>
    </dgm:pt>
    <dgm:pt modelId="{9C709849-4B69-4F66-8639-9EE1D588C28A}" type="pres">
      <dgm:prSet presAssocID="{787D008E-C687-4DB7-8B70-273025AF73EC}" presName="sp" presStyleCnt="0"/>
      <dgm:spPr/>
    </dgm:pt>
    <dgm:pt modelId="{7BF12EF4-8D0D-4487-A3B4-C394C4BD565F}" type="pres">
      <dgm:prSet presAssocID="{BED41271-ABB7-44C2-81D2-AD2E40505D6F}" presName="linNode" presStyleCnt="0"/>
      <dgm:spPr/>
    </dgm:pt>
    <dgm:pt modelId="{D4003850-60D1-43B8-BA84-C128C9F5B01F}" type="pres">
      <dgm:prSet presAssocID="{BED41271-ABB7-44C2-81D2-AD2E40505D6F}" presName="parentText" presStyleLbl="node1" presStyleIdx="1" presStyleCnt="3" custScaleX="114453">
        <dgm:presLayoutVars>
          <dgm:chMax val="1"/>
          <dgm:bulletEnabled val="1"/>
        </dgm:presLayoutVars>
      </dgm:prSet>
      <dgm:spPr/>
    </dgm:pt>
    <dgm:pt modelId="{98C1A43D-9415-48DD-B646-B08DD3BE4694}" type="pres">
      <dgm:prSet presAssocID="{BED41271-ABB7-44C2-81D2-AD2E40505D6F}" presName="descendantText" presStyleLbl="alignAccFollowNode1" presStyleIdx="1" presStyleCnt="3" custScaleX="188767">
        <dgm:presLayoutVars>
          <dgm:bulletEnabled val="1"/>
        </dgm:presLayoutVars>
      </dgm:prSet>
      <dgm:spPr/>
    </dgm:pt>
    <dgm:pt modelId="{6FF90BED-15FB-42F5-88B4-E9DC7CC7F3F6}" type="pres">
      <dgm:prSet presAssocID="{170E8D1F-F4D0-4482-B76B-372ABE7C1D28}" presName="sp" presStyleCnt="0"/>
      <dgm:spPr/>
    </dgm:pt>
    <dgm:pt modelId="{5C9BC4B2-0E22-4821-931C-C65A7953D065}" type="pres">
      <dgm:prSet presAssocID="{D0475B2C-D54C-409C-8310-CDA9BC146D94}" presName="linNode" presStyleCnt="0"/>
      <dgm:spPr/>
    </dgm:pt>
    <dgm:pt modelId="{A5817E2C-1D66-4733-9292-F3E0D0752C64}" type="pres">
      <dgm:prSet presAssocID="{D0475B2C-D54C-409C-8310-CDA9BC146D94}" presName="parentText" presStyleLbl="node1" presStyleIdx="2" presStyleCnt="3" custScaleX="147170">
        <dgm:presLayoutVars>
          <dgm:chMax val="1"/>
          <dgm:bulletEnabled val="1"/>
        </dgm:presLayoutVars>
      </dgm:prSet>
      <dgm:spPr/>
    </dgm:pt>
    <dgm:pt modelId="{71E6CFFC-AD92-4784-A6D2-3DB047997B6B}" type="pres">
      <dgm:prSet presAssocID="{D0475B2C-D54C-409C-8310-CDA9BC146D94}" presName="descendantText" presStyleLbl="alignAccFollowNode1" presStyleIdx="2" presStyleCnt="3" custScaleX="242637">
        <dgm:presLayoutVars>
          <dgm:bulletEnabled val="1"/>
        </dgm:presLayoutVars>
      </dgm:prSet>
      <dgm:spPr/>
    </dgm:pt>
  </dgm:ptLst>
  <dgm:cxnLst>
    <dgm:cxn modelId="{303EA704-19DC-4001-9F7A-130EDE40CE4F}" srcId="{D0475B2C-D54C-409C-8310-CDA9BC146D94}" destId="{133B4CF6-9F6A-49B6-BAF4-F37B009A89EC}" srcOrd="3" destOrd="0" parTransId="{180D5EE8-8464-4FA8-9A77-8640F70638C6}" sibTransId="{D8DFF02B-3962-49E1-B148-647BF8EC077A}"/>
    <dgm:cxn modelId="{1C12150F-D576-41D3-AE4C-16125E48DD84}" type="presOf" srcId="{07891E55-7235-4895-A6D7-A2B6C77F4E01}" destId="{72E17ED3-EB02-4527-BC87-4BCFBC4F6DC7}" srcOrd="0" destOrd="0" presId="urn:microsoft.com/office/officeart/2005/8/layout/vList5"/>
    <dgm:cxn modelId="{CA3BBC0F-FCEA-4121-8EB7-7E1E0250B8E4}" srcId="{FAB10A2F-9148-4F69-80C5-41671F14A653}" destId="{DA9502FA-F273-4597-B599-770FEFEDBAEE}" srcOrd="1" destOrd="0" parTransId="{FDD72830-35EB-40F4-908E-0C871F482B1E}" sibTransId="{1B78BF0C-FBA7-423D-BF88-A7873829487B}"/>
    <dgm:cxn modelId="{802B4121-7C0A-4524-888B-C372537F41D4}" srcId="{BED41271-ABB7-44C2-81D2-AD2E40505D6F}" destId="{1AF67149-7EF6-42E6-BA32-F250C178BE70}" srcOrd="3" destOrd="0" parTransId="{FCECEDFB-B5C2-43F9-A296-187E0EBE4065}" sibTransId="{252D23EB-D2E6-4794-A3CD-1F156E4DD15C}"/>
    <dgm:cxn modelId="{D36DAA27-23B0-4F52-88BD-5C1C5DBEF915}" srcId="{07891E55-7235-4895-A6D7-A2B6C77F4E01}" destId="{BED41271-ABB7-44C2-81D2-AD2E40505D6F}" srcOrd="1" destOrd="0" parTransId="{D7CB3228-632E-4446-A3C6-E7A0A7AAC1C1}" sibTransId="{170E8D1F-F4D0-4482-B76B-372ABE7C1D28}"/>
    <dgm:cxn modelId="{4FE37D3B-932A-4297-ACBC-F5FFE2ABEEF2}" type="presOf" srcId="{5550A4C8-BB96-4718-A63C-10B0CEA33954}" destId="{98C1A43D-9415-48DD-B646-B08DD3BE4694}" srcOrd="0" destOrd="0" presId="urn:microsoft.com/office/officeart/2005/8/layout/vList5"/>
    <dgm:cxn modelId="{B2419A5C-EF91-4983-9FD2-8CA1742BD910}" type="presOf" srcId="{BED41271-ABB7-44C2-81D2-AD2E40505D6F}" destId="{D4003850-60D1-43B8-BA84-C128C9F5B01F}" srcOrd="0" destOrd="0" presId="urn:microsoft.com/office/officeart/2005/8/layout/vList5"/>
    <dgm:cxn modelId="{73552E41-5BBC-4549-9FD6-6EF89A4BA455}" srcId="{D0475B2C-D54C-409C-8310-CDA9BC146D94}" destId="{97D6E6F9-DE55-4559-B05B-351B1EF4C1F4}" srcOrd="0" destOrd="0" parTransId="{BD4850C4-A441-4C31-9D34-9AD3ECA597F1}" sibTransId="{2C4FCC31-05F7-46A5-BB5F-27165170DAFC}"/>
    <dgm:cxn modelId="{3D794141-DED3-4541-BF23-A6F3CF4318E7}" type="presOf" srcId="{D2EA640C-BBF2-4DB6-8BA5-50A1382ECCF6}" destId="{98C1A43D-9415-48DD-B646-B08DD3BE4694}" srcOrd="0" destOrd="1" presId="urn:microsoft.com/office/officeart/2005/8/layout/vList5"/>
    <dgm:cxn modelId="{3B027C41-3EC3-425D-B7B0-7F2961A8C21D}" type="presOf" srcId="{1AF67149-7EF6-42E6-BA32-F250C178BE70}" destId="{98C1A43D-9415-48DD-B646-B08DD3BE4694}" srcOrd="0" destOrd="3" presId="urn:microsoft.com/office/officeart/2005/8/layout/vList5"/>
    <dgm:cxn modelId="{C60A7B65-8487-48C1-93EF-A68A151A808E}" type="presOf" srcId="{01FB6EBA-74D6-4221-996C-8F7335B12601}" destId="{7CED2A3A-8B65-47F8-BFEF-7424D99C7BEA}" srcOrd="0" destOrd="0" presId="urn:microsoft.com/office/officeart/2005/8/layout/vList5"/>
    <dgm:cxn modelId="{829E4746-6CBD-489D-AC3A-397BAB64133B}" type="presOf" srcId="{AE2B4E34-32F8-4F5F-B9F9-67093CEC4C44}" destId="{98C1A43D-9415-48DD-B646-B08DD3BE4694}" srcOrd="0" destOrd="2" presId="urn:microsoft.com/office/officeart/2005/8/layout/vList5"/>
    <dgm:cxn modelId="{8A7D5F73-6A5D-4CDD-845F-D720CE1535C1}" srcId="{FAB10A2F-9148-4F69-80C5-41671F14A653}" destId="{50D65833-3F59-49A8-B453-8B1C112542B0}" srcOrd="2" destOrd="0" parTransId="{5BF07E31-9EB5-47AD-A233-590FDE979D3B}" sibTransId="{F2E644B4-41AD-4306-8942-C0A704D4DCFD}"/>
    <dgm:cxn modelId="{5C3E1D76-5E41-4FAC-8734-DCB67E2E1B28}" srcId="{BED41271-ABB7-44C2-81D2-AD2E40505D6F}" destId="{D2EA640C-BBF2-4DB6-8BA5-50A1382ECCF6}" srcOrd="1" destOrd="0" parTransId="{07702BC0-9A38-45E6-B520-DB3E6A62F2CE}" sibTransId="{FE2D61CE-E2EA-4CEF-8124-A55C119609C3}"/>
    <dgm:cxn modelId="{FBA4FB7C-440B-4EFC-91EA-382CBB075AAF}" srcId="{D0475B2C-D54C-409C-8310-CDA9BC146D94}" destId="{2E08B5FB-D1D9-405F-BA08-DA207F66BF6B}" srcOrd="2" destOrd="0" parTransId="{851280B1-4A15-432F-BD6E-860B6FDDAA43}" sibTransId="{CF5F034C-1D18-44FD-B833-DE20AE382EA4}"/>
    <dgm:cxn modelId="{08562A7F-069A-494E-B029-86F06D285B76}" type="presOf" srcId="{50D65833-3F59-49A8-B453-8B1C112542B0}" destId="{7CED2A3A-8B65-47F8-BFEF-7424D99C7BEA}" srcOrd="0" destOrd="2" presId="urn:microsoft.com/office/officeart/2005/8/layout/vList5"/>
    <dgm:cxn modelId="{E7339681-E215-4E52-8A78-5AF73CB99A12}" type="presOf" srcId="{DA9502FA-F273-4597-B599-770FEFEDBAEE}" destId="{7CED2A3A-8B65-47F8-BFEF-7424D99C7BEA}" srcOrd="0" destOrd="1" presId="urn:microsoft.com/office/officeart/2005/8/layout/vList5"/>
    <dgm:cxn modelId="{56F76F86-5AFB-4EDD-BAAD-F8F669013AA0}" type="presOf" srcId="{D0475B2C-D54C-409C-8310-CDA9BC146D94}" destId="{A5817E2C-1D66-4733-9292-F3E0D0752C64}" srcOrd="0" destOrd="0" presId="urn:microsoft.com/office/officeart/2005/8/layout/vList5"/>
    <dgm:cxn modelId="{FD75B18F-F533-4CD5-B712-65D091D60279}" type="presOf" srcId="{FAB10A2F-9148-4F69-80C5-41671F14A653}" destId="{6A2BB418-AF07-4833-8707-0758E3AE3A0A}" srcOrd="0" destOrd="0" presId="urn:microsoft.com/office/officeart/2005/8/layout/vList5"/>
    <dgm:cxn modelId="{92AC3090-F7BA-4116-8ECB-65F3DDB03F23}" srcId="{FAB10A2F-9148-4F69-80C5-41671F14A653}" destId="{642CC723-486C-4C83-8217-6B5F33F89EDF}" srcOrd="3" destOrd="0" parTransId="{284C63B2-596D-45A1-98CA-EB0FA9DD8C6D}" sibTransId="{13930788-4C98-4DC2-8A57-273CABA5C3AE}"/>
    <dgm:cxn modelId="{9A866291-3AF8-434B-A1B8-ACFA1DE7A1F5}" srcId="{BED41271-ABB7-44C2-81D2-AD2E40505D6F}" destId="{5550A4C8-BB96-4718-A63C-10B0CEA33954}" srcOrd="0" destOrd="0" parTransId="{D807B281-83F5-4EDC-874A-2FAFF998D1CD}" sibTransId="{FA70AA6D-CA54-4E19-89C2-01DBB229D537}"/>
    <dgm:cxn modelId="{16E1C594-35A2-4910-BBDA-83E50774FB28}" type="presOf" srcId="{642CC723-486C-4C83-8217-6B5F33F89EDF}" destId="{7CED2A3A-8B65-47F8-BFEF-7424D99C7BEA}" srcOrd="0" destOrd="3" presId="urn:microsoft.com/office/officeart/2005/8/layout/vList5"/>
    <dgm:cxn modelId="{8D6818A2-0480-4E07-87F6-DB276D8B04CB}" type="presOf" srcId="{133B4CF6-9F6A-49B6-BAF4-F37B009A89EC}" destId="{71E6CFFC-AD92-4784-A6D2-3DB047997B6B}" srcOrd="0" destOrd="3" presId="urn:microsoft.com/office/officeart/2005/8/layout/vList5"/>
    <dgm:cxn modelId="{774F54BB-92D5-4547-8037-49FD97B29E3B}" type="presOf" srcId="{97D6E6F9-DE55-4559-B05B-351B1EF4C1F4}" destId="{71E6CFFC-AD92-4784-A6D2-3DB047997B6B}" srcOrd="0" destOrd="0" presId="urn:microsoft.com/office/officeart/2005/8/layout/vList5"/>
    <dgm:cxn modelId="{713D5CBD-3E57-4CC4-8C19-F8242E4A942E}" type="presOf" srcId="{5C907D95-7E5C-4A71-991C-3C6148ACB4DC}" destId="{71E6CFFC-AD92-4784-A6D2-3DB047997B6B}" srcOrd="0" destOrd="1" presId="urn:microsoft.com/office/officeart/2005/8/layout/vList5"/>
    <dgm:cxn modelId="{0560DCCE-0219-4B13-A115-3EDEE5A7748A}" srcId="{BED41271-ABB7-44C2-81D2-AD2E40505D6F}" destId="{AE2B4E34-32F8-4F5F-B9F9-67093CEC4C44}" srcOrd="2" destOrd="0" parTransId="{CCF6A0AA-9A79-4D01-96C2-E94500948DD0}" sibTransId="{9024286E-979B-4B47-AB5B-28161EA451A3}"/>
    <dgm:cxn modelId="{B36446D3-B51A-4159-96AB-89FE82298AA3}" srcId="{07891E55-7235-4895-A6D7-A2B6C77F4E01}" destId="{D0475B2C-D54C-409C-8310-CDA9BC146D94}" srcOrd="2" destOrd="0" parTransId="{B36BE6CC-3D95-4D4A-8B9F-3BA1B12E438B}" sibTransId="{D9111CBF-913C-4F7C-90FD-91DE1D828841}"/>
    <dgm:cxn modelId="{3B2913D5-C01F-4763-9083-34AF88E0E233}" srcId="{07891E55-7235-4895-A6D7-A2B6C77F4E01}" destId="{FAB10A2F-9148-4F69-80C5-41671F14A653}" srcOrd="0" destOrd="0" parTransId="{D9E06D8C-444D-4892-8CFF-F7847F7C7471}" sibTransId="{787D008E-C687-4DB7-8B70-273025AF73EC}"/>
    <dgm:cxn modelId="{7BB668E4-74D3-42B8-AE8B-167EB60C0B23}" srcId="{D0475B2C-D54C-409C-8310-CDA9BC146D94}" destId="{5C907D95-7E5C-4A71-991C-3C6148ACB4DC}" srcOrd="1" destOrd="0" parTransId="{79887C5F-9F50-4664-9C53-BDAE3DCD571A}" sibTransId="{1FCBA150-5858-4C33-BF7D-7B135A911C02}"/>
    <dgm:cxn modelId="{26119BF2-9C5D-4FFC-94D9-160C12C4CA8D}" type="presOf" srcId="{2E08B5FB-D1D9-405F-BA08-DA207F66BF6B}" destId="{71E6CFFC-AD92-4784-A6D2-3DB047997B6B}" srcOrd="0" destOrd="2" presId="urn:microsoft.com/office/officeart/2005/8/layout/vList5"/>
    <dgm:cxn modelId="{89E0DFFC-1BCD-4AA4-B2B4-5026D4CF4A9C}" srcId="{FAB10A2F-9148-4F69-80C5-41671F14A653}" destId="{01FB6EBA-74D6-4221-996C-8F7335B12601}" srcOrd="0" destOrd="0" parTransId="{8BB07B95-7E2B-46A4-844D-1960B75010DB}" sibTransId="{72C518C0-8883-4ABB-A860-21F4E7626D2E}"/>
    <dgm:cxn modelId="{DB786677-C2B7-49A4-8E2C-5DAA6A4CED1C}" type="presParOf" srcId="{72E17ED3-EB02-4527-BC87-4BCFBC4F6DC7}" destId="{95BC240F-DBF9-4534-9502-6768629A9859}" srcOrd="0" destOrd="0" presId="urn:microsoft.com/office/officeart/2005/8/layout/vList5"/>
    <dgm:cxn modelId="{840E963F-4937-41CE-A22F-96BE836D7B44}" type="presParOf" srcId="{95BC240F-DBF9-4534-9502-6768629A9859}" destId="{6A2BB418-AF07-4833-8707-0758E3AE3A0A}" srcOrd="0" destOrd="0" presId="urn:microsoft.com/office/officeart/2005/8/layout/vList5"/>
    <dgm:cxn modelId="{27A8983B-E95A-4B90-AE0B-C4EC987038AF}" type="presParOf" srcId="{95BC240F-DBF9-4534-9502-6768629A9859}" destId="{7CED2A3A-8B65-47F8-BFEF-7424D99C7BEA}" srcOrd="1" destOrd="0" presId="urn:microsoft.com/office/officeart/2005/8/layout/vList5"/>
    <dgm:cxn modelId="{0FA8A493-C6ED-4DA0-8FCF-97AF1D5AC62C}" type="presParOf" srcId="{72E17ED3-EB02-4527-BC87-4BCFBC4F6DC7}" destId="{9C709849-4B69-4F66-8639-9EE1D588C28A}" srcOrd="1" destOrd="0" presId="urn:microsoft.com/office/officeart/2005/8/layout/vList5"/>
    <dgm:cxn modelId="{7AF9DBAA-65CA-43B9-9725-BB74F192BC71}" type="presParOf" srcId="{72E17ED3-EB02-4527-BC87-4BCFBC4F6DC7}" destId="{7BF12EF4-8D0D-4487-A3B4-C394C4BD565F}" srcOrd="2" destOrd="0" presId="urn:microsoft.com/office/officeart/2005/8/layout/vList5"/>
    <dgm:cxn modelId="{9A82D2CA-DDA2-4FC4-91DD-A5D8C69A9C75}" type="presParOf" srcId="{7BF12EF4-8D0D-4487-A3B4-C394C4BD565F}" destId="{D4003850-60D1-43B8-BA84-C128C9F5B01F}" srcOrd="0" destOrd="0" presId="urn:microsoft.com/office/officeart/2005/8/layout/vList5"/>
    <dgm:cxn modelId="{CF6F6FD9-9D1C-42DC-8518-4B7324CD9E03}" type="presParOf" srcId="{7BF12EF4-8D0D-4487-A3B4-C394C4BD565F}" destId="{98C1A43D-9415-48DD-B646-B08DD3BE4694}" srcOrd="1" destOrd="0" presId="urn:microsoft.com/office/officeart/2005/8/layout/vList5"/>
    <dgm:cxn modelId="{7D5FA5D8-44D6-4098-BE4F-7A4C7C541F3F}" type="presParOf" srcId="{72E17ED3-EB02-4527-BC87-4BCFBC4F6DC7}" destId="{6FF90BED-15FB-42F5-88B4-E9DC7CC7F3F6}" srcOrd="3" destOrd="0" presId="urn:microsoft.com/office/officeart/2005/8/layout/vList5"/>
    <dgm:cxn modelId="{E1BC26F0-1A4C-4571-8019-827402DA9077}" type="presParOf" srcId="{72E17ED3-EB02-4527-BC87-4BCFBC4F6DC7}" destId="{5C9BC4B2-0E22-4821-931C-C65A7953D065}" srcOrd="4" destOrd="0" presId="urn:microsoft.com/office/officeart/2005/8/layout/vList5"/>
    <dgm:cxn modelId="{8DF9218B-B7AA-447B-9736-0701AC13B524}" type="presParOf" srcId="{5C9BC4B2-0E22-4821-931C-C65A7953D065}" destId="{A5817E2C-1D66-4733-9292-F3E0D0752C64}" srcOrd="0" destOrd="0" presId="urn:microsoft.com/office/officeart/2005/8/layout/vList5"/>
    <dgm:cxn modelId="{4370E633-2A71-4DF4-901D-26766495D7B1}" type="presParOf" srcId="{5C9BC4B2-0E22-4821-931C-C65A7953D065}" destId="{71E6CFFC-AD92-4784-A6D2-3DB047997B6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D2A3A-8B65-47F8-BFEF-7424D99C7BEA}">
      <dsp:nvSpPr>
        <dsp:cNvPr id="0" name=""/>
        <dsp:cNvSpPr/>
      </dsp:nvSpPr>
      <dsp:spPr>
        <a:xfrm rot="5400000">
          <a:off x="6107036" y="-3197471"/>
          <a:ext cx="1308068" cy="803498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Title: </a:t>
          </a:r>
          <a:r>
            <a:rPr lang="en-US" sz="1400" b="0" i="0" u="none" kern="1200"/>
            <a:t>Whole-Tissue Gene Expression Study of Pancreatic Ductal Adenocarcinoma</a:t>
          </a:r>
          <a:endParaRPr lang="en-US" sz="1400" kern="1200"/>
        </a:p>
        <a:p>
          <a:pPr marL="114300" lvl="1" indent="-114300" algn="l" defTabSz="622300">
            <a:lnSpc>
              <a:spcPct val="90000"/>
            </a:lnSpc>
            <a:spcBef>
              <a:spcPct val="0"/>
            </a:spcBef>
            <a:spcAft>
              <a:spcPct val="15000"/>
            </a:spcAft>
            <a:buChar char="•"/>
          </a:pPr>
          <a:r>
            <a:rPr lang="en-US" sz="1400" kern="1200"/>
            <a:t># of samples: 78</a:t>
          </a:r>
        </a:p>
        <a:p>
          <a:pPr marL="114300" lvl="1" indent="-114300" algn="l" defTabSz="622300" rtl="0">
            <a:lnSpc>
              <a:spcPct val="90000"/>
            </a:lnSpc>
            <a:spcBef>
              <a:spcPct val="0"/>
            </a:spcBef>
            <a:spcAft>
              <a:spcPct val="15000"/>
            </a:spcAft>
            <a:buChar char="•"/>
          </a:pPr>
          <a:r>
            <a:rPr lang="en-US" sz="1400" kern="1200">
              <a:latin typeface="Calibri Light" panose="020F0302020204030204"/>
            </a:rPr>
            <a:t>Transformation</a:t>
          </a:r>
          <a:r>
            <a:rPr lang="en-US" sz="1400" kern="1200"/>
            <a:t>: </a:t>
          </a:r>
          <a:r>
            <a:rPr lang="en-US" sz="1400" kern="1200">
              <a:latin typeface="Calibri Light" panose="020F0302020204030204"/>
            </a:rPr>
            <a:t>log2</a:t>
          </a:r>
        </a:p>
        <a:p>
          <a:pPr marL="114300" lvl="1" indent="-114300" algn="l" defTabSz="622300">
            <a:lnSpc>
              <a:spcPct val="90000"/>
            </a:lnSpc>
            <a:spcBef>
              <a:spcPct val="0"/>
            </a:spcBef>
            <a:spcAft>
              <a:spcPct val="15000"/>
            </a:spcAft>
            <a:buChar char="•"/>
          </a:pPr>
          <a:r>
            <a:rPr lang="en-US" sz="1400" kern="1200">
              <a:latin typeface="Calibri Light" panose="020F0302020204030204"/>
            </a:rPr>
            <a:t>Description</a:t>
          </a:r>
          <a:r>
            <a:rPr lang="en-US" sz="1400" kern="1200"/>
            <a:t>: Expression analysis using pairs of normal and tumor tissue samples obtained from 36 pancreatic cancer patients, 3 of which were carried out in replicate to gauge technical errors</a:t>
          </a:r>
        </a:p>
      </dsp:txBody>
      <dsp:txXfrm rot="-5400000">
        <a:off x="2743580" y="229840"/>
        <a:ext cx="7971127" cy="1180358"/>
      </dsp:txXfrm>
    </dsp:sp>
    <dsp:sp modelId="{6A2BB418-AF07-4833-8707-0758E3AE3A0A}">
      <dsp:nvSpPr>
        <dsp:cNvPr id="0" name=""/>
        <dsp:cNvSpPr/>
      </dsp:nvSpPr>
      <dsp:spPr>
        <a:xfrm>
          <a:off x="378" y="2477"/>
          <a:ext cx="2743201" cy="163508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b="0" i="0" u="none" kern="1200"/>
            <a:t>Series GSE15471</a:t>
          </a:r>
          <a:endParaRPr lang="en-US" sz="4100" kern="1200"/>
        </a:p>
      </dsp:txBody>
      <dsp:txXfrm>
        <a:off x="80196" y="82295"/>
        <a:ext cx="2583565" cy="1475449"/>
      </dsp:txXfrm>
    </dsp:sp>
    <dsp:sp modelId="{98C1A43D-9415-48DD-B646-B08DD3BE4694}">
      <dsp:nvSpPr>
        <dsp:cNvPr id="0" name=""/>
        <dsp:cNvSpPr/>
      </dsp:nvSpPr>
      <dsp:spPr>
        <a:xfrm rot="5400000">
          <a:off x="6111203" y="-1484794"/>
          <a:ext cx="1308068" cy="804330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kern="1200"/>
            <a:t>Title: </a:t>
          </a:r>
          <a:r>
            <a:rPr lang="en-US" sz="1400" b="0" i="0" u="none" kern="1200"/>
            <a:t>Expression data from Mayo Clinic Pancreatic Tumor and Normal samples</a:t>
          </a:r>
          <a:r>
            <a:rPr lang="en-US" sz="1400" kern="1200">
              <a:latin typeface="Calibri Light" panose="020F0302020204030204"/>
            </a:rPr>
            <a:t> </a:t>
          </a:r>
          <a:endParaRPr lang="en-US" sz="1400" kern="1200"/>
        </a:p>
        <a:p>
          <a:pPr marL="114300" lvl="1" indent="-114300" algn="l" defTabSz="622300">
            <a:lnSpc>
              <a:spcPct val="90000"/>
            </a:lnSpc>
            <a:spcBef>
              <a:spcPct val="0"/>
            </a:spcBef>
            <a:spcAft>
              <a:spcPct val="15000"/>
            </a:spcAft>
            <a:buChar char="•"/>
          </a:pPr>
          <a:r>
            <a:rPr lang="en-US" sz="1400" kern="1200"/>
            <a:t># of samples: 52</a:t>
          </a:r>
        </a:p>
        <a:p>
          <a:pPr marL="114300" lvl="1" indent="-114300" algn="l" defTabSz="622300" rtl="0">
            <a:lnSpc>
              <a:spcPct val="90000"/>
            </a:lnSpc>
            <a:spcBef>
              <a:spcPct val="0"/>
            </a:spcBef>
            <a:spcAft>
              <a:spcPct val="15000"/>
            </a:spcAft>
            <a:buChar char="•"/>
          </a:pPr>
          <a:r>
            <a:rPr lang="en-US" sz="1400" kern="1200">
              <a:latin typeface="Calibri Light" panose="020F0302020204030204"/>
            </a:rPr>
            <a:t>Transformation: None</a:t>
          </a:r>
        </a:p>
        <a:p>
          <a:pPr marL="114300" lvl="1" indent="-114300" algn="l" defTabSz="622300">
            <a:lnSpc>
              <a:spcPct val="90000"/>
            </a:lnSpc>
            <a:spcBef>
              <a:spcPct val="0"/>
            </a:spcBef>
            <a:spcAft>
              <a:spcPct val="15000"/>
            </a:spcAft>
            <a:buChar char="•"/>
          </a:pPr>
          <a:r>
            <a:rPr lang="en-US" sz="1400" kern="1200">
              <a:latin typeface="Calibri Light" panose="020F0302020204030204"/>
            </a:rPr>
            <a:t>Description</a:t>
          </a:r>
          <a:r>
            <a:rPr lang="en-US" sz="1400" kern="1200"/>
            <a:t>: </a:t>
          </a:r>
          <a:r>
            <a:rPr lang="en-US" sz="1400" b="0" i="0" u="none" kern="1200"/>
            <a:t>Microarray analysis using RNA isolated from 36 tumor and 16 normal samples to identify expression differences of FKBP5 gene between tumor and normal samples</a:t>
          </a:r>
          <a:endParaRPr lang="en-US" sz="1400" kern="1200"/>
        </a:p>
      </dsp:txBody>
      <dsp:txXfrm rot="-5400000">
        <a:off x="2743584" y="1946680"/>
        <a:ext cx="7979453" cy="1180358"/>
      </dsp:txXfrm>
    </dsp:sp>
    <dsp:sp modelId="{D4003850-60D1-43B8-BA84-C128C9F5B01F}">
      <dsp:nvSpPr>
        <dsp:cNvPr id="0" name=""/>
        <dsp:cNvSpPr/>
      </dsp:nvSpPr>
      <dsp:spPr>
        <a:xfrm>
          <a:off x="378" y="1719317"/>
          <a:ext cx="2743205" cy="1635085"/>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b="0" i="0" u="none" kern="1200"/>
            <a:t>Series GSE16515</a:t>
          </a:r>
          <a:endParaRPr lang="en-US" sz="4100" kern="1200"/>
        </a:p>
      </dsp:txBody>
      <dsp:txXfrm>
        <a:off x="80196" y="1799135"/>
        <a:ext cx="2583569" cy="1475449"/>
      </dsp:txXfrm>
    </dsp:sp>
    <dsp:sp modelId="{71E6CFFC-AD92-4784-A6D2-3DB047997B6B}">
      <dsp:nvSpPr>
        <dsp:cNvPr id="0" name=""/>
        <dsp:cNvSpPr/>
      </dsp:nvSpPr>
      <dsp:spPr>
        <a:xfrm rot="5400000">
          <a:off x="6109688" y="233551"/>
          <a:ext cx="1308068" cy="804029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Title: Affymetrix Arrays Interrogated with Tumor/Normal Pancreatic Samples</a:t>
          </a:r>
        </a:p>
        <a:p>
          <a:pPr marL="114300" lvl="1" indent="-114300" algn="l" defTabSz="622300">
            <a:lnSpc>
              <a:spcPct val="90000"/>
            </a:lnSpc>
            <a:spcBef>
              <a:spcPct val="0"/>
            </a:spcBef>
            <a:spcAft>
              <a:spcPct val="15000"/>
            </a:spcAft>
            <a:buChar char="•"/>
          </a:pPr>
          <a:r>
            <a:rPr lang="en-US" sz="1400" kern="1200"/>
            <a:t># of samples: 16</a:t>
          </a:r>
        </a:p>
        <a:p>
          <a:pPr marL="114300" lvl="1" indent="-114300" algn="l" defTabSz="622300">
            <a:lnSpc>
              <a:spcPct val="90000"/>
            </a:lnSpc>
            <a:spcBef>
              <a:spcPct val="0"/>
            </a:spcBef>
            <a:spcAft>
              <a:spcPct val="15000"/>
            </a:spcAft>
            <a:buChar char="•"/>
          </a:pPr>
          <a:r>
            <a:rPr lang="en-US" sz="1400" kern="1200">
              <a:latin typeface="Calibri Light" panose="020F0302020204030204"/>
            </a:rPr>
            <a:t>Transformation</a:t>
          </a:r>
          <a:r>
            <a:rPr lang="en-US" sz="1400" kern="1200"/>
            <a:t>: </a:t>
          </a:r>
          <a:r>
            <a:rPr lang="en-US" sz="1400" kern="1200">
              <a:latin typeface="Calibri Light" panose="020F0302020204030204"/>
            </a:rPr>
            <a:t>None</a:t>
          </a:r>
          <a:endParaRPr lang="en-US" sz="1400" kern="1200"/>
        </a:p>
        <a:p>
          <a:pPr marL="114300" lvl="1" indent="-114300" algn="l" defTabSz="622300" rtl="0">
            <a:lnSpc>
              <a:spcPct val="90000"/>
            </a:lnSpc>
            <a:spcBef>
              <a:spcPct val="0"/>
            </a:spcBef>
            <a:spcAft>
              <a:spcPct val="15000"/>
            </a:spcAft>
            <a:buChar char="•"/>
          </a:pPr>
          <a:r>
            <a:rPr lang="en-US" sz="1400" kern="1200"/>
            <a:t>Description: Microarray analysis using 8 frozen tumor and adjacent normal tissue to identify genes in the chromosome 3p12 pathway to tumorigenesis</a:t>
          </a:r>
          <a:r>
            <a:rPr lang="en-US" sz="1400" kern="1200">
              <a:latin typeface="Calibri Light" panose="020F0302020204030204"/>
            </a:rPr>
            <a:t> </a:t>
          </a:r>
          <a:endParaRPr lang="en-US" sz="1400" kern="1200"/>
        </a:p>
      </dsp:txBody>
      <dsp:txXfrm rot="-5400000">
        <a:off x="2743574" y="3663521"/>
        <a:ext cx="7976442" cy="1180358"/>
      </dsp:txXfrm>
    </dsp:sp>
    <dsp:sp modelId="{A5817E2C-1D66-4733-9292-F3E0D0752C64}">
      <dsp:nvSpPr>
        <dsp:cNvPr id="0" name=""/>
        <dsp:cNvSpPr/>
      </dsp:nvSpPr>
      <dsp:spPr>
        <a:xfrm>
          <a:off x="378" y="3436157"/>
          <a:ext cx="2743196" cy="16350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b="0" i="0" u="none" kern="1200"/>
            <a:t>Series GSE22780</a:t>
          </a:r>
          <a:endParaRPr lang="en-US" sz="4100" kern="1200"/>
        </a:p>
      </dsp:txBody>
      <dsp:txXfrm>
        <a:off x="80196" y="3515975"/>
        <a:ext cx="2583560" cy="147544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809324-CC69-4DD7-A3E6-9ADF631673AE}" type="datetimeFigureOut">
              <a:rPr lang="en-US" smtClean="0"/>
              <a:t>6/7/2022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6275F3-9DA8-451D-9FCA-C3B9B1B4CD61}" type="slidenum">
              <a:rPr lang="en-US" smtClean="0"/>
              <a:t>‹#›</a:t>
            </a:fld>
            <a:endParaRPr lang="en-US"/>
          </a:p>
        </p:txBody>
      </p:sp>
    </p:spTree>
    <p:extLst>
      <p:ext uri="{BB962C8B-B14F-4D97-AF65-F5344CB8AC3E}">
        <p14:creationId xmlns:p14="http://schemas.microsoft.com/office/powerpoint/2010/main" val="376727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athology.jhu.edu/pancreas/basics/functio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275F3-9DA8-451D-9FCA-C3B9B1B4CD61}" type="slidenum">
              <a:rPr lang="en-US" smtClean="0"/>
              <a:t>1</a:t>
            </a:fld>
            <a:endParaRPr lang="en-US"/>
          </a:p>
        </p:txBody>
      </p:sp>
    </p:spTree>
    <p:extLst>
      <p:ext uri="{BB962C8B-B14F-4D97-AF65-F5344CB8AC3E}">
        <p14:creationId xmlns:p14="http://schemas.microsoft.com/office/powerpoint/2010/main" val="3178765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are the results for our machine learning analysis. </a:t>
            </a:r>
            <a:endParaRPr lang="en-US"/>
          </a:p>
          <a:p>
            <a:r>
              <a:rPr lang="en-US">
                <a:cs typeface="Calibri"/>
              </a:rPr>
              <a:t>First off, we cross validated and trained all three models on dataset 1 in order to determine model parameters. </a:t>
            </a:r>
          </a:p>
          <a:p>
            <a:r>
              <a:rPr lang="en-US">
                <a:cs typeface="Calibri"/>
              </a:rPr>
              <a:t>The bar graph is showing the cross validation accuracies for the three models. </a:t>
            </a:r>
          </a:p>
          <a:p>
            <a:r>
              <a:rPr lang="en-US">
                <a:cs typeface="Calibri"/>
              </a:rPr>
              <a:t>The support vector machine and k nearest neighbors models were also cross validated and trained with only the 20 features selected by the forward selection algorithm. Overall, the three models had similar cross validation accuracies. </a:t>
            </a:r>
          </a:p>
          <a:p>
            <a:r>
              <a:rPr lang="en-US">
                <a:cs typeface="Calibri"/>
              </a:rPr>
              <a:t>The models that were trained with less features performed slightly better, but its not significantly different.</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E6275F3-9DA8-451D-9FCA-C3B9B1B4CD61}" type="slidenum">
              <a:rPr lang="en-US" smtClean="0"/>
              <a:t>10</a:t>
            </a:fld>
            <a:endParaRPr lang="en-US"/>
          </a:p>
        </p:txBody>
      </p:sp>
    </p:spTree>
    <p:extLst>
      <p:ext uri="{BB962C8B-B14F-4D97-AF65-F5344CB8AC3E}">
        <p14:creationId xmlns:p14="http://schemas.microsoft.com/office/powerpoint/2010/main" val="2564995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then tested the three models' performance on datasets 2 and 3 and reported the accuracy, precision, and recall metrics. Each bar graph represents a dataset and the number of features that were used. </a:t>
            </a:r>
            <a:endParaRPr lang="en-US"/>
          </a:p>
          <a:p>
            <a:endParaRPr lang="en-US">
              <a:cs typeface="Calibri"/>
            </a:endParaRPr>
          </a:p>
          <a:p>
            <a:r>
              <a:rPr lang="en-US"/>
              <a:t>From the graphs, we found that all three models performed better on Dataset 2 than dataset 3.</a:t>
            </a:r>
            <a:endParaRPr lang="en-US">
              <a:cs typeface="Calibri"/>
            </a:endParaRPr>
          </a:p>
          <a:p>
            <a:endParaRPr lang="en-US">
              <a:cs typeface="Calibri"/>
            </a:endParaRPr>
          </a:p>
          <a:p>
            <a:r>
              <a:rPr lang="en-US"/>
              <a:t>Also, the support vector machine and k nearest neighbors models performed just as well as the Decision tree model when trained on the selected 20 features from feature selection. However, they performed worse when we used all of the features to train the models.</a:t>
            </a:r>
            <a:endParaRPr lang="en-US">
              <a:cs typeface="Calibri"/>
            </a:endParaRPr>
          </a:p>
          <a:p>
            <a:endParaRPr lang="en-US">
              <a:cs typeface="Calibri"/>
            </a:endParaRPr>
          </a:p>
          <a:p>
            <a:r>
              <a:rPr lang="en-US">
                <a:cs typeface="Calibri"/>
              </a:rPr>
              <a:t>Again, we see that the three models had similar performance for a given dataset.</a:t>
            </a:r>
          </a:p>
          <a:p>
            <a:endParaRPr lang="en-US">
              <a:cs typeface="Calibri"/>
            </a:endParaRPr>
          </a:p>
          <a:p>
            <a:r>
              <a:rPr lang="en-US">
                <a:cs typeface="Calibri"/>
              </a:rPr>
              <a:t>*OPTIONAL</a:t>
            </a:r>
          </a:p>
          <a:p>
            <a:r>
              <a:rPr lang="en-US">
                <a:cs typeface="Calibri"/>
              </a:rPr>
              <a:t>First off, the decision tree model had a high cross validation accuracy of 0.861 for dataset 1. We found that cutting the decision tree at one level had the best performance across all three datasets. It was also interesting to see that the SULF1 gene is the feature that is used to split the samples up into normal or tumor tissue. </a:t>
            </a:r>
            <a:r>
              <a:rPr lang="en-US"/>
              <a:t>In some publications, it was found that overexpression of SULF1 is associated with PDAC</a:t>
            </a:r>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E6275F3-9DA8-451D-9FCA-C3B9B1B4CD61}" type="slidenum">
              <a:rPr lang="en-US" smtClean="0"/>
              <a:t>11</a:t>
            </a:fld>
            <a:endParaRPr lang="en-US"/>
          </a:p>
        </p:txBody>
      </p:sp>
    </p:spTree>
    <p:extLst>
      <p:ext uri="{BB962C8B-B14F-4D97-AF65-F5344CB8AC3E}">
        <p14:creationId xmlns:p14="http://schemas.microsoft.com/office/powerpoint/2010/main" val="1783248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Lower accuracy for smaller sample datasets (dataset3 in this analysis contained only 16 samples, 8 paired) </a:t>
            </a:r>
          </a:p>
          <a:p>
            <a:endParaRPr lang="en-US">
              <a:solidFill>
                <a:srgbClr val="343A40"/>
              </a:solidFill>
              <a:latin typeface="-apple-system"/>
            </a:endParaRPr>
          </a:p>
          <a:p>
            <a:pPr algn="l"/>
            <a:r>
              <a:rPr lang="en-US" b="0" i="0">
                <a:solidFill>
                  <a:srgbClr val="343A40"/>
                </a:solidFill>
                <a:effectLst/>
                <a:latin typeface="-apple-system"/>
              </a:rPr>
              <a:t>“The reason for this is that the functional annotation of genomes is incomplete and the types of annotation that any given gene may have can differ.  For example, when using DAVID, you may find a gene that has GO classifications and no functional summary text, while another gene has functional summary text and no GO classifications, and still others will have no annotation whatsoever. This is why the database behind DAVID is continually updated, giving researchers access to the current state of functional annotation, which indeed is always changing. Another reason is that some user input identifiers cannot be mapped to any known genes in the DAVID Knowledgebase.”</a:t>
            </a:r>
            <a:endParaRPr lang="en-US">
              <a:cs typeface="Calibri"/>
            </a:endParaRPr>
          </a:p>
          <a:p>
            <a:br>
              <a:rPr lang="en-US">
                <a:cs typeface="+mn-lt"/>
              </a:rPr>
            </a:br>
            <a:endParaRPr lang="en-US"/>
          </a:p>
        </p:txBody>
      </p:sp>
      <p:sp>
        <p:nvSpPr>
          <p:cNvPr id="4" name="Slide Number Placeholder 3"/>
          <p:cNvSpPr>
            <a:spLocks noGrp="1"/>
          </p:cNvSpPr>
          <p:nvPr>
            <p:ph type="sldNum" sz="quarter" idx="5"/>
          </p:nvPr>
        </p:nvSpPr>
        <p:spPr/>
        <p:txBody>
          <a:bodyPr/>
          <a:lstStyle/>
          <a:p>
            <a:fld id="{AE6275F3-9DA8-451D-9FCA-C3B9B1B4CD61}" type="slidenum">
              <a:rPr lang="en-US" smtClean="0"/>
              <a:t>12</a:t>
            </a:fld>
            <a:endParaRPr lang="en-US"/>
          </a:p>
        </p:txBody>
      </p:sp>
    </p:spTree>
    <p:extLst>
      <p:ext uri="{BB962C8B-B14F-4D97-AF65-F5344CB8AC3E}">
        <p14:creationId xmlns:p14="http://schemas.microsoft.com/office/powerpoint/2010/main" val="2349605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Lower accuracy for smaller sample datasets (dataset3 in this analysis contained only 16 samples, 8 paired) </a:t>
            </a:r>
          </a:p>
          <a:p>
            <a:endParaRPr lang="en-US">
              <a:solidFill>
                <a:srgbClr val="343A40"/>
              </a:solidFill>
              <a:latin typeface="-apple-system"/>
            </a:endParaRPr>
          </a:p>
          <a:p>
            <a:pPr algn="l"/>
            <a:r>
              <a:rPr lang="en-US" b="0" i="0">
                <a:solidFill>
                  <a:srgbClr val="343A40"/>
                </a:solidFill>
                <a:effectLst/>
                <a:latin typeface="-apple-system"/>
              </a:rPr>
              <a:t>“The reason for this is that the functional annotation of genomes is incomplete and the types of annotation that any given gene may have can differ.  For example, when using DAVID, you may find a gene that has GO classifications and no functional summary text, while another gene has functional summary text and no GO classifications, and still others will have no annotation whatsoever. This is why the database behind DAVID is continually updated, giving researchers access to the current state of functional annotation, which indeed is always changing. Another reason is that some user input identifiers cannot be mapped to any known genes in the DAVID Knowledgebase.”</a:t>
            </a:r>
            <a:endParaRPr lang="en-US">
              <a:cs typeface="Calibri"/>
            </a:endParaRPr>
          </a:p>
          <a:p>
            <a:br>
              <a:rPr lang="en-US">
                <a:cs typeface="+mn-lt"/>
              </a:rPr>
            </a:br>
            <a:endParaRPr lang="en-US"/>
          </a:p>
        </p:txBody>
      </p:sp>
      <p:sp>
        <p:nvSpPr>
          <p:cNvPr id="4" name="Slide Number Placeholder 3"/>
          <p:cNvSpPr>
            <a:spLocks noGrp="1"/>
          </p:cNvSpPr>
          <p:nvPr>
            <p:ph type="sldNum" sz="quarter" idx="5"/>
          </p:nvPr>
        </p:nvSpPr>
        <p:spPr/>
        <p:txBody>
          <a:bodyPr/>
          <a:lstStyle/>
          <a:p>
            <a:fld id="{AE6275F3-9DA8-451D-9FCA-C3B9B1B4CD61}" type="slidenum">
              <a:rPr lang="en-US" smtClean="0"/>
              <a:t>13</a:t>
            </a:fld>
            <a:endParaRPr lang="en-US"/>
          </a:p>
        </p:txBody>
      </p:sp>
    </p:spTree>
    <p:extLst>
      <p:ext uri="{BB962C8B-B14F-4D97-AF65-F5344CB8AC3E}">
        <p14:creationId xmlns:p14="http://schemas.microsoft.com/office/powerpoint/2010/main" val="697032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6275F3-9DA8-451D-9FCA-C3B9B1B4CD61}" type="slidenum">
              <a:rPr lang="en-US" smtClean="0"/>
              <a:t>2</a:t>
            </a:fld>
            <a:endParaRPr lang="en-US"/>
          </a:p>
        </p:txBody>
      </p:sp>
    </p:spTree>
    <p:extLst>
      <p:ext uri="{BB962C8B-B14F-4D97-AF65-F5344CB8AC3E}">
        <p14:creationId xmlns:p14="http://schemas.microsoft.com/office/powerpoint/2010/main" val="596206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US"/>
              <a:t>It is the most common type of pancreatic cancer, accounting for more than 90% of PC diagnoses</a:t>
            </a:r>
          </a:p>
          <a:p>
            <a:pPr marL="685800" lvl="1" indent="-228600">
              <a:buFont typeface="Arial" panose="020B0604020202020204" pitchFamily="34" charset="0"/>
              <a:buChar char="•"/>
            </a:pPr>
            <a:r>
              <a:rPr lang="en-US"/>
              <a:t>To date it is the 5</a:t>
            </a:r>
            <a:r>
              <a:rPr lang="en-US" baseline="30000"/>
              <a:t>th</a:t>
            </a:r>
            <a:r>
              <a:rPr lang="en-US"/>
              <a:t> most prevalent, some argue 4</a:t>
            </a:r>
            <a:r>
              <a:rPr lang="en-US" baseline="30000"/>
              <a:t>th</a:t>
            </a:r>
            <a:r>
              <a:rPr lang="en-US"/>
              <a:t>, most frequent cause of cancer related deaths worldwide with a 5-year overall survival rate of less than 10%</a:t>
            </a:r>
          </a:p>
          <a:p>
            <a:pPr marL="228600" indent="-228600">
              <a:buFont typeface="Arial" panose="020B0604020202020204" pitchFamily="34" charset="0"/>
              <a:buChar char="•"/>
            </a:pPr>
            <a:r>
              <a:rPr lang="en-US"/>
              <a:t>It is highly lethal due to the lack of early diagnosis.</a:t>
            </a:r>
          </a:p>
          <a:p>
            <a:pPr marL="685800" lvl="1" indent="-228600">
              <a:buFont typeface="Arial" panose="020B0604020202020204" pitchFamily="34" charset="0"/>
              <a:buChar char="•"/>
            </a:pPr>
            <a:r>
              <a:rPr lang="en-US"/>
              <a:t>It is difficult to diagnose early due to its extensive heterogeneity of genetic mutations and the tumor microenvironment</a:t>
            </a:r>
          </a:p>
          <a:p>
            <a:pPr marL="685800" lvl="1" indent="-228600">
              <a:buFont typeface="Arial" panose="020B0604020202020204" pitchFamily="34" charset="0"/>
              <a:buChar char="•"/>
            </a:pPr>
            <a:r>
              <a:rPr lang="en-US"/>
              <a:t>*** indicate year and if its national or world statistics </a:t>
            </a:r>
          </a:p>
          <a:p>
            <a:pPr marL="685800" lvl="1" indent="-228600">
              <a:buFont typeface="Arial" panose="020B0604020202020204" pitchFamily="34" charset="0"/>
              <a:buChar char="•"/>
            </a:pPr>
            <a:endParaRPr lang="en-US"/>
          </a:p>
          <a:p>
            <a:pPr marL="228600" indent="-228600">
              <a:buFont typeface="Arial" panose="020B0604020202020204" pitchFamily="34" charset="0"/>
              <a:buChar char="•"/>
            </a:pPr>
            <a:r>
              <a:rPr lang="en-US" b="0" i="0">
                <a:solidFill>
                  <a:srgbClr val="333333"/>
                </a:solidFill>
                <a:effectLst/>
                <a:latin typeface="Georgia" panose="02040502050405020303" pitchFamily="18" charset="0"/>
              </a:rPr>
              <a:t>yet only 10-20% of PDAC patients present with </a:t>
            </a:r>
            <a:r>
              <a:rPr lang="en-US" b="0" i="0" err="1">
                <a:solidFill>
                  <a:srgbClr val="333333"/>
                </a:solidFill>
                <a:effectLst/>
                <a:latin typeface="Georgia" panose="02040502050405020303" pitchFamily="18" charset="0"/>
              </a:rPr>
              <a:t>resectable</a:t>
            </a:r>
            <a:r>
              <a:rPr lang="en-US" b="0" i="0">
                <a:solidFill>
                  <a:srgbClr val="333333"/>
                </a:solidFill>
                <a:effectLst/>
                <a:latin typeface="Georgia" panose="02040502050405020303" pitchFamily="18" charset="0"/>
              </a:rPr>
              <a:t> PDAC stages, while the residual 80-90% show locally advanced, non-</a:t>
            </a:r>
            <a:r>
              <a:rPr lang="en-US" b="0" i="0" err="1">
                <a:solidFill>
                  <a:srgbClr val="333333"/>
                </a:solidFill>
                <a:effectLst/>
                <a:latin typeface="Georgia" panose="02040502050405020303" pitchFamily="18" charset="0"/>
              </a:rPr>
              <a:t>resectable</a:t>
            </a:r>
            <a:r>
              <a:rPr lang="en-US" b="0" i="0">
                <a:solidFill>
                  <a:srgbClr val="333333"/>
                </a:solidFill>
                <a:effectLst/>
                <a:latin typeface="Georgia" panose="02040502050405020303" pitchFamily="18" charset="0"/>
              </a:rPr>
              <a:t> stages or – in the majority</a:t>
            </a:r>
          </a:p>
          <a:p>
            <a:pPr marL="685800" lvl="1" indent="-228600">
              <a:buFont typeface="Arial" panose="020B0604020202020204" pitchFamily="34" charset="0"/>
              <a:buChar char="•"/>
            </a:pPr>
            <a:r>
              <a:rPr lang="en-US">
                <a:solidFill>
                  <a:srgbClr val="333333"/>
                </a:solidFill>
                <a:latin typeface="Georgia" panose="02040502050405020303" pitchFamily="18" charset="0"/>
              </a:rPr>
              <a:t>Those that have non </a:t>
            </a:r>
            <a:r>
              <a:rPr lang="en-US" err="1">
                <a:solidFill>
                  <a:srgbClr val="333333"/>
                </a:solidFill>
                <a:latin typeface="Georgia" panose="02040502050405020303" pitchFamily="18" charset="0"/>
              </a:rPr>
              <a:t>resectable</a:t>
            </a:r>
            <a:r>
              <a:rPr lang="en-US">
                <a:solidFill>
                  <a:srgbClr val="333333"/>
                </a:solidFill>
                <a:latin typeface="Georgia" panose="02040502050405020303" pitchFamily="18" charset="0"/>
              </a:rPr>
              <a:t> or distant metastases undergo systemic chemotherapy that has been largely associated with higher toxicity so is limited to a subset of the population ( no elderly or immunocompromised) </a:t>
            </a:r>
            <a:endParaRPr lang="en-US"/>
          </a:p>
        </p:txBody>
      </p:sp>
      <p:sp>
        <p:nvSpPr>
          <p:cNvPr id="4" name="Slide Number Placeholder 3"/>
          <p:cNvSpPr>
            <a:spLocks noGrp="1"/>
          </p:cNvSpPr>
          <p:nvPr>
            <p:ph type="sldNum" sz="quarter" idx="5"/>
          </p:nvPr>
        </p:nvSpPr>
        <p:spPr/>
        <p:txBody>
          <a:bodyPr/>
          <a:lstStyle/>
          <a:p>
            <a:fld id="{AE6275F3-9DA8-451D-9FCA-C3B9B1B4CD61}" type="slidenum">
              <a:rPr lang="en-US" smtClean="0"/>
              <a:t>3</a:t>
            </a:fld>
            <a:endParaRPr lang="en-US"/>
          </a:p>
        </p:txBody>
      </p:sp>
    </p:spTree>
    <p:extLst>
      <p:ext uri="{BB962C8B-B14F-4D97-AF65-F5344CB8AC3E}">
        <p14:creationId xmlns:p14="http://schemas.microsoft.com/office/powerpoint/2010/main" val="4212581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Main functions of the pancreas are digestion and controlling blood sugar</a:t>
            </a:r>
          </a:p>
          <a:p>
            <a:pPr marL="628650" lvl="1" indent="-171450">
              <a:buFont typeface="Arial" panose="020B0604020202020204" pitchFamily="34" charset="0"/>
              <a:buChar char="•"/>
            </a:pPr>
            <a:r>
              <a:rPr lang="en-US"/>
              <a:t>Exocrine cells make the bulk of the pancreas that produce enzymes to help with the digestion of food</a:t>
            </a:r>
          </a:p>
          <a:p>
            <a:pPr marL="628650" lvl="1" indent="-171450">
              <a:buFont typeface="Arial" panose="020B0604020202020204" pitchFamily="34" charset="0"/>
              <a:buChar char="•"/>
            </a:pPr>
            <a:r>
              <a:rPr lang="en-US"/>
              <a:t>Endocrine cells are formed as islands within the pancreas and scattered throughout the pancreas also known as islets of Langerhans, release hormones such as insulin and glucagon into the blood stream to maintain blood sugar levels </a:t>
            </a:r>
          </a:p>
          <a:p>
            <a:endParaRPr lang="en-US"/>
          </a:p>
          <a:p>
            <a:pPr marL="171450" indent="-171450">
              <a:buFont typeface="Arial" panose="020B0604020202020204" pitchFamily="34" charset="0"/>
              <a:buChar char="•"/>
            </a:pPr>
            <a:r>
              <a:rPr lang="en-US"/>
              <a:t>Exocrine based tumor formations where tumors essentially block the exocrine system can cause pancreatitis and pain from abnormal release of digestive enzymes into the pancreas instead of the bowel, and can develop digestive </a:t>
            </a:r>
            <a:r>
              <a:rPr lang="en-US" err="1"/>
              <a:t>poblems</a:t>
            </a:r>
            <a:r>
              <a:rPr lang="en-US"/>
              <a:t> such as diarrhea from incomplete digestion of food </a:t>
            </a:r>
          </a:p>
          <a:p>
            <a:pPr marL="171450" indent="-171450">
              <a:buFont typeface="Arial" panose="020B0604020202020204" pitchFamily="34" charset="0"/>
              <a:buChar char="•"/>
            </a:pPr>
            <a:r>
              <a:rPr lang="en-US"/>
              <a:t>Endocrine based tumor formations destroy the endocrine functions of the pancreas that can lead patients to developing sugar diabetes (</a:t>
            </a:r>
            <a:r>
              <a:rPr lang="en-US" err="1"/>
              <a:t>abonormally</a:t>
            </a:r>
            <a:r>
              <a:rPr lang="en-US"/>
              <a:t> high blood sugar levels)</a:t>
            </a:r>
          </a:p>
          <a:p>
            <a:pPr marL="171450" indent="-171450">
              <a:buFont typeface="Arial" panose="020B0604020202020204" pitchFamily="34" charset="0"/>
              <a:buChar char="•"/>
            </a:pPr>
            <a:r>
              <a:rPr lang="en-US"/>
              <a:t>In this particular study, we will be looking at pancreatic ductal adenocarcinoma which is exocrine based cancer that accounts for roughly 95% of pancreatic cancer</a:t>
            </a:r>
          </a:p>
          <a:p>
            <a:pPr marL="171450" indent="-171450">
              <a:buFont typeface="Arial" panose="020B0604020202020204" pitchFamily="34" charset="0"/>
              <a:buChar char="•"/>
            </a:pPr>
            <a:r>
              <a:rPr lang="en-US"/>
              <a:t>Pancreatic cancer can be inherited or acquired (gene mutations) </a:t>
            </a:r>
          </a:p>
          <a:p>
            <a:pPr marL="628650" lvl="1" indent="-171450">
              <a:buFont typeface="Arial" panose="020B0604020202020204" pitchFamily="34" charset="0"/>
              <a:buChar char="•"/>
            </a:pPr>
            <a:endParaRPr lang="en-US"/>
          </a:p>
          <a:p>
            <a:pPr marL="628650" lvl="1" indent="-171450">
              <a:buFont typeface="Arial" panose="020B0604020202020204" pitchFamily="34" charset="0"/>
              <a:buChar char="•"/>
            </a:pPr>
            <a:r>
              <a:rPr lang="en-US">
                <a:hlinkClick r:id="rId3"/>
              </a:rPr>
              <a:t>Pancreas Function - Pancreatic Cancer  |  Johns Hopkins Pathology (jhu.edu)</a:t>
            </a:r>
            <a:endParaRPr lang="en-US"/>
          </a:p>
          <a:p>
            <a:pPr marL="628650" lvl="1"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AE6275F3-9DA8-451D-9FCA-C3B9B1B4CD61}" type="slidenum">
              <a:rPr lang="en-US" smtClean="0"/>
              <a:t>4</a:t>
            </a:fld>
            <a:endParaRPr lang="en-US"/>
          </a:p>
        </p:txBody>
      </p:sp>
    </p:spTree>
    <p:extLst>
      <p:ext uri="{BB962C8B-B14F-4D97-AF65-F5344CB8AC3E}">
        <p14:creationId xmlns:p14="http://schemas.microsoft.com/office/powerpoint/2010/main" val="1101478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US" sz="1000"/>
              <a:t>The pancreas is made up of exocrine, epithelial, and endocrine cells. PDAC is caused by a process called acinar (exocrine) to ductal metaplasia where the acinar cells </a:t>
            </a:r>
            <a:r>
              <a:rPr lang="en-US" sz="1000">
                <a:sym typeface="Wingdings" panose="05000000000000000000" pitchFamily="2" charset="2"/>
              </a:rPr>
              <a:t>differentiate to epithelial (ductal-like) phenotypes when experiencing macro- and microtumor environment (e.g. tissue damage, inflammatory, or stress conditions) during which these cells acquire ‘progenitor cell-like’ characteristics and so susceptible to pro-oncogenic hits such as activating mutations in the proto-oncogene KRAS, eventually transforming these cells into pancreatic intra-epithelial </a:t>
            </a:r>
            <a:r>
              <a:rPr lang="en-US" sz="1000" err="1">
                <a:sym typeface="Wingdings" panose="05000000000000000000" pitchFamily="2" charset="2"/>
              </a:rPr>
              <a:t>neoplasias</a:t>
            </a:r>
            <a:r>
              <a:rPr lang="en-US" sz="1000">
                <a:sym typeface="Wingdings" panose="05000000000000000000" pitchFamily="2" charset="2"/>
              </a:rPr>
              <a:t> (</a:t>
            </a:r>
            <a:r>
              <a:rPr lang="en-US" sz="1000" err="1">
                <a:sym typeface="Wingdings" panose="05000000000000000000" pitchFamily="2" charset="2"/>
              </a:rPr>
              <a:t>PanINs</a:t>
            </a:r>
            <a:r>
              <a:rPr lang="en-US" sz="1000">
                <a:sym typeface="Wingdings" panose="05000000000000000000" pitchFamily="2" charset="2"/>
              </a:rPr>
              <a:t>). And then followed by a sequential progression involving additional genetic hits in several tumor suppressor genes. </a:t>
            </a:r>
            <a:endParaRPr lang="en-US" sz="1000"/>
          </a:p>
          <a:p>
            <a:pPr marL="628650" lvl="1" indent="-171450">
              <a:buFont typeface="Arial" panose="020B0604020202020204" pitchFamily="34" charset="0"/>
              <a:buChar char="•"/>
            </a:pPr>
            <a:r>
              <a:rPr lang="en-US" sz="1000"/>
              <a:t>KRAS, TP53, CDKN2A, and SMAD4 exhibit most frequent mutations/alterations in PDAC</a:t>
            </a:r>
          </a:p>
          <a:p>
            <a:pPr marL="628650" lvl="1" indent="-171450">
              <a:buFont typeface="Arial" panose="020B0604020202020204" pitchFamily="34" charset="0"/>
              <a:buChar char="•"/>
            </a:pPr>
            <a:r>
              <a:rPr lang="en-US" sz="1000"/>
              <a:t>These key tumor suppressor genes are described to be caused by epigenetic mutations such as DNA methylation, histone PTMs, and non coding RNAs. </a:t>
            </a:r>
          </a:p>
          <a:p>
            <a:pPr marL="628650" lvl="1" indent="-171450">
              <a:buFont typeface="Arial" panose="020B0604020202020204" pitchFamily="34" charset="0"/>
              <a:buChar char="•"/>
            </a:pPr>
            <a:r>
              <a:rPr lang="en-US" sz="1000"/>
              <a:t>It has also been reported that focal adhesion kinase 1(FAK1) expression is a key marker in the formation of desmoplasia and so it a attractive target for therapeutic intervention. </a:t>
            </a:r>
          </a:p>
          <a:p>
            <a:pPr marL="628650" lvl="1" indent="-171450">
              <a:buFont typeface="Arial" panose="020B0604020202020204" pitchFamily="34" charset="0"/>
              <a:buChar char="•"/>
            </a:pPr>
            <a:r>
              <a:rPr lang="en-US" sz="1000"/>
              <a:t> Hallmark of PDAC is the extensive desmoplastic stroma that is caused tumor microenvironment traits such as hypoxia. </a:t>
            </a:r>
          </a:p>
          <a:p>
            <a:pPr marL="628650" lvl="1" indent="-171450">
              <a:buFont typeface="Arial" panose="020B0604020202020204" pitchFamily="34" charset="0"/>
              <a:buChar char="•"/>
            </a:pPr>
            <a:r>
              <a:rPr lang="en-US" sz="1000"/>
              <a:t>This in turn causes a strong accumulation of myeloid cells that could block CD4 and CD8 t cells into the PDAC tumor microenvironment. Additionally immunosuppressive T and B cell subpopulations have been detected in the microenvironment that can block T cell activation and infiltrate effector T cells. </a:t>
            </a:r>
          </a:p>
          <a:p>
            <a:pPr marL="628650" lvl="1" indent="-171450">
              <a:buFont typeface="Arial" panose="020B0604020202020204" pitchFamily="34" charset="0"/>
              <a:buChar char="•"/>
            </a:pPr>
            <a:r>
              <a:rPr lang="en-US" sz="1000"/>
              <a:t>Dominating cytokines in the microenvironment are </a:t>
            </a:r>
            <a:r>
              <a:rPr lang="en-US" sz="1000" err="1"/>
              <a:t>TGFb</a:t>
            </a:r>
            <a:r>
              <a:rPr lang="en-US" sz="1000"/>
              <a:t>, IL6, Il8, Il10, Il35, GM-CSF, CLL2, CXCL1, and CXCL13.  </a:t>
            </a:r>
          </a:p>
          <a:p>
            <a:endParaRPr lang="en-US"/>
          </a:p>
        </p:txBody>
      </p:sp>
      <p:sp>
        <p:nvSpPr>
          <p:cNvPr id="4" name="Slide Number Placeholder 3"/>
          <p:cNvSpPr>
            <a:spLocks noGrp="1"/>
          </p:cNvSpPr>
          <p:nvPr>
            <p:ph type="sldNum" sz="quarter" idx="5"/>
          </p:nvPr>
        </p:nvSpPr>
        <p:spPr/>
        <p:txBody>
          <a:bodyPr/>
          <a:lstStyle/>
          <a:p>
            <a:fld id="{AE6275F3-9DA8-451D-9FCA-C3B9B1B4CD61}" type="slidenum">
              <a:rPr lang="en-US" smtClean="0"/>
              <a:t>5</a:t>
            </a:fld>
            <a:endParaRPr lang="en-US"/>
          </a:p>
        </p:txBody>
      </p:sp>
    </p:spTree>
    <p:extLst>
      <p:ext uri="{BB962C8B-B14F-4D97-AF65-F5344CB8AC3E}">
        <p14:creationId xmlns:p14="http://schemas.microsoft.com/office/powerpoint/2010/main" val="3306743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799" y="4400549"/>
            <a:ext cx="5548023" cy="4687791"/>
          </a:xfrm>
        </p:spPr>
        <p:txBody>
          <a:bodyPr/>
          <a:lstStyle/>
          <a:p>
            <a:pPr marL="0" marR="0" lvl="0" indent="0" algn="l" defTabSz="914400" rtl="0" eaLnBrk="1" fontAlgn="auto" latinLnBrk="0" hangingPunct="1">
              <a:lnSpc>
                <a:spcPct val="107000"/>
              </a:lnSpc>
              <a:spcBef>
                <a:spcPts val="0"/>
              </a:spcBef>
              <a:spcAft>
                <a:spcPts val="0"/>
              </a:spcAft>
              <a:buClrTx/>
              <a:buSzTx/>
              <a:buFont typeface="+mj-lt"/>
              <a:buNone/>
              <a:tabLst/>
              <a:defRPr/>
            </a:pPr>
            <a:r>
              <a:rPr lang="en-US" sz="1000">
                <a:latin typeface="Verdana"/>
                <a:ea typeface="Verdana"/>
              </a:rPr>
              <a:t>Due to strong desmoplastic (growth of fibrous tissue around cancer) reaction and neoplastic epithelial cells representing minority population of cancer cells, current PDAC microarray studies have been limited. </a:t>
            </a:r>
            <a:endParaRPr lang="en-US" sz="1000">
              <a:latin typeface="Verdana" panose="020B0604030504040204" pitchFamily="34" charset="0"/>
              <a:ea typeface="Verdana"/>
            </a:endParaRPr>
          </a:p>
          <a:p>
            <a:pPr marL="0" marR="0" lvl="0" indent="0" algn="l" defTabSz="914400" rtl="0" eaLnBrk="1" fontAlgn="auto" latinLnBrk="0" hangingPunct="1">
              <a:lnSpc>
                <a:spcPct val="107000"/>
              </a:lnSpc>
              <a:spcBef>
                <a:spcPts val="0"/>
              </a:spcBef>
              <a:spcAft>
                <a:spcPts val="0"/>
              </a:spcAft>
              <a:buClrTx/>
              <a:buSzTx/>
              <a:buFont typeface="+mj-lt"/>
              <a:buNone/>
              <a:tabLst/>
              <a:defRPr/>
            </a:pPr>
            <a:r>
              <a:rPr lang="en-US" sz="1000">
                <a:latin typeface="Verdana"/>
                <a:ea typeface="Verdana"/>
              </a:rPr>
              <a:t>Our findings using this model may address the limitations in characterizing PDAC to improve early diagnosis, therapeutic efficacy and clinical outcomes</a:t>
            </a:r>
          </a:p>
          <a:p>
            <a:pPr marL="0" indent="0">
              <a:lnSpc>
                <a:spcPct val="107000"/>
              </a:lnSpc>
              <a:buFont typeface="+mj-lt"/>
              <a:buNone/>
            </a:pPr>
            <a:endParaRPr lang="en-US" sz="1000">
              <a:latin typeface="Verdana"/>
              <a:ea typeface="Verdana"/>
            </a:endParaRPr>
          </a:p>
          <a:p>
            <a:pPr marL="285750" indent="-285750">
              <a:lnSpc>
                <a:spcPct val="107000"/>
              </a:lnSpc>
              <a:buFont typeface="+mj-lt"/>
              <a:buAutoNum type="alphaLcPeriod"/>
            </a:pPr>
            <a:endParaRPr lang="en-US" sz="1000">
              <a:latin typeface="Verdana"/>
              <a:ea typeface="Verdana"/>
            </a:endParaRPr>
          </a:p>
          <a:p>
            <a:pPr marL="285750" indent="-285750">
              <a:lnSpc>
                <a:spcPct val="107000"/>
              </a:lnSpc>
              <a:buFont typeface="+mj-lt"/>
              <a:buAutoNum type="alphaLcPeriod"/>
            </a:pPr>
            <a:endParaRPr lang="en-US" sz="1000">
              <a:latin typeface="Verdana"/>
              <a:ea typeface="Verdana"/>
            </a:endParaRPr>
          </a:p>
          <a:p>
            <a:pPr marL="285750" indent="-285750">
              <a:lnSpc>
                <a:spcPct val="107000"/>
              </a:lnSpc>
              <a:buFont typeface="+mj-lt"/>
              <a:buAutoNum type="alphaLcPeriod"/>
            </a:pPr>
            <a:endParaRPr lang="en-US" sz="1000">
              <a:latin typeface="Verdana"/>
              <a:ea typeface="Verdana"/>
            </a:endParaRPr>
          </a:p>
          <a:p>
            <a:pPr marL="285750" indent="-285750">
              <a:lnSpc>
                <a:spcPct val="107000"/>
              </a:lnSpc>
              <a:buFont typeface="+mj-lt"/>
              <a:buAutoNum type="alphaLcPeriod"/>
            </a:pPr>
            <a:endParaRPr lang="en-US" sz="1000">
              <a:latin typeface="Verdana"/>
              <a:ea typeface="Verdana"/>
            </a:endParaRPr>
          </a:p>
          <a:p>
            <a:pPr marL="285750" indent="-285750">
              <a:lnSpc>
                <a:spcPct val="107000"/>
              </a:lnSpc>
              <a:buFont typeface="+mj-lt"/>
              <a:buAutoNum type="alphaLcPeriod"/>
            </a:pPr>
            <a:endParaRPr lang="en-US" sz="1000">
              <a:latin typeface="Verdana"/>
              <a:ea typeface="Verdana"/>
            </a:endParaRPr>
          </a:p>
          <a:p>
            <a:pPr marL="285750" indent="-285750">
              <a:lnSpc>
                <a:spcPct val="107000"/>
              </a:lnSpc>
              <a:buFont typeface="+mj-lt"/>
              <a:buAutoNum type="alphaLcPeriod"/>
            </a:pPr>
            <a:endParaRPr lang="en-US" sz="1000">
              <a:latin typeface="Verdana"/>
              <a:ea typeface="Verdana"/>
            </a:endParaRPr>
          </a:p>
          <a:p>
            <a:pPr marL="285750" indent="-285750">
              <a:lnSpc>
                <a:spcPct val="107000"/>
              </a:lnSpc>
              <a:buFont typeface="+mj-lt"/>
              <a:buAutoNum type="alphaLcPeriod"/>
            </a:pPr>
            <a:r>
              <a:rPr lang="en-US" sz="1000">
                <a:latin typeface="Verdana"/>
                <a:ea typeface="Verdana"/>
              </a:rPr>
              <a:t>There is insufficient information on the pathogenesis of pancreatic ductal adenocarcinoma</a:t>
            </a:r>
          </a:p>
          <a:p>
            <a:pPr marL="285750" indent="-285750">
              <a:lnSpc>
                <a:spcPct val="107000"/>
              </a:lnSpc>
              <a:spcAft>
                <a:spcPts val="800"/>
              </a:spcAft>
              <a:buFont typeface="+mj-lt"/>
              <a:buAutoNum type="alphaLcPeriod"/>
            </a:pPr>
            <a:r>
              <a:rPr lang="en-US" sz="1000">
                <a:latin typeface="Verdana"/>
                <a:ea typeface="Verdana"/>
              </a:rPr>
              <a:t>Due to its strong desmoplastic reaction (that is the cause of forming adhesions or fibrous connective tissue within the tumor that makes it incredibly difficult to study using microarrays. The connective tissue essentially masks the neoplastic epithelial cells</a:t>
            </a:r>
          </a:p>
          <a:p>
            <a:pPr marL="285750" indent="-285750">
              <a:lnSpc>
                <a:spcPct val="107000"/>
              </a:lnSpc>
              <a:spcAft>
                <a:spcPts val="800"/>
              </a:spcAft>
              <a:buFont typeface="+mj-lt"/>
              <a:buAutoNum type="alphaLcPeriod"/>
            </a:pPr>
            <a:r>
              <a:rPr lang="en-US" sz="1000">
                <a:latin typeface="Verdana"/>
                <a:ea typeface="Verdana"/>
              </a:rPr>
              <a:t>Whole tissue studies cannot distinguish b/w overexpressed genes in tumor epithelia vs those differentially expressed b/w various cell types present in normal and tumor samples, however laser microdissection study can detect genes specific in over-expressed genes in tumor epithelia and so it is difficult to differentiate which genes that have been found differentially expressed between normal and tumor tissues is due to the tumor epithelia or it is differences in cellular composition. </a:t>
            </a:r>
          </a:p>
          <a:p>
            <a:pPr marL="285750" indent="-285750">
              <a:lnSpc>
                <a:spcPct val="107000"/>
              </a:lnSpc>
              <a:spcAft>
                <a:spcPts val="800"/>
              </a:spcAft>
              <a:buFont typeface="+mj-lt"/>
              <a:buAutoNum type="alphaLcPeriod"/>
            </a:pPr>
            <a:r>
              <a:rPr lang="en-US" sz="1000" b="0" i="0">
                <a:effectLst/>
                <a:latin typeface="Verdana"/>
                <a:ea typeface="Verdana"/>
              </a:rPr>
              <a:t>And so </a:t>
            </a:r>
            <a:r>
              <a:rPr lang="en-US" sz="1000">
                <a:latin typeface="Verdana"/>
                <a:ea typeface="Verdana"/>
              </a:rPr>
              <a:t>in this study the goal was to combine </a:t>
            </a:r>
            <a:r>
              <a:rPr lang="en-US" sz="1000" b="0" i="0">
                <a:effectLst/>
                <a:latin typeface="Verdana"/>
                <a:ea typeface="Verdana"/>
              </a:rPr>
              <a:t>both methods/studies of large whole tissue study with a previously published smaller sample microdissection study to identify genes that are specifically overexpressed in PDAC tumor epithelia</a:t>
            </a:r>
            <a:r>
              <a:rPr lang="en-US" sz="1000">
                <a:latin typeface="Verdana"/>
                <a:ea typeface="Verdana"/>
              </a:rPr>
              <a:t> </a:t>
            </a:r>
            <a:endParaRPr lang="en-US" sz="1000" b="0" i="0">
              <a:effectLst/>
              <a:latin typeface="Verdana" panose="020B0604030504040204" pitchFamily="34" charset="0"/>
              <a:ea typeface="Verdana"/>
            </a:endParaRPr>
          </a:p>
          <a:p>
            <a:r>
              <a:rPr lang="en-US" sz="1000">
                <a:latin typeface="Verdana"/>
                <a:ea typeface="Verdana"/>
              </a:rPr>
              <a:t> Combine</a:t>
            </a:r>
            <a:r>
              <a:rPr lang="en-US" sz="1000" b="0" i="0">
                <a:effectLst/>
                <a:latin typeface="Verdana"/>
                <a:ea typeface="Verdana"/>
              </a:rPr>
              <a:t> </a:t>
            </a:r>
            <a:r>
              <a:rPr lang="en-US" sz="1000">
                <a:latin typeface="Verdana"/>
                <a:ea typeface="Verdana"/>
              </a:rPr>
              <a:t>large whole tissue study with previously published laser microdissection studies which may enable more reliable detection of genes that are differentially expressed between normal and tumor tissues</a:t>
            </a:r>
          </a:p>
          <a:p>
            <a:pPr lvl="1"/>
            <a:r>
              <a:rPr lang="en-US" sz="1000">
                <a:latin typeface="Verdana"/>
                <a:ea typeface="Verdana"/>
              </a:rPr>
              <a:t>**this should be OUR goal, not paper goal– machine learning model to identify if these genes are normal/ tumor tissue</a:t>
            </a:r>
          </a:p>
          <a:p>
            <a:pPr lvl="1"/>
            <a:r>
              <a:rPr lang="en-US" sz="1000">
                <a:latin typeface="Verdana"/>
                <a:ea typeface="Verdana"/>
              </a:rPr>
              <a:t>Another goal: Using 3 datasets to see if machine learning model is robust platform to cover multiple datasets *** </a:t>
            </a:r>
            <a:endParaRPr lang="en-US" sz="1000">
              <a:latin typeface="Verdana" panose="020B0604030504040204" pitchFamily="34" charset="0"/>
              <a:ea typeface="Verdana"/>
            </a:endParaRPr>
          </a:p>
          <a:p>
            <a:pPr>
              <a:buFont typeface="Arial" panose="020B0604020202020204" pitchFamily="34" charset="0"/>
              <a:buChar char="•"/>
            </a:pPr>
            <a:endParaRPr lang="en-US" sz="1000" b="0" i="0">
              <a:effectLst/>
              <a:latin typeface="Verdana" panose="020B0604030504040204" pitchFamily="34" charset="0"/>
            </a:endParaRPr>
          </a:p>
          <a:p>
            <a:pPr>
              <a:buFont typeface="Arial" panose="020B0604020202020204" pitchFamily="34" charset="0"/>
              <a:buChar char="•"/>
            </a:pPr>
            <a:r>
              <a:rPr lang="en-US" sz="1000">
                <a:latin typeface="Verdana"/>
                <a:ea typeface="Verdana"/>
              </a:rPr>
              <a:t>Combination studies may provide a more precise determination of overexpressed genes in tumor epithelia</a:t>
            </a:r>
          </a:p>
          <a:p>
            <a:pPr lvl="1"/>
            <a:r>
              <a:rPr lang="en-US" sz="1000" b="0" i="0">
                <a:effectLst/>
                <a:latin typeface="Verdana"/>
                <a:ea typeface="Verdana"/>
              </a:rPr>
              <a:t>Whole tissue study may identify over-expressed genes in cell types that are too difficult to isolate with microdissection</a:t>
            </a:r>
            <a:endParaRPr lang="en-US" sz="1000">
              <a:latin typeface="Verdana"/>
              <a:ea typeface="Verdana"/>
            </a:endParaRPr>
          </a:p>
          <a:p>
            <a:r>
              <a:rPr lang="en-US" sz="1000" b="0" i="0">
                <a:effectLst/>
                <a:latin typeface="Verdana"/>
                <a:ea typeface="Verdana"/>
              </a:rPr>
              <a:t>WORK ON LAST PART</a:t>
            </a:r>
          </a:p>
          <a:p>
            <a:pPr marL="285750" indent="-285750">
              <a:lnSpc>
                <a:spcPct val="107000"/>
              </a:lnSpc>
              <a:spcAft>
                <a:spcPts val="800"/>
              </a:spcAft>
              <a:buFont typeface="+mj-lt"/>
              <a:buAutoNum type="alphaLcPeriod"/>
            </a:pPr>
            <a:endParaRPr lang="en-US" sz="1200" b="0" i="0">
              <a:effectLst/>
              <a:latin typeface="Verdana" panose="020B0604030504040204" pitchFamily="34" charset="0"/>
            </a:endParaRPr>
          </a:p>
          <a:p>
            <a:pPr marL="285750" indent="-285750">
              <a:lnSpc>
                <a:spcPct val="107000"/>
              </a:lnSpc>
              <a:spcAft>
                <a:spcPts val="800"/>
              </a:spcAft>
              <a:buAutoNum type="alphaLcPeriod"/>
            </a:pPr>
            <a:endParaRPr lang="en-US">
              <a:latin typeface="Verdana" panose="020B0604030504040204" pitchFamily="34" charset="0"/>
              <a:ea typeface="Verdana"/>
            </a:endParaRPr>
          </a:p>
          <a:p>
            <a:pPr marL="285750" indent="-285750">
              <a:lnSpc>
                <a:spcPct val="107000"/>
              </a:lnSpc>
              <a:spcAft>
                <a:spcPts val="800"/>
              </a:spcAft>
              <a:buAutoNum type="alphaLcPeriod"/>
            </a:pPr>
            <a:r>
              <a:rPr lang="en-US">
                <a:latin typeface="Verdana"/>
                <a:ea typeface="Verdana"/>
              </a:rPr>
              <a:t>The reason why we are using ML is because we want to see if we can use them as tools to predict future samples based on their gene expression alone. </a:t>
            </a:r>
            <a:endParaRPr lang="en-US">
              <a:latin typeface="Verdana" panose="020B0604030504040204" pitchFamily="34" charset="0"/>
              <a:ea typeface="Verdana" panose="020B0604030504040204" pitchFamily="34" charset="0"/>
            </a:endParaRPr>
          </a:p>
          <a:p>
            <a:pPr marL="285750" indent="-285750">
              <a:lnSpc>
                <a:spcPct val="107000"/>
              </a:lnSpc>
              <a:spcAft>
                <a:spcPts val="800"/>
              </a:spcAft>
              <a:buFont typeface="Calibri Light" panose="020F0302020204030204"/>
              <a:buAutoNum type="alphaLcPeriod"/>
            </a:pPr>
            <a:endParaRPr lang="en-US">
              <a:latin typeface="Verdana" panose="020B0604030504040204" pitchFamily="34" charset="0"/>
              <a:ea typeface="Verdana" panose="020B0604030504040204" pitchFamily="34" charset="0"/>
              <a:cs typeface="Calibri" panose="020F0502020204030204"/>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AE6275F3-9DA8-451D-9FCA-C3B9B1B4CD61}" type="slidenum">
              <a:rPr lang="en-US" smtClean="0"/>
              <a:t>6</a:t>
            </a:fld>
            <a:endParaRPr lang="en-US"/>
          </a:p>
        </p:txBody>
      </p:sp>
    </p:spTree>
    <p:extLst>
      <p:ext uri="{BB962C8B-B14F-4D97-AF65-F5344CB8AC3E}">
        <p14:creationId xmlns:p14="http://schemas.microsoft.com/office/powerpoint/2010/main" val="1215793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GSE15471 – came from patients with PDAC at time of surgery. The gene expression was analyzed on Affymetrix U1333 + whole genome microarrays and then the data was normalized</a:t>
            </a:r>
          </a:p>
          <a:p>
            <a:endParaRPr lang="en-US"/>
          </a:p>
          <a:p>
            <a:r>
              <a:rPr lang="en-US"/>
              <a:t>GSE16515 – used microarrays to identify the expression differences of FKBP5 gene between the pancreatic tumor and normal samples. There were 16 samples with both tumor and normal expression data and 20 samples only had tumor data. Genotype-phenotype association study to identify biomarkers. </a:t>
            </a:r>
          </a:p>
          <a:p>
            <a:endParaRPr lang="en-US"/>
          </a:p>
          <a:p>
            <a:endParaRPr lang="en-US"/>
          </a:p>
          <a:p>
            <a:r>
              <a:rPr lang="en-US"/>
              <a:t>GSE22780 -</a:t>
            </a:r>
          </a:p>
        </p:txBody>
      </p:sp>
      <p:sp>
        <p:nvSpPr>
          <p:cNvPr id="4" name="Slide Number Placeholder 3"/>
          <p:cNvSpPr>
            <a:spLocks noGrp="1"/>
          </p:cNvSpPr>
          <p:nvPr>
            <p:ph type="sldNum" sz="quarter" idx="5"/>
          </p:nvPr>
        </p:nvSpPr>
        <p:spPr/>
        <p:txBody>
          <a:bodyPr/>
          <a:lstStyle/>
          <a:p>
            <a:fld id="{AE6275F3-9DA8-451D-9FCA-C3B9B1B4CD61}" type="slidenum">
              <a:rPr lang="en-US" smtClean="0"/>
              <a:t>7</a:t>
            </a:fld>
            <a:endParaRPr lang="en-US"/>
          </a:p>
        </p:txBody>
      </p:sp>
    </p:spTree>
    <p:extLst>
      <p:ext uri="{BB962C8B-B14F-4D97-AF65-F5344CB8AC3E}">
        <p14:creationId xmlns:p14="http://schemas.microsoft.com/office/powerpoint/2010/main" val="181072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Methods Analysis Workflow:</a:t>
            </a:r>
          </a:p>
          <a:p>
            <a:r>
              <a:rPr lang="en-US">
                <a:cs typeface="Calibri"/>
              </a:rPr>
              <a:t>- We retrieved the GSE datasets from the NIH database</a:t>
            </a:r>
          </a:p>
          <a:p>
            <a:r>
              <a:rPr lang="en-US">
                <a:cs typeface="Calibri"/>
              </a:rPr>
              <a:t>- Took the data and normalized and log transformed the data (some data was already log transformed and some was not so we made sure all were)</a:t>
            </a:r>
          </a:p>
          <a:p>
            <a:r>
              <a:rPr lang="en-US">
                <a:cs typeface="Calibri"/>
              </a:rPr>
              <a:t>- After that we performed two main tasks one being the differential gene expression analysis and the second is the machine learning models used to identify significant genes in PDAC</a:t>
            </a:r>
          </a:p>
          <a:p>
            <a:endParaRPr lang="en-US">
              <a:cs typeface="Calibri"/>
            </a:endParaRPr>
          </a:p>
          <a:p>
            <a:r>
              <a:rPr lang="en-US">
                <a:cs typeface="Calibri"/>
              </a:rPr>
              <a:t>For differential gene expression analysis</a:t>
            </a:r>
          </a:p>
          <a:p>
            <a:r>
              <a:rPr lang="en-US">
                <a:cs typeface="Calibri"/>
              </a:rPr>
              <a:t>We performed a t-test to compare the significance of normal vs tumor data for each gene and obtained the p-values. We also calculated the fold changes and chose the most significant genes based on the p-value and fold change threshold. We found the intersection of genes between the three datasets and the used did gene expression analysis for biological interpretation; Used Python (pandas, </a:t>
            </a:r>
            <a:r>
              <a:rPr lang="en-US" err="1">
                <a:cs typeface="Calibri"/>
              </a:rPr>
              <a:t>numpy</a:t>
            </a:r>
            <a:r>
              <a:rPr lang="en-US">
                <a:cs typeface="Calibri"/>
              </a:rPr>
              <a:t>, </a:t>
            </a:r>
            <a:r>
              <a:rPr lang="en-US" err="1">
                <a:cs typeface="Calibri"/>
              </a:rPr>
              <a:t>scipy</a:t>
            </a:r>
            <a:r>
              <a:rPr lang="en-US">
                <a:cs typeface="Calibri"/>
              </a:rPr>
              <a:t>, matplotlib, and math)</a:t>
            </a:r>
          </a:p>
          <a:p>
            <a:endParaRPr lang="en-US">
              <a:cs typeface="Calibri"/>
            </a:endParaRPr>
          </a:p>
          <a:p>
            <a:endParaRPr lang="en-US">
              <a:cs typeface="Calibri"/>
            </a:endParaRPr>
          </a:p>
          <a:p>
            <a:r>
              <a:rPr lang="en-US">
                <a:cs typeface="Calibri"/>
              </a:rPr>
              <a:t>Khang:</a:t>
            </a:r>
          </a:p>
          <a:p>
            <a:endParaRPr lang="en-US">
              <a:cs typeface="Calibri"/>
            </a:endParaRPr>
          </a:p>
          <a:p>
            <a:r>
              <a:rPr lang="en-US">
                <a:cs typeface="Calibri"/>
              </a:rPr>
              <a:t>For our machine learning analysis, we first pre-processed the data by normalizing and log transforming the values as well as removing the genes that are not present across all 3 datasets to ensure that the models are trained and tested with the same features. </a:t>
            </a:r>
          </a:p>
          <a:p>
            <a:r>
              <a:rPr lang="en-US">
                <a:cs typeface="Calibri"/>
              </a:rPr>
              <a:t>We then created three machine learning models (Decision tree, support vector machine, and k nearest neighbors) to see which one performs the best at classifying the samples as normal or tumor tissue. </a:t>
            </a:r>
          </a:p>
          <a:p>
            <a:r>
              <a:rPr lang="en-US">
                <a:cs typeface="Calibri"/>
              </a:rPr>
              <a:t>Then, we trained the models on the first dataset as it contained the most amount of samples. </a:t>
            </a:r>
          </a:p>
          <a:p>
            <a:r>
              <a:rPr lang="en-US">
                <a:cs typeface="Calibri"/>
              </a:rPr>
              <a:t>We also did a 5-fold cross validation on the first dataset to determine the parameters of the models that would yield the best performance. </a:t>
            </a:r>
          </a:p>
          <a:p>
            <a:r>
              <a:rPr lang="en-US">
                <a:cs typeface="Calibri"/>
              </a:rPr>
              <a:t>Next, we tested the models on the other 2 datasets to determine how accurate and robust the models are with data coming from different labs.</a:t>
            </a:r>
          </a:p>
          <a:p>
            <a:r>
              <a:rPr lang="en-US">
                <a:cs typeface="Calibri"/>
              </a:rPr>
              <a:t>For the support vector machine and k nearest neighbors, we also did sequential forward feature selection to reduce the irrelevant features in order to create more accurate models. All of these analyses are in Python using the scikit learn module.</a:t>
            </a:r>
          </a:p>
          <a:p>
            <a:endParaRPr lang="en-US">
              <a:cs typeface="Calibri"/>
            </a:endParaRPr>
          </a:p>
        </p:txBody>
      </p:sp>
      <p:sp>
        <p:nvSpPr>
          <p:cNvPr id="4" name="Slide Number Placeholder 3"/>
          <p:cNvSpPr>
            <a:spLocks noGrp="1"/>
          </p:cNvSpPr>
          <p:nvPr>
            <p:ph type="sldNum" sz="quarter" idx="5"/>
          </p:nvPr>
        </p:nvSpPr>
        <p:spPr/>
        <p:txBody>
          <a:bodyPr/>
          <a:lstStyle/>
          <a:p>
            <a:fld id="{AE6275F3-9DA8-451D-9FCA-C3B9B1B4CD61}" type="slidenum">
              <a:rPr lang="en-US" smtClean="0"/>
              <a:t>8</a:t>
            </a:fld>
            <a:endParaRPr lang="en-US"/>
          </a:p>
        </p:txBody>
      </p:sp>
    </p:spTree>
    <p:extLst>
      <p:ext uri="{BB962C8B-B14F-4D97-AF65-F5344CB8AC3E}">
        <p14:creationId xmlns:p14="http://schemas.microsoft.com/office/powerpoint/2010/main" val="3735003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Using a p-value threshold of 0.02 and a fold change threshold of 1.5, we get the above </a:t>
            </a:r>
            <a:r>
              <a:rPr lang="en-US" err="1">
                <a:cs typeface="Calibri"/>
              </a:rPr>
              <a:t>venn</a:t>
            </a:r>
            <a:r>
              <a:rPr lang="en-US">
                <a:cs typeface="Calibri"/>
              </a:rPr>
              <a:t> diagram as a result. We see that the three datasets have about 64 genes in common that we then used to perform gene set enrichment analysis using David.</a:t>
            </a:r>
          </a:p>
          <a:p>
            <a:endParaRPr lang="en-US">
              <a:cs typeface="Calibri"/>
            </a:endParaRPr>
          </a:p>
          <a:p>
            <a:r>
              <a:rPr lang="en-US">
                <a:cs typeface="Calibri"/>
              </a:rPr>
              <a:t>Using David, we can really visualize the issue that comes up whenever research on pancreatic cancer is done. </a:t>
            </a:r>
          </a:p>
          <a:p>
            <a:endParaRPr lang="en-US">
              <a:cs typeface="Calibri"/>
            </a:endParaRPr>
          </a:p>
          <a:p>
            <a:r>
              <a:rPr lang="en-US">
                <a:cs typeface="Calibri"/>
              </a:rPr>
              <a:t>While the pathway analysis does give us a very important pathway – the p53 pathway –a pathway which is well known to drive pancreatic cancer metastasis (see: paper from 2014 published in cell), we see no other functional annotation pathways because DAVID couldn’t find like 59 of the genes</a:t>
            </a:r>
          </a:p>
          <a:p>
            <a:endParaRPr lang="en-US">
              <a:cs typeface="Calibri"/>
            </a:endParaRPr>
          </a:p>
          <a:p>
            <a:r>
              <a:rPr lang="en-US">
                <a:cs typeface="Calibri"/>
              </a:rPr>
              <a:t>https://www.ncbi.nlm.nih.gov/pmc/articles/PMC4001090/</a:t>
            </a:r>
          </a:p>
          <a:p>
            <a:pPr marL="171450" indent="-171450">
              <a:buFontTx/>
              <a:buChar char="-"/>
            </a:pPr>
            <a:r>
              <a:rPr lang="en-US">
                <a:cs typeface="Calibri"/>
              </a:rPr>
              <a:t>Importance of p53 pathway</a:t>
            </a:r>
          </a:p>
          <a:p>
            <a:pPr marL="171450" indent="-171450">
              <a:buFontTx/>
              <a:buChar char="-"/>
            </a:pPr>
            <a:endParaRPr lang="en-US">
              <a:cs typeface="Calibri"/>
            </a:endParaRPr>
          </a:p>
          <a:p>
            <a:pPr marL="0" indent="0">
              <a:buFontTx/>
              <a:buNone/>
            </a:pPr>
            <a:r>
              <a:rPr lang="en-US">
                <a:cs typeface="Calibri"/>
              </a:rPr>
              <a:t>In terms of the GO enrichment analysis, other studies have seen ion transport, cell adhesion,  morphogenesis including papers He et al in 2019 and Long et al in 2015. </a:t>
            </a:r>
          </a:p>
          <a:p>
            <a:pPr marL="0" indent="0">
              <a:buFontTx/>
              <a:buNone/>
            </a:pPr>
            <a:r>
              <a:rPr lang="en-US">
                <a:cs typeface="Calibri"/>
              </a:rPr>
              <a:t>https://www.ncbi.nlm.nih.gov/pmc/articles/PMC4734321/pdf/ol-11-02-1391.pdf</a:t>
            </a:r>
          </a:p>
          <a:p>
            <a:pPr marL="0" indent="0">
              <a:buFontTx/>
              <a:buNone/>
            </a:pPr>
            <a:r>
              <a:rPr lang="en-US">
                <a:cs typeface="Calibri"/>
              </a:rPr>
              <a:t>https://www.ncbi.nlm.nih.gov/pmc/articles/PMC6403508/pdf/ol-17-04-3751.pdf</a:t>
            </a:r>
          </a:p>
          <a:p>
            <a:pPr marL="0" indent="0">
              <a:buFontTx/>
              <a:buNone/>
            </a:pPr>
            <a:endParaRPr lang="en-US">
              <a:cs typeface="Calibri"/>
            </a:endParaRPr>
          </a:p>
          <a:p>
            <a:pPr marL="0" indent="0">
              <a:buFontTx/>
              <a:buNone/>
            </a:pPr>
            <a:endParaRPr lang="en-US">
              <a:cs typeface="Calibri"/>
            </a:endParaRPr>
          </a:p>
          <a:p>
            <a:pPr marL="0" indent="0">
              <a:buFontTx/>
              <a:buNone/>
            </a:pPr>
            <a:r>
              <a:rPr lang="en-US">
                <a:cs typeface="Calibri"/>
              </a:rPr>
              <a:t>Some interesting terms to note include negative regulation of keratinocyte proliferation—keratinocyte is associated with an expansion of a cell population (see </a:t>
            </a:r>
            <a:r>
              <a:rPr lang="en-US" err="1">
                <a:cs typeface="Calibri"/>
              </a:rPr>
              <a:t>Iotzova</a:t>
            </a:r>
            <a:r>
              <a:rPr lang="en-US">
                <a:cs typeface="Calibri"/>
              </a:rPr>
              <a:t>-Weiss et al in 2017). But another thing, cellular amino acid metabolic process would be expected to increase in cancer as amino acid metabolism has many links in cancer and metabolic reprogramming is a hallmark of cancer (see Wei et al 2021).</a:t>
            </a:r>
          </a:p>
          <a:p>
            <a:pPr marL="0" indent="0">
              <a:buFontTx/>
              <a:buNone/>
            </a:pPr>
            <a:endParaRPr lang="en-US">
              <a:cs typeface="Calibri"/>
            </a:endParaRPr>
          </a:p>
          <a:p>
            <a:pPr marL="0" indent="0">
              <a:buFontTx/>
              <a:buNone/>
            </a:pPr>
            <a:endParaRPr lang="en-US">
              <a:cs typeface="Calibri"/>
            </a:endParaRPr>
          </a:p>
          <a:p>
            <a:pPr marL="0" indent="0">
              <a:buFontTx/>
              <a:buNone/>
            </a:pPr>
            <a:r>
              <a:rPr lang="en-US">
                <a:cs typeface="Calibri"/>
              </a:rPr>
              <a:t>https://www.frontiersin.org/articles/10.3389/fcell.2020.603837/full#:~:text=Amino%20acid%20metabolism%20has%20extremely,precursors%20of%20nitrogen%2Dcontaining%20metabolites%2C</a:t>
            </a:r>
          </a:p>
          <a:p>
            <a:pPr marL="0" indent="0">
              <a:buFontTx/>
              <a:buNone/>
            </a:pPr>
            <a:r>
              <a:rPr lang="en-US">
                <a:cs typeface="Calibri"/>
              </a:rPr>
              <a:t>https://www.ncbi.nlm.nih.gov/pmc/articles/PMC5628845/pdf/pone.0185668.pdf</a:t>
            </a:r>
          </a:p>
          <a:p>
            <a:pPr marL="0" indent="0">
              <a:buFontTx/>
              <a:buNone/>
            </a:pPr>
            <a:r>
              <a:rPr lang="en-US">
                <a:cs typeface="Calibri"/>
              </a:rPr>
              <a:t>https://ar.iiarjournals.org/content/29/8/3417</a:t>
            </a:r>
          </a:p>
          <a:p>
            <a:pPr marL="0" indent="0">
              <a:buFontTx/>
              <a:buNone/>
            </a:pPr>
            <a:endParaRPr lang="en-US">
              <a:cs typeface="Calibri"/>
            </a:endParaRPr>
          </a:p>
          <a:p>
            <a:pPr marL="171450" indent="-171450">
              <a:buFontTx/>
              <a:buChar char="-"/>
            </a:pPr>
            <a:endParaRPr lang="en-US">
              <a:cs typeface="Calibri"/>
            </a:endParaRPr>
          </a:p>
        </p:txBody>
      </p:sp>
      <p:sp>
        <p:nvSpPr>
          <p:cNvPr id="4" name="Slide Number Placeholder 3"/>
          <p:cNvSpPr>
            <a:spLocks noGrp="1"/>
          </p:cNvSpPr>
          <p:nvPr>
            <p:ph type="sldNum" sz="quarter" idx="5"/>
          </p:nvPr>
        </p:nvSpPr>
        <p:spPr/>
        <p:txBody>
          <a:bodyPr/>
          <a:lstStyle/>
          <a:p>
            <a:fld id="{AE6275F3-9DA8-451D-9FCA-C3B9B1B4CD61}" type="slidenum">
              <a:rPr lang="en-US" smtClean="0"/>
              <a:t>9</a:t>
            </a:fld>
            <a:endParaRPr lang="en-US"/>
          </a:p>
        </p:txBody>
      </p:sp>
    </p:spTree>
    <p:extLst>
      <p:ext uri="{BB962C8B-B14F-4D97-AF65-F5344CB8AC3E}">
        <p14:creationId xmlns:p14="http://schemas.microsoft.com/office/powerpoint/2010/main" val="2010586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4551-520F-4E65-8C1A-9A440F882B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25A397-A1F7-4BB1-BB63-DD70AD5973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916A88-C355-48C5-AC64-776EFEAE94AA}"/>
              </a:ext>
            </a:extLst>
          </p:cNvPr>
          <p:cNvSpPr>
            <a:spLocks noGrp="1"/>
          </p:cNvSpPr>
          <p:nvPr>
            <p:ph type="dt" sz="half" idx="10"/>
          </p:nvPr>
        </p:nvSpPr>
        <p:spPr/>
        <p:txBody>
          <a:bodyPr/>
          <a:lstStyle/>
          <a:p>
            <a:fld id="{3ADEECC7-5FC9-4392-BF77-647E05829454}" type="datetimeFigureOut">
              <a:rPr lang="en-US" smtClean="0"/>
              <a:t>6/7/2022</a:t>
            </a:fld>
            <a:endParaRPr lang="en-US"/>
          </a:p>
        </p:txBody>
      </p:sp>
      <p:sp>
        <p:nvSpPr>
          <p:cNvPr id="5" name="Footer Placeholder 4">
            <a:extLst>
              <a:ext uri="{FF2B5EF4-FFF2-40B4-BE49-F238E27FC236}">
                <a16:creationId xmlns:a16="http://schemas.microsoft.com/office/drawing/2014/main" id="{9994208A-4726-4C7A-8AB6-F38A94A21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D8216-554D-44D7-BF0D-0902CD1EA199}"/>
              </a:ext>
            </a:extLst>
          </p:cNvPr>
          <p:cNvSpPr>
            <a:spLocks noGrp="1"/>
          </p:cNvSpPr>
          <p:nvPr>
            <p:ph type="sldNum" sz="quarter" idx="12"/>
          </p:nvPr>
        </p:nvSpPr>
        <p:spPr/>
        <p:txBody>
          <a:bodyPr/>
          <a:lstStyle/>
          <a:p>
            <a:fld id="{28C3F0C1-C74B-40A3-A470-9E8EA69A167E}" type="slidenum">
              <a:rPr lang="en-US" smtClean="0"/>
              <a:t>‹#›</a:t>
            </a:fld>
            <a:endParaRPr lang="en-US"/>
          </a:p>
        </p:txBody>
      </p:sp>
    </p:spTree>
    <p:extLst>
      <p:ext uri="{BB962C8B-B14F-4D97-AF65-F5344CB8AC3E}">
        <p14:creationId xmlns:p14="http://schemas.microsoft.com/office/powerpoint/2010/main" val="1110761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0C29-C9C2-4B6C-8CF3-C3964C347F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C86611-72A7-4C02-AC6E-62C71FB499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67760-44FB-4AC5-A101-21009809E308}"/>
              </a:ext>
            </a:extLst>
          </p:cNvPr>
          <p:cNvSpPr>
            <a:spLocks noGrp="1"/>
          </p:cNvSpPr>
          <p:nvPr>
            <p:ph type="dt" sz="half" idx="10"/>
          </p:nvPr>
        </p:nvSpPr>
        <p:spPr/>
        <p:txBody>
          <a:bodyPr/>
          <a:lstStyle/>
          <a:p>
            <a:fld id="{3ADEECC7-5FC9-4392-BF77-647E05829454}" type="datetimeFigureOut">
              <a:rPr lang="en-US" smtClean="0"/>
              <a:t>6/7/2022</a:t>
            </a:fld>
            <a:endParaRPr lang="en-US"/>
          </a:p>
        </p:txBody>
      </p:sp>
      <p:sp>
        <p:nvSpPr>
          <p:cNvPr id="5" name="Footer Placeholder 4">
            <a:extLst>
              <a:ext uri="{FF2B5EF4-FFF2-40B4-BE49-F238E27FC236}">
                <a16:creationId xmlns:a16="http://schemas.microsoft.com/office/drawing/2014/main" id="{CB32C3AD-C613-49FC-9181-9B37956D9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ACB6-4F8E-426B-B93D-274767201D42}"/>
              </a:ext>
            </a:extLst>
          </p:cNvPr>
          <p:cNvSpPr>
            <a:spLocks noGrp="1"/>
          </p:cNvSpPr>
          <p:nvPr>
            <p:ph type="sldNum" sz="quarter" idx="12"/>
          </p:nvPr>
        </p:nvSpPr>
        <p:spPr/>
        <p:txBody>
          <a:bodyPr/>
          <a:lstStyle/>
          <a:p>
            <a:fld id="{28C3F0C1-C74B-40A3-A470-9E8EA69A167E}" type="slidenum">
              <a:rPr lang="en-US" smtClean="0"/>
              <a:t>‹#›</a:t>
            </a:fld>
            <a:endParaRPr lang="en-US"/>
          </a:p>
        </p:txBody>
      </p:sp>
    </p:spTree>
    <p:extLst>
      <p:ext uri="{BB962C8B-B14F-4D97-AF65-F5344CB8AC3E}">
        <p14:creationId xmlns:p14="http://schemas.microsoft.com/office/powerpoint/2010/main" val="1861242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F93EA4-2A2F-4DE7-9BF0-B119C3CDBA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DD70CB-E34E-4C71-ADCE-959197C9BA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72C9B-6E70-4461-8738-6ADDB2327F29}"/>
              </a:ext>
            </a:extLst>
          </p:cNvPr>
          <p:cNvSpPr>
            <a:spLocks noGrp="1"/>
          </p:cNvSpPr>
          <p:nvPr>
            <p:ph type="dt" sz="half" idx="10"/>
          </p:nvPr>
        </p:nvSpPr>
        <p:spPr/>
        <p:txBody>
          <a:bodyPr/>
          <a:lstStyle/>
          <a:p>
            <a:fld id="{3ADEECC7-5FC9-4392-BF77-647E05829454}" type="datetimeFigureOut">
              <a:rPr lang="en-US" smtClean="0"/>
              <a:t>6/7/2022</a:t>
            </a:fld>
            <a:endParaRPr lang="en-US"/>
          </a:p>
        </p:txBody>
      </p:sp>
      <p:sp>
        <p:nvSpPr>
          <p:cNvPr id="5" name="Footer Placeholder 4">
            <a:extLst>
              <a:ext uri="{FF2B5EF4-FFF2-40B4-BE49-F238E27FC236}">
                <a16:creationId xmlns:a16="http://schemas.microsoft.com/office/drawing/2014/main" id="{EF45903E-27F2-4ACB-B888-796A8942C1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3BC75-9B29-438F-A05B-B454C71CA135}"/>
              </a:ext>
            </a:extLst>
          </p:cNvPr>
          <p:cNvSpPr>
            <a:spLocks noGrp="1"/>
          </p:cNvSpPr>
          <p:nvPr>
            <p:ph type="sldNum" sz="quarter" idx="12"/>
          </p:nvPr>
        </p:nvSpPr>
        <p:spPr/>
        <p:txBody>
          <a:bodyPr/>
          <a:lstStyle/>
          <a:p>
            <a:fld id="{28C3F0C1-C74B-40A3-A470-9E8EA69A167E}" type="slidenum">
              <a:rPr lang="en-US" smtClean="0"/>
              <a:t>‹#›</a:t>
            </a:fld>
            <a:endParaRPr lang="en-US"/>
          </a:p>
        </p:txBody>
      </p:sp>
    </p:spTree>
    <p:extLst>
      <p:ext uri="{BB962C8B-B14F-4D97-AF65-F5344CB8AC3E}">
        <p14:creationId xmlns:p14="http://schemas.microsoft.com/office/powerpoint/2010/main" val="2778302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EE94-0748-4296-917D-EE8C1C4CD0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639DDA-9E14-47A7-AA61-31540ABF80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3735CA-07D8-4BF2-8666-E373CD24AFD9}"/>
              </a:ext>
            </a:extLst>
          </p:cNvPr>
          <p:cNvSpPr>
            <a:spLocks noGrp="1"/>
          </p:cNvSpPr>
          <p:nvPr>
            <p:ph type="dt" sz="half" idx="10"/>
          </p:nvPr>
        </p:nvSpPr>
        <p:spPr/>
        <p:txBody>
          <a:bodyPr/>
          <a:lstStyle/>
          <a:p>
            <a:fld id="{3ADEECC7-5FC9-4392-BF77-647E05829454}" type="datetimeFigureOut">
              <a:rPr lang="en-US" smtClean="0"/>
              <a:t>6/7/2022</a:t>
            </a:fld>
            <a:endParaRPr lang="en-US"/>
          </a:p>
        </p:txBody>
      </p:sp>
      <p:sp>
        <p:nvSpPr>
          <p:cNvPr id="5" name="Footer Placeholder 4">
            <a:extLst>
              <a:ext uri="{FF2B5EF4-FFF2-40B4-BE49-F238E27FC236}">
                <a16:creationId xmlns:a16="http://schemas.microsoft.com/office/drawing/2014/main" id="{9FC43591-B422-4DBC-BD41-CC905ED473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27A219-0414-4FE7-95B7-37B9033BFA51}"/>
              </a:ext>
            </a:extLst>
          </p:cNvPr>
          <p:cNvSpPr>
            <a:spLocks noGrp="1"/>
          </p:cNvSpPr>
          <p:nvPr>
            <p:ph type="sldNum" sz="quarter" idx="12"/>
          </p:nvPr>
        </p:nvSpPr>
        <p:spPr/>
        <p:txBody>
          <a:bodyPr/>
          <a:lstStyle/>
          <a:p>
            <a:fld id="{28C3F0C1-C74B-40A3-A470-9E8EA69A167E}" type="slidenum">
              <a:rPr lang="en-US" smtClean="0"/>
              <a:t>‹#›</a:t>
            </a:fld>
            <a:endParaRPr lang="en-US"/>
          </a:p>
        </p:txBody>
      </p:sp>
    </p:spTree>
    <p:extLst>
      <p:ext uri="{BB962C8B-B14F-4D97-AF65-F5344CB8AC3E}">
        <p14:creationId xmlns:p14="http://schemas.microsoft.com/office/powerpoint/2010/main" val="2521498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AFE48-5F16-4B7F-9D96-9D4021974C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7049A2-4B34-44C6-8981-544F46758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39698E-E9F1-41F3-9A63-4BF9160AE3FE}"/>
              </a:ext>
            </a:extLst>
          </p:cNvPr>
          <p:cNvSpPr>
            <a:spLocks noGrp="1"/>
          </p:cNvSpPr>
          <p:nvPr>
            <p:ph type="dt" sz="half" idx="10"/>
          </p:nvPr>
        </p:nvSpPr>
        <p:spPr/>
        <p:txBody>
          <a:bodyPr/>
          <a:lstStyle/>
          <a:p>
            <a:fld id="{3ADEECC7-5FC9-4392-BF77-647E05829454}" type="datetimeFigureOut">
              <a:rPr lang="en-US" smtClean="0"/>
              <a:t>6/7/2022</a:t>
            </a:fld>
            <a:endParaRPr lang="en-US"/>
          </a:p>
        </p:txBody>
      </p:sp>
      <p:sp>
        <p:nvSpPr>
          <p:cNvPr id="5" name="Footer Placeholder 4">
            <a:extLst>
              <a:ext uri="{FF2B5EF4-FFF2-40B4-BE49-F238E27FC236}">
                <a16:creationId xmlns:a16="http://schemas.microsoft.com/office/drawing/2014/main" id="{85E6FAB1-98C5-435B-B60B-D7B33FCC3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E08E9-14FF-4E05-97DF-D275A1E88886}"/>
              </a:ext>
            </a:extLst>
          </p:cNvPr>
          <p:cNvSpPr>
            <a:spLocks noGrp="1"/>
          </p:cNvSpPr>
          <p:nvPr>
            <p:ph type="sldNum" sz="quarter" idx="12"/>
          </p:nvPr>
        </p:nvSpPr>
        <p:spPr/>
        <p:txBody>
          <a:bodyPr/>
          <a:lstStyle/>
          <a:p>
            <a:fld id="{28C3F0C1-C74B-40A3-A470-9E8EA69A167E}" type="slidenum">
              <a:rPr lang="en-US" smtClean="0"/>
              <a:t>‹#›</a:t>
            </a:fld>
            <a:endParaRPr lang="en-US"/>
          </a:p>
        </p:txBody>
      </p:sp>
    </p:spTree>
    <p:extLst>
      <p:ext uri="{BB962C8B-B14F-4D97-AF65-F5344CB8AC3E}">
        <p14:creationId xmlns:p14="http://schemas.microsoft.com/office/powerpoint/2010/main" val="97097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31592-61E6-4B63-A368-293D6659B3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254FAE-B9D3-4E43-8271-07F0395F0B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285163-666F-41A2-943F-995968E92F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50FA1A-C8C2-4BBE-867D-4FEB9CFFD158}"/>
              </a:ext>
            </a:extLst>
          </p:cNvPr>
          <p:cNvSpPr>
            <a:spLocks noGrp="1"/>
          </p:cNvSpPr>
          <p:nvPr>
            <p:ph type="dt" sz="half" idx="10"/>
          </p:nvPr>
        </p:nvSpPr>
        <p:spPr/>
        <p:txBody>
          <a:bodyPr/>
          <a:lstStyle/>
          <a:p>
            <a:fld id="{3ADEECC7-5FC9-4392-BF77-647E05829454}" type="datetimeFigureOut">
              <a:rPr lang="en-US" smtClean="0"/>
              <a:t>6/7/2022</a:t>
            </a:fld>
            <a:endParaRPr lang="en-US"/>
          </a:p>
        </p:txBody>
      </p:sp>
      <p:sp>
        <p:nvSpPr>
          <p:cNvPr id="6" name="Footer Placeholder 5">
            <a:extLst>
              <a:ext uri="{FF2B5EF4-FFF2-40B4-BE49-F238E27FC236}">
                <a16:creationId xmlns:a16="http://schemas.microsoft.com/office/drawing/2014/main" id="{EE03AF23-BAE1-4389-B135-91EE6A4094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30AC6-8277-4CA2-820D-25396BFE44B9}"/>
              </a:ext>
            </a:extLst>
          </p:cNvPr>
          <p:cNvSpPr>
            <a:spLocks noGrp="1"/>
          </p:cNvSpPr>
          <p:nvPr>
            <p:ph type="sldNum" sz="quarter" idx="12"/>
          </p:nvPr>
        </p:nvSpPr>
        <p:spPr/>
        <p:txBody>
          <a:bodyPr/>
          <a:lstStyle/>
          <a:p>
            <a:fld id="{28C3F0C1-C74B-40A3-A470-9E8EA69A167E}" type="slidenum">
              <a:rPr lang="en-US" smtClean="0"/>
              <a:t>‹#›</a:t>
            </a:fld>
            <a:endParaRPr lang="en-US"/>
          </a:p>
        </p:txBody>
      </p:sp>
    </p:spTree>
    <p:extLst>
      <p:ext uri="{BB962C8B-B14F-4D97-AF65-F5344CB8AC3E}">
        <p14:creationId xmlns:p14="http://schemas.microsoft.com/office/powerpoint/2010/main" val="412212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C907-D44D-4100-8422-00F515740E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6D4126-7FFF-4CA9-9953-E532EA44E6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7748DA-8FD0-4DA5-94D9-31A05FB8C6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AA7B23-B767-4649-9F2B-A33F2FCC8F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6B3DFE-4515-44ED-B9FB-1B458EE32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3DC4B1-3B84-43F6-9E4F-012579A5BFE8}"/>
              </a:ext>
            </a:extLst>
          </p:cNvPr>
          <p:cNvSpPr>
            <a:spLocks noGrp="1"/>
          </p:cNvSpPr>
          <p:nvPr>
            <p:ph type="dt" sz="half" idx="10"/>
          </p:nvPr>
        </p:nvSpPr>
        <p:spPr/>
        <p:txBody>
          <a:bodyPr/>
          <a:lstStyle/>
          <a:p>
            <a:fld id="{3ADEECC7-5FC9-4392-BF77-647E05829454}" type="datetimeFigureOut">
              <a:rPr lang="en-US" smtClean="0"/>
              <a:t>6/7/2022</a:t>
            </a:fld>
            <a:endParaRPr lang="en-US"/>
          </a:p>
        </p:txBody>
      </p:sp>
      <p:sp>
        <p:nvSpPr>
          <p:cNvPr id="8" name="Footer Placeholder 7">
            <a:extLst>
              <a:ext uri="{FF2B5EF4-FFF2-40B4-BE49-F238E27FC236}">
                <a16:creationId xmlns:a16="http://schemas.microsoft.com/office/drawing/2014/main" id="{835B1B47-63E9-4C7F-9C00-C23A18559A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012BB7-469E-4686-8E23-EC44106C7121}"/>
              </a:ext>
            </a:extLst>
          </p:cNvPr>
          <p:cNvSpPr>
            <a:spLocks noGrp="1"/>
          </p:cNvSpPr>
          <p:nvPr>
            <p:ph type="sldNum" sz="quarter" idx="12"/>
          </p:nvPr>
        </p:nvSpPr>
        <p:spPr/>
        <p:txBody>
          <a:bodyPr/>
          <a:lstStyle/>
          <a:p>
            <a:fld id="{28C3F0C1-C74B-40A3-A470-9E8EA69A167E}" type="slidenum">
              <a:rPr lang="en-US" smtClean="0"/>
              <a:t>‹#›</a:t>
            </a:fld>
            <a:endParaRPr lang="en-US"/>
          </a:p>
        </p:txBody>
      </p:sp>
    </p:spTree>
    <p:extLst>
      <p:ext uri="{BB962C8B-B14F-4D97-AF65-F5344CB8AC3E}">
        <p14:creationId xmlns:p14="http://schemas.microsoft.com/office/powerpoint/2010/main" val="846370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00AEF-0A26-45EE-B3D9-4FEC1849DE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50A3F3-85F7-4E70-8684-9C444DD82275}"/>
              </a:ext>
            </a:extLst>
          </p:cNvPr>
          <p:cNvSpPr>
            <a:spLocks noGrp="1"/>
          </p:cNvSpPr>
          <p:nvPr>
            <p:ph type="dt" sz="half" idx="10"/>
          </p:nvPr>
        </p:nvSpPr>
        <p:spPr/>
        <p:txBody>
          <a:bodyPr/>
          <a:lstStyle/>
          <a:p>
            <a:fld id="{3ADEECC7-5FC9-4392-BF77-647E05829454}" type="datetimeFigureOut">
              <a:rPr lang="en-US" smtClean="0"/>
              <a:t>6/7/2022</a:t>
            </a:fld>
            <a:endParaRPr lang="en-US"/>
          </a:p>
        </p:txBody>
      </p:sp>
      <p:sp>
        <p:nvSpPr>
          <p:cNvPr id="4" name="Footer Placeholder 3">
            <a:extLst>
              <a:ext uri="{FF2B5EF4-FFF2-40B4-BE49-F238E27FC236}">
                <a16:creationId xmlns:a16="http://schemas.microsoft.com/office/drawing/2014/main" id="{162A9D4C-8BAC-473B-8193-4CFF165CE8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B02FE8-1B5E-488E-A414-B4DC6353B9C7}"/>
              </a:ext>
            </a:extLst>
          </p:cNvPr>
          <p:cNvSpPr>
            <a:spLocks noGrp="1"/>
          </p:cNvSpPr>
          <p:nvPr>
            <p:ph type="sldNum" sz="quarter" idx="12"/>
          </p:nvPr>
        </p:nvSpPr>
        <p:spPr/>
        <p:txBody>
          <a:bodyPr/>
          <a:lstStyle/>
          <a:p>
            <a:fld id="{28C3F0C1-C74B-40A3-A470-9E8EA69A167E}" type="slidenum">
              <a:rPr lang="en-US" smtClean="0"/>
              <a:t>‹#›</a:t>
            </a:fld>
            <a:endParaRPr lang="en-US"/>
          </a:p>
        </p:txBody>
      </p:sp>
    </p:spTree>
    <p:extLst>
      <p:ext uri="{BB962C8B-B14F-4D97-AF65-F5344CB8AC3E}">
        <p14:creationId xmlns:p14="http://schemas.microsoft.com/office/powerpoint/2010/main" val="105775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049A16-0F02-4CA7-BD69-B5B5560A1F3C}"/>
              </a:ext>
            </a:extLst>
          </p:cNvPr>
          <p:cNvSpPr>
            <a:spLocks noGrp="1"/>
          </p:cNvSpPr>
          <p:nvPr>
            <p:ph type="dt" sz="half" idx="10"/>
          </p:nvPr>
        </p:nvSpPr>
        <p:spPr/>
        <p:txBody>
          <a:bodyPr/>
          <a:lstStyle/>
          <a:p>
            <a:fld id="{3ADEECC7-5FC9-4392-BF77-647E05829454}" type="datetimeFigureOut">
              <a:rPr lang="en-US" smtClean="0"/>
              <a:t>6/7/2022</a:t>
            </a:fld>
            <a:endParaRPr lang="en-US"/>
          </a:p>
        </p:txBody>
      </p:sp>
      <p:sp>
        <p:nvSpPr>
          <p:cNvPr id="3" name="Footer Placeholder 2">
            <a:extLst>
              <a:ext uri="{FF2B5EF4-FFF2-40B4-BE49-F238E27FC236}">
                <a16:creationId xmlns:a16="http://schemas.microsoft.com/office/drawing/2014/main" id="{988A6DE6-97EC-4A1D-8484-33B8460F85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719B5E-2E94-40D7-9EA6-C413378A34A1}"/>
              </a:ext>
            </a:extLst>
          </p:cNvPr>
          <p:cNvSpPr>
            <a:spLocks noGrp="1"/>
          </p:cNvSpPr>
          <p:nvPr>
            <p:ph type="sldNum" sz="quarter" idx="12"/>
          </p:nvPr>
        </p:nvSpPr>
        <p:spPr/>
        <p:txBody>
          <a:bodyPr/>
          <a:lstStyle/>
          <a:p>
            <a:fld id="{28C3F0C1-C74B-40A3-A470-9E8EA69A167E}" type="slidenum">
              <a:rPr lang="en-US" smtClean="0"/>
              <a:t>‹#›</a:t>
            </a:fld>
            <a:endParaRPr lang="en-US"/>
          </a:p>
        </p:txBody>
      </p:sp>
    </p:spTree>
    <p:extLst>
      <p:ext uri="{BB962C8B-B14F-4D97-AF65-F5344CB8AC3E}">
        <p14:creationId xmlns:p14="http://schemas.microsoft.com/office/powerpoint/2010/main" val="140318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E158-BD0F-4F7A-815E-ABA765FCD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493237-EC6C-4ECA-A625-AB4817984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42FC38-F267-4EB4-9DA1-3F82EB888E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453885-3859-4E9C-904A-E94351F15CD0}"/>
              </a:ext>
            </a:extLst>
          </p:cNvPr>
          <p:cNvSpPr>
            <a:spLocks noGrp="1"/>
          </p:cNvSpPr>
          <p:nvPr>
            <p:ph type="dt" sz="half" idx="10"/>
          </p:nvPr>
        </p:nvSpPr>
        <p:spPr/>
        <p:txBody>
          <a:bodyPr/>
          <a:lstStyle/>
          <a:p>
            <a:fld id="{3ADEECC7-5FC9-4392-BF77-647E05829454}" type="datetimeFigureOut">
              <a:rPr lang="en-US" smtClean="0"/>
              <a:t>6/7/2022</a:t>
            </a:fld>
            <a:endParaRPr lang="en-US"/>
          </a:p>
        </p:txBody>
      </p:sp>
      <p:sp>
        <p:nvSpPr>
          <p:cNvPr id="6" name="Footer Placeholder 5">
            <a:extLst>
              <a:ext uri="{FF2B5EF4-FFF2-40B4-BE49-F238E27FC236}">
                <a16:creationId xmlns:a16="http://schemas.microsoft.com/office/drawing/2014/main" id="{41DFC7B1-F582-4068-9814-50B3BE4EB1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F213C9-8D51-40CF-925D-2F634CA73CEA}"/>
              </a:ext>
            </a:extLst>
          </p:cNvPr>
          <p:cNvSpPr>
            <a:spLocks noGrp="1"/>
          </p:cNvSpPr>
          <p:nvPr>
            <p:ph type="sldNum" sz="quarter" idx="12"/>
          </p:nvPr>
        </p:nvSpPr>
        <p:spPr/>
        <p:txBody>
          <a:bodyPr/>
          <a:lstStyle/>
          <a:p>
            <a:fld id="{28C3F0C1-C74B-40A3-A470-9E8EA69A167E}" type="slidenum">
              <a:rPr lang="en-US" smtClean="0"/>
              <a:t>‹#›</a:t>
            </a:fld>
            <a:endParaRPr lang="en-US"/>
          </a:p>
        </p:txBody>
      </p:sp>
    </p:spTree>
    <p:extLst>
      <p:ext uri="{BB962C8B-B14F-4D97-AF65-F5344CB8AC3E}">
        <p14:creationId xmlns:p14="http://schemas.microsoft.com/office/powerpoint/2010/main" val="135740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E0A87-6EB9-4116-AAF5-A0272C0A80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6DC2D7-E385-49EB-A729-FC52DA93C0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D2D1DC-2026-49A9-9477-4F2920E8C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3E22B-B1FE-48A0-A57E-206DF0794B9F}"/>
              </a:ext>
            </a:extLst>
          </p:cNvPr>
          <p:cNvSpPr>
            <a:spLocks noGrp="1"/>
          </p:cNvSpPr>
          <p:nvPr>
            <p:ph type="dt" sz="half" idx="10"/>
          </p:nvPr>
        </p:nvSpPr>
        <p:spPr/>
        <p:txBody>
          <a:bodyPr/>
          <a:lstStyle/>
          <a:p>
            <a:fld id="{3ADEECC7-5FC9-4392-BF77-647E05829454}" type="datetimeFigureOut">
              <a:rPr lang="en-US" smtClean="0"/>
              <a:t>6/7/2022</a:t>
            </a:fld>
            <a:endParaRPr lang="en-US"/>
          </a:p>
        </p:txBody>
      </p:sp>
      <p:sp>
        <p:nvSpPr>
          <p:cNvPr id="6" name="Footer Placeholder 5">
            <a:extLst>
              <a:ext uri="{FF2B5EF4-FFF2-40B4-BE49-F238E27FC236}">
                <a16:creationId xmlns:a16="http://schemas.microsoft.com/office/drawing/2014/main" id="{B7F8B1E5-CD52-4776-8B2B-073AD6A8C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97BCDA-404A-4123-8E97-A8F2CADAB2AF}"/>
              </a:ext>
            </a:extLst>
          </p:cNvPr>
          <p:cNvSpPr>
            <a:spLocks noGrp="1"/>
          </p:cNvSpPr>
          <p:nvPr>
            <p:ph type="sldNum" sz="quarter" idx="12"/>
          </p:nvPr>
        </p:nvSpPr>
        <p:spPr/>
        <p:txBody>
          <a:bodyPr/>
          <a:lstStyle/>
          <a:p>
            <a:fld id="{28C3F0C1-C74B-40A3-A470-9E8EA69A167E}" type="slidenum">
              <a:rPr lang="en-US" smtClean="0"/>
              <a:t>‹#›</a:t>
            </a:fld>
            <a:endParaRPr lang="en-US"/>
          </a:p>
        </p:txBody>
      </p:sp>
    </p:spTree>
    <p:extLst>
      <p:ext uri="{BB962C8B-B14F-4D97-AF65-F5344CB8AC3E}">
        <p14:creationId xmlns:p14="http://schemas.microsoft.com/office/powerpoint/2010/main" val="1871647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07EFB6-4DAD-41A1-BB21-780DD3F4D3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08CCC8-9A31-408A-B039-8D986863F8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F9FEB-AFFD-4674-90C8-C45B10E93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DEECC7-5FC9-4392-BF77-647E05829454}" type="datetimeFigureOut">
              <a:rPr lang="en-US" smtClean="0"/>
              <a:t>6/7/2022</a:t>
            </a:fld>
            <a:endParaRPr lang="en-US"/>
          </a:p>
        </p:txBody>
      </p:sp>
      <p:sp>
        <p:nvSpPr>
          <p:cNvPr id="5" name="Footer Placeholder 4">
            <a:extLst>
              <a:ext uri="{FF2B5EF4-FFF2-40B4-BE49-F238E27FC236}">
                <a16:creationId xmlns:a16="http://schemas.microsoft.com/office/drawing/2014/main" id="{FB95C3D5-48B6-402C-99CF-279667DA28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84D76B-E8EC-478A-94BD-6C0D891D9E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3F0C1-C74B-40A3-A470-9E8EA69A167E}" type="slidenum">
              <a:rPr lang="en-US" smtClean="0"/>
              <a:t>‹#›</a:t>
            </a:fld>
            <a:endParaRPr lang="en-US"/>
          </a:p>
        </p:txBody>
      </p:sp>
    </p:spTree>
    <p:extLst>
      <p:ext uri="{BB962C8B-B14F-4D97-AF65-F5344CB8AC3E}">
        <p14:creationId xmlns:p14="http://schemas.microsoft.com/office/powerpoint/2010/main" val="1007066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17"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D480E5B3-BD54-4DAE-9ED5-9F198AFDEEAB}"/>
              </a:ext>
            </a:extLst>
          </p:cNvPr>
          <p:cNvSpPr>
            <a:spLocks noGrp="1"/>
          </p:cNvSpPr>
          <p:nvPr>
            <p:ph type="subTitle" idx="1"/>
          </p:nvPr>
        </p:nvSpPr>
        <p:spPr>
          <a:xfrm>
            <a:off x="4439633" y="4518923"/>
            <a:ext cx="3312734" cy="1141851"/>
          </a:xfrm>
          <a:noFill/>
        </p:spPr>
        <p:txBody>
          <a:bodyPr>
            <a:normAutofit/>
          </a:bodyPr>
          <a:lstStyle/>
          <a:p>
            <a:r>
              <a:rPr lang="en-US" sz="2000">
                <a:solidFill>
                  <a:srgbClr val="080808"/>
                </a:solidFill>
              </a:rPr>
              <a:t> Sara Chung, Khang Duong, Colette Trouillot </a:t>
            </a:r>
          </a:p>
        </p:txBody>
      </p:sp>
      <p:sp>
        <p:nvSpPr>
          <p:cNvPr id="2" name="Title 1">
            <a:extLst>
              <a:ext uri="{FF2B5EF4-FFF2-40B4-BE49-F238E27FC236}">
                <a16:creationId xmlns:a16="http://schemas.microsoft.com/office/drawing/2014/main" id="{E18FA50E-18EC-4507-B5B3-65AB38135FA3}"/>
              </a:ext>
            </a:extLst>
          </p:cNvPr>
          <p:cNvSpPr>
            <a:spLocks noGrp="1"/>
          </p:cNvSpPr>
          <p:nvPr>
            <p:ph type="ctrTitle"/>
          </p:nvPr>
        </p:nvSpPr>
        <p:spPr>
          <a:xfrm>
            <a:off x="3204642" y="1789043"/>
            <a:ext cx="5782716" cy="2715317"/>
          </a:xfrm>
          <a:noFill/>
        </p:spPr>
        <p:txBody>
          <a:bodyPr anchor="ctr">
            <a:normAutofit/>
          </a:bodyPr>
          <a:lstStyle/>
          <a:p>
            <a:r>
              <a:rPr lang="en-US" sz="3600">
                <a:solidFill>
                  <a:srgbClr val="080808"/>
                </a:solidFill>
              </a:rPr>
              <a:t>Differential gene expression analysis and machine learning model classification for pancreatic ductal adenocarcinoma</a:t>
            </a:r>
          </a:p>
        </p:txBody>
      </p:sp>
      <p:sp>
        <p:nvSpPr>
          <p:cNvPr id="21"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3690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A9B476-E7EE-4EE1-A6E1-6180892A236E}"/>
              </a:ext>
            </a:extLst>
          </p:cNvPr>
          <p:cNvSpPr>
            <a:spLocks noGrp="1"/>
          </p:cNvSpPr>
          <p:nvPr>
            <p:ph type="title"/>
          </p:nvPr>
        </p:nvSpPr>
        <p:spPr>
          <a:xfrm>
            <a:off x="602356" y="0"/>
            <a:ext cx="10905066" cy="824090"/>
          </a:xfrm>
        </p:spPr>
        <p:txBody>
          <a:bodyPr>
            <a:normAutofit/>
          </a:bodyPr>
          <a:lstStyle/>
          <a:p>
            <a:r>
              <a:rPr lang="en-US" sz="3600"/>
              <a:t>Results – Machine Learning Analysis</a:t>
            </a:r>
          </a:p>
        </p:txBody>
      </p:sp>
      <p:grpSp>
        <p:nvGrpSpPr>
          <p:cNvPr id="23" name="Group 2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8" name="Rectangle 2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descr="Chart&#10;&#10;Description automatically generated">
            <a:extLst>
              <a:ext uri="{FF2B5EF4-FFF2-40B4-BE49-F238E27FC236}">
                <a16:creationId xmlns:a16="http://schemas.microsoft.com/office/drawing/2014/main" id="{0983341E-E8EB-561C-D28C-B1AC5B101350}"/>
              </a:ext>
            </a:extLst>
          </p:cNvPr>
          <p:cNvPicPr>
            <a:picLocks noChangeAspect="1"/>
          </p:cNvPicPr>
          <p:nvPr/>
        </p:nvPicPr>
        <p:blipFill>
          <a:blip r:embed="rId3"/>
          <a:stretch>
            <a:fillRect/>
          </a:stretch>
        </p:blipFill>
        <p:spPr>
          <a:xfrm>
            <a:off x="2352135" y="1233465"/>
            <a:ext cx="6927011" cy="4994917"/>
          </a:xfrm>
          <a:prstGeom prst="rect">
            <a:avLst/>
          </a:prstGeom>
        </p:spPr>
      </p:pic>
    </p:spTree>
    <p:extLst>
      <p:ext uri="{BB962C8B-B14F-4D97-AF65-F5344CB8AC3E}">
        <p14:creationId xmlns:p14="http://schemas.microsoft.com/office/powerpoint/2010/main" val="1985234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A9B476-E7EE-4EE1-A6E1-6180892A236E}"/>
              </a:ext>
            </a:extLst>
          </p:cNvPr>
          <p:cNvSpPr>
            <a:spLocks noGrp="1"/>
          </p:cNvSpPr>
          <p:nvPr>
            <p:ph type="title"/>
          </p:nvPr>
        </p:nvSpPr>
        <p:spPr>
          <a:xfrm>
            <a:off x="602356" y="0"/>
            <a:ext cx="10905066" cy="824090"/>
          </a:xfrm>
        </p:spPr>
        <p:txBody>
          <a:bodyPr>
            <a:normAutofit/>
          </a:bodyPr>
          <a:lstStyle/>
          <a:p>
            <a:r>
              <a:rPr lang="en-US" sz="3600"/>
              <a:t>Results – Machine Learning Analysis</a:t>
            </a:r>
          </a:p>
        </p:txBody>
      </p:sp>
      <p:grpSp>
        <p:nvGrpSpPr>
          <p:cNvPr id="23" name="Group 2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8" name="Rectangle 2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3" descr="Chart, bar chart&#10;&#10;Description automatically generated">
            <a:extLst>
              <a:ext uri="{FF2B5EF4-FFF2-40B4-BE49-F238E27FC236}">
                <a16:creationId xmlns:a16="http://schemas.microsoft.com/office/drawing/2014/main" id="{C84EECDF-221D-0D15-FB41-0C01F129AA45}"/>
              </a:ext>
            </a:extLst>
          </p:cNvPr>
          <p:cNvPicPr>
            <a:picLocks noChangeAspect="1"/>
          </p:cNvPicPr>
          <p:nvPr/>
        </p:nvPicPr>
        <p:blipFill>
          <a:blip r:embed="rId3"/>
          <a:stretch>
            <a:fillRect/>
          </a:stretch>
        </p:blipFill>
        <p:spPr>
          <a:xfrm>
            <a:off x="5773948" y="586484"/>
            <a:ext cx="4252823" cy="3068353"/>
          </a:xfrm>
          <a:prstGeom prst="rect">
            <a:avLst/>
          </a:prstGeom>
        </p:spPr>
      </p:pic>
      <p:pic>
        <p:nvPicPr>
          <p:cNvPr id="4" name="Picture 4" descr="Chart, bar chart&#10;&#10;Description automatically generated">
            <a:extLst>
              <a:ext uri="{FF2B5EF4-FFF2-40B4-BE49-F238E27FC236}">
                <a16:creationId xmlns:a16="http://schemas.microsoft.com/office/drawing/2014/main" id="{56B2A807-43B2-6933-ABF4-AF454EED24CB}"/>
              </a:ext>
            </a:extLst>
          </p:cNvPr>
          <p:cNvPicPr>
            <a:picLocks noChangeAspect="1"/>
          </p:cNvPicPr>
          <p:nvPr/>
        </p:nvPicPr>
        <p:blipFill>
          <a:blip r:embed="rId4"/>
          <a:stretch>
            <a:fillRect/>
          </a:stretch>
        </p:blipFill>
        <p:spPr>
          <a:xfrm>
            <a:off x="5773948" y="3807013"/>
            <a:ext cx="4252823" cy="3068353"/>
          </a:xfrm>
          <a:prstGeom prst="rect">
            <a:avLst/>
          </a:prstGeom>
        </p:spPr>
      </p:pic>
      <p:pic>
        <p:nvPicPr>
          <p:cNvPr id="5" name="Picture 5" descr="Chart, bar chart&#10;&#10;Description automatically generated">
            <a:extLst>
              <a:ext uri="{FF2B5EF4-FFF2-40B4-BE49-F238E27FC236}">
                <a16:creationId xmlns:a16="http://schemas.microsoft.com/office/drawing/2014/main" id="{4FCF7CD7-2938-8C18-8299-67BD87F248D6}"/>
              </a:ext>
            </a:extLst>
          </p:cNvPr>
          <p:cNvPicPr>
            <a:picLocks noChangeAspect="1"/>
          </p:cNvPicPr>
          <p:nvPr/>
        </p:nvPicPr>
        <p:blipFill>
          <a:blip r:embed="rId5"/>
          <a:stretch>
            <a:fillRect/>
          </a:stretch>
        </p:blipFill>
        <p:spPr>
          <a:xfrm>
            <a:off x="986287" y="586485"/>
            <a:ext cx="4252823" cy="3068353"/>
          </a:xfrm>
          <a:prstGeom prst="rect">
            <a:avLst/>
          </a:prstGeom>
        </p:spPr>
      </p:pic>
      <p:pic>
        <p:nvPicPr>
          <p:cNvPr id="6" name="Picture 6" descr="Chart, bar chart&#10;&#10;Description automatically generated">
            <a:extLst>
              <a:ext uri="{FF2B5EF4-FFF2-40B4-BE49-F238E27FC236}">
                <a16:creationId xmlns:a16="http://schemas.microsoft.com/office/drawing/2014/main" id="{35EB7DD6-E6A2-06EC-9FC9-027455E9574A}"/>
              </a:ext>
            </a:extLst>
          </p:cNvPr>
          <p:cNvPicPr>
            <a:picLocks noChangeAspect="1"/>
          </p:cNvPicPr>
          <p:nvPr/>
        </p:nvPicPr>
        <p:blipFill>
          <a:blip r:embed="rId6"/>
          <a:stretch>
            <a:fillRect/>
          </a:stretch>
        </p:blipFill>
        <p:spPr>
          <a:xfrm>
            <a:off x="986287" y="3807012"/>
            <a:ext cx="4252823" cy="3068353"/>
          </a:xfrm>
          <a:prstGeom prst="rect">
            <a:avLst/>
          </a:prstGeom>
        </p:spPr>
      </p:pic>
    </p:spTree>
    <p:extLst>
      <p:ext uri="{BB962C8B-B14F-4D97-AF65-F5344CB8AC3E}">
        <p14:creationId xmlns:p14="http://schemas.microsoft.com/office/powerpoint/2010/main" val="3540817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679B79-D113-4CAD-A47C-87F79A8B4D3F}"/>
              </a:ext>
            </a:extLst>
          </p:cNvPr>
          <p:cNvSpPr>
            <a:spLocks noGrp="1"/>
          </p:cNvSpPr>
          <p:nvPr>
            <p:ph type="title"/>
          </p:nvPr>
        </p:nvSpPr>
        <p:spPr>
          <a:xfrm>
            <a:off x="652538" y="4234"/>
            <a:ext cx="10905066" cy="1135737"/>
          </a:xfrm>
        </p:spPr>
        <p:txBody>
          <a:bodyPr>
            <a:normAutofit/>
          </a:bodyPr>
          <a:lstStyle/>
          <a:p>
            <a:r>
              <a:rPr lang="en-US" sz="3600"/>
              <a:t>Discussion</a:t>
            </a:r>
          </a:p>
        </p:txBody>
      </p:sp>
      <p:sp>
        <p:nvSpPr>
          <p:cNvPr id="3" name="Content Placeholder 2">
            <a:extLst>
              <a:ext uri="{FF2B5EF4-FFF2-40B4-BE49-F238E27FC236}">
                <a16:creationId xmlns:a16="http://schemas.microsoft.com/office/drawing/2014/main" id="{A94AC5CA-009A-4A68-83A7-870F117902A4}"/>
              </a:ext>
            </a:extLst>
          </p:cNvPr>
          <p:cNvSpPr>
            <a:spLocks noGrp="1"/>
          </p:cNvSpPr>
          <p:nvPr>
            <p:ph idx="1"/>
          </p:nvPr>
        </p:nvSpPr>
        <p:spPr>
          <a:xfrm>
            <a:off x="670680" y="903052"/>
            <a:ext cx="10886924" cy="5273911"/>
          </a:xfrm>
        </p:spPr>
        <p:txBody>
          <a:bodyPr vert="horz" lIns="91440" tIns="45720" rIns="91440" bIns="45720" rtlCol="0" anchor="t">
            <a:normAutofit/>
          </a:bodyPr>
          <a:lstStyle/>
          <a:p>
            <a:r>
              <a:rPr lang="en-US" sz="2000">
                <a:latin typeface="Verdana"/>
                <a:ea typeface="Verdana"/>
              </a:rPr>
              <a:t>&gt;66% of overlapping significant genes findings from the gene expression analysis have been identified and published from previous studies</a:t>
            </a:r>
            <a:endParaRPr lang="en-US" sz="2000" b="0" i="0">
              <a:effectLst/>
              <a:latin typeface="Verdana" panose="020B0604030504040204" pitchFamily="34" charset="0"/>
              <a:ea typeface="Verdana"/>
            </a:endParaRPr>
          </a:p>
          <a:p>
            <a:pPr lvl="1"/>
            <a:r>
              <a:rPr lang="en-US" sz="1600">
                <a:latin typeface="Verdana"/>
                <a:ea typeface="Verdana"/>
              </a:rPr>
              <a:t>Known biomarkers for PDAC such as CEACAM1, CEACAM5, CTNND2, and HOXC6 were captured in this analysis</a:t>
            </a:r>
          </a:p>
          <a:p>
            <a:pPr lvl="1"/>
            <a:r>
              <a:rPr lang="en-US" sz="1600">
                <a:latin typeface="Verdana"/>
                <a:ea typeface="Verdana"/>
              </a:rPr>
              <a:t>Many of these are precursors or regulators in the PI3K/Akt and RAS/MAPK signaling pathway, hallmarks of pancreatic cancers</a:t>
            </a:r>
          </a:p>
          <a:p>
            <a:r>
              <a:rPr lang="en-US" sz="2000">
                <a:latin typeface="Verdana"/>
                <a:ea typeface="Verdana"/>
              </a:rPr>
              <a:t>Machine learning models resulted in &gt;85% cross validation accuracy for high volume samples</a:t>
            </a:r>
          </a:p>
          <a:p>
            <a:r>
              <a:rPr lang="en-US" sz="2000">
                <a:latin typeface="Verdana"/>
                <a:ea typeface="Verdana"/>
              </a:rPr>
              <a:t>Machine learning models had similar performance when it comes to classifying normal vs tumor tissues and was translatable at classifying samples coming from different datasets</a:t>
            </a:r>
          </a:p>
          <a:p>
            <a:r>
              <a:rPr lang="en-US" sz="2000">
                <a:latin typeface="Verdana"/>
                <a:ea typeface="Verdana"/>
              </a:rPr>
              <a:t>Feature Selection improved the performance of the machine learning models and should be used to eliminate genes that are not useful in helping the models classify samples</a:t>
            </a:r>
          </a:p>
          <a:p>
            <a:endParaRPr lang="en-US" sz="1600">
              <a:latin typeface="Verdana"/>
              <a:ea typeface="Verdana"/>
            </a:endParaRPr>
          </a:p>
          <a:p>
            <a:pPr lvl="1"/>
            <a:endParaRPr lang="en-US" sz="1600" b="0" i="0">
              <a:effectLst/>
              <a:latin typeface="Verdana" panose="020B0604030504040204" pitchFamily="34" charset="0"/>
              <a:ea typeface="Verdana" panose="020B0604030504040204" pitchFamily="34" charset="0"/>
            </a:endParaRPr>
          </a:p>
          <a:p>
            <a:pPr lvl="1"/>
            <a:endParaRPr lang="en-US" sz="1600">
              <a:latin typeface="Verdana" panose="020B0604030504040204" pitchFamily="34" charset="0"/>
              <a:ea typeface="Verdana" panose="020B0604030504040204" pitchFamily="34" charset="0"/>
              <a:cs typeface="Calibri" panose="020F0502020204030204"/>
            </a:endParaRPr>
          </a:p>
          <a:p>
            <a:pPr lvl="1"/>
            <a:endParaRPr lang="en-US" sz="1600">
              <a:latin typeface="Verdana" panose="020B0604030504040204" pitchFamily="34" charset="0"/>
              <a:ea typeface="Verdana" panose="020B0604030504040204" pitchFamily="34" charset="0"/>
              <a:cs typeface="Calibri" panose="020F0502020204030204"/>
            </a:endParaRPr>
          </a:p>
          <a:p>
            <a:endParaRPr lang="en-US" sz="2000">
              <a:latin typeface="Calibri" panose="020F0502020204030204"/>
              <a:ea typeface="Verdana" panose="020B0604030504040204" pitchFamily="34" charset="0"/>
              <a:cs typeface="Calibri" panose="020F0502020204030204"/>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57914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679B79-D113-4CAD-A47C-87F79A8B4D3F}"/>
              </a:ext>
            </a:extLst>
          </p:cNvPr>
          <p:cNvSpPr>
            <a:spLocks noGrp="1"/>
          </p:cNvSpPr>
          <p:nvPr>
            <p:ph type="title"/>
          </p:nvPr>
        </p:nvSpPr>
        <p:spPr>
          <a:xfrm>
            <a:off x="652538" y="4234"/>
            <a:ext cx="10905066" cy="1135737"/>
          </a:xfrm>
        </p:spPr>
        <p:txBody>
          <a:bodyPr>
            <a:normAutofit/>
          </a:bodyPr>
          <a:lstStyle/>
          <a:p>
            <a:r>
              <a:rPr lang="en-US" sz="3600"/>
              <a:t>Discussion</a:t>
            </a:r>
          </a:p>
        </p:txBody>
      </p:sp>
      <p:sp>
        <p:nvSpPr>
          <p:cNvPr id="3" name="Content Placeholder 2">
            <a:extLst>
              <a:ext uri="{FF2B5EF4-FFF2-40B4-BE49-F238E27FC236}">
                <a16:creationId xmlns:a16="http://schemas.microsoft.com/office/drawing/2014/main" id="{A94AC5CA-009A-4A68-83A7-870F117902A4}"/>
              </a:ext>
            </a:extLst>
          </p:cNvPr>
          <p:cNvSpPr>
            <a:spLocks noGrp="1"/>
          </p:cNvSpPr>
          <p:nvPr>
            <p:ph idx="1"/>
          </p:nvPr>
        </p:nvSpPr>
        <p:spPr>
          <a:xfrm>
            <a:off x="670680" y="903052"/>
            <a:ext cx="10886924" cy="5273911"/>
          </a:xfrm>
        </p:spPr>
        <p:txBody>
          <a:bodyPr vert="horz" lIns="91440" tIns="45720" rIns="91440" bIns="45720" rtlCol="0" anchor="t">
            <a:normAutofit/>
          </a:bodyPr>
          <a:lstStyle/>
          <a:p>
            <a:r>
              <a:rPr lang="en-US" sz="2000">
                <a:latin typeface="Verdana"/>
                <a:ea typeface="Verdana"/>
              </a:rPr>
              <a:t>Limitations </a:t>
            </a:r>
            <a:endParaRPr lang="en-US" sz="2000">
              <a:latin typeface="Verdana" panose="020B0604030504040204" pitchFamily="34" charset="0"/>
              <a:ea typeface="Verdana"/>
            </a:endParaRPr>
          </a:p>
          <a:p>
            <a:pPr lvl="1"/>
            <a:r>
              <a:rPr lang="en-US" sz="1600" b="0" i="0">
                <a:effectLst/>
                <a:latin typeface="Verdana"/>
                <a:ea typeface="Verdana"/>
              </a:rPr>
              <a:t>High</a:t>
            </a:r>
            <a:r>
              <a:rPr lang="en-US" sz="1600">
                <a:latin typeface="Verdana"/>
                <a:ea typeface="Verdana"/>
              </a:rPr>
              <a:t> accuracy applicable for GSE datasets that have paired tumor vs normal sample data but analysis may be skewed for unpaired, random datasets </a:t>
            </a:r>
            <a:endParaRPr lang="en-US" sz="1600">
              <a:latin typeface="Verdana" panose="020B0604030504040204" pitchFamily="34" charset="0"/>
              <a:ea typeface="Verdana"/>
            </a:endParaRPr>
          </a:p>
          <a:p>
            <a:pPr lvl="1"/>
            <a:r>
              <a:rPr lang="en-US" sz="1600">
                <a:latin typeface="Verdana"/>
                <a:ea typeface="Verdana"/>
              </a:rPr>
              <a:t>Machine learning model parameters are not well optimized</a:t>
            </a:r>
          </a:p>
          <a:p>
            <a:pPr lvl="1"/>
            <a:r>
              <a:rPr lang="en-US" sz="1600">
                <a:latin typeface="Verdana"/>
                <a:ea typeface="Verdana"/>
              </a:rPr>
              <a:t>DAVID is incomplete</a:t>
            </a:r>
          </a:p>
          <a:p>
            <a:pPr marL="457200" lvl="1" indent="0">
              <a:buNone/>
            </a:pPr>
            <a:endParaRPr lang="en-US" sz="1600" dirty="0">
              <a:latin typeface="Verdana"/>
              <a:ea typeface="Verdana"/>
            </a:endParaRPr>
          </a:p>
          <a:p>
            <a:pPr>
              <a:buFont typeface="Arial" panose="020B0604020202020204" pitchFamily="34" charset="0"/>
              <a:buChar char="•"/>
            </a:pPr>
            <a:r>
              <a:rPr lang="en-US" sz="2000" b="0" i="0">
                <a:effectLst/>
                <a:latin typeface="Verdana"/>
                <a:ea typeface="Verdana"/>
              </a:rPr>
              <a:t>Improvements</a:t>
            </a:r>
          </a:p>
          <a:p>
            <a:pPr lvl="1"/>
            <a:r>
              <a:rPr lang="en-US" sz="1600">
                <a:latin typeface="Verdana"/>
                <a:ea typeface="Verdana"/>
              </a:rPr>
              <a:t>For machine learning model, optimize parameters</a:t>
            </a:r>
            <a:endParaRPr lang="en-US" sz="1600" b="0" i="0">
              <a:effectLst/>
              <a:latin typeface="Verdana"/>
              <a:ea typeface="Verdana"/>
            </a:endParaRPr>
          </a:p>
          <a:p>
            <a:pPr lvl="1"/>
            <a:r>
              <a:rPr lang="en-US" sz="1600">
                <a:latin typeface="Verdana"/>
                <a:ea typeface="Verdana"/>
              </a:rPr>
              <a:t>Include additional functional annotation tools such GSEA, </a:t>
            </a:r>
            <a:r>
              <a:rPr lang="en-US" sz="1600" err="1">
                <a:latin typeface="Verdana"/>
                <a:ea typeface="Verdana"/>
              </a:rPr>
              <a:t>GOstat</a:t>
            </a:r>
            <a:r>
              <a:rPr lang="en-US" sz="1600">
                <a:latin typeface="Verdana"/>
                <a:ea typeface="Verdana"/>
              </a:rPr>
              <a:t>, and Onto-express for analysis </a:t>
            </a:r>
            <a:endParaRPr lang="en-US" sz="1600">
              <a:latin typeface="Verdana" panose="020B0604030504040204" pitchFamily="34" charset="0"/>
              <a:ea typeface="Verdana" panose="020B0604030504040204" pitchFamily="34" charset="0"/>
            </a:endParaRPr>
          </a:p>
          <a:p>
            <a:pPr lvl="1"/>
            <a:endParaRPr lang="en-US" sz="1600">
              <a:latin typeface="Verdana" panose="020B0604030504040204" pitchFamily="34" charset="0"/>
              <a:ea typeface="Verdana" panose="020B0604030504040204" pitchFamily="34" charset="0"/>
              <a:cs typeface="Calibri" panose="020F0502020204030204"/>
            </a:endParaRPr>
          </a:p>
          <a:p>
            <a:r>
              <a:rPr lang="en-US" sz="2000">
                <a:latin typeface="Verdana"/>
                <a:ea typeface="Verdana"/>
                <a:cs typeface="Calibri" panose="020F0502020204030204"/>
              </a:rPr>
              <a:t>Follow up studies</a:t>
            </a:r>
            <a:endParaRPr lang="en-US" sz="2000">
              <a:latin typeface="Verdana" panose="020B0604030504040204" pitchFamily="34" charset="0"/>
              <a:ea typeface="Verdana" panose="020B0604030504040204" pitchFamily="34" charset="0"/>
              <a:cs typeface="Calibri" panose="020F0502020204030204"/>
            </a:endParaRPr>
          </a:p>
          <a:p>
            <a:pPr lvl="1"/>
            <a:r>
              <a:rPr lang="en-US" sz="1600">
                <a:latin typeface="Verdana"/>
                <a:ea typeface="Verdana"/>
                <a:cs typeface="Calibri" panose="020F0502020204030204"/>
              </a:rPr>
              <a:t>Perform meta-analysis using more datasets</a:t>
            </a:r>
            <a:endParaRPr lang="en-US" sz="1600">
              <a:latin typeface="Verdana" panose="020B0604030504040204" pitchFamily="34" charset="0"/>
              <a:ea typeface="Verdana" panose="020B0604030504040204" pitchFamily="34" charset="0"/>
              <a:cs typeface="Calibri" panose="020F0502020204030204"/>
            </a:endParaRPr>
          </a:p>
          <a:p>
            <a:pPr lvl="1"/>
            <a:endParaRPr lang="en-US" sz="1600">
              <a:latin typeface="Verdana" panose="020B0604030504040204" pitchFamily="34" charset="0"/>
              <a:ea typeface="Verdana" panose="020B0604030504040204" pitchFamily="34" charset="0"/>
              <a:cs typeface="Calibri" panose="020F0502020204030204"/>
            </a:endParaRPr>
          </a:p>
          <a:p>
            <a:pPr lvl="1"/>
            <a:endParaRPr lang="en-US" sz="1600">
              <a:latin typeface="Verdana" panose="020B0604030504040204" pitchFamily="34" charset="0"/>
              <a:ea typeface="Verdana" panose="020B0604030504040204" pitchFamily="34" charset="0"/>
              <a:cs typeface="Calibri" panose="020F0502020204030204"/>
            </a:endParaRPr>
          </a:p>
          <a:p>
            <a:pPr lvl="1"/>
            <a:endParaRPr lang="en-US" sz="1600">
              <a:latin typeface="Verdana" panose="020B0604030504040204" pitchFamily="34" charset="0"/>
              <a:ea typeface="Verdana" panose="020B0604030504040204" pitchFamily="34" charset="0"/>
              <a:cs typeface="Calibri" panose="020F0502020204030204"/>
            </a:endParaRPr>
          </a:p>
          <a:p>
            <a:pPr lvl="1"/>
            <a:endParaRPr lang="en-US" sz="1600">
              <a:latin typeface="Verdana" panose="020B0604030504040204" pitchFamily="34" charset="0"/>
              <a:ea typeface="Verdana" panose="020B0604030504040204" pitchFamily="34" charset="0"/>
              <a:cs typeface="Calibri" panose="020F0502020204030204"/>
            </a:endParaRPr>
          </a:p>
          <a:p>
            <a:endParaRPr lang="en-US" sz="2000">
              <a:latin typeface="Calibri" panose="020F0502020204030204"/>
              <a:ea typeface="Verdana" panose="020B0604030504040204" pitchFamily="34" charset="0"/>
              <a:cs typeface="Calibri" panose="020F0502020204030204"/>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25175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F2E6-E43B-4996-815D-F6F56A530222}"/>
              </a:ext>
            </a:extLst>
          </p:cNvPr>
          <p:cNvSpPr>
            <a:spLocks noGrp="1"/>
          </p:cNvSpPr>
          <p:nvPr>
            <p:ph type="title"/>
          </p:nvPr>
        </p:nvSpPr>
        <p:spPr>
          <a:xfrm>
            <a:off x="797011" y="-5578"/>
            <a:ext cx="10515600" cy="1325563"/>
          </a:xfrm>
        </p:spPr>
        <p:txBody>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C534B2A5-AD58-44F5-8BFB-1F177FE3EF0D}"/>
              </a:ext>
            </a:extLst>
          </p:cNvPr>
          <p:cNvSpPr>
            <a:spLocks noGrp="1"/>
          </p:cNvSpPr>
          <p:nvPr>
            <p:ph idx="1"/>
          </p:nvPr>
        </p:nvSpPr>
        <p:spPr>
          <a:xfrm>
            <a:off x="838200" y="1321058"/>
            <a:ext cx="10515600" cy="4855905"/>
          </a:xfrm>
        </p:spPr>
        <p:txBody>
          <a:bodyPr vert="horz" lIns="91440" tIns="45720" rIns="91440" bIns="45720" rtlCol="0" anchor="t">
            <a:normAutofit fontScale="55000" lnSpcReduction="20000"/>
          </a:bodyPr>
          <a:lstStyle/>
          <a:p>
            <a:r>
              <a:rPr lang="en-US" b="0" i="0">
                <a:solidFill>
                  <a:srgbClr val="333333"/>
                </a:solidFill>
                <a:effectLst/>
                <a:latin typeface="-apple-system"/>
              </a:rPr>
              <a:t>Orth, M., Metzger, P., </a:t>
            </a:r>
            <a:r>
              <a:rPr lang="en-US" b="0" i="0" err="1">
                <a:solidFill>
                  <a:srgbClr val="333333"/>
                </a:solidFill>
                <a:effectLst/>
                <a:latin typeface="-apple-system"/>
              </a:rPr>
              <a:t>Gerum</a:t>
            </a:r>
            <a:r>
              <a:rPr lang="en-US" b="0" i="0">
                <a:solidFill>
                  <a:srgbClr val="333333"/>
                </a:solidFill>
                <a:effectLst/>
                <a:latin typeface="-apple-system"/>
              </a:rPr>
              <a:t>, S. </a:t>
            </a:r>
            <a:r>
              <a:rPr lang="en-US" b="0" i="1">
                <a:solidFill>
                  <a:srgbClr val="333333"/>
                </a:solidFill>
                <a:effectLst/>
                <a:latin typeface="-apple-system"/>
              </a:rPr>
              <a:t>et al.</a:t>
            </a:r>
            <a:r>
              <a:rPr lang="en-US" b="0" i="0">
                <a:solidFill>
                  <a:srgbClr val="333333"/>
                </a:solidFill>
                <a:effectLst/>
                <a:latin typeface="-apple-system"/>
              </a:rPr>
              <a:t> Pancreatic ductal adenocarcinoma: biological hallmarks, current status, and future perspectives of combined modality treatment approaches. </a:t>
            </a:r>
            <a:r>
              <a:rPr lang="en-US" b="0" i="1" err="1">
                <a:solidFill>
                  <a:srgbClr val="333333"/>
                </a:solidFill>
                <a:effectLst/>
                <a:latin typeface="-apple-system"/>
              </a:rPr>
              <a:t>Radiat</a:t>
            </a:r>
            <a:r>
              <a:rPr lang="en-US" b="0" i="1">
                <a:solidFill>
                  <a:srgbClr val="333333"/>
                </a:solidFill>
                <a:effectLst/>
                <a:latin typeface="-apple-system"/>
              </a:rPr>
              <a:t> Oncol</a:t>
            </a:r>
            <a:r>
              <a:rPr lang="en-US" b="0" i="0">
                <a:solidFill>
                  <a:srgbClr val="333333"/>
                </a:solidFill>
                <a:effectLst/>
                <a:latin typeface="-apple-system"/>
              </a:rPr>
              <a:t> </a:t>
            </a:r>
            <a:r>
              <a:rPr lang="en-US" b="1" i="0">
                <a:solidFill>
                  <a:srgbClr val="333333"/>
                </a:solidFill>
                <a:effectLst/>
                <a:latin typeface="-apple-system"/>
              </a:rPr>
              <a:t>14, </a:t>
            </a:r>
            <a:r>
              <a:rPr lang="en-US" b="0" i="0">
                <a:solidFill>
                  <a:srgbClr val="333333"/>
                </a:solidFill>
                <a:effectLst/>
                <a:latin typeface="-apple-system"/>
              </a:rPr>
              <a:t>141 (2019</a:t>
            </a:r>
            <a:r>
              <a:rPr lang="en-US">
                <a:solidFill>
                  <a:srgbClr val="333333"/>
                </a:solidFill>
                <a:latin typeface="-apple-system"/>
              </a:rPr>
              <a:t>)</a:t>
            </a:r>
            <a:endParaRPr lang="en-US" b="0" i="0">
              <a:solidFill>
                <a:srgbClr val="333333"/>
              </a:solidFill>
              <a:effectLst/>
              <a:latin typeface="-apple-system"/>
            </a:endParaRPr>
          </a:p>
          <a:p>
            <a:r>
              <a:rPr lang="en-US" sz="2800" err="1"/>
              <a:t>Javadrashid</a:t>
            </a:r>
            <a:r>
              <a:rPr lang="en-US" sz="2800"/>
              <a:t>, D.; </a:t>
            </a:r>
            <a:r>
              <a:rPr lang="en-US" sz="2800" err="1"/>
              <a:t>Baghbanzadeh</a:t>
            </a:r>
            <a:r>
              <a:rPr lang="en-US" sz="2800"/>
              <a:t>, A.; Derakhshani, A.; Leone, P.; Silvestris, N.; Racanelli, V.; Solimando, A.G.; Baradaran, B. Pancreatic Cancer Signaling Pathways, Genetic Alterations, and Tumor Microenvironment: The Barriers Affecting the Method</a:t>
            </a:r>
            <a:endParaRPr lang="en-US" sz="2800">
              <a:cs typeface="Calibri"/>
            </a:endParaRPr>
          </a:p>
          <a:p>
            <a:r>
              <a:rPr lang="en-US">
                <a:ea typeface="+mn-lt"/>
                <a:cs typeface="+mn-lt"/>
              </a:rPr>
              <a:t>Sarantis P, </a:t>
            </a:r>
            <a:r>
              <a:rPr lang="en-US" err="1">
                <a:ea typeface="+mn-lt"/>
                <a:cs typeface="+mn-lt"/>
              </a:rPr>
              <a:t>Koustas</a:t>
            </a:r>
            <a:r>
              <a:rPr lang="en-US">
                <a:ea typeface="+mn-lt"/>
                <a:cs typeface="+mn-lt"/>
              </a:rPr>
              <a:t> E, </a:t>
            </a:r>
            <a:r>
              <a:rPr lang="en-US" err="1">
                <a:ea typeface="+mn-lt"/>
                <a:cs typeface="+mn-lt"/>
              </a:rPr>
              <a:t>Papadimitropoulou</a:t>
            </a:r>
            <a:r>
              <a:rPr lang="en-US">
                <a:ea typeface="+mn-lt"/>
                <a:cs typeface="+mn-lt"/>
              </a:rPr>
              <a:t> A, </a:t>
            </a:r>
            <a:r>
              <a:rPr lang="en-US" err="1">
                <a:ea typeface="+mn-lt"/>
                <a:cs typeface="+mn-lt"/>
              </a:rPr>
              <a:t>Papavassiliou</a:t>
            </a:r>
            <a:r>
              <a:rPr lang="en-US">
                <a:ea typeface="+mn-lt"/>
                <a:cs typeface="+mn-lt"/>
              </a:rPr>
              <a:t> AG, </a:t>
            </a:r>
            <a:r>
              <a:rPr lang="en-US" err="1">
                <a:ea typeface="+mn-lt"/>
                <a:cs typeface="+mn-lt"/>
              </a:rPr>
              <a:t>Karamouzis</a:t>
            </a:r>
            <a:r>
              <a:rPr lang="en-US">
                <a:ea typeface="+mn-lt"/>
                <a:cs typeface="+mn-lt"/>
              </a:rPr>
              <a:t> MV. Pancreatic ductal adenocarcinoma: Treatment hurdles, tumor microenvironment and immunotherapy. </a:t>
            </a:r>
            <a:r>
              <a:rPr lang="en-US" i="1">
                <a:ea typeface="+mn-lt"/>
                <a:cs typeface="+mn-lt"/>
              </a:rPr>
              <a:t>World J </a:t>
            </a:r>
            <a:r>
              <a:rPr lang="en-US" i="1" err="1">
                <a:ea typeface="+mn-lt"/>
                <a:cs typeface="+mn-lt"/>
              </a:rPr>
              <a:t>Gastrointest</a:t>
            </a:r>
            <a:r>
              <a:rPr lang="en-US" i="1">
                <a:ea typeface="+mn-lt"/>
                <a:cs typeface="+mn-lt"/>
              </a:rPr>
              <a:t> Oncol</a:t>
            </a:r>
            <a:r>
              <a:rPr lang="en-US">
                <a:ea typeface="+mn-lt"/>
                <a:cs typeface="+mn-lt"/>
              </a:rPr>
              <a:t> 2020; 12(2): 173-181 </a:t>
            </a:r>
          </a:p>
          <a:p>
            <a:r>
              <a:rPr lang="en-US">
                <a:ea typeface="+mn-lt"/>
                <a:cs typeface="+mn-lt"/>
              </a:rPr>
              <a:t>Pei H, Li L, Fridley BL, Jenkins GD et al. FKBP51 affects cancer cell response to chemotherapy by negatively regulating Akt. Cancer Cell 2009 Sep 8;16(3):259-66 </a:t>
            </a:r>
          </a:p>
          <a:p>
            <a:r>
              <a:rPr lang="en-US">
                <a:ea typeface="+mn-lt"/>
                <a:cs typeface="+mn-lt"/>
              </a:rPr>
              <a:t>Badea L, Herlea V, Dima SO, Dumitrascu T et al. Combined gene expression analysis of whole-tissue and </a:t>
            </a:r>
            <a:r>
              <a:rPr lang="en-US" err="1">
                <a:ea typeface="+mn-lt"/>
                <a:cs typeface="+mn-lt"/>
              </a:rPr>
              <a:t>microdissected</a:t>
            </a:r>
            <a:r>
              <a:rPr lang="en-US">
                <a:ea typeface="+mn-lt"/>
                <a:cs typeface="+mn-lt"/>
              </a:rPr>
              <a:t> pancreatic ductal adenocarcinoma identifies genes specifically overexpressed in tumor epithelia. </a:t>
            </a:r>
            <a:r>
              <a:rPr lang="en-US" err="1">
                <a:ea typeface="+mn-lt"/>
                <a:cs typeface="+mn-lt"/>
              </a:rPr>
              <a:t>Hepatogastroenterology</a:t>
            </a:r>
            <a:r>
              <a:rPr lang="en-US">
                <a:ea typeface="+mn-lt"/>
                <a:cs typeface="+mn-lt"/>
              </a:rPr>
              <a:t> 2008 Nov-Dec;55(88):2016-27</a:t>
            </a:r>
            <a:endParaRPr lang="en-US" sz="2800">
              <a:solidFill>
                <a:srgbClr val="000000"/>
              </a:solidFill>
              <a:latin typeface="Calibri" panose="020F0502020204030204"/>
              <a:cs typeface="Calibri" panose="020F0502020204030204"/>
            </a:endParaRPr>
          </a:p>
          <a:p>
            <a:r>
              <a:rPr lang="en-US">
                <a:ea typeface="+mn-lt"/>
                <a:cs typeface="+mn-lt"/>
              </a:rPr>
              <a:t>PDQ® Adult Treatment Editorial Board. PDQ Pancreatic Cancer Treatment (Adult). Bethesda, MD: National Cancer Institute. Updated &lt;12/11/2020&gt;</a:t>
            </a:r>
            <a:endParaRPr lang="en-US">
              <a:solidFill>
                <a:srgbClr val="000000"/>
              </a:solidFill>
              <a:latin typeface="Calibri" panose="020F0502020204030204"/>
              <a:cs typeface="Calibri" panose="020F0502020204030204"/>
            </a:endParaRPr>
          </a:p>
          <a:p>
            <a:r>
              <a:rPr lang="en-US">
                <a:ea typeface="+mn-lt"/>
                <a:cs typeface="+mn-lt"/>
              </a:rPr>
              <a:t>Mehra S, Deshpande N, </a:t>
            </a:r>
            <a:r>
              <a:rPr lang="en-US" err="1">
                <a:ea typeface="+mn-lt"/>
                <a:cs typeface="+mn-lt"/>
              </a:rPr>
              <a:t>Nagathihalli</a:t>
            </a:r>
            <a:r>
              <a:rPr lang="en-US">
                <a:ea typeface="+mn-lt"/>
                <a:cs typeface="+mn-lt"/>
              </a:rPr>
              <a:t> N. Targeting PI3K Pathway in Pancreatic Ductal Adenocarcinoma: Rationale and Progress. </a:t>
            </a:r>
            <a:r>
              <a:rPr lang="en-US" i="1">
                <a:ea typeface="+mn-lt"/>
                <a:cs typeface="+mn-lt"/>
              </a:rPr>
              <a:t>Cancers (Basel)</a:t>
            </a:r>
            <a:r>
              <a:rPr lang="en-US">
                <a:ea typeface="+mn-lt"/>
                <a:cs typeface="+mn-lt"/>
              </a:rPr>
              <a:t>. 2021;13(17):4434. Published 2021 Sep 2. doi:10.3390/cancers13174434</a:t>
            </a:r>
            <a:endParaRPr lang="en-US">
              <a:solidFill>
                <a:srgbClr val="000000"/>
              </a:solidFill>
              <a:latin typeface="Calibri" panose="020F0502020204030204"/>
              <a:cs typeface="Calibri" panose="020F0502020204030204"/>
            </a:endParaRPr>
          </a:p>
          <a:p>
            <a:r>
              <a:rPr lang="en-US">
                <a:ea typeface="+mn-lt"/>
                <a:cs typeface="+mn-lt"/>
              </a:rPr>
              <a:t>Hammond E, Khurana A, Shridhar V, Dredge K. The Role of </a:t>
            </a:r>
            <a:r>
              <a:rPr lang="en-US" err="1">
                <a:ea typeface="+mn-lt"/>
                <a:cs typeface="+mn-lt"/>
              </a:rPr>
              <a:t>Heparanase</a:t>
            </a:r>
            <a:r>
              <a:rPr lang="en-US">
                <a:ea typeface="+mn-lt"/>
                <a:cs typeface="+mn-lt"/>
              </a:rPr>
              <a:t> and Sulfatases in the Modification of Heparan Sulfate Proteoglycans within the Tumor Microenvironment and Opportunities for Novel Cancer Therapeutics. </a:t>
            </a:r>
            <a:r>
              <a:rPr lang="en-US" i="1">
                <a:ea typeface="+mn-lt"/>
                <a:cs typeface="+mn-lt"/>
              </a:rPr>
              <a:t>Front Oncol</a:t>
            </a:r>
            <a:r>
              <a:rPr lang="en-US">
                <a:ea typeface="+mn-lt"/>
                <a:cs typeface="+mn-lt"/>
              </a:rPr>
              <a:t>. 2014;4:195. Published 2014 Jul 24. doi:10.3389/fonc.2014.00195</a:t>
            </a:r>
            <a:endParaRPr lang="en-US">
              <a:solidFill>
                <a:srgbClr val="000000"/>
              </a:solidFill>
              <a:latin typeface="Calibri" panose="020F0502020204030204"/>
              <a:cs typeface="Calibri" panose="020F0502020204030204"/>
            </a:endParaRPr>
          </a:p>
          <a:p>
            <a:endParaRPr lang="en-US">
              <a:solidFill>
                <a:srgbClr val="000000"/>
              </a:solidFill>
              <a:latin typeface="Calibri" panose="020F0502020204030204"/>
              <a:cs typeface="Calibri" panose="020F0502020204030204"/>
            </a:endParaRPr>
          </a:p>
          <a:p>
            <a:endParaRPr lang="en-US">
              <a:solidFill>
                <a:srgbClr val="000000"/>
              </a:solidFill>
              <a:latin typeface="Calibri" panose="020F0502020204030204"/>
              <a:cs typeface="Calibri" panose="020F0502020204030204"/>
            </a:endParaRPr>
          </a:p>
          <a:p>
            <a:endParaRPr lang="en-US">
              <a:solidFill>
                <a:srgbClr val="000000"/>
              </a:solidFill>
              <a:latin typeface="Calibri" panose="020F0502020204030204"/>
              <a:cs typeface="Calibri" panose="020F0502020204030204"/>
            </a:endParaRPr>
          </a:p>
          <a:p>
            <a:endParaRPr lang="en-US">
              <a:solidFill>
                <a:srgbClr val="000000"/>
              </a:solidFill>
              <a:latin typeface="Calibri" panose="020F0502020204030204"/>
              <a:cs typeface="Calibri" panose="020F0502020204030204"/>
            </a:endParaRPr>
          </a:p>
          <a:p>
            <a:endParaRPr lang="en-US">
              <a:solidFill>
                <a:srgbClr val="333333"/>
              </a:solidFill>
              <a:latin typeface="-apple-system"/>
              <a:cs typeface="Calibri" panose="020F0502020204030204"/>
            </a:endParaRPr>
          </a:p>
          <a:p>
            <a:endParaRPr lang="en-US">
              <a:solidFill>
                <a:srgbClr val="333333"/>
              </a:solidFill>
              <a:latin typeface="-apple-system"/>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1182687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C6F6AA-78E8-47EC-BDF3-833C9F391F15}"/>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3" name="Content Placeholder 2">
            <a:extLst>
              <a:ext uri="{FF2B5EF4-FFF2-40B4-BE49-F238E27FC236}">
                <a16:creationId xmlns:a16="http://schemas.microsoft.com/office/drawing/2014/main" id="{A6D082A5-CDE5-4292-90E8-C373B9B440B6}"/>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en-US" sz="2000"/>
              <a:t>Introduction/Background</a:t>
            </a:r>
          </a:p>
          <a:p>
            <a:pPr lvl="1"/>
            <a:r>
              <a:rPr lang="en-US" sz="2000"/>
              <a:t>Biology and Physiology</a:t>
            </a:r>
            <a:endParaRPr lang="en-US" sz="2000">
              <a:cs typeface="Calibri"/>
            </a:endParaRPr>
          </a:p>
          <a:p>
            <a:r>
              <a:rPr lang="en-US" sz="2000"/>
              <a:t>Goals</a:t>
            </a:r>
            <a:endParaRPr lang="en-US" sz="2000">
              <a:cs typeface="Calibri"/>
            </a:endParaRPr>
          </a:p>
          <a:p>
            <a:r>
              <a:rPr lang="en-US" sz="2000"/>
              <a:t>Dataset overview</a:t>
            </a:r>
            <a:endParaRPr lang="en-US" sz="2000">
              <a:cs typeface="Calibri"/>
            </a:endParaRPr>
          </a:p>
          <a:p>
            <a:r>
              <a:rPr lang="en-US" sz="2000"/>
              <a:t>Method of analysis </a:t>
            </a:r>
          </a:p>
          <a:p>
            <a:r>
              <a:rPr lang="en-US" sz="2000"/>
              <a:t>Results </a:t>
            </a:r>
          </a:p>
          <a:p>
            <a:r>
              <a:rPr lang="en-US" sz="2000"/>
              <a:t>Discussion </a:t>
            </a:r>
            <a:endParaRPr lang="en-US" sz="2000">
              <a:cs typeface="Calibri"/>
            </a:endParaRPr>
          </a:p>
          <a:p>
            <a:endParaRPr lang="en-US" sz="2000"/>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81720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91C5DA-8504-472F-A1A4-882E7B93B852}"/>
              </a:ext>
            </a:extLst>
          </p:cNvPr>
          <p:cNvSpPr>
            <a:spLocks noGrp="1"/>
          </p:cNvSpPr>
          <p:nvPr>
            <p:ph type="title"/>
          </p:nvPr>
        </p:nvSpPr>
        <p:spPr>
          <a:xfrm>
            <a:off x="655664" y="65929"/>
            <a:ext cx="7476402" cy="1135737"/>
          </a:xfrm>
        </p:spPr>
        <p:txBody>
          <a:bodyPr>
            <a:normAutofit/>
          </a:bodyPr>
          <a:lstStyle/>
          <a:p>
            <a:r>
              <a:rPr lang="en-US" sz="3200"/>
              <a:t>Pancreatic Ductal Adenocarcinoma Prevalence</a:t>
            </a:r>
          </a:p>
        </p:txBody>
      </p:sp>
      <p:grpSp>
        <p:nvGrpSpPr>
          <p:cNvPr id="46" name="Group 13">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47"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15">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C79CEAC-7D2F-46D0-A2E2-3EE7EBBE9339}"/>
              </a:ext>
            </a:extLst>
          </p:cNvPr>
          <p:cNvSpPr>
            <a:spLocks noGrp="1"/>
          </p:cNvSpPr>
          <p:nvPr>
            <p:ph idx="1"/>
          </p:nvPr>
        </p:nvSpPr>
        <p:spPr>
          <a:xfrm>
            <a:off x="643468" y="1267595"/>
            <a:ext cx="6901193" cy="4909368"/>
          </a:xfrm>
        </p:spPr>
        <p:txBody>
          <a:bodyPr vert="horz" lIns="91440" tIns="45720" rIns="91440" bIns="45720" rtlCol="0" anchor="t">
            <a:normAutofit/>
          </a:bodyPr>
          <a:lstStyle/>
          <a:p>
            <a:r>
              <a:rPr lang="en-US" sz="1700"/>
              <a:t>Pancreatic ductal Adenocarcinoma (PDAC) is a highly aggressive cancer, with an average 5-year survival rate of less than 10%</a:t>
            </a:r>
          </a:p>
          <a:p>
            <a:pPr lvl="1"/>
            <a:r>
              <a:rPr lang="en-US" sz="1700"/>
              <a:t>High lethality due to lack of early diagnosis, extensive heterogeneity, rapid metastasis and limited response to treatments</a:t>
            </a:r>
            <a:endParaRPr lang="en-US" sz="1700">
              <a:cs typeface="Calibri"/>
            </a:endParaRPr>
          </a:p>
          <a:p>
            <a:pPr lvl="1"/>
            <a:r>
              <a:rPr lang="en-US" sz="1700"/>
              <a:t>Classical treatments such as chemotherapy, surgery and radiation have not shown significant improvement in clinical outcomes</a:t>
            </a:r>
            <a:endParaRPr lang="en-US" sz="1700">
              <a:cs typeface="Calibri"/>
            </a:endParaRPr>
          </a:p>
          <a:p>
            <a:pPr lvl="1"/>
            <a:r>
              <a:rPr lang="en-US" sz="1700"/>
              <a:t>Surgical resection with chemotherapy provides best treatment outcome</a:t>
            </a:r>
            <a:endParaRPr lang="en-US" sz="1700">
              <a:cs typeface="Calibri"/>
            </a:endParaRPr>
          </a:p>
          <a:p>
            <a:pPr lvl="1"/>
            <a:endParaRPr lang="en-US" sz="1700"/>
          </a:p>
          <a:p>
            <a:r>
              <a:rPr lang="en-US" sz="1700"/>
              <a:t>According to the American Cancer Society </a:t>
            </a:r>
            <a:endParaRPr lang="en-US" sz="1700">
              <a:cs typeface="Calibri"/>
            </a:endParaRPr>
          </a:p>
          <a:p>
            <a:pPr lvl="1"/>
            <a:r>
              <a:rPr lang="en-US" sz="1700"/>
              <a:t>About 62,210 people (32,970 men and 29,240 women) will be diagnosed with pancreatic cancer</a:t>
            </a:r>
            <a:endParaRPr lang="en-US" sz="1700">
              <a:cs typeface="Calibri"/>
            </a:endParaRPr>
          </a:p>
          <a:p>
            <a:pPr lvl="1"/>
            <a:r>
              <a:rPr lang="en-US" sz="1700"/>
              <a:t>About 49,830 people (25,970 men and 23,860 women) will die of pancreatic cancer</a:t>
            </a:r>
            <a:endParaRPr lang="en-US" sz="1700">
              <a:cs typeface="Calibri"/>
            </a:endParaRPr>
          </a:p>
          <a:p>
            <a:pPr lvl="1"/>
            <a:endParaRPr lang="en-US" sz="1700"/>
          </a:p>
          <a:p>
            <a:pPr lvl="1"/>
            <a:endParaRPr lang="en-US" sz="1700">
              <a:cs typeface="Calibri"/>
            </a:endParaRPr>
          </a:p>
        </p:txBody>
      </p:sp>
      <p:pic>
        <p:nvPicPr>
          <p:cNvPr id="7" name="Picture 6">
            <a:extLst>
              <a:ext uri="{FF2B5EF4-FFF2-40B4-BE49-F238E27FC236}">
                <a16:creationId xmlns:a16="http://schemas.microsoft.com/office/drawing/2014/main" id="{79773613-3BFE-4CA9-8241-90759D5D1C96}"/>
              </a:ext>
            </a:extLst>
          </p:cNvPr>
          <p:cNvPicPr>
            <a:picLocks noChangeAspect="1"/>
          </p:cNvPicPr>
          <p:nvPr/>
        </p:nvPicPr>
        <p:blipFill>
          <a:blip r:embed="rId3"/>
          <a:stretch>
            <a:fillRect/>
          </a:stretch>
        </p:blipFill>
        <p:spPr>
          <a:xfrm>
            <a:off x="8119870" y="828499"/>
            <a:ext cx="3428663" cy="2520067"/>
          </a:xfrm>
          <a:prstGeom prst="rect">
            <a:avLst/>
          </a:prstGeom>
        </p:spPr>
      </p:pic>
      <p:sp>
        <p:nvSpPr>
          <p:cNvPr id="49"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D2D05FC-1C82-4621-8D31-BD22FB8900BB}"/>
              </a:ext>
            </a:extLst>
          </p:cNvPr>
          <p:cNvPicPr>
            <a:picLocks noChangeAspect="1"/>
          </p:cNvPicPr>
          <p:nvPr/>
        </p:nvPicPr>
        <p:blipFill>
          <a:blip r:embed="rId4"/>
          <a:stretch>
            <a:fillRect/>
          </a:stretch>
        </p:blipFill>
        <p:spPr>
          <a:xfrm>
            <a:off x="8119870" y="3509433"/>
            <a:ext cx="3428663" cy="1534326"/>
          </a:xfrm>
          <a:prstGeom prst="rect">
            <a:avLst/>
          </a:prstGeom>
        </p:spPr>
      </p:pic>
      <p:sp>
        <p:nvSpPr>
          <p:cNvPr id="6" name="TextBox 5">
            <a:extLst>
              <a:ext uri="{FF2B5EF4-FFF2-40B4-BE49-F238E27FC236}">
                <a16:creationId xmlns:a16="http://schemas.microsoft.com/office/drawing/2014/main" id="{5ACE443A-D004-985E-4C0D-9D47E3BBC1F4}"/>
              </a:ext>
            </a:extLst>
          </p:cNvPr>
          <p:cNvSpPr txBox="1"/>
          <p:nvPr/>
        </p:nvSpPr>
        <p:spPr>
          <a:xfrm>
            <a:off x="152400" y="6565900"/>
            <a:ext cx="55530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a:t>https://www.cancer.org/cancer/pancreatic-cancer/about/key-statistics.html</a:t>
            </a:r>
          </a:p>
        </p:txBody>
      </p:sp>
    </p:spTree>
    <p:extLst>
      <p:ext uri="{BB962C8B-B14F-4D97-AF65-F5344CB8AC3E}">
        <p14:creationId xmlns:p14="http://schemas.microsoft.com/office/powerpoint/2010/main" val="3777931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36651274-3DE8-4118-9B06-19E75BFBD594}"/>
              </a:ext>
            </a:extLst>
          </p:cNvPr>
          <p:cNvPicPr>
            <a:picLocks noGrp="1" noChangeAspect="1"/>
          </p:cNvPicPr>
          <p:nvPr>
            <p:ph idx="1"/>
          </p:nvPr>
        </p:nvPicPr>
        <p:blipFill>
          <a:blip r:embed="rId3"/>
          <a:stretch>
            <a:fillRect/>
          </a:stretch>
        </p:blipFill>
        <p:spPr>
          <a:xfrm>
            <a:off x="2660992" y="655071"/>
            <a:ext cx="6138914"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E597441-0331-4B4C-9306-538C8CB3437C}"/>
              </a:ext>
            </a:extLst>
          </p:cNvPr>
          <p:cNvSpPr txBox="1"/>
          <p:nvPr/>
        </p:nvSpPr>
        <p:spPr>
          <a:xfrm>
            <a:off x="167013" y="6569515"/>
            <a:ext cx="9370707" cy="246221"/>
          </a:xfrm>
          <a:prstGeom prst="rect">
            <a:avLst/>
          </a:prstGeom>
          <a:noFill/>
        </p:spPr>
        <p:txBody>
          <a:bodyPr wrap="square">
            <a:spAutoFit/>
          </a:bodyPr>
          <a:lstStyle/>
          <a:p>
            <a:r>
              <a:rPr lang="en-US" sz="1000"/>
              <a:t>https://www.cancer.gov/types/pancreatic/patient/pancreatic-treatment-pdq</a:t>
            </a:r>
          </a:p>
        </p:txBody>
      </p:sp>
      <p:sp>
        <p:nvSpPr>
          <p:cNvPr id="9" name="TextBox 8">
            <a:extLst>
              <a:ext uri="{FF2B5EF4-FFF2-40B4-BE49-F238E27FC236}">
                <a16:creationId xmlns:a16="http://schemas.microsoft.com/office/drawing/2014/main" id="{66734B57-8F6F-42CF-B834-63E240FBA95B}"/>
              </a:ext>
            </a:extLst>
          </p:cNvPr>
          <p:cNvSpPr txBox="1"/>
          <p:nvPr/>
        </p:nvSpPr>
        <p:spPr>
          <a:xfrm>
            <a:off x="37327" y="3440603"/>
            <a:ext cx="3905428" cy="923330"/>
          </a:xfrm>
          <a:prstGeom prst="rect">
            <a:avLst/>
          </a:prstGeom>
          <a:noFill/>
        </p:spPr>
        <p:txBody>
          <a:bodyPr wrap="none" rtlCol="0">
            <a:spAutoFit/>
          </a:bodyPr>
          <a:lstStyle/>
          <a:p>
            <a:r>
              <a:rPr lang="en-US"/>
              <a:t>Main functions of the pancreas include:</a:t>
            </a:r>
          </a:p>
          <a:p>
            <a:pPr marL="285750" indent="-285750">
              <a:buFont typeface="Arial" panose="020B0604020202020204" pitchFamily="34" charset="0"/>
              <a:buChar char="•"/>
            </a:pPr>
            <a:r>
              <a:rPr lang="en-US"/>
              <a:t>Exocrine (digestion)</a:t>
            </a:r>
          </a:p>
          <a:p>
            <a:pPr marL="285750" indent="-285750">
              <a:buFont typeface="Arial" panose="020B0604020202020204" pitchFamily="34" charset="0"/>
              <a:buChar char="•"/>
            </a:pPr>
            <a:r>
              <a:rPr lang="en-US"/>
              <a:t>Endocrine (blood sugar)</a:t>
            </a:r>
          </a:p>
        </p:txBody>
      </p:sp>
      <p:sp>
        <p:nvSpPr>
          <p:cNvPr id="21" name="TextBox 20">
            <a:extLst>
              <a:ext uri="{FF2B5EF4-FFF2-40B4-BE49-F238E27FC236}">
                <a16:creationId xmlns:a16="http://schemas.microsoft.com/office/drawing/2014/main" id="{0BD473E0-39C7-4A2A-9DFC-BB9C0163B41A}"/>
              </a:ext>
            </a:extLst>
          </p:cNvPr>
          <p:cNvSpPr txBox="1"/>
          <p:nvPr/>
        </p:nvSpPr>
        <p:spPr>
          <a:xfrm>
            <a:off x="8975745" y="1589964"/>
            <a:ext cx="3178928" cy="4093428"/>
          </a:xfrm>
          <a:prstGeom prst="rect">
            <a:avLst/>
          </a:prstGeom>
          <a:noFill/>
        </p:spPr>
        <p:txBody>
          <a:bodyPr wrap="square" rtlCol="0">
            <a:spAutoFit/>
          </a:bodyPr>
          <a:lstStyle/>
          <a:p>
            <a:r>
              <a:rPr lang="en-US" sz="2000"/>
              <a:t>Tumor formation in the pancreas can lead to pancreatitis, abdominal pain, and digestive problems, and sugar diabetes  </a:t>
            </a:r>
          </a:p>
          <a:p>
            <a:endParaRPr lang="en-US" sz="2000"/>
          </a:p>
          <a:p>
            <a:endParaRPr lang="en-US" sz="2000"/>
          </a:p>
          <a:p>
            <a:r>
              <a:rPr lang="en-US" sz="2000"/>
              <a:t>Most common PC risk factors include smoking, obesity, diabetes, chronic pancreatitis, and exposure to carcinogens</a:t>
            </a:r>
          </a:p>
        </p:txBody>
      </p:sp>
    </p:spTree>
    <p:extLst>
      <p:ext uri="{BB962C8B-B14F-4D97-AF65-F5344CB8AC3E}">
        <p14:creationId xmlns:p14="http://schemas.microsoft.com/office/powerpoint/2010/main" val="1505734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3D375-5FDE-4602-A526-E58C0B3C6F86}"/>
              </a:ext>
            </a:extLst>
          </p:cNvPr>
          <p:cNvSpPr>
            <a:spLocks noGrp="1"/>
          </p:cNvSpPr>
          <p:nvPr>
            <p:ph type="title"/>
          </p:nvPr>
        </p:nvSpPr>
        <p:spPr>
          <a:xfrm>
            <a:off x="575248" y="19476"/>
            <a:ext cx="10905066" cy="1135737"/>
          </a:xfrm>
        </p:spPr>
        <p:txBody>
          <a:bodyPr>
            <a:normAutofit/>
          </a:bodyPr>
          <a:lstStyle/>
          <a:p>
            <a:r>
              <a:rPr lang="en-US" sz="3600"/>
              <a:t>Biology/Physiology </a:t>
            </a:r>
          </a:p>
        </p:txBody>
      </p:sp>
      <p:grpSp>
        <p:nvGrpSpPr>
          <p:cNvPr id="33"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4"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7"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Content Placeholder 8" descr="Text&#10;&#10;Description automatically generated">
            <a:extLst>
              <a:ext uri="{FF2B5EF4-FFF2-40B4-BE49-F238E27FC236}">
                <a16:creationId xmlns:a16="http://schemas.microsoft.com/office/drawing/2014/main" id="{C5827322-57E1-476A-A1CC-27065453CFC9}"/>
              </a:ext>
            </a:extLst>
          </p:cNvPr>
          <p:cNvPicPr>
            <a:picLocks noChangeAspect="1"/>
          </p:cNvPicPr>
          <p:nvPr/>
        </p:nvPicPr>
        <p:blipFill>
          <a:blip r:embed="rId3"/>
          <a:stretch>
            <a:fillRect/>
          </a:stretch>
        </p:blipFill>
        <p:spPr>
          <a:xfrm>
            <a:off x="575249" y="1045350"/>
            <a:ext cx="5246254" cy="3042825"/>
          </a:xfrm>
          <a:prstGeom prst="rect">
            <a:avLst/>
          </a:prstGeom>
        </p:spPr>
      </p:pic>
      <p:pic>
        <p:nvPicPr>
          <p:cNvPr id="11" name="Picture 2" descr="figure 3">
            <a:extLst>
              <a:ext uri="{FF2B5EF4-FFF2-40B4-BE49-F238E27FC236}">
                <a16:creationId xmlns:a16="http://schemas.microsoft.com/office/drawing/2014/main" id="{0FD5B363-D7B1-4060-BDF5-456C06FC947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540555" y="973482"/>
            <a:ext cx="5338754" cy="491165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81D6866E-5D3E-4771-B4EA-CBB56CDD2F19}"/>
              </a:ext>
            </a:extLst>
          </p:cNvPr>
          <p:cNvSpPr txBox="1"/>
          <p:nvPr/>
        </p:nvSpPr>
        <p:spPr>
          <a:xfrm>
            <a:off x="408722" y="4304160"/>
            <a:ext cx="6094476" cy="1200329"/>
          </a:xfrm>
          <a:prstGeom prst="rect">
            <a:avLst/>
          </a:prstGeom>
          <a:noFill/>
        </p:spPr>
        <p:txBody>
          <a:bodyPr wrap="square">
            <a:spAutoFit/>
          </a:bodyPr>
          <a:lstStyle/>
          <a:p>
            <a:r>
              <a:rPr lang="en-US" sz="1800"/>
              <a:t>Hallmark of PDAC is the extensive desmoplastic stroma </a:t>
            </a:r>
          </a:p>
          <a:p>
            <a:endParaRPr lang="en-US" sz="1800"/>
          </a:p>
          <a:p>
            <a:r>
              <a:rPr lang="en-US" sz="1800"/>
              <a:t>(FAK1) expression is a key marker in the formation of desmoplasia</a:t>
            </a:r>
            <a:endParaRPr lang="en-US"/>
          </a:p>
        </p:txBody>
      </p:sp>
      <p:sp>
        <p:nvSpPr>
          <p:cNvPr id="38" name="TextBox 37">
            <a:extLst>
              <a:ext uri="{FF2B5EF4-FFF2-40B4-BE49-F238E27FC236}">
                <a16:creationId xmlns:a16="http://schemas.microsoft.com/office/drawing/2014/main" id="{D09ACD96-CDD4-464F-85AE-9970875EF3D8}"/>
              </a:ext>
            </a:extLst>
          </p:cNvPr>
          <p:cNvSpPr txBox="1"/>
          <p:nvPr/>
        </p:nvSpPr>
        <p:spPr>
          <a:xfrm>
            <a:off x="5964174" y="5827637"/>
            <a:ext cx="6094476" cy="646331"/>
          </a:xfrm>
          <a:prstGeom prst="rect">
            <a:avLst/>
          </a:prstGeom>
          <a:noFill/>
        </p:spPr>
        <p:txBody>
          <a:bodyPr wrap="square">
            <a:spAutoFit/>
          </a:bodyPr>
          <a:lstStyle/>
          <a:p>
            <a:pPr lvl="1"/>
            <a:r>
              <a:rPr lang="en-US" sz="1800"/>
              <a:t>Dominating cytokines in the microenvironment are </a:t>
            </a:r>
            <a:r>
              <a:rPr lang="en-US" sz="1800" err="1"/>
              <a:t>TGFb</a:t>
            </a:r>
            <a:r>
              <a:rPr lang="en-US" sz="1800"/>
              <a:t>, IL6, Il8, Il10, Il35, GM-CSF, CLL2, CXCL1, and CXCL13.  </a:t>
            </a:r>
          </a:p>
        </p:txBody>
      </p:sp>
      <p:sp>
        <p:nvSpPr>
          <p:cNvPr id="40" name="TextBox 39">
            <a:extLst>
              <a:ext uri="{FF2B5EF4-FFF2-40B4-BE49-F238E27FC236}">
                <a16:creationId xmlns:a16="http://schemas.microsoft.com/office/drawing/2014/main" id="{7D7BE1DD-B7A1-4247-B444-86AA9252F108}"/>
              </a:ext>
            </a:extLst>
          </p:cNvPr>
          <p:cNvSpPr txBox="1"/>
          <p:nvPr/>
        </p:nvSpPr>
        <p:spPr>
          <a:xfrm>
            <a:off x="0" y="6623080"/>
            <a:ext cx="11877675" cy="215444"/>
          </a:xfrm>
          <a:prstGeom prst="rect">
            <a:avLst/>
          </a:prstGeom>
          <a:noFill/>
        </p:spPr>
        <p:txBody>
          <a:bodyPr wrap="square">
            <a:spAutoFit/>
          </a:bodyPr>
          <a:lstStyle/>
          <a:p>
            <a:r>
              <a:rPr lang="en-US" sz="800" b="0" i="0">
                <a:solidFill>
                  <a:srgbClr val="333333"/>
                </a:solidFill>
                <a:effectLst/>
                <a:latin typeface="-apple-system"/>
              </a:rPr>
              <a:t>Orth, M., Metzger, P., </a:t>
            </a:r>
            <a:r>
              <a:rPr lang="en-US" sz="800" b="0" i="0" err="1">
                <a:solidFill>
                  <a:srgbClr val="333333"/>
                </a:solidFill>
                <a:effectLst/>
                <a:latin typeface="-apple-system"/>
              </a:rPr>
              <a:t>Gerum</a:t>
            </a:r>
            <a:r>
              <a:rPr lang="en-US" sz="800" b="0" i="0">
                <a:solidFill>
                  <a:srgbClr val="333333"/>
                </a:solidFill>
                <a:effectLst/>
                <a:latin typeface="-apple-system"/>
              </a:rPr>
              <a:t>, S. </a:t>
            </a:r>
            <a:r>
              <a:rPr lang="en-US" sz="800" b="0" i="1">
                <a:solidFill>
                  <a:srgbClr val="333333"/>
                </a:solidFill>
                <a:effectLst/>
                <a:latin typeface="-apple-system"/>
              </a:rPr>
              <a:t>et al.</a:t>
            </a:r>
            <a:r>
              <a:rPr lang="en-US" sz="800" b="0" i="0">
                <a:solidFill>
                  <a:srgbClr val="333333"/>
                </a:solidFill>
                <a:effectLst/>
                <a:latin typeface="-apple-system"/>
              </a:rPr>
              <a:t> Pancreatic ductal adenocarcinoma: biological hallmarks, current status, and future perspectives of combined modality treatment approaches. </a:t>
            </a:r>
            <a:r>
              <a:rPr lang="en-US" sz="800" b="0" i="1" err="1">
                <a:solidFill>
                  <a:srgbClr val="333333"/>
                </a:solidFill>
                <a:effectLst/>
                <a:latin typeface="-apple-system"/>
              </a:rPr>
              <a:t>Radiat</a:t>
            </a:r>
            <a:r>
              <a:rPr lang="en-US" sz="800" b="0" i="1">
                <a:solidFill>
                  <a:srgbClr val="333333"/>
                </a:solidFill>
                <a:effectLst/>
                <a:latin typeface="-apple-system"/>
              </a:rPr>
              <a:t> Oncol</a:t>
            </a:r>
            <a:r>
              <a:rPr lang="en-US" sz="800" b="0" i="0">
                <a:solidFill>
                  <a:srgbClr val="333333"/>
                </a:solidFill>
                <a:effectLst/>
                <a:latin typeface="-apple-system"/>
              </a:rPr>
              <a:t> </a:t>
            </a:r>
            <a:r>
              <a:rPr lang="en-US" sz="800" b="1" i="0">
                <a:solidFill>
                  <a:srgbClr val="333333"/>
                </a:solidFill>
                <a:effectLst/>
                <a:latin typeface="-apple-system"/>
              </a:rPr>
              <a:t>14, </a:t>
            </a:r>
            <a:r>
              <a:rPr lang="en-US" sz="800" b="0" i="0">
                <a:solidFill>
                  <a:srgbClr val="333333"/>
                </a:solidFill>
                <a:effectLst/>
                <a:latin typeface="-apple-system"/>
              </a:rPr>
              <a:t>141 (2019). https://doi.org/10.1186/s13014-019-1345-6</a:t>
            </a:r>
            <a:endParaRPr lang="en-US" sz="800"/>
          </a:p>
        </p:txBody>
      </p:sp>
    </p:spTree>
    <p:extLst>
      <p:ext uri="{BB962C8B-B14F-4D97-AF65-F5344CB8AC3E}">
        <p14:creationId xmlns:p14="http://schemas.microsoft.com/office/powerpoint/2010/main" val="939996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4EE973-61C1-42B7-A27D-5D57B8548851}"/>
              </a:ext>
            </a:extLst>
          </p:cNvPr>
          <p:cNvSpPr>
            <a:spLocks noGrp="1"/>
          </p:cNvSpPr>
          <p:nvPr>
            <p:ph idx="1"/>
          </p:nvPr>
        </p:nvSpPr>
        <p:spPr>
          <a:xfrm>
            <a:off x="643467" y="1252728"/>
            <a:ext cx="10905066" cy="4924235"/>
          </a:xfrm>
        </p:spPr>
        <p:txBody>
          <a:bodyPr vert="horz" lIns="91440" tIns="45720" rIns="91440" bIns="45720" rtlCol="0" anchor="t">
            <a:normAutofit/>
          </a:bodyPr>
          <a:lstStyle/>
          <a:p>
            <a:pPr marL="0" indent="0">
              <a:buNone/>
            </a:pPr>
            <a:endParaRPr lang="en-US" sz="1900" b="1">
              <a:latin typeface="Verdana"/>
              <a:ea typeface="Verdana"/>
            </a:endParaRPr>
          </a:p>
          <a:p>
            <a:pPr marL="0" indent="0">
              <a:buNone/>
            </a:pPr>
            <a:r>
              <a:rPr lang="en-US" sz="2400" b="1">
                <a:latin typeface="Verdana"/>
                <a:ea typeface="Verdana"/>
              </a:rPr>
              <a:t>Goal #1: Identify the overlapping differentially expressed genes in the 3 datasets and determine their biological significance</a:t>
            </a:r>
          </a:p>
          <a:p>
            <a:pPr marL="0" indent="0">
              <a:buNone/>
            </a:pPr>
            <a:endParaRPr lang="en-US" sz="2400" b="1">
              <a:latin typeface="Verdana"/>
              <a:ea typeface="Verdana"/>
            </a:endParaRPr>
          </a:p>
          <a:p>
            <a:pPr marL="0" indent="0">
              <a:buNone/>
            </a:pPr>
            <a:r>
              <a:rPr lang="en-US" sz="2400" b="1">
                <a:latin typeface="Verdana"/>
                <a:ea typeface="Verdana"/>
              </a:rPr>
              <a:t>Goal #2: Develop machine learning models as tools to predict the malignancy of unknown samples</a:t>
            </a:r>
            <a:endParaRPr lang="en-US" sz="2400">
              <a:latin typeface="Verdana"/>
              <a:ea typeface="Verdana"/>
            </a:endParaRPr>
          </a:p>
          <a:p>
            <a:pPr marL="0" indent="0">
              <a:buNone/>
            </a:pPr>
            <a:endParaRPr lang="en-US" sz="2400" b="1">
              <a:latin typeface="Verdana"/>
              <a:ea typeface="Verdana"/>
            </a:endParaRPr>
          </a:p>
          <a:p>
            <a:pPr marL="0" indent="0">
              <a:buNone/>
            </a:pPr>
            <a:endParaRPr lang="en-US" sz="1900" b="1">
              <a:latin typeface="Verdana"/>
              <a:ea typeface="Verdana"/>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2123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8DA513-CBCE-4162-BCF6-5FA2298BAF81}"/>
              </a:ext>
            </a:extLst>
          </p:cNvPr>
          <p:cNvSpPr>
            <a:spLocks noGrp="1"/>
          </p:cNvSpPr>
          <p:nvPr>
            <p:ph type="title"/>
          </p:nvPr>
        </p:nvSpPr>
        <p:spPr>
          <a:xfrm>
            <a:off x="643467" y="86802"/>
            <a:ext cx="10905066" cy="912690"/>
          </a:xfrm>
        </p:spPr>
        <p:txBody>
          <a:bodyPr>
            <a:normAutofit/>
          </a:bodyPr>
          <a:lstStyle/>
          <a:p>
            <a:r>
              <a:rPr lang="en-US" sz="3600"/>
              <a:t>Datasets</a:t>
            </a:r>
          </a:p>
        </p:txBody>
      </p:sp>
      <p:graphicFrame>
        <p:nvGraphicFramePr>
          <p:cNvPr id="4" name="Content Placeholder 3">
            <a:extLst>
              <a:ext uri="{FF2B5EF4-FFF2-40B4-BE49-F238E27FC236}">
                <a16:creationId xmlns:a16="http://schemas.microsoft.com/office/drawing/2014/main" id="{5D87D9E1-0CBE-4797-BA0A-9E0907E1D49A}"/>
              </a:ext>
            </a:extLst>
          </p:cNvPr>
          <p:cNvGraphicFramePr>
            <a:graphicFrameLocks noGrp="1"/>
          </p:cNvGraphicFramePr>
          <p:nvPr>
            <p:ph idx="1"/>
            <p:extLst>
              <p:ext uri="{D42A27DB-BD31-4B8C-83A1-F6EECF244321}">
                <p14:modId xmlns:p14="http://schemas.microsoft.com/office/powerpoint/2010/main" val="3213889773"/>
              </p:ext>
            </p:extLst>
          </p:nvPr>
        </p:nvGraphicFramePr>
        <p:xfrm>
          <a:off x="566530" y="1103243"/>
          <a:ext cx="10787270" cy="507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04580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1">
            <a:extLst>
              <a:ext uri="{FF2B5EF4-FFF2-40B4-BE49-F238E27FC236}">
                <a16:creationId xmlns:a16="http://schemas.microsoft.com/office/drawing/2014/main" id="{AAA08281-5F7A-E49E-4BB8-A997B3E52C39}"/>
              </a:ext>
            </a:extLst>
          </p:cNvPr>
          <p:cNvSpPr>
            <a:spLocks noGrp="1"/>
          </p:cNvSpPr>
          <p:nvPr>
            <p:ph type="title"/>
          </p:nvPr>
        </p:nvSpPr>
        <p:spPr>
          <a:xfrm>
            <a:off x="12846" y="-48495"/>
            <a:ext cx="10905066" cy="1029191"/>
          </a:xfrm>
        </p:spPr>
        <p:txBody>
          <a:bodyPr>
            <a:normAutofit/>
          </a:bodyPr>
          <a:lstStyle/>
          <a:p>
            <a:r>
              <a:rPr lang="en-US" sz="2800"/>
              <a:t>Methods- Analysis Workflow	</a:t>
            </a:r>
            <a:endParaRPr lang="en-US" sz="2800">
              <a:cs typeface="Calibri Light"/>
            </a:endParaRPr>
          </a:p>
        </p:txBody>
      </p:sp>
      <p:grpSp>
        <p:nvGrpSpPr>
          <p:cNvPr id="47" name="Group 46">
            <a:extLst>
              <a:ext uri="{FF2B5EF4-FFF2-40B4-BE49-F238E27FC236}">
                <a16:creationId xmlns:a16="http://schemas.microsoft.com/office/drawing/2014/main" id="{C6AA4958-0CCB-FB17-0370-A63F4FB01939}"/>
              </a:ext>
            </a:extLst>
          </p:cNvPr>
          <p:cNvGrpSpPr/>
          <p:nvPr/>
        </p:nvGrpSpPr>
        <p:grpSpPr>
          <a:xfrm>
            <a:off x="395135" y="191278"/>
            <a:ext cx="10860099" cy="6243557"/>
            <a:chOff x="395135" y="191278"/>
            <a:chExt cx="10860099" cy="6243557"/>
          </a:xfrm>
        </p:grpSpPr>
        <p:sp>
          <p:nvSpPr>
            <p:cNvPr id="5" name="Rectangle 4">
              <a:extLst>
                <a:ext uri="{FF2B5EF4-FFF2-40B4-BE49-F238E27FC236}">
                  <a16:creationId xmlns:a16="http://schemas.microsoft.com/office/drawing/2014/main" id="{051070BE-955E-4204-813D-AD8DEEB56F5C}"/>
                </a:ext>
              </a:extLst>
            </p:cNvPr>
            <p:cNvSpPr/>
            <p:nvPr/>
          </p:nvSpPr>
          <p:spPr>
            <a:xfrm>
              <a:off x="395135" y="2569982"/>
              <a:ext cx="1150490" cy="1000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Retrieve GSE datasets</a:t>
              </a:r>
              <a:endParaRPr lang="en-US" sz="1400">
                <a:cs typeface="Calibri"/>
              </a:endParaRPr>
            </a:p>
          </p:txBody>
        </p:sp>
        <p:sp>
          <p:nvSpPr>
            <p:cNvPr id="11" name="Rectangle 10">
              <a:extLst>
                <a:ext uri="{FF2B5EF4-FFF2-40B4-BE49-F238E27FC236}">
                  <a16:creationId xmlns:a16="http://schemas.microsoft.com/office/drawing/2014/main" id="{3B6D9139-4EDF-4907-8352-98B706733DBB}"/>
                </a:ext>
              </a:extLst>
            </p:cNvPr>
            <p:cNvSpPr/>
            <p:nvPr/>
          </p:nvSpPr>
          <p:spPr>
            <a:xfrm>
              <a:off x="9608716" y="544576"/>
              <a:ext cx="1646518" cy="148940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Use gene expression analysis for biological interpretation</a:t>
              </a:r>
            </a:p>
          </p:txBody>
        </p:sp>
        <p:sp>
          <p:nvSpPr>
            <p:cNvPr id="13" name="Rectangle 12">
              <a:extLst>
                <a:ext uri="{FF2B5EF4-FFF2-40B4-BE49-F238E27FC236}">
                  <a16:creationId xmlns:a16="http://schemas.microsoft.com/office/drawing/2014/main" id="{7EAEE7CD-504B-467D-9624-CA2BA5A1C397}"/>
                </a:ext>
              </a:extLst>
            </p:cNvPr>
            <p:cNvSpPr/>
            <p:nvPr/>
          </p:nvSpPr>
          <p:spPr>
            <a:xfrm>
              <a:off x="5338603" y="191278"/>
              <a:ext cx="1821504" cy="93603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Perform T-test for tumor vs normal samples and obtain p-values </a:t>
              </a:r>
            </a:p>
          </p:txBody>
        </p:sp>
        <p:sp>
          <p:nvSpPr>
            <p:cNvPr id="18" name="Rectangle 17">
              <a:extLst>
                <a:ext uri="{FF2B5EF4-FFF2-40B4-BE49-F238E27FC236}">
                  <a16:creationId xmlns:a16="http://schemas.microsoft.com/office/drawing/2014/main" id="{952B5090-1347-4282-BD66-52D572AB3F24}"/>
                </a:ext>
              </a:extLst>
            </p:cNvPr>
            <p:cNvSpPr/>
            <p:nvPr/>
          </p:nvSpPr>
          <p:spPr>
            <a:xfrm>
              <a:off x="7710858" y="553542"/>
              <a:ext cx="1423444" cy="14901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Identify significant genes via p-value and fold change threshold</a:t>
              </a:r>
              <a:endParaRPr lang="en-US" sz="1400">
                <a:cs typeface="Calibri"/>
              </a:endParaRPr>
            </a:p>
          </p:txBody>
        </p:sp>
        <p:sp>
          <p:nvSpPr>
            <p:cNvPr id="19" name="Rectangle 18">
              <a:extLst>
                <a:ext uri="{FF2B5EF4-FFF2-40B4-BE49-F238E27FC236}">
                  <a16:creationId xmlns:a16="http://schemas.microsoft.com/office/drawing/2014/main" id="{129CF8F1-8255-4088-BBDC-1DA689581D2A}"/>
                </a:ext>
              </a:extLst>
            </p:cNvPr>
            <p:cNvSpPr/>
            <p:nvPr/>
          </p:nvSpPr>
          <p:spPr>
            <a:xfrm>
              <a:off x="5279470" y="1461959"/>
              <a:ext cx="1821504" cy="107984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Calculate fold change for tumor vs normal samples</a:t>
              </a:r>
            </a:p>
          </p:txBody>
        </p:sp>
        <p:cxnSp>
          <p:nvCxnSpPr>
            <p:cNvPr id="7" name="Straight Arrow Connector 6">
              <a:extLst>
                <a:ext uri="{FF2B5EF4-FFF2-40B4-BE49-F238E27FC236}">
                  <a16:creationId xmlns:a16="http://schemas.microsoft.com/office/drawing/2014/main" id="{FBA3AF4F-9A3A-4AA1-B98D-CE2B447BD085}"/>
                </a:ext>
              </a:extLst>
            </p:cNvPr>
            <p:cNvCxnSpPr/>
            <p:nvPr/>
          </p:nvCxnSpPr>
          <p:spPr>
            <a:xfrm flipV="1">
              <a:off x="3111083" y="2071282"/>
              <a:ext cx="303476" cy="921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38FFF1B-E563-4054-B1E1-44E230A7B463}"/>
                </a:ext>
              </a:extLst>
            </p:cNvPr>
            <p:cNvCxnSpPr>
              <a:cxnSpLocks/>
            </p:cNvCxnSpPr>
            <p:nvPr/>
          </p:nvCxnSpPr>
          <p:spPr>
            <a:xfrm flipV="1">
              <a:off x="4946224" y="1031084"/>
              <a:ext cx="363031" cy="246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99F7E97-FD98-48F1-9288-48AB1F22F810}"/>
                </a:ext>
              </a:extLst>
            </p:cNvPr>
            <p:cNvSpPr/>
            <p:nvPr/>
          </p:nvSpPr>
          <p:spPr>
            <a:xfrm>
              <a:off x="5436167" y="4067437"/>
              <a:ext cx="1559922" cy="14097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Remove genes that are not present across all 3 datasets</a:t>
              </a:r>
              <a:endParaRPr lang="en-US" sz="1400">
                <a:cs typeface="Calibri"/>
              </a:endParaRPr>
            </a:p>
          </p:txBody>
        </p:sp>
        <p:sp>
          <p:nvSpPr>
            <p:cNvPr id="26" name="Rectangle 25">
              <a:extLst>
                <a:ext uri="{FF2B5EF4-FFF2-40B4-BE49-F238E27FC236}">
                  <a16:creationId xmlns:a16="http://schemas.microsoft.com/office/drawing/2014/main" id="{C51D6161-22D0-49F1-8E22-2A358145746B}"/>
                </a:ext>
              </a:extLst>
            </p:cNvPr>
            <p:cNvSpPr/>
            <p:nvPr/>
          </p:nvSpPr>
          <p:spPr>
            <a:xfrm>
              <a:off x="9953176" y="2854422"/>
              <a:ext cx="1097280" cy="10972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Decision Tree </a:t>
              </a:r>
            </a:p>
          </p:txBody>
        </p:sp>
        <p:sp>
          <p:nvSpPr>
            <p:cNvPr id="27" name="Rectangle 26">
              <a:extLst>
                <a:ext uri="{FF2B5EF4-FFF2-40B4-BE49-F238E27FC236}">
                  <a16:creationId xmlns:a16="http://schemas.microsoft.com/office/drawing/2014/main" id="{011945E6-369A-4BF8-9DD2-B32103BBC1DB}"/>
                </a:ext>
              </a:extLst>
            </p:cNvPr>
            <p:cNvSpPr/>
            <p:nvPr/>
          </p:nvSpPr>
          <p:spPr>
            <a:xfrm>
              <a:off x="9953176" y="4113353"/>
              <a:ext cx="1097280" cy="10972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Support Vector Machine</a:t>
              </a:r>
              <a:endParaRPr lang="en-US" sz="1400">
                <a:cs typeface="Calibri"/>
              </a:endParaRPr>
            </a:p>
          </p:txBody>
        </p:sp>
        <p:sp>
          <p:nvSpPr>
            <p:cNvPr id="28" name="Rectangle 27">
              <a:extLst>
                <a:ext uri="{FF2B5EF4-FFF2-40B4-BE49-F238E27FC236}">
                  <a16:creationId xmlns:a16="http://schemas.microsoft.com/office/drawing/2014/main" id="{47EAFEBC-F300-4C16-BDF5-47CB122218B9}"/>
                </a:ext>
              </a:extLst>
            </p:cNvPr>
            <p:cNvSpPr/>
            <p:nvPr/>
          </p:nvSpPr>
          <p:spPr>
            <a:xfrm>
              <a:off x="9952789" y="5337555"/>
              <a:ext cx="1097280" cy="10972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K-Nearest neighbors</a:t>
              </a:r>
            </a:p>
          </p:txBody>
        </p:sp>
        <p:cxnSp>
          <p:nvCxnSpPr>
            <p:cNvPr id="34" name="Straight Arrow Connector 33">
              <a:extLst>
                <a:ext uri="{FF2B5EF4-FFF2-40B4-BE49-F238E27FC236}">
                  <a16:creationId xmlns:a16="http://schemas.microsoft.com/office/drawing/2014/main" id="{8CD6B710-0CC4-4F63-AA98-A2F581B8E037}"/>
                </a:ext>
              </a:extLst>
            </p:cNvPr>
            <p:cNvCxnSpPr/>
            <p:nvPr/>
          </p:nvCxnSpPr>
          <p:spPr>
            <a:xfrm>
              <a:off x="4644657" y="4717992"/>
              <a:ext cx="3075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AB75B03-1941-41B1-8850-78287B632E6C}"/>
                </a:ext>
              </a:extLst>
            </p:cNvPr>
            <p:cNvCxnSpPr>
              <a:cxnSpLocks/>
            </p:cNvCxnSpPr>
            <p:nvPr/>
          </p:nvCxnSpPr>
          <p:spPr>
            <a:xfrm>
              <a:off x="7065640" y="4782353"/>
              <a:ext cx="800166" cy="375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A044DF56-1D49-8648-4724-9D805F54DBBD}"/>
                </a:ext>
              </a:extLst>
            </p:cNvPr>
            <p:cNvCxnSpPr>
              <a:cxnSpLocks/>
            </p:cNvCxnSpPr>
            <p:nvPr/>
          </p:nvCxnSpPr>
          <p:spPr>
            <a:xfrm>
              <a:off x="4943509" y="1398342"/>
              <a:ext cx="328395" cy="177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243E168-679F-D9A9-FB17-A1D2BA81766A}"/>
                </a:ext>
              </a:extLst>
            </p:cNvPr>
            <p:cNvCxnSpPr>
              <a:cxnSpLocks/>
            </p:cNvCxnSpPr>
            <p:nvPr/>
          </p:nvCxnSpPr>
          <p:spPr>
            <a:xfrm>
              <a:off x="7290122" y="588394"/>
              <a:ext cx="337054" cy="238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F75521C-30BA-1262-93BF-ABB43197E753}"/>
                </a:ext>
              </a:extLst>
            </p:cNvPr>
            <p:cNvCxnSpPr>
              <a:cxnSpLocks/>
            </p:cNvCxnSpPr>
            <p:nvPr/>
          </p:nvCxnSpPr>
          <p:spPr>
            <a:xfrm flipV="1">
              <a:off x="7207280" y="1629854"/>
              <a:ext cx="363031" cy="246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C098D07A-2E75-C8F2-A680-5A14B72E67F8}"/>
                </a:ext>
              </a:extLst>
            </p:cNvPr>
            <p:cNvSpPr/>
            <p:nvPr/>
          </p:nvSpPr>
          <p:spPr>
            <a:xfrm>
              <a:off x="3352150" y="4071235"/>
              <a:ext cx="1821504" cy="1409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Create machine learning models to classify normal vs tumor tissue</a:t>
              </a:r>
              <a:endParaRPr lang="en-US" sz="1400">
                <a:cs typeface="Calibri"/>
              </a:endParaRPr>
            </a:p>
          </p:txBody>
        </p:sp>
        <p:sp>
          <p:nvSpPr>
            <p:cNvPr id="32" name="Rectangle 31">
              <a:extLst>
                <a:ext uri="{FF2B5EF4-FFF2-40B4-BE49-F238E27FC236}">
                  <a16:creationId xmlns:a16="http://schemas.microsoft.com/office/drawing/2014/main" id="{88B30918-5D74-F6F5-1998-AFD4F818F4DD}"/>
                </a:ext>
              </a:extLst>
            </p:cNvPr>
            <p:cNvSpPr/>
            <p:nvPr/>
          </p:nvSpPr>
          <p:spPr>
            <a:xfrm>
              <a:off x="3295283" y="750282"/>
              <a:ext cx="1662281" cy="1341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Perform differential expression gene analysis</a:t>
              </a:r>
              <a:endParaRPr lang="en-US" sz="1400">
                <a:cs typeface="Calibri"/>
              </a:endParaRPr>
            </a:p>
          </p:txBody>
        </p:sp>
        <p:cxnSp>
          <p:nvCxnSpPr>
            <p:cNvPr id="33" name="Straight Arrow Connector 32">
              <a:extLst>
                <a:ext uri="{FF2B5EF4-FFF2-40B4-BE49-F238E27FC236}">
                  <a16:creationId xmlns:a16="http://schemas.microsoft.com/office/drawing/2014/main" id="{E9993271-CA1A-7B7D-76DE-2442D32F8FC8}"/>
                </a:ext>
              </a:extLst>
            </p:cNvPr>
            <p:cNvCxnSpPr>
              <a:cxnSpLocks/>
            </p:cNvCxnSpPr>
            <p:nvPr/>
          </p:nvCxnSpPr>
          <p:spPr>
            <a:xfrm>
              <a:off x="3099709" y="3140354"/>
              <a:ext cx="371715" cy="909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01A1ACB-BA71-B29D-03FA-3188BA405B7A}"/>
                </a:ext>
              </a:extLst>
            </p:cNvPr>
            <p:cNvCxnSpPr>
              <a:cxnSpLocks/>
            </p:cNvCxnSpPr>
            <p:nvPr/>
          </p:nvCxnSpPr>
          <p:spPr>
            <a:xfrm>
              <a:off x="5117086" y="4738540"/>
              <a:ext cx="3075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82130CE-BDEC-AA9E-958E-199EC2BDD6C2}"/>
                </a:ext>
              </a:extLst>
            </p:cNvPr>
            <p:cNvSpPr/>
            <p:nvPr/>
          </p:nvSpPr>
          <p:spPr>
            <a:xfrm>
              <a:off x="1816777" y="2569982"/>
              <a:ext cx="1264221" cy="1000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Z-Normalize and Log2 Transform Data</a:t>
              </a:r>
            </a:p>
          </p:txBody>
        </p:sp>
        <p:cxnSp>
          <p:nvCxnSpPr>
            <p:cNvPr id="42" name="Straight Arrow Connector 41">
              <a:extLst>
                <a:ext uri="{FF2B5EF4-FFF2-40B4-BE49-F238E27FC236}">
                  <a16:creationId xmlns:a16="http://schemas.microsoft.com/office/drawing/2014/main" id="{3262E11A-00FA-5954-17A5-800C809BF1A2}"/>
                </a:ext>
              </a:extLst>
            </p:cNvPr>
            <p:cNvCxnSpPr>
              <a:cxnSpLocks/>
            </p:cNvCxnSpPr>
            <p:nvPr/>
          </p:nvCxnSpPr>
          <p:spPr>
            <a:xfrm>
              <a:off x="1460880" y="3057512"/>
              <a:ext cx="3075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14840F0-9111-70CC-76D1-50FE7202D714}"/>
                </a:ext>
              </a:extLst>
            </p:cNvPr>
            <p:cNvCxnSpPr>
              <a:cxnSpLocks/>
            </p:cNvCxnSpPr>
            <p:nvPr/>
          </p:nvCxnSpPr>
          <p:spPr>
            <a:xfrm>
              <a:off x="9205985" y="1249184"/>
              <a:ext cx="3075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BF51AEFE-0672-E32F-AF03-D79166A11106}"/>
                </a:ext>
              </a:extLst>
            </p:cNvPr>
            <p:cNvCxnSpPr>
              <a:cxnSpLocks/>
              <a:endCxn id="26" idx="1"/>
            </p:cNvCxnSpPr>
            <p:nvPr/>
          </p:nvCxnSpPr>
          <p:spPr>
            <a:xfrm flipV="1">
              <a:off x="7080424" y="3403062"/>
              <a:ext cx="2872752" cy="648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3EB7BC8-2DAD-1FB0-B73F-9B19BD5AFDD2}"/>
                </a:ext>
              </a:extLst>
            </p:cNvPr>
            <p:cNvSpPr/>
            <p:nvPr/>
          </p:nvSpPr>
          <p:spPr>
            <a:xfrm>
              <a:off x="7956001" y="4601497"/>
              <a:ext cx="1232686" cy="11129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cs typeface="Calibri"/>
                </a:rPr>
                <a:t>Sequential Feature Selection</a:t>
              </a:r>
            </a:p>
          </p:txBody>
        </p:sp>
        <p:cxnSp>
          <p:nvCxnSpPr>
            <p:cNvPr id="23" name="Straight Arrow Connector 22">
              <a:extLst>
                <a:ext uri="{FF2B5EF4-FFF2-40B4-BE49-F238E27FC236}">
                  <a16:creationId xmlns:a16="http://schemas.microsoft.com/office/drawing/2014/main" id="{5A12997C-D8C7-57CA-E4C3-7325C46C6E3D}"/>
                </a:ext>
              </a:extLst>
            </p:cNvPr>
            <p:cNvCxnSpPr>
              <a:cxnSpLocks/>
              <a:stCxn id="22" idx="3"/>
              <a:endCxn id="27" idx="1"/>
            </p:cNvCxnSpPr>
            <p:nvPr/>
          </p:nvCxnSpPr>
          <p:spPr>
            <a:xfrm flipV="1">
              <a:off x="9188687" y="4661993"/>
              <a:ext cx="764489" cy="495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3081257-B2E8-615F-29F5-D7B6601AF6C8}"/>
                </a:ext>
              </a:extLst>
            </p:cNvPr>
            <p:cNvCxnSpPr>
              <a:cxnSpLocks/>
              <a:stCxn id="22" idx="3"/>
              <a:endCxn id="28" idx="1"/>
            </p:cNvCxnSpPr>
            <p:nvPr/>
          </p:nvCxnSpPr>
          <p:spPr>
            <a:xfrm>
              <a:off x="9188687" y="5157960"/>
              <a:ext cx="764102" cy="728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181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A9B476-E7EE-4EE1-A6E1-6180892A236E}"/>
              </a:ext>
            </a:extLst>
          </p:cNvPr>
          <p:cNvSpPr>
            <a:spLocks noGrp="1"/>
          </p:cNvSpPr>
          <p:nvPr>
            <p:ph type="title"/>
          </p:nvPr>
        </p:nvSpPr>
        <p:spPr>
          <a:xfrm>
            <a:off x="602356" y="0"/>
            <a:ext cx="10905066" cy="824090"/>
          </a:xfrm>
        </p:spPr>
        <p:txBody>
          <a:bodyPr>
            <a:normAutofit/>
          </a:bodyPr>
          <a:lstStyle/>
          <a:p>
            <a:r>
              <a:rPr lang="en-US" sz="3600"/>
              <a:t>Results – Differential Expression Analysis</a:t>
            </a:r>
          </a:p>
        </p:txBody>
      </p:sp>
      <p:grpSp>
        <p:nvGrpSpPr>
          <p:cNvPr id="23" name="Group 2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6D9F81D-7006-4E0F-BA2E-BBAD68DEB0BF}"/>
              </a:ext>
            </a:extLst>
          </p:cNvPr>
          <p:cNvPicPr>
            <a:picLocks noChangeAspect="1"/>
          </p:cNvPicPr>
          <p:nvPr/>
        </p:nvPicPr>
        <p:blipFill>
          <a:blip r:embed="rId3"/>
          <a:stretch>
            <a:fillRect/>
          </a:stretch>
        </p:blipFill>
        <p:spPr>
          <a:xfrm>
            <a:off x="602356" y="1056475"/>
            <a:ext cx="3592898" cy="3250087"/>
          </a:xfrm>
          <a:prstGeom prst="rect">
            <a:avLst/>
          </a:prstGeom>
        </p:spPr>
      </p:pic>
      <p:grpSp>
        <p:nvGrpSpPr>
          <p:cNvPr id="27" name="Group 2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8" name="Rectangle 2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3" descr="Table&#10;&#10;Description automatically generated">
            <a:extLst>
              <a:ext uri="{FF2B5EF4-FFF2-40B4-BE49-F238E27FC236}">
                <a16:creationId xmlns:a16="http://schemas.microsoft.com/office/drawing/2014/main" id="{58325B6E-C7D3-C210-9782-9D6F8F65919A}"/>
              </a:ext>
            </a:extLst>
          </p:cNvPr>
          <p:cNvPicPr>
            <a:picLocks noChangeAspect="1"/>
          </p:cNvPicPr>
          <p:nvPr/>
        </p:nvPicPr>
        <p:blipFill>
          <a:blip r:embed="rId4"/>
          <a:stretch>
            <a:fillRect/>
          </a:stretch>
        </p:blipFill>
        <p:spPr>
          <a:xfrm>
            <a:off x="4798679" y="2902045"/>
            <a:ext cx="5973170" cy="3095429"/>
          </a:xfrm>
          <a:prstGeom prst="rect">
            <a:avLst/>
          </a:prstGeom>
        </p:spPr>
      </p:pic>
      <p:pic>
        <p:nvPicPr>
          <p:cNvPr id="6" name="Picture 5">
            <a:extLst>
              <a:ext uri="{FF2B5EF4-FFF2-40B4-BE49-F238E27FC236}">
                <a16:creationId xmlns:a16="http://schemas.microsoft.com/office/drawing/2014/main" id="{6A610CDD-D599-E3B0-0B5F-EDF4D558E880}"/>
              </a:ext>
            </a:extLst>
          </p:cNvPr>
          <p:cNvPicPr>
            <a:picLocks noChangeAspect="1"/>
          </p:cNvPicPr>
          <p:nvPr/>
        </p:nvPicPr>
        <p:blipFill rotWithShape="1">
          <a:blip r:embed="rId5"/>
          <a:srcRect b="17658"/>
          <a:stretch/>
        </p:blipFill>
        <p:spPr>
          <a:xfrm>
            <a:off x="4799748" y="979230"/>
            <a:ext cx="5971032" cy="1474604"/>
          </a:xfrm>
          <a:prstGeom prst="rect">
            <a:avLst/>
          </a:prstGeom>
        </p:spPr>
      </p:pic>
    </p:spTree>
    <p:extLst>
      <p:ext uri="{BB962C8B-B14F-4D97-AF65-F5344CB8AC3E}">
        <p14:creationId xmlns:p14="http://schemas.microsoft.com/office/powerpoint/2010/main" val="2749274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13</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Differential gene expression analysis and machine learning model classification for pancreatic ductal adenocarcinoma</vt:lpstr>
      <vt:lpstr>Agenda</vt:lpstr>
      <vt:lpstr>Pancreatic Ductal Adenocarcinoma Prevalence</vt:lpstr>
      <vt:lpstr>PowerPoint Presentation</vt:lpstr>
      <vt:lpstr>Biology/Physiology </vt:lpstr>
      <vt:lpstr>PowerPoint Presentation</vt:lpstr>
      <vt:lpstr>Datasets</vt:lpstr>
      <vt:lpstr>Methods- Analysis Workflow </vt:lpstr>
      <vt:lpstr>Results – Differential Expression Analysis</vt:lpstr>
      <vt:lpstr>Results – Machine Learning Analysis</vt:lpstr>
      <vt:lpstr>Results – Machine Learning Analysis</vt:lpstr>
      <vt:lpstr>Discussion</vt:lpstr>
      <vt:lpstr>Discussion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Machine Learning Model to Predict Pancreatic Cancer Diagnoses</dc:title>
  <dc:creator>Chung, Sara [JRDUS]</dc:creator>
  <cp:revision>1</cp:revision>
  <dcterms:created xsi:type="dcterms:W3CDTF">2022-05-24T23:42:41Z</dcterms:created>
  <dcterms:modified xsi:type="dcterms:W3CDTF">2022-06-07T19:22:44Z</dcterms:modified>
</cp:coreProperties>
</file>