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4" r:id="rId2"/>
    <p:sldId id="409" r:id="rId3"/>
    <p:sldId id="411" r:id="rId4"/>
    <p:sldId id="410" r:id="rId5"/>
    <p:sldId id="413" r:id="rId6"/>
    <p:sldId id="412" r:id="rId7"/>
    <p:sldId id="414" r:id="rId8"/>
    <p:sldId id="415" r:id="rId9"/>
    <p:sldId id="416" r:id="rId10"/>
    <p:sldId id="429" r:id="rId11"/>
    <p:sldId id="417" r:id="rId12"/>
    <p:sldId id="418" r:id="rId13"/>
    <p:sldId id="419" r:id="rId14"/>
    <p:sldId id="420" r:id="rId15"/>
    <p:sldId id="421" r:id="rId16"/>
    <p:sldId id="423" r:id="rId17"/>
    <p:sldId id="425" r:id="rId18"/>
    <p:sldId id="424" r:id="rId19"/>
    <p:sldId id="426" r:id="rId20"/>
    <p:sldId id="428" r:id="rId21"/>
    <p:sldId id="422" r:id="rId2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6" autoAdjust="0"/>
    <p:restoredTop sz="87399" autoAdjust="0"/>
  </p:normalViewPr>
  <p:slideViewPr>
    <p:cSldViewPr>
      <p:cViewPr varScale="1">
        <p:scale>
          <a:sx n="153" d="100"/>
          <a:sy n="153" d="100"/>
        </p:scale>
        <p:origin x="121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751493D-F0DB-46BE-9FD0-FE9AB3F54093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E84E78F-1361-4305-842D-6A3AE0783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4E78F-1361-4305-842D-6A3AE07833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3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/>
              <a:t>ODE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1627"/>
            <a:ext cx="6400800" cy="12731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Ahmet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Sacan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0163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lang="en-US" sz="4400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553200"/>
            <a:ext cx="6781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Some figures are from Wikipedia.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the steady-state concentration of the bound receptor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0"/>
                <a:endParaRPr lang="en-US" sz="25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500" dirty="0">
                    <a:solidFill>
                      <a:prstClr val="black"/>
                    </a:solidFill>
                  </a:rPr>
                  <a:t>See </a:t>
                </a:r>
                <a:r>
                  <a:rPr lang="en-US" sz="2500" dirty="0" err="1">
                    <a:solidFill>
                      <a:prstClr val="black"/>
                    </a:solidFill>
                  </a:rPr>
                  <a:t>ode_examples.mlx</a:t>
                </a:r>
                <a:endParaRPr lang="en-US" sz="25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4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Overall reaction: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reaction does not follow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Enzymatic reactions are composed of two steps: association and catalysis: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</m:e>
                      </m:groupCh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4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</m:e>
                      </m:groupCh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dirty="0"/>
                  <a:t>Overall reaction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en-US" b="0" dirty="0"/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We need to replace C with </a:t>
                </a:r>
                <a:r>
                  <a:rPr lang="en-US" dirty="0" err="1">
                    <a:solidFill>
                      <a:prstClr val="black"/>
                    </a:solidFill>
                  </a:rPr>
                  <a:t>measurables</a:t>
                </a:r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P&lt;&lt;S,  E&lt;&lt;S</a:t>
                </a:r>
              </a:p>
              <a:p>
                <a:pPr lvl="1"/>
                <a:r>
                  <a:rPr lang="en-US" altLang="en-US" b="0" dirty="0"/>
                  <a:t>Then: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steady state, rate of formation &amp; consumption of C equal: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num>
                        <m:den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  <a:blipFill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0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77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𝐸𝑆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Replace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/>
                  <a:t> with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𝐸𝑡𝑜𝑡𝑎𝑙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altLang="en-US" dirty="0">
                    <a:solidFill>
                      <a:prstClr val="black"/>
                    </a:solidFill>
                  </a:rPr>
                  <a:t>Plug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</a:rPr>
                  <a:t> back in rate equation: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altLang="en-US" dirty="0">
                    <a:solidFill>
                      <a:prstClr val="black"/>
                    </a:solidFill>
                  </a:rPr>
                  <a:t>Maximum velocity occurs when enzyme is saturated (all enzyme is tied up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"/>
                            </m:rP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en-US" dirty="0">
                    <a:solidFill>
                      <a:prstClr val="black"/>
                    </a:solidFill>
                  </a:rPr>
                  <a:t>rate now becomes: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77000"/>
              </a:xfrm>
              <a:blipFill>
                <a:blip r:embed="rId2"/>
                <a:stretch>
                  <a:fillRect l="-815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2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Michaelis-Menten</a:t>
            </a:r>
            <a:r>
              <a:rPr lang="en-US" dirty="0"/>
              <a:t> Enzyme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closed form solution.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pload.wikimedia.org/wikipedia/commons/thumb/2/23/Michaelis_Menten_S_P_E_ES.svg/512px-Michaelis_Menten_S_P_E_ES.sv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09" y="33147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epts.washington.edu/wmatkins/kinetics/mm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60422"/>
            <a:ext cx="4038600" cy="32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0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Chymotrypsin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upload.wikimedia.org/wikipedia/commons/d/db/Mechanismu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490126"/>
            <a:ext cx="5584577" cy="39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ymotrypsinA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78" y="125696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hymotrypsin rea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54" y="4488199"/>
            <a:ext cx="4408755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53200"/>
            <a:ext cx="6781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https://chem.libretexts.org/Core/Physical_and_Theoretical_Chemistry/Kinetics/Case_Studies%3A_Kinetics/Chymotrypsin_II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https://en.wikipedia.org/wiki/Chymotrypsin</a:t>
            </a:r>
          </a:p>
        </p:txBody>
      </p:sp>
    </p:spTree>
    <p:extLst>
      <p:ext uri="{BB962C8B-B14F-4D97-AF65-F5344CB8AC3E}">
        <p14:creationId xmlns:p14="http://schemas.microsoft.com/office/powerpoint/2010/main" val="41136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Chymotrypsin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Assume cleavage of substrate by chymotrypsin follows </a:t>
                </a:r>
                <a:r>
                  <a:rPr lang="en-US" altLang="en-US" dirty="0" err="1"/>
                  <a:t>Michaelis-Menten</a:t>
                </a:r>
                <a:r>
                  <a:rPr lang="en-US" altLang="en-US" dirty="0"/>
                  <a:t> kinetics: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dirty="0" err="1"/>
                  <a:t>ode_examples.mlx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40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of Reactions: Glycolysis</a:t>
            </a:r>
          </a:p>
        </p:txBody>
      </p:sp>
      <p:pic>
        <p:nvPicPr>
          <p:cNvPr id="6148" name="Picture 4" descr="https://ka-perseus-images.s3.amazonaws.com/3ac5f05c70a76473139a0abb96318146af528f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30" y="1362455"/>
            <a:ext cx="2975270" cy="49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6553200"/>
            <a:ext cx="6781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https://www.khanacademy.org/science/biology/cellular-respiration-and-fermentation/glycolysis/a/glycolysis</a:t>
            </a:r>
          </a:p>
        </p:txBody>
      </p:sp>
    </p:spTree>
    <p:extLst>
      <p:ext uri="{BB962C8B-B14F-4D97-AF65-F5344CB8AC3E}">
        <p14:creationId xmlns:p14="http://schemas.microsoft.com/office/powerpoint/2010/main" val="1052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Glycolytic Oscillations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Repetitive fluctuations in concentrations of metabolites (classical experiments in yeast and muscle)</a:t>
            </a:r>
          </a:p>
          <a:p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:intracellular glucose/hexose,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:ATP,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:triose phosphates,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:NADH,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:pyruvate,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:ethanol,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:acetate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6553200"/>
            <a:ext cx="6781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http://citeseerx.ist.psu.edu/viewdoc/download?doi=10.1.1.158.5518&amp;rep=rep1&amp;type=pdf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668" y="3031468"/>
            <a:ext cx="2791532" cy="3483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514" y="3200402"/>
            <a:ext cx="5402218" cy="32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Glycolytic Oscillations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1417638"/>
            <a:ext cx="9085298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ODEs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biological reactions are modeled with the following reaction kinetics:</a:t>
            </a:r>
          </a:p>
          <a:p>
            <a:pPr lvl="1"/>
            <a:r>
              <a:rPr lang="en-US" dirty="0"/>
              <a:t>Law of mass action</a:t>
            </a:r>
          </a:p>
          <a:p>
            <a:pPr lvl="2"/>
            <a:r>
              <a:rPr lang="en-US" dirty="0"/>
              <a:t>Irreversible Reaction</a:t>
            </a:r>
          </a:p>
          <a:p>
            <a:pPr lvl="2"/>
            <a:r>
              <a:rPr lang="en-US" dirty="0"/>
              <a:t>Reversible Reaction</a:t>
            </a:r>
          </a:p>
          <a:p>
            <a:pPr lvl="1"/>
            <a:r>
              <a:rPr lang="en-US" dirty="0" err="1"/>
              <a:t>Michaelis-menten</a:t>
            </a:r>
            <a:r>
              <a:rPr lang="en-US" dirty="0"/>
              <a:t> enzyme kinetics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5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Glycolytic Oscillations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Cycle in Glycolytic Oscillations is different than oscillations in </a:t>
            </a:r>
            <a:r>
              <a:rPr lang="en-US" dirty="0" err="1"/>
              <a:t>Lotka</a:t>
            </a:r>
            <a:r>
              <a:rPr lang="en-US" dirty="0"/>
              <a:t>-Volterra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051A3-9DA2-4EBE-9948-ABC5771BD49D}"/>
              </a:ext>
            </a:extLst>
          </p:cNvPr>
          <p:cNvGrpSpPr/>
          <p:nvPr/>
        </p:nvGrpSpPr>
        <p:grpSpPr>
          <a:xfrm>
            <a:off x="762000" y="3429000"/>
            <a:ext cx="3214246" cy="2895600"/>
            <a:chOff x="5867400" y="3962400"/>
            <a:chExt cx="3214246" cy="2895600"/>
          </a:xfrm>
        </p:grpSpPr>
        <p:pic>
          <p:nvPicPr>
            <p:cNvPr id="1026" name="Picture 2" descr="https://upload.wikimedia.org/wikipedia/commons/1/1b/VanDerPolPhaseSpace.png">
              <a:extLst>
                <a:ext uri="{FF2B5EF4-FFF2-40B4-BE49-F238E27FC236}">
                  <a16:creationId xmlns:a16="http://schemas.microsoft.com/office/drawing/2014/main" id="{CC82840E-8E47-409E-A739-AB2AD67EC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1" y="3962400"/>
              <a:ext cx="3214245" cy="209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39C08ED-BE67-4DA1-ACE8-03024910E209}"/>
                </a:ext>
              </a:extLst>
            </p:cNvPr>
            <p:cNvSpPr txBox="1">
              <a:spLocks/>
            </p:cNvSpPr>
            <p:nvPr/>
          </p:nvSpPr>
          <p:spPr>
            <a:xfrm>
              <a:off x="5867400" y="6126163"/>
              <a:ext cx="2894481" cy="7318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Stable Limit Cycle: https://en.wikipedia.org/wiki/Limit_cycle</a:t>
              </a:r>
            </a:p>
          </p:txBody>
        </p:sp>
      </p:grpSp>
      <p:pic>
        <p:nvPicPr>
          <p:cNvPr id="1028" name="Picture 4" descr="Lotka-Volterra orbits 01.svg">
            <a:extLst>
              <a:ext uri="{FF2B5EF4-FFF2-40B4-BE49-F238E27FC236}">
                <a16:creationId xmlns:a16="http://schemas.microsoft.com/office/drawing/2014/main" id="{81299505-C980-49D6-9B67-66A7FEAF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01" y="2895600"/>
            <a:ext cx="3182471" cy="31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73D23AB-B149-4F9E-9E32-C49CAAB301AC}"/>
              </a:ext>
            </a:extLst>
          </p:cNvPr>
          <p:cNvSpPr txBox="1">
            <a:spLocks/>
          </p:cNvSpPr>
          <p:nvPr/>
        </p:nvSpPr>
        <p:spPr>
          <a:xfrm>
            <a:off x="5335121" y="5943602"/>
            <a:ext cx="2894481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tx1"/>
                </a:solidFill>
              </a:rPr>
              <a:t>Lotka</a:t>
            </a:r>
            <a:r>
              <a:rPr lang="en-US" dirty="0">
                <a:solidFill>
                  <a:schemeClr val="tx1"/>
                </a:solidFill>
              </a:rPr>
              <a:t>-Volterra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https://en.wikipedia.org/wiki/Lotka%E2%80%93Volterra_equations</a:t>
            </a:r>
          </a:p>
        </p:txBody>
      </p:sp>
    </p:spTree>
    <p:extLst>
      <p:ext uri="{BB962C8B-B14F-4D97-AF65-F5344CB8AC3E}">
        <p14:creationId xmlns:p14="http://schemas.microsoft.com/office/powerpoint/2010/main" val="29557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three-component repressive network: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971802"/>
            <a:ext cx="8763000" cy="286574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6477000"/>
            <a:ext cx="6781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>
                <a:solidFill>
                  <a:schemeClr val="tx1"/>
                </a:solidFill>
              </a:rPr>
              <a:t>Mogilner</a:t>
            </a:r>
            <a:r>
              <a:rPr lang="fr-FR" dirty="0">
                <a:solidFill>
                  <a:schemeClr val="tx1"/>
                </a:solidFill>
              </a:rPr>
              <a:t> et al., </a:t>
            </a:r>
            <a:r>
              <a:rPr lang="fr-FR" dirty="0" err="1">
                <a:solidFill>
                  <a:schemeClr val="tx1"/>
                </a:solidFill>
              </a:rPr>
              <a:t>Developmental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Cell</a:t>
            </a:r>
            <a:r>
              <a:rPr lang="fr-FR" dirty="0">
                <a:solidFill>
                  <a:schemeClr val="tx1"/>
                </a:solidFill>
              </a:rPr>
              <a:t> 11:279–287, 2006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Ir</a:t>
            </a:r>
            <a:r>
              <a:rPr lang="en-US" dirty="0"/>
              <a:t>-reversible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𝑜𝑟𝑤𝑎𝑟𝑑</m:t>
                              </m:r>
                            </m:sub>
                          </m:sSub>
                        </m:e>
                      </m:groupCh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𝑐𝐶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Reaction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𝑓𝑜𝑟𝑤𝑎𝑟𝑑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many reactions, the powers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may not be a, b.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Ir</a:t>
            </a:r>
            <a:r>
              <a:rPr lang="en-US" dirty="0"/>
              <a:t>-reversible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Example: Combustion</a:t>
                </a:r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,. burning sugar (sucrose)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𝑜𝑟𝑤𝑎𝑟𝑑</m:t>
                              </m:r>
                            </m:sub>
                          </m:sSub>
                        </m:e>
                      </m:groupCh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12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dirty="0"/>
                  <a:t>See </a:t>
                </a:r>
                <a:r>
                  <a:rPr lang="en-US" dirty="0" err="1"/>
                  <a:t>ode_examples.mlx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  <a:blipFill>
                <a:blip r:embed="rId2"/>
                <a:stretch>
                  <a:fillRect l="-1259" t="-6286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1C5BBC-4A06-456B-BA02-DBB8B271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18" y="3097990"/>
            <a:ext cx="4641882" cy="348537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F7280C2-B1FA-4859-BD95-6F0825755C70}"/>
              </a:ext>
            </a:extLst>
          </p:cNvPr>
          <p:cNvSpPr txBox="1">
            <a:spLocks/>
          </p:cNvSpPr>
          <p:nvPr/>
        </p:nvSpPr>
        <p:spPr>
          <a:xfrm>
            <a:off x="4419600" y="6553200"/>
            <a:ext cx="4641882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https://www.acs.org/content/dam/acsorg/education/resources/highschool/chemmatters/archive/chemmatters-december-2010-sugar-an-unusual-explosive.pdf</a:t>
            </a:r>
          </a:p>
        </p:txBody>
      </p:sp>
    </p:spTree>
    <p:extLst>
      <p:ext uri="{BB962C8B-B14F-4D97-AF65-F5344CB8AC3E}">
        <p14:creationId xmlns:p14="http://schemas.microsoft.com/office/powerpoint/2010/main" val="363891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Reversible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𝑜𝑟𝑤𝑎𝑟𝑑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𝑒𝑣𝑒𝑟𝑠𝑒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reactions, occurring simultaneously: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𝑜𝑟𝑤𝑎𝑟𝑑</m:t>
                              </m:r>
                            </m:sub>
                          </m:sSub>
                        </m:e>
                      </m:groupCh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←"/>
                          <m:pos m:val="top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𝑟𝑒𝑣𝑒𝑟𝑠𝑒</m:t>
                              </m:r>
                            </m:sub>
                          </m:sSub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Example: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𝑜𝑟𝑤𝑎𝑟𝑑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𝑒𝑣𝑒𝑟𝑠𝑒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sz="2800" dirty="0">
                    <a:solidFill>
                      <a:prstClr val="black"/>
                    </a:solidFill>
                  </a:rPr>
                  <a:t>See 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ode_examples.mlx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73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may be several intermediate reactions making up the overall reaction</a:t>
                </a:r>
              </a:p>
              <a:p>
                <a:r>
                  <a:rPr lang="en-US" altLang="en-US" dirty="0"/>
                  <a:t>Example: Reaction of hydrogen and nitric oxide: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observed rate equation: </a:t>
                </a:r>
                <a:endParaRPr lang="en-US" alt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k</m:t>
                      </m:r>
                      <m:sSup>
                        <m:sSup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</m:d>
                        </m:e>
                        <m:sup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2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elementary steps are:</a:t>
                </a:r>
              </a:p>
              <a:p>
                <a:pPr lvl="1"/>
                <a:r>
                  <a:rPr lang="en-US" altLang="en-US" dirty="0"/>
                  <a:t>fast equilibrium: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b="0" dirty="0">
                    <a:latin typeface="Cambria Math" panose="02040503050406030204" pitchFamily="18" charset="0"/>
                  </a:rPr>
                  <a:t>with equilibrium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en-US" dirty="0"/>
                  <a:t>slow: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</a:rPr>
                  <a:t>with rate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en-US" dirty="0"/>
                  <a:t>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The slowest elementary step controls the reaction rate: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Rewrite: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</m:d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</m:d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</m:d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Reversible Receptor-Ligand binding to form Complex: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  <m:mr>
                          <m:e>
                            <m:groupChr>
                              <m:groupChrPr>
                                <m:chr m:val="←"/>
                                <m:pos m:val="top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groupChr>
                          </m:e>
                        </m:mr>
                      </m:m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equilibrium: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Binding, association 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Dissociation 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kinetics can be determined analytically.</a:t>
                </a:r>
              </a:p>
              <a:p>
                <a:pPr lvl="1"/>
                <a:r>
                  <a:rPr lang="en-US" dirty="0"/>
                  <a:t>See: https://en.wikipedia.org/wiki/Receptor-ligand_kinetics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the steady-state concentration of the bound receptor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0"/>
                <a:endParaRPr lang="en-US" sz="25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500" dirty="0">
                    <a:solidFill>
                      <a:prstClr val="black"/>
                    </a:solidFill>
                  </a:rPr>
                  <a:t>See </a:t>
                </a:r>
                <a:r>
                  <a:rPr lang="en-US" sz="2500" dirty="0" err="1">
                    <a:solidFill>
                      <a:prstClr val="black"/>
                    </a:solidFill>
                  </a:rPr>
                  <a:t>ode_examples.mlx</a:t>
                </a:r>
                <a:endParaRPr lang="en-US" sz="2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8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23936</TotalTime>
  <Words>876</Words>
  <Application>Microsoft Office PowerPoint</Application>
  <PresentationFormat>On-screen Show (4:3)</PresentationFormat>
  <Paragraphs>129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Comic Sans MS</vt:lpstr>
      <vt:lpstr>Office Theme</vt:lpstr>
      <vt:lpstr>ODE Examples</vt:lpstr>
      <vt:lpstr>ODEs in Biology</vt:lpstr>
      <vt:lpstr>Ir-reversible Reactions</vt:lpstr>
      <vt:lpstr>Ir-reversible Reactions</vt:lpstr>
      <vt:lpstr>Reversible Reactions</vt:lpstr>
      <vt:lpstr>Intermediate Reactions</vt:lpstr>
      <vt:lpstr>Intermediate Reactions</vt:lpstr>
      <vt:lpstr>Binding Kinetics</vt:lpstr>
      <vt:lpstr>Binding Kinetics</vt:lpstr>
      <vt:lpstr>Binding Kinetics</vt:lpstr>
      <vt:lpstr>Enzyme Kinetics</vt:lpstr>
      <vt:lpstr>PowerPoint Presentation</vt:lpstr>
      <vt:lpstr>PowerPoint Presentation</vt:lpstr>
      <vt:lpstr>Michaelis-Menten Enzyme Kinetics</vt:lpstr>
      <vt:lpstr>Example: Chymotrypsin</vt:lpstr>
      <vt:lpstr>Example: Chymotrypsin</vt:lpstr>
      <vt:lpstr>Network of Reactions: Glycolysis</vt:lpstr>
      <vt:lpstr>Glycolytic Oscillations</vt:lpstr>
      <vt:lpstr>Glycolytic Oscillations</vt:lpstr>
      <vt:lpstr>Glycolytic Oscillations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BMES 680-501: Scientific Computing &amp; Visualization</dc:title>
  <dc:creator>ahmet</dc:creator>
  <cp:lastModifiedBy>Sacan,Ahmet</cp:lastModifiedBy>
  <cp:revision>1010</cp:revision>
  <cp:lastPrinted>2011-02-01T20:41:19Z</cp:lastPrinted>
  <dcterms:created xsi:type="dcterms:W3CDTF">2006-08-16T00:00:00Z</dcterms:created>
  <dcterms:modified xsi:type="dcterms:W3CDTF">2024-04-19T20:45:38Z</dcterms:modified>
</cp:coreProperties>
</file>