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jQtQ9fijyEtC+ijDjhDavPqogj7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366763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4366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87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712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5927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3042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1816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979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4609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4876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3235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2120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739775" y="291147"/>
            <a:ext cx="3304540"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 name="Google Shape;16;p11"/>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11"/>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258153" y="276551"/>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56" name="Google Shape;56;p1"/>
          <p:cNvSpPr/>
          <p:nvPr/>
        </p:nvSpPr>
        <p:spPr>
          <a:xfrm>
            <a:off x="3429000" y="36227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8" name="Google Shape;58;p1"/>
          <p:cNvSpPr txBox="1"/>
          <p:nvPr/>
        </p:nvSpPr>
        <p:spPr>
          <a:xfrm>
            <a:off x="6484620" y="1546000"/>
            <a:ext cx="4000500" cy="509100"/>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r>
              <a:rPr lang="en-US" sz="3200" dirty="0">
                <a:latin typeface="Trebuchet MS"/>
                <a:ea typeface="Trebuchet MS"/>
                <a:cs typeface="Trebuchet MS"/>
                <a:sym typeface="Trebuchet MS"/>
              </a:rPr>
              <a:t>KABILAN C</a:t>
            </a:r>
            <a:endParaRPr sz="3200" dirty="0">
              <a:latin typeface="Trebuchet MS"/>
              <a:ea typeface="Trebuchet MS"/>
              <a:cs typeface="Trebuchet MS"/>
              <a:sym typeface="Trebuchet MS"/>
            </a:endParaRPr>
          </a:p>
        </p:txBody>
      </p:sp>
      <p:sp>
        <p:nvSpPr>
          <p:cNvPr id="59" name="Google Shape;59;p1"/>
          <p:cNvSpPr txBox="1"/>
          <p:nvPr/>
        </p:nvSpPr>
        <p:spPr>
          <a:xfrm>
            <a:off x="6484620" y="2316654"/>
            <a:ext cx="4107180" cy="382156"/>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dirty="0" smtClean="0">
                <a:latin typeface="Trebuchet MS"/>
                <a:ea typeface="Trebuchet MS"/>
                <a:cs typeface="Trebuchet MS"/>
                <a:sym typeface="Trebuchet MS"/>
              </a:rPr>
              <a:t>821721104023</a:t>
            </a:r>
            <a:endParaRPr sz="2400" dirty="0">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1"/>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1</a:t>
            </a:fld>
            <a:endParaRPr/>
          </a:p>
        </p:txBody>
      </p:sp>
      <p:sp>
        <p:nvSpPr>
          <p:cNvPr id="12" name="Google Shape;59;p1"/>
          <p:cNvSpPr txBox="1"/>
          <p:nvPr/>
        </p:nvSpPr>
        <p:spPr>
          <a:xfrm>
            <a:off x="6100549" y="3274272"/>
            <a:ext cx="4491251" cy="75148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dirty="0" smtClean="0">
                <a:solidFill>
                  <a:srgbClr val="00B050"/>
                </a:solidFill>
                <a:latin typeface="Trebuchet MS"/>
                <a:ea typeface="Trebuchet MS"/>
                <a:cs typeface="Trebuchet MS"/>
                <a:sym typeface="Trebuchet MS"/>
              </a:rPr>
              <a:t>B.E-Computer Science and Engineering 3</a:t>
            </a:r>
            <a:r>
              <a:rPr lang="en-US" sz="2400" baseline="30000" dirty="0" smtClean="0">
                <a:solidFill>
                  <a:srgbClr val="00B050"/>
                </a:solidFill>
                <a:latin typeface="Trebuchet MS"/>
                <a:ea typeface="Trebuchet MS"/>
                <a:cs typeface="Trebuchet MS"/>
                <a:sym typeface="Trebuchet MS"/>
              </a:rPr>
              <a:t>rd</a:t>
            </a:r>
            <a:r>
              <a:rPr lang="en-US" sz="2400" dirty="0" smtClean="0">
                <a:solidFill>
                  <a:srgbClr val="00B050"/>
                </a:solidFill>
                <a:latin typeface="Trebuchet MS"/>
                <a:ea typeface="Trebuchet MS"/>
                <a:cs typeface="Trebuchet MS"/>
                <a:sym typeface="Trebuchet MS"/>
              </a:rPr>
              <a:t> Year</a:t>
            </a:r>
            <a:endParaRPr sz="2400" dirty="0">
              <a:solidFill>
                <a:srgbClr val="00B050"/>
              </a:solidFill>
              <a:latin typeface="Trebuchet MS"/>
              <a:ea typeface="Trebuchet MS"/>
              <a:cs typeface="Trebuchet MS"/>
              <a:sym typeface="Trebuchet MS"/>
            </a:endParaRPr>
          </a:p>
        </p:txBody>
      </p:sp>
      <p:sp>
        <p:nvSpPr>
          <p:cNvPr id="13" name="Google Shape;59;p1"/>
          <p:cNvSpPr txBox="1"/>
          <p:nvPr/>
        </p:nvSpPr>
        <p:spPr>
          <a:xfrm>
            <a:off x="6100549" y="4225478"/>
            <a:ext cx="4107180" cy="75148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dirty="0" smtClean="0">
                <a:solidFill>
                  <a:srgbClr val="00B050"/>
                </a:solidFill>
                <a:latin typeface="Trebuchet MS"/>
                <a:ea typeface="Trebuchet MS"/>
                <a:cs typeface="Trebuchet MS"/>
                <a:sym typeface="Trebuchet MS"/>
              </a:rPr>
              <a:t>Sir Issac Newton College of Engineering and Technology</a:t>
            </a:r>
            <a:endParaRPr sz="2400" dirty="0">
              <a:solidFill>
                <a:srgbClr val="00B050"/>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8" name="Google Shape;198;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9" name="Google Shape;199;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0" name="Google Shape;200;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201" name="Google Shape;201;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2" name="Google Shape;202;p10"/>
          <p:cNvSpPr txBox="1">
            <a:spLocks noGrp="1"/>
          </p:cNvSpPr>
          <p:nvPr>
            <p:ph type="title"/>
          </p:nvPr>
        </p:nvSpPr>
        <p:spPr>
          <a:xfrm>
            <a:off x="261290" y="573094"/>
            <a:ext cx="9764400" cy="752400"/>
          </a:xfrm>
          <a:prstGeom prst="rect">
            <a:avLst/>
          </a:prstGeom>
          <a:noFill/>
          <a:ln>
            <a:noFill/>
          </a:ln>
        </p:spPr>
        <p:txBody>
          <a:bodyPr spcFirstLastPara="1" wrap="square" lIns="0" tIns="13325" rIns="0" bIns="0" anchor="t" anchorCtr="0">
            <a:spAutoFit/>
          </a:bodyPr>
          <a:lstStyle/>
          <a:p>
            <a:pPr marL="209550" lvl="0" indent="0" algn="l" rtl="0">
              <a:lnSpc>
                <a:spcPct val="100000"/>
              </a:lnSpc>
              <a:spcBef>
                <a:spcPts val="0"/>
              </a:spcBef>
              <a:spcAft>
                <a:spcPts val="0"/>
              </a:spcAft>
              <a:buNone/>
            </a:pPr>
            <a:r>
              <a:rPr lang="en-US"/>
              <a:t>RESULTS</a:t>
            </a:r>
            <a:endParaRPr/>
          </a:p>
        </p:txBody>
      </p:sp>
      <p:sp>
        <p:nvSpPr>
          <p:cNvPr id="203" name="Google Shape;203;p1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10</a:t>
            </a:fld>
            <a:endParaRPr/>
          </a:p>
        </p:txBody>
      </p:sp>
      <p:sp>
        <p:nvSpPr>
          <p:cNvPr id="2" name="TextBox 1"/>
          <p:cNvSpPr txBox="1"/>
          <p:nvPr/>
        </p:nvSpPr>
        <p:spPr>
          <a:xfrm>
            <a:off x="597090" y="1478762"/>
            <a:ext cx="4670946" cy="369332"/>
          </a:xfrm>
          <a:prstGeom prst="rect">
            <a:avLst/>
          </a:prstGeom>
          <a:noFill/>
        </p:spPr>
        <p:txBody>
          <a:bodyPr wrap="square" rtlCol="0">
            <a:spAutoFit/>
          </a:bodyPr>
          <a:lstStyle/>
          <a:p>
            <a:r>
              <a:rPr lang="en-US" sz="1800" b="1" dirty="0" smtClean="0">
                <a:solidFill>
                  <a:schemeClr val="accent1">
                    <a:lumMod val="50000"/>
                  </a:schemeClr>
                </a:solidFill>
              </a:rPr>
              <a:t>Training and validation Accuracy &amp;Loss:</a:t>
            </a:r>
            <a:endParaRPr lang="en-US" sz="1800" b="1" dirty="0">
              <a:solidFill>
                <a:schemeClr val="accent1">
                  <a:lumMod val="50000"/>
                </a:schemeClr>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2019300"/>
            <a:ext cx="12192001" cy="48386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8" name="Google Shape;198;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9" name="Google Shape;199;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0" name="Google Shape;200;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201" name="Google Shape;201;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3" name="Google Shape;203;p1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11</a:t>
            </a:fld>
            <a:endParaRPr/>
          </a:p>
        </p:txBody>
      </p:sp>
      <p:sp>
        <p:nvSpPr>
          <p:cNvPr id="5" name="TextBox 4"/>
          <p:cNvSpPr txBox="1"/>
          <p:nvPr/>
        </p:nvSpPr>
        <p:spPr>
          <a:xfrm>
            <a:off x="3138986" y="3087522"/>
            <a:ext cx="4735773" cy="830997"/>
          </a:xfrm>
          <a:prstGeom prst="rect">
            <a:avLst/>
          </a:prstGeom>
          <a:noFill/>
        </p:spPr>
        <p:txBody>
          <a:bodyPr wrap="square" rtlCol="0">
            <a:spAutoFit/>
          </a:bodyPr>
          <a:lstStyle/>
          <a:p>
            <a:r>
              <a:rPr lang="en-US" sz="4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24499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2"/>
          <p:cNvSpPr/>
          <p:nvPr/>
        </p:nvSpPr>
        <p:spPr>
          <a:xfrm>
            <a:off x="-448389" y="-152404"/>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nvGrpSpPr>
          <p:cNvPr id="68" name="Google Shape;68;p2"/>
          <p:cNvGrpSpPr/>
          <p:nvPr/>
        </p:nvGrpSpPr>
        <p:grpSpPr>
          <a:xfrm>
            <a:off x="7477599" y="192436"/>
            <a:ext cx="4743796" cy="6858466"/>
            <a:chOff x="7448612" y="0"/>
            <a:chExt cx="4743796" cy="6858466"/>
          </a:xfrm>
        </p:grpSpPr>
        <p:sp>
          <p:nvSpPr>
            <p:cNvPr id="69" name="Google Shape;69;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0" name="Google Shape;70;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1" name="Google Shape;71;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2" name="Google Shape;72;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3" name="Google Shape;73;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4" name="Google Shape;74;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5" name="Google Shape;75;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6" name="Google Shape;76;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7" name="Google Shape;77;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78" name="Google Shape;78;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9" name="Google Shape;79;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0" name="Google Shape;80;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1" name="Google Shape;81;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2" name="Google Shape;82;p2"/>
          <p:cNvSpPr txBox="1">
            <a:spLocks noGrp="1"/>
          </p:cNvSpPr>
          <p:nvPr>
            <p:ph type="title"/>
          </p:nvPr>
        </p:nvSpPr>
        <p:spPr>
          <a:xfrm>
            <a:off x="514331" y="535207"/>
            <a:ext cx="9764395" cy="1819408"/>
          </a:xfrm>
          <a:prstGeom prst="rect">
            <a:avLst/>
          </a:prstGeom>
          <a:noFill/>
          <a:ln>
            <a:noFill/>
          </a:ln>
        </p:spPr>
        <p:txBody>
          <a:bodyPr spcFirstLastPara="1" wrap="square" lIns="0" tIns="460675" rIns="0" bIns="0" anchor="t" anchorCtr="0">
            <a:spAutoFit/>
          </a:bodyPr>
          <a:lstStyle/>
          <a:p>
            <a:pPr marL="193675" lvl="0" indent="0" algn="l" rtl="0">
              <a:spcBef>
                <a:spcPts val="0"/>
              </a:spcBef>
              <a:spcAft>
                <a:spcPts val="0"/>
              </a:spcAft>
              <a:buNone/>
            </a:pPr>
            <a:r>
              <a:rPr lang="en-US" sz="4400" dirty="0" smtClean="0">
                <a:effectLst>
                  <a:outerShdw blurRad="38100" dist="38100" dir="2700000" algn="tl">
                    <a:srgbClr val="000000">
                      <a:alpha val="43137"/>
                    </a:srgbClr>
                  </a:outerShdw>
                </a:effectLst>
              </a:rPr>
              <a:t>BREAST CANCER PREDICTION USING ARTIFICIAL NEURAL NETWORK(</a:t>
            </a:r>
            <a:r>
              <a:rPr lang="en-US" sz="4400" dirty="0" smtClean="0">
                <a:solidFill>
                  <a:schemeClr val="bg2">
                    <a:lumMod val="60000"/>
                    <a:lumOff val="40000"/>
                  </a:schemeClr>
                </a:solidFill>
                <a:effectLst>
                  <a:outerShdw blurRad="38100" dist="38100" dir="2700000" algn="tl">
                    <a:srgbClr val="000000">
                      <a:alpha val="43137"/>
                    </a:srgbClr>
                  </a:outerShdw>
                </a:effectLst>
              </a:rPr>
              <a:t>ANN</a:t>
            </a:r>
            <a:r>
              <a:rPr lang="en-US" sz="4400" dirty="0" smtClean="0">
                <a:effectLst>
                  <a:outerShdw blurRad="38100" dist="38100" dir="2700000" algn="tl">
                    <a:srgbClr val="000000">
                      <a:alpha val="43137"/>
                    </a:srgbClr>
                  </a:outerShdw>
                </a:effectLst>
              </a:rPr>
              <a:t>)</a:t>
            </a:r>
            <a:endParaRPr lang="en-US" sz="4250" dirty="0">
              <a:effectLst>
                <a:outerShdw blurRad="38100" dist="38100" dir="2700000" algn="tl">
                  <a:srgbClr val="000000">
                    <a:alpha val="43137"/>
                  </a:srgbClr>
                </a:outerShdw>
              </a:effectLst>
            </a:endParaRPr>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2"/>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2</a:t>
            </a:fld>
            <a:endParaRPr/>
          </a:p>
        </p:txBody>
      </p:sp>
      <p:pic>
        <p:nvPicPr>
          <p:cNvPr id="88" name="Google Shape;88;p2"/>
          <p:cNvPicPr preferRelativeResize="0"/>
          <p:nvPr/>
        </p:nvPicPr>
        <p:blipFill rotWithShape="1">
          <a:blip r:embed="rId5">
            <a:alphaModFix/>
          </a:blip>
          <a:srcRect/>
          <a:stretch/>
        </p:blipFill>
        <p:spPr>
          <a:xfrm>
            <a:off x="1203500" y="2624738"/>
            <a:ext cx="5720459" cy="3428676"/>
          </a:xfrm>
          <a:prstGeom prst="rect">
            <a:avLst/>
          </a:prstGeom>
          <a:noFill/>
          <a:ln>
            <a:noFill/>
          </a:ln>
          <a:effectLst>
            <a:softEdge rad="127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3"/>
          <p:cNvSpPr/>
          <p:nvPr/>
        </p:nvSpPr>
        <p:spPr>
          <a:xfrm>
            <a:off x="1143000" y="12132"/>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nvGrpSpPr>
          <p:cNvPr id="94" name="Google Shape;94;p3"/>
          <p:cNvGrpSpPr/>
          <p:nvPr/>
        </p:nvGrpSpPr>
        <p:grpSpPr>
          <a:xfrm>
            <a:off x="7448612" y="0"/>
            <a:ext cx="4743796" cy="6858466"/>
            <a:chOff x="7448612" y="0"/>
            <a:chExt cx="4743796" cy="6858466"/>
          </a:xfrm>
        </p:grpSpPr>
        <p:sp>
          <p:nvSpPr>
            <p:cNvPr id="95" name="Google Shape;95;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6" name="Google Shape;96;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7" name="Google Shape;97;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8" name="Google Shape;98;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9" name="Google Shape;99;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0" name="Google Shape;100;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1" name="Google Shape;101;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2" name="Google Shape;102;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3" name="Google Shape;103;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104" name="Google Shape;104;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5" name="Google Shape;105;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7" name="Google Shape;107;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08" name="Google Shape;108;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9" name="Google Shape;109;p3"/>
          <p:cNvGrpSpPr/>
          <p:nvPr/>
        </p:nvGrpSpPr>
        <p:grpSpPr>
          <a:xfrm>
            <a:off x="47625" y="3819523"/>
            <a:ext cx="4124325" cy="3009898"/>
            <a:chOff x="47625" y="3819523"/>
            <a:chExt cx="4124325" cy="3009898"/>
          </a:xfrm>
        </p:grpSpPr>
        <p:pic>
          <p:nvPicPr>
            <p:cNvPr id="110" name="Google Shape;110;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1" name="Google Shape;111;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2" name="Google Shape;112;p3"/>
          <p:cNvSpPr txBox="1">
            <a:spLocks noGrp="1"/>
          </p:cNvSpPr>
          <p:nvPr>
            <p:ph type="title"/>
          </p:nvPr>
        </p:nvSpPr>
        <p:spPr>
          <a:xfrm>
            <a:off x="452111" y="67469"/>
            <a:ext cx="9764395" cy="1122362"/>
          </a:xfrm>
          <a:prstGeom prst="rect">
            <a:avLst/>
          </a:prstGeom>
          <a:noFill/>
          <a:ln>
            <a:noFill/>
          </a:ln>
        </p:spPr>
        <p:txBody>
          <a:bodyPr spcFirstLastPara="1" wrap="square" lIns="0" tIns="73275" rIns="0" bIns="0" anchor="t" anchorCtr="0">
            <a:spAutoFit/>
          </a:bodyPr>
          <a:lstStyle/>
          <a:p>
            <a:pPr marL="193675" lvl="0" indent="0" algn="l" rtl="0">
              <a:lnSpc>
                <a:spcPct val="100000"/>
              </a:lnSpc>
              <a:spcBef>
                <a:spcPts val="0"/>
              </a:spcBef>
              <a:spcAft>
                <a:spcPts val="0"/>
              </a:spcAft>
              <a:buNone/>
            </a:pPr>
            <a:r>
              <a:rPr lang="en-US"/>
              <a:t>AGENDA</a:t>
            </a:r>
            <a:endParaRPr/>
          </a:p>
        </p:txBody>
      </p:sp>
      <p:sp>
        <p:nvSpPr>
          <p:cNvPr id="113" name="Google Shape;113;p3"/>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3</a:t>
            </a:fld>
            <a:endParaRPr/>
          </a:p>
        </p:txBody>
      </p:sp>
      <p:sp>
        <p:nvSpPr>
          <p:cNvPr id="114" name="Google Shape;114;p3"/>
          <p:cNvSpPr txBox="1"/>
          <p:nvPr/>
        </p:nvSpPr>
        <p:spPr>
          <a:xfrm>
            <a:off x="2319336" y="2085141"/>
            <a:ext cx="5529263" cy="2862322"/>
          </a:xfrm>
          <a:prstGeom prst="rect">
            <a:avLst/>
          </a:prstGeom>
          <a:noFill/>
          <a:ln>
            <a:noFill/>
          </a:ln>
        </p:spPr>
        <p:txBody>
          <a:bodyPr spcFirstLastPara="1" wrap="square" lIns="91425" tIns="45700" rIns="91425" bIns="45700" anchor="t" anchorCtr="0">
            <a:spAutoFit/>
          </a:bodyPr>
          <a:lstStyle/>
          <a:p>
            <a:pPr marL="285750" lvl="0" indent="-285750" algn="l" rtl="0">
              <a:spcBef>
                <a:spcPts val="0"/>
              </a:spcBef>
              <a:spcAft>
                <a:spcPts val="0"/>
              </a:spcAft>
              <a:buSzPts val="1800"/>
              <a:buFont typeface="Courier New"/>
              <a:buChar char="o"/>
            </a:pPr>
            <a:r>
              <a:rPr lang="en-US" sz="1800"/>
              <a:t>PROBLEM STATEMENT</a:t>
            </a:r>
            <a:endParaRPr/>
          </a:p>
          <a:p>
            <a:pPr marL="285750" lvl="0" indent="-285750" algn="l" rtl="0">
              <a:spcBef>
                <a:spcPts val="0"/>
              </a:spcBef>
              <a:spcAft>
                <a:spcPts val="0"/>
              </a:spcAft>
              <a:buSzPts val="1800"/>
              <a:buFont typeface="Courier New"/>
              <a:buChar char="o"/>
            </a:pPr>
            <a:r>
              <a:rPr lang="en-US" sz="1800"/>
              <a:t>PROJECT OVERVIEW</a:t>
            </a:r>
            <a:endParaRPr/>
          </a:p>
          <a:p>
            <a:pPr marL="285750" lvl="0" indent="-285750" algn="l" rtl="0">
              <a:spcBef>
                <a:spcPts val="0"/>
              </a:spcBef>
              <a:spcAft>
                <a:spcPts val="0"/>
              </a:spcAft>
              <a:buSzPts val="1800"/>
              <a:buFont typeface="Courier New"/>
              <a:buChar char="o"/>
            </a:pPr>
            <a:r>
              <a:rPr lang="en-US" sz="1800"/>
              <a:t>WHO ARE THE END USER?</a:t>
            </a:r>
            <a:endParaRPr/>
          </a:p>
          <a:p>
            <a:pPr marL="285750" lvl="0" indent="-285750" algn="l" rtl="0">
              <a:spcBef>
                <a:spcPts val="0"/>
              </a:spcBef>
              <a:spcAft>
                <a:spcPts val="0"/>
              </a:spcAft>
              <a:buSzPts val="1800"/>
              <a:buFont typeface="Courier New"/>
              <a:buChar char="o"/>
            </a:pPr>
            <a:r>
              <a:rPr lang="en-US" sz="1800"/>
              <a:t>YOUR SOLUTION AND ITS VALUE PROPESITION</a:t>
            </a:r>
            <a:endParaRPr/>
          </a:p>
          <a:p>
            <a:pPr marL="285750" lvl="0" indent="-285750" algn="l" rtl="0">
              <a:spcBef>
                <a:spcPts val="0"/>
              </a:spcBef>
              <a:spcAft>
                <a:spcPts val="0"/>
              </a:spcAft>
              <a:buSzPts val="1800"/>
              <a:buFont typeface="Courier New"/>
              <a:buChar char="o"/>
            </a:pPr>
            <a:r>
              <a:rPr lang="en-US" sz="1800"/>
              <a:t>THE WOW IN YOUR SOLUTION</a:t>
            </a:r>
            <a:endParaRPr/>
          </a:p>
          <a:p>
            <a:pPr marL="285750" lvl="0" indent="-285750" algn="l" rtl="0">
              <a:spcBef>
                <a:spcPts val="0"/>
              </a:spcBef>
              <a:spcAft>
                <a:spcPts val="0"/>
              </a:spcAft>
              <a:buSzPts val="1800"/>
              <a:buFont typeface="Courier New"/>
              <a:buChar char="o"/>
            </a:pPr>
            <a:r>
              <a:rPr lang="en-US" sz="1800"/>
              <a:t>MODELLING</a:t>
            </a:r>
            <a:endParaRPr/>
          </a:p>
          <a:p>
            <a:pPr marL="285750" lvl="0" indent="-285750" algn="l" rtl="0">
              <a:spcBef>
                <a:spcPts val="0"/>
              </a:spcBef>
              <a:spcAft>
                <a:spcPts val="0"/>
              </a:spcAft>
              <a:buSzPts val="1800"/>
              <a:buFont typeface="Courier New"/>
              <a:buChar char="o"/>
            </a:pPr>
            <a:r>
              <a:rPr lang="en-US" sz="1800"/>
              <a:t>RESULT</a:t>
            </a:r>
            <a:endParaRPr/>
          </a:p>
          <a:p>
            <a:pPr marL="0" lvl="0" indent="0" algn="l" rtl="0">
              <a:spcBef>
                <a:spcPts val="0"/>
              </a:spcBef>
              <a:spcAft>
                <a:spcPts val="0"/>
              </a:spcAft>
              <a:buNone/>
            </a:pPr>
            <a:r>
              <a:rPr lang="en-US" sz="1800"/>
              <a:t> </a:t>
            </a:r>
            <a:endParaRPr/>
          </a:p>
          <a:p>
            <a:pPr marL="285750" lvl="0" indent="-171450" algn="l" rtl="0">
              <a:spcBef>
                <a:spcPts val="0"/>
              </a:spcBef>
              <a:spcAft>
                <a:spcPts val="0"/>
              </a:spcAft>
              <a:buSzPts val="1800"/>
              <a:buFont typeface="Courier New"/>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4"/>
          <p:cNvGrpSpPr/>
          <p:nvPr/>
        </p:nvGrpSpPr>
        <p:grpSpPr>
          <a:xfrm>
            <a:off x="7991475" y="2933700"/>
            <a:ext cx="2762250" cy="3257550"/>
            <a:chOff x="7991475" y="2933700"/>
            <a:chExt cx="2762250" cy="3257550"/>
          </a:xfrm>
        </p:grpSpPr>
        <p:sp>
          <p:nvSpPr>
            <p:cNvPr id="120" name="Google Shape;12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1" name="Google Shape;12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22" name="Google Shape;122;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3" name="Google Shape;12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4" name="Google Shape;124;p4"/>
          <p:cNvSpPr txBox="1">
            <a:spLocks noGrp="1"/>
          </p:cNvSpPr>
          <p:nvPr>
            <p:ph type="title"/>
          </p:nvPr>
        </p:nvSpPr>
        <p:spPr>
          <a:xfrm>
            <a:off x="834071" y="575055"/>
            <a:ext cx="6781379"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125" name="Google Shape;125;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6" name="Google Shape;126;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7" name="Google Shape;127;p4"/>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4</a:t>
            </a:fld>
            <a:endParaRPr/>
          </a:p>
        </p:txBody>
      </p:sp>
      <p:sp>
        <p:nvSpPr>
          <p:cNvPr id="128" name="Google Shape;128;p4"/>
          <p:cNvSpPr txBox="1"/>
          <p:nvPr/>
        </p:nvSpPr>
        <p:spPr>
          <a:xfrm>
            <a:off x="720986" y="1219200"/>
            <a:ext cx="7391400" cy="6186309"/>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800"/>
              <a:t>Breast cancer is one of the most prevalent forms of cancer among women worldwide, with early detection playing a crucial role in successful treatment and patient outcomes. However, accurate diagnosis relies heavily on the expertise of healthcare professionals and can be subject to variability.</a:t>
            </a:r>
            <a:endParaRPr/>
          </a:p>
          <a:p>
            <a:pPr marL="0" lvl="0" indent="0" algn="l" rtl="0">
              <a:spcBef>
                <a:spcPts val="0"/>
              </a:spcBef>
              <a:spcAft>
                <a:spcPts val="0"/>
              </a:spcAft>
              <a:buNone/>
            </a:pPr>
            <a:r>
              <a:rPr lang="en-US" sz="1800"/>
              <a:t>The problem at hand is to develop a machine learning model that can accurately predict the likelihood of breast cancer based on patient data and tumor characteristics. This predictive model </a:t>
            </a:r>
            <a:endParaRPr sz="1800"/>
          </a:p>
          <a:p>
            <a:pPr marL="0" lvl="0" indent="0" algn="l" rtl="0">
              <a:spcBef>
                <a:spcPts val="0"/>
              </a:spcBef>
              <a:spcAft>
                <a:spcPts val="0"/>
              </a:spcAft>
              <a:buNone/>
            </a:pPr>
            <a:r>
              <a:rPr lang="en-US" sz="1800"/>
              <a:t>  </a:t>
            </a:r>
            <a:r>
              <a:rPr lang="en-US" sz="1800" b="1"/>
              <a:t>Data Availability</a:t>
            </a:r>
            <a:r>
              <a:rPr lang="en-US" sz="1800"/>
              <a:t>: Accessing comprehensive datasets containing patient demographics, medical history, and tumor characteristics such as size, shape, and histology.</a:t>
            </a:r>
            <a:endParaRPr/>
          </a:p>
          <a:p>
            <a:pPr marL="0" lvl="0" indent="0" algn="l" rtl="0">
              <a:spcBef>
                <a:spcPts val="0"/>
              </a:spcBef>
              <a:spcAft>
                <a:spcPts val="0"/>
              </a:spcAft>
              <a:buNone/>
            </a:pPr>
            <a:r>
              <a:rPr lang="en-US" sz="1800" b="1"/>
              <a:t>Prediction Task</a:t>
            </a:r>
            <a:r>
              <a:rPr lang="en-US" sz="1800"/>
              <a:t>: Framing the problem as a binary classification task to predict the likelihood of breast cancer (benign or malignant) based on available features.</a:t>
            </a:r>
            <a:endParaRPr/>
          </a:p>
          <a:p>
            <a:pPr marL="0" lvl="0" indent="0" algn="l" rtl="0">
              <a:spcBef>
                <a:spcPts val="0"/>
              </a:spcBef>
              <a:spcAft>
                <a:spcPts val="0"/>
              </a:spcAft>
              <a:buNone/>
            </a:pPr>
            <a:r>
              <a:rPr lang="en-US" sz="1800" b="1"/>
              <a:t>Accuracy and Reliability</a:t>
            </a:r>
            <a:r>
              <a:rPr lang="en-US" sz="1800"/>
              <a:t>: Developing a model that achieves high accuracy, sensitivity, and specificity to ensure reliable predictions and minimize false positives and false negatives.</a:t>
            </a:r>
            <a:endParaRPr/>
          </a:p>
          <a:p>
            <a:pPr marL="0" lvl="0" indent="0" algn="l" rtl="0">
              <a:spcBef>
                <a:spcPts val="0"/>
              </a:spcBef>
              <a:spcAft>
                <a:spcPts val="0"/>
              </a:spcAft>
              <a:buNone/>
            </a:pPr>
            <a:r>
              <a:rPr lang="en-US" sz="1800" b="1"/>
              <a:t>Clinical Utility</a:t>
            </a:r>
            <a:r>
              <a:rPr lang="en-US" sz="1800"/>
              <a:t>: Ensuring that the predictive model is interpretable and actionable for healthcare professionals, facilitating informed decision-making and treatment planning.</a:t>
            </a:r>
            <a:endParaRPr/>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pSp>
        <p:nvGrpSpPr>
          <p:cNvPr id="133" name="Google Shape;133;p5"/>
          <p:cNvGrpSpPr/>
          <p:nvPr/>
        </p:nvGrpSpPr>
        <p:grpSpPr>
          <a:xfrm>
            <a:off x="8658225" y="2647950"/>
            <a:ext cx="3533775" cy="3810000"/>
            <a:chOff x="8658225" y="2647950"/>
            <a:chExt cx="3533775" cy="3810000"/>
          </a:xfrm>
        </p:grpSpPr>
        <p:sp>
          <p:nvSpPr>
            <p:cNvPr id="134" name="Google Shape;134;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35" name="Google Shape;135;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36" name="Google Shape;136;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7" name="Google Shape;137;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38" name="Google Shape;138;p5"/>
          <p:cNvSpPr txBox="1">
            <a:spLocks noGrp="1"/>
          </p:cNvSpPr>
          <p:nvPr>
            <p:ph type="title"/>
          </p:nvPr>
        </p:nvSpPr>
        <p:spPr>
          <a:xfrm>
            <a:off x="739775" y="829627"/>
            <a:ext cx="5633729"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OVERVIEW</a:t>
            </a:r>
            <a:endParaRPr sz="4250" dirty="0"/>
          </a:p>
        </p:txBody>
      </p:sp>
      <p:pic>
        <p:nvPicPr>
          <p:cNvPr id="139" name="Google Shape;139;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0" name="Google Shape;140;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1" name="Google Shape;141;p5"/>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5</a:t>
            </a:fld>
            <a:endParaRPr/>
          </a:p>
        </p:txBody>
      </p:sp>
      <p:sp>
        <p:nvSpPr>
          <p:cNvPr id="142" name="Google Shape;142;p5"/>
          <p:cNvSpPr txBox="1"/>
          <p:nvPr/>
        </p:nvSpPr>
        <p:spPr>
          <a:xfrm>
            <a:off x="914400" y="1598295"/>
            <a:ext cx="7591425" cy="5109091"/>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400" b="1"/>
              <a:t>Introduction:</a:t>
            </a:r>
            <a:endParaRPr sz="1400"/>
          </a:p>
          <a:p>
            <a:pPr marL="0" lvl="1" indent="0" algn="l" rtl="0">
              <a:spcBef>
                <a:spcPts val="0"/>
              </a:spcBef>
              <a:spcAft>
                <a:spcPts val="0"/>
              </a:spcAft>
              <a:buNone/>
            </a:pPr>
            <a:r>
              <a:rPr lang="en-US" sz="1400"/>
              <a:t>Overview of breast cancer as a prevalent health concern.</a:t>
            </a:r>
            <a:endParaRPr/>
          </a:p>
          <a:p>
            <a:pPr marL="0" lvl="1" indent="0" algn="l" rtl="0">
              <a:spcBef>
                <a:spcPts val="0"/>
              </a:spcBef>
              <a:spcAft>
                <a:spcPts val="0"/>
              </a:spcAft>
              <a:buNone/>
            </a:pPr>
            <a:r>
              <a:rPr lang="en-US" sz="1400"/>
              <a:t>Importance of early detection in improving survival rates.</a:t>
            </a:r>
            <a:endParaRPr/>
          </a:p>
          <a:p>
            <a:pPr marL="0" lvl="1" indent="0" algn="l" rtl="0">
              <a:spcBef>
                <a:spcPts val="0"/>
              </a:spcBef>
              <a:spcAft>
                <a:spcPts val="0"/>
              </a:spcAft>
              <a:buNone/>
            </a:pPr>
            <a:r>
              <a:rPr lang="en-US" sz="1400"/>
              <a:t>Objective of the project: Developing a machine learning model to predict breast cancer.</a:t>
            </a:r>
            <a:endParaRPr/>
          </a:p>
          <a:p>
            <a:pPr marL="0" lvl="0" indent="0" algn="l" rtl="0">
              <a:spcBef>
                <a:spcPts val="0"/>
              </a:spcBef>
              <a:spcAft>
                <a:spcPts val="0"/>
              </a:spcAft>
              <a:buNone/>
            </a:pPr>
            <a:r>
              <a:rPr lang="en-US" sz="1400" b="1"/>
              <a:t>Data Collection and Preprocessing:</a:t>
            </a:r>
            <a:endParaRPr sz="1400"/>
          </a:p>
          <a:p>
            <a:pPr marL="0" lvl="1" indent="0" algn="l" rtl="0">
              <a:spcBef>
                <a:spcPts val="0"/>
              </a:spcBef>
              <a:spcAft>
                <a:spcPts val="0"/>
              </a:spcAft>
              <a:buNone/>
            </a:pPr>
            <a:r>
              <a:rPr lang="en-US" sz="1400"/>
              <a:t>Collection of patient data including demographics and tumor characteristics.</a:t>
            </a:r>
            <a:endParaRPr/>
          </a:p>
          <a:p>
            <a:pPr marL="0" lvl="1" indent="0" algn="l" rtl="0">
              <a:spcBef>
                <a:spcPts val="0"/>
              </a:spcBef>
              <a:spcAft>
                <a:spcPts val="0"/>
              </a:spcAft>
              <a:buNone/>
            </a:pPr>
            <a:r>
              <a:rPr lang="en-US" sz="1400"/>
              <a:t>Preprocessing steps: Handling missing values and standardizing features.</a:t>
            </a:r>
            <a:endParaRPr/>
          </a:p>
          <a:p>
            <a:pPr marL="0" lvl="0" indent="0" algn="l" rtl="0">
              <a:spcBef>
                <a:spcPts val="0"/>
              </a:spcBef>
              <a:spcAft>
                <a:spcPts val="0"/>
              </a:spcAft>
              <a:buNone/>
            </a:pPr>
            <a:r>
              <a:rPr lang="en-US" sz="1400" b="1"/>
              <a:t>Exploratory Data Analysis (EDA):</a:t>
            </a:r>
            <a:endParaRPr sz="1400"/>
          </a:p>
          <a:p>
            <a:pPr marL="0" lvl="1" indent="0" algn="l" rtl="0">
              <a:spcBef>
                <a:spcPts val="0"/>
              </a:spcBef>
              <a:spcAft>
                <a:spcPts val="0"/>
              </a:spcAft>
              <a:buNone/>
            </a:pPr>
            <a:r>
              <a:rPr lang="en-US" sz="1400"/>
              <a:t>Visualizing data distributions and correlations.</a:t>
            </a:r>
            <a:endParaRPr/>
          </a:p>
          <a:p>
            <a:pPr marL="0" lvl="1" indent="0" algn="l" rtl="0">
              <a:spcBef>
                <a:spcPts val="0"/>
              </a:spcBef>
              <a:spcAft>
                <a:spcPts val="0"/>
              </a:spcAft>
              <a:buNone/>
            </a:pPr>
            <a:r>
              <a:rPr lang="en-US" sz="1400"/>
              <a:t>Understanding key features and their relationships with breast cancer diagnosis.</a:t>
            </a:r>
            <a:endParaRPr/>
          </a:p>
          <a:p>
            <a:pPr marL="0" lvl="0" indent="0" algn="l" rtl="0">
              <a:spcBef>
                <a:spcPts val="0"/>
              </a:spcBef>
              <a:spcAft>
                <a:spcPts val="0"/>
              </a:spcAft>
              <a:buNone/>
            </a:pPr>
            <a:r>
              <a:rPr lang="en-US" sz="1400" b="1"/>
              <a:t>Feature Engineering and Selection:</a:t>
            </a:r>
            <a:endParaRPr sz="1400"/>
          </a:p>
          <a:p>
            <a:pPr marL="0" lvl="1" indent="0" algn="l" rtl="0">
              <a:spcBef>
                <a:spcPts val="0"/>
              </a:spcBef>
              <a:spcAft>
                <a:spcPts val="0"/>
              </a:spcAft>
              <a:buNone/>
            </a:pPr>
            <a:r>
              <a:rPr lang="en-US" sz="1400"/>
              <a:t>Creating new features or transforming existing ones.</a:t>
            </a:r>
            <a:endParaRPr/>
          </a:p>
          <a:p>
            <a:pPr marL="0" lvl="1" indent="0" algn="l" rtl="0">
              <a:spcBef>
                <a:spcPts val="0"/>
              </a:spcBef>
              <a:spcAft>
                <a:spcPts val="0"/>
              </a:spcAft>
              <a:buNone/>
            </a:pPr>
            <a:r>
              <a:rPr lang="en-US" sz="1400"/>
              <a:t>Selecting relevant features for model training.</a:t>
            </a:r>
            <a:endParaRPr/>
          </a:p>
          <a:p>
            <a:pPr marL="0" lvl="0" indent="0" algn="l" rtl="0">
              <a:spcBef>
                <a:spcPts val="0"/>
              </a:spcBef>
              <a:spcAft>
                <a:spcPts val="0"/>
              </a:spcAft>
              <a:buNone/>
            </a:pPr>
            <a:r>
              <a:rPr lang="en-US" sz="1400" b="1"/>
              <a:t>Machine Learning Models:</a:t>
            </a:r>
            <a:endParaRPr sz="1400"/>
          </a:p>
          <a:p>
            <a:pPr marL="0" lvl="1" indent="0" algn="l" rtl="0">
              <a:spcBef>
                <a:spcPts val="0"/>
              </a:spcBef>
              <a:spcAft>
                <a:spcPts val="0"/>
              </a:spcAft>
              <a:buNone/>
            </a:pPr>
            <a:r>
              <a:rPr lang="en-US" sz="1400"/>
              <a:t>Selection of classification algorithms: Logistic Regression, Decision Trees, etc.</a:t>
            </a:r>
            <a:endParaRPr/>
          </a:p>
          <a:p>
            <a:pPr marL="0" lvl="1" indent="0" algn="l" rtl="0">
              <a:spcBef>
                <a:spcPts val="0"/>
              </a:spcBef>
              <a:spcAft>
                <a:spcPts val="0"/>
              </a:spcAft>
              <a:buNone/>
            </a:pPr>
            <a:r>
              <a:rPr lang="en-US" sz="1400"/>
              <a:t>Training and evaluation of models on the dataset.</a:t>
            </a:r>
            <a:endParaRPr/>
          </a:p>
          <a:p>
            <a:pPr marL="0" lvl="0" indent="0" algn="l" rtl="0">
              <a:spcBef>
                <a:spcPts val="0"/>
              </a:spcBef>
              <a:spcAft>
                <a:spcPts val="0"/>
              </a:spcAft>
              <a:buNone/>
            </a:pPr>
            <a:r>
              <a:rPr lang="en-US" sz="1400" b="1"/>
              <a:t>Model Evaluation:</a:t>
            </a:r>
            <a:endParaRPr sz="1400"/>
          </a:p>
          <a:p>
            <a:pPr marL="0" lvl="1" indent="0" algn="l" rtl="0">
              <a:spcBef>
                <a:spcPts val="0"/>
              </a:spcBef>
              <a:spcAft>
                <a:spcPts val="0"/>
              </a:spcAft>
              <a:buNone/>
            </a:pPr>
            <a:r>
              <a:rPr lang="en-US" sz="1400"/>
              <a:t>Assessing model performance using metrics like accuracy, precision, and recall.</a:t>
            </a:r>
            <a:endParaRPr/>
          </a:p>
          <a:p>
            <a:pPr marL="0" lvl="0" indent="0" algn="l" rtl="0">
              <a:spcBef>
                <a:spcPts val="0"/>
              </a:spcBef>
              <a:spcAft>
                <a:spcPts val="0"/>
              </a:spcAft>
              <a:buNone/>
            </a:pPr>
            <a:r>
              <a:rPr lang="en-US" sz="1400" b="1"/>
              <a:t>Results and Insights:</a:t>
            </a:r>
            <a:endParaRPr sz="1400"/>
          </a:p>
          <a:p>
            <a:pPr marL="0" lvl="1" indent="0" algn="l" rtl="0">
              <a:spcBef>
                <a:spcPts val="0"/>
              </a:spcBef>
              <a:spcAft>
                <a:spcPts val="0"/>
              </a:spcAft>
              <a:buNone/>
            </a:pPr>
            <a:r>
              <a:rPr lang="en-US" sz="1400"/>
              <a:t>Presentation of model performance and key findings.</a:t>
            </a:r>
            <a:endParaRPr/>
          </a:p>
          <a:p>
            <a:pPr marL="0" lvl="1" indent="0" algn="l" rtl="0">
              <a:spcBef>
                <a:spcPts val="0"/>
              </a:spcBef>
              <a:spcAft>
                <a:spcPts val="0"/>
              </a:spcAft>
              <a:buNone/>
            </a:pPr>
            <a:r>
              <a:rPr lang="en-US" sz="1400"/>
              <a:t>Insights into significant features for breast cancer prediction.</a:t>
            </a:r>
            <a:endParaRPr/>
          </a:p>
          <a:p>
            <a:pPr marL="0" lvl="0" indent="0" algn="l" rtl="0">
              <a:spcBef>
                <a:spcPts val="0"/>
              </a:spcBef>
              <a:spcAft>
                <a:spcPts val="0"/>
              </a:spcAft>
              <a:buNone/>
            </a:pPr>
            <a:endParaRPr sz="1800"/>
          </a:p>
          <a:p>
            <a:pPr marL="0" lvl="0" indent="0" algn="l" rtl="0">
              <a:spcBef>
                <a:spcPts val="0"/>
              </a:spcBef>
              <a:spcAft>
                <a:spcPts val="0"/>
              </a:spcAft>
              <a:buNone/>
            </a:pP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48" name="Google Shape;148;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49" name="Google Shape;149;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0" name="Google Shape;150;p6"/>
          <p:cNvSpPr txBox="1">
            <a:spLocks noGrp="1"/>
          </p:cNvSpPr>
          <p:nvPr>
            <p:ph type="title"/>
          </p:nvPr>
        </p:nvSpPr>
        <p:spPr>
          <a:xfrm>
            <a:off x="558165" y="385444"/>
            <a:ext cx="9764395" cy="1122362"/>
          </a:xfrm>
          <a:prstGeom prst="rect">
            <a:avLst/>
          </a:prstGeom>
          <a:noFill/>
          <a:ln>
            <a:noFill/>
          </a:ln>
        </p:spPr>
        <p:txBody>
          <a:bodyPr spcFirstLastPara="1" wrap="square" lIns="0" tIns="522850" rIns="0" bIns="0" anchor="t" anchorCtr="0">
            <a:spAutoFit/>
          </a:bodyPr>
          <a:lstStyle/>
          <a:p>
            <a:pPr marL="153670" lvl="0" indent="0" algn="l" rtl="0">
              <a:lnSpc>
                <a:spcPct val="100000"/>
              </a:lnSpc>
              <a:spcBef>
                <a:spcPts val="0"/>
              </a:spcBef>
              <a:spcAft>
                <a:spcPts val="0"/>
              </a:spcAft>
              <a:buNone/>
            </a:pPr>
            <a:r>
              <a:rPr lang="en-US" sz="3200"/>
              <a:t>WHO ARE THE END USERS?</a:t>
            </a:r>
            <a:endParaRPr sz="3200"/>
          </a:p>
        </p:txBody>
      </p:sp>
      <p:pic>
        <p:nvPicPr>
          <p:cNvPr id="151" name="Google Shape;151;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2" name="Google Shape;152;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3" name="Google Shape;153;p6"/>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6</a:t>
            </a:fld>
            <a:endParaRPr/>
          </a:p>
        </p:txBody>
      </p:sp>
      <p:sp>
        <p:nvSpPr>
          <p:cNvPr id="154" name="Google Shape;154;p6"/>
          <p:cNvSpPr txBox="1"/>
          <p:nvPr/>
        </p:nvSpPr>
        <p:spPr>
          <a:xfrm>
            <a:off x="1143000" y="1505298"/>
            <a:ext cx="7848600" cy="5355312"/>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800"/>
              <a:t>The end users for breast cancer prediction models primarily include healthcare professionals, patients, healthcare institutions, public health organizations, and researchers.</a:t>
            </a:r>
            <a:endParaRPr/>
          </a:p>
          <a:p>
            <a:pPr marL="0" lvl="0" indent="0" algn="l" rtl="0">
              <a:spcBef>
                <a:spcPts val="0"/>
              </a:spcBef>
              <a:spcAft>
                <a:spcPts val="0"/>
              </a:spcAft>
              <a:buNone/>
            </a:pPr>
            <a:r>
              <a:rPr lang="en-US" sz="1800"/>
              <a:t>Healthcare professionals, including oncologists, radiologists, and primary care physicians, utilize these models to assist in early detection and diagnosis of breast cancer, aiding in treatment planning and patient care.</a:t>
            </a:r>
            <a:endParaRPr/>
          </a:p>
          <a:p>
            <a:pPr marL="0" lvl="0" indent="0" algn="l" rtl="0">
              <a:spcBef>
                <a:spcPts val="0"/>
              </a:spcBef>
              <a:spcAft>
                <a:spcPts val="0"/>
              </a:spcAft>
              <a:buNone/>
            </a:pPr>
            <a:r>
              <a:rPr lang="en-US" sz="1800"/>
              <a:t>Patients benefit from these models by receiving timely and accurate diagnoses, leading to improved treatment outcomes and better quality of life.</a:t>
            </a:r>
            <a:endParaRPr/>
          </a:p>
          <a:p>
            <a:pPr marL="0" lvl="0" indent="0" algn="l" rtl="0">
              <a:spcBef>
                <a:spcPts val="0"/>
              </a:spcBef>
              <a:spcAft>
                <a:spcPts val="0"/>
              </a:spcAft>
              <a:buNone/>
            </a:pPr>
            <a:r>
              <a:rPr lang="en-US" sz="1800"/>
              <a:t>Healthcare institutions implement breast cancer prediction models to enhance their screening and diagnostic processes, ultimately improving patient outcomes and satisfaction.</a:t>
            </a:r>
            <a:endParaRPr/>
          </a:p>
          <a:p>
            <a:pPr marL="0" lvl="0" indent="0" algn="l" rtl="0">
              <a:spcBef>
                <a:spcPts val="0"/>
              </a:spcBef>
              <a:spcAft>
                <a:spcPts val="0"/>
              </a:spcAft>
              <a:buNone/>
            </a:pPr>
            <a:r>
              <a:rPr lang="en-US" sz="1800"/>
              <a:t>Public health organizations leverage these models to develop targeted breast cancer awareness campaigns, screening programs, and policies aimed at reducing the burden of the disease at a population level.</a:t>
            </a:r>
            <a:endParaRPr/>
          </a:p>
          <a:p>
            <a:pPr marL="0" lvl="0" indent="0" algn="l" rtl="0">
              <a:spcBef>
                <a:spcPts val="0"/>
              </a:spcBef>
              <a:spcAft>
                <a:spcPts val="0"/>
              </a:spcAft>
              <a:buNone/>
            </a:pPr>
            <a:r>
              <a:rPr lang="en-US" sz="1800"/>
              <a:t>Researchers utilize breast cancer prediction models to advance scientific knowledge, develop new diagnostic tools, and explore innovative treatment strategies for breast cancer.</a:t>
            </a:r>
            <a:endParaRPr/>
          </a:p>
          <a:p>
            <a:pPr marL="0" lvl="0" indent="0" algn="l" rtl="0">
              <a:spcBef>
                <a:spcPts val="0"/>
              </a:spcBef>
              <a:spcAft>
                <a:spcPts val="0"/>
              </a:spcAft>
              <a:buNone/>
            </a:pP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7"/>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0" name="Google Shape;160;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1" name="Google Shape;161;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2" name="Google Shape;162;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3" name="Google Shape;163;p7"/>
          <p:cNvSpPr txBox="1">
            <a:spLocks noGrp="1"/>
          </p:cNvSpPr>
          <p:nvPr>
            <p:ph type="title"/>
          </p:nvPr>
        </p:nvSpPr>
        <p:spPr>
          <a:xfrm>
            <a:off x="558165" y="385444"/>
            <a:ext cx="10719053" cy="1044517"/>
          </a:xfrm>
          <a:prstGeom prst="rect">
            <a:avLst/>
          </a:prstGeom>
          <a:noFill/>
          <a:ln>
            <a:noFill/>
          </a:ln>
        </p:spPr>
        <p:txBody>
          <a:bodyPr spcFirstLastPara="1" wrap="square" lIns="0" tIns="485775" rIns="0" bIns="0" anchor="t" anchorCtr="0">
            <a:spAutoFit/>
          </a:bodyPr>
          <a:lstStyle/>
          <a:p>
            <a:pPr marL="12700" lvl="0" indent="0" algn="l" rtl="0">
              <a:lnSpc>
                <a:spcPct val="100000"/>
              </a:lnSpc>
              <a:spcBef>
                <a:spcPts val="0"/>
              </a:spcBef>
              <a:spcAft>
                <a:spcPts val="0"/>
              </a:spcAft>
              <a:buNone/>
            </a:pPr>
            <a:r>
              <a:rPr lang="en-US" sz="3600" dirty="0"/>
              <a:t>YOUR SOLUTION AND ITS VALUE PROPOSITION</a:t>
            </a:r>
            <a:endParaRPr sz="3600" dirty="0"/>
          </a:p>
        </p:txBody>
      </p:sp>
      <p:pic>
        <p:nvPicPr>
          <p:cNvPr id="164" name="Google Shape;164;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5" name="Google Shape;165;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6" name="Google Shape;166;p7"/>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7</a:t>
            </a:fld>
            <a:endParaRPr/>
          </a:p>
        </p:txBody>
      </p:sp>
      <p:sp>
        <p:nvSpPr>
          <p:cNvPr id="167" name="Google Shape;167;p7"/>
          <p:cNvSpPr txBox="1"/>
          <p:nvPr/>
        </p:nvSpPr>
        <p:spPr>
          <a:xfrm>
            <a:off x="2847584" y="2019300"/>
            <a:ext cx="6629400" cy="3970318"/>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800"/>
              <a:t/>
            </a:r>
            <a:br>
              <a:rPr lang="en-US" sz="1800"/>
            </a:br>
            <a:r>
              <a:rPr lang="en-US" sz="1800"/>
              <a:t>Machine learning models for breast cancer prediction offer a transformative approach to combating this prevalent disease. By leveraging advanced algorithms to analyze patient data and tumor characteristics, these models provide valuable insights that enhance early detection, treatment planning, and patient outcomes.</a:t>
            </a:r>
            <a:endParaRPr/>
          </a:p>
          <a:p>
            <a:pPr marL="0" lvl="0" indent="0" algn="l" rtl="0">
              <a:spcBef>
                <a:spcPts val="0"/>
              </a:spcBef>
              <a:spcAft>
                <a:spcPts val="0"/>
              </a:spcAft>
              <a:buNone/>
            </a:pPr>
            <a:r>
              <a:rPr lang="en-US" sz="1800"/>
              <a:t>One of the key benefits of these models is their ability to detect breast cancer at an early stage, when treatment is most effective. By identifying subtle patterns and anomalies in medical imaging data, machine learning algorithms can alert healthcare professionals to potential cases of breast cancer, enabling timely intervention and improved survival rates for patients.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3" name="Google Shape;17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4" name="Google Shape;17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5" name="Google Shape;17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76" name="Google Shape;176;p8"/>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77" name="Google Shape;177;p8"/>
          <p:cNvSpPr txBox="1">
            <a:spLocks noGrp="1"/>
          </p:cNvSpPr>
          <p:nvPr>
            <p:ph type="title"/>
          </p:nvPr>
        </p:nvSpPr>
        <p:spPr>
          <a:xfrm>
            <a:off x="558165" y="385444"/>
            <a:ext cx="9764395" cy="1122362"/>
          </a:xfrm>
          <a:prstGeom prst="rect">
            <a:avLst/>
          </a:prstGeom>
          <a:noFill/>
          <a:ln>
            <a:noFill/>
          </a:ln>
        </p:spPr>
        <p:txBody>
          <a:bodyPr spcFirstLastPara="1" wrap="square" lIns="0" tIns="286000" rIns="0" bIns="0" anchor="t" anchorCtr="0">
            <a:spAutoFit/>
          </a:bodyPr>
          <a:lstStyle/>
          <a:p>
            <a:pPr marL="193675" lvl="0" indent="0" algn="l" rtl="0">
              <a:lnSpc>
                <a:spcPct val="100000"/>
              </a:lnSpc>
              <a:spcBef>
                <a:spcPts val="0"/>
              </a:spcBef>
              <a:spcAft>
                <a:spcPts val="0"/>
              </a:spcAft>
              <a:buNone/>
            </a:pPr>
            <a:r>
              <a:rPr lang="en-US" sz="4250"/>
              <a:t>THE WOW IN YOUR SOLUTION</a:t>
            </a:r>
            <a:endParaRPr sz="4250"/>
          </a:p>
        </p:txBody>
      </p:sp>
      <p:sp>
        <p:nvSpPr>
          <p:cNvPr id="178" name="Google Shape;178;p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9" name="Google Shape;179;p8"/>
          <p:cNvSpPr txBox="1"/>
          <p:nvPr/>
        </p:nvSpPr>
        <p:spPr>
          <a:xfrm>
            <a:off x="2362200" y="2019300"/>
            <a:ext cx="7777619" cy="3693319"/>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800"/>
              <a:t/>
            </a:r>
            <a:br>
              <a:rPr lang="en-US" sz="1800"/>
            </a:br>
            <a:r>
              <a:rPr lang="en-US" sz="1800"/>
              <a:t>The wow factor in utilizing machine learning for breast cancer prediction lies in its ability to revolutionize early detection and personalized treatment strategies. By analyzing vast amounts of patient data and tumor characteristics, machine learning models can identify subtle patterns indicative of breast cancer at its earliest stages. This enables healthcare providers to intervene proactively when treatment is most effective, ultimately improving patient outcomes and survival rates.</a:t>
            </a:r>
            <a:endParaRPr/>
          </a:p>
          <a:p>
            <a:pPr marL="0" lvl="0" indent="0" algn="l" rtl="0">
              <a:spcBef>
                <a:spcPts val="0"/>
              </a:spcBef>
              <a:spcAft>
                <a:spcPts val="0"/>
              </a:spcAft>
              <a:buNone/>
            </a:pPr>
            <a:r>
              <a:rPr lang="en-US" sz="1800"/>
              <a:t>Moreover, machine learning algorithms can tailor treatment plans based on individual tumor characteristics and patient preferences, optimizing efficacy and minimizing side effects. This personalized approach empowers patients to take an active role in their healthcare decisions, leading to better treatment adherence and enhanced overall quality of life.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5" name="Google Shape;185;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6" name="Google Shape;186;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7" name="Google Shape;187;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88" name="Google Shape;188;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9" name="Google Shape;189;p9"/>
          <p:cNvSpPr txBox="1"/>
          <p:nvPr/>
        </p:nvSpPr>
        <p:spPr>
          <a:xfrm>
            <a:off x="739775" y="1367853"/>
            <a:ext cx="2812415" cy="30035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800">
                <a:latin typeface="Trebuchet MS"/>
                <a:ea typeface="Trebuchet MS"/>
                <a:cs typeface="Trebuchet MS"/>
                <a:sym typeface="Trebuchet MS"/>
              </a:rPr>
              <a:t>Teams cam add wireframes</a:t>
            </a:r>
            <a:endParaRPr sz="1800">
              <a:latin typeface="Trebuchet MS"/>
              <a:ea typeface="Trebuchet MS"/>
              <a:cs typeface="Trebuchet MS"/>
              <a:sym typeface="Trebuchet MS"/>
            </a:endParaRPr>
          </a:p>
        </p:txBody>
      </p:sp>
      <p:sp>
        <p:nvSpPr>
          <p:cNvPr id="190" name="Google Shape;190;p9"/>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9</a:t>
            </a:fld>
            <a:endParaRPr/>
          </a:p>
        </p:txBody>
      </p:sp>
      <p:sp>
        <p:nvSpPr>
          <p:cNvPr id="191" name="Google Shape;191;p9"/>
          <p:cNvSpPr txBox="1">
            <a:spLocks noGrp="1"/>
          </p:cNvSpPr>
          <p:nvPr>
            <p:ph type="ctrTitle"/>
          </p:nvPr>
        </p:nvSpPr>
        <p:spPr>
          <a:xfrm>
            <a:off x="739775" y="291147"/>
            <a:ext cx="330454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MODELLING</a:t>
            </a:r>
            <a:endParaRPr/>
          </a:p>
        </p:txBody>
      </p:sp>
      <p:sp>
        <p:nvSpPr>
          <p:cNvPr id="192" name="Google Shape;192;p9"/>
          <p:cNvSpPr txBox="1"/>
          <p:nvPr/>
        </p:nvSpPr>
        <p:spPr>
          <a:xfrm>
            <a:off x="609600" y="2209800"/>
            <a:ext cx="8229600" cy="341632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800" b="1"/>
              <a:t>Homepage Wireframe:</a:t>
            </a:r>
            <a:endParaRPr sz="1800"/>
          </a:p>
          <a:p>
            <a:pPr marL="0" lvl="1" indent="0" algn="l" rtl="0">
              <a:spcBef>
                <a:spcPts val="0"/>
              </a:spcBef>
              <a:spcAft>
                <a:spcPts val="0"/>
              </a:spcAft>
              <a:buNone/>
            </a:pPr>
            <a:r>
              <a:rPr lang="en-US" sz="1800"/>
              <a:t>Header: Navigation links for key sections like Prevention, Diagnosis, Treatment.</a:t>
            </a:r>
            <a:endParaRPr/>
          </a:p>
          <a:p>
            <a:pPr marL="0" lvl="1" indent="0" algn="l" rtl="0">
              <a:spcBef>
                <a:spcPts val="0"/>
              </a:spcBef>
              <a:spcAft>
                <a:spcPts val="0"/>
              </a:spcAft>
              <a:buNone/>
            </a:pPr>
            <a:r>
              <a:rPr lang="en-US" sz="1800"/>
              <a:t>Hero Section: Image with brief message on breast cancer awareness.</a:t>
            </a:r>
            <a:endParaRPr/>
          </a:p>
          <a:p>
            <a:pPr marL="0" lvl="1" indent="0" algn="l" rtl="0">
              <a:spcBef>
                <a:spcPts val="0"/>
              </a:spcBef>
              <a:spcAft>
                <a:spcPts val="0"/>
              </a:spcAft>
              <a:buNone/>
            </a:pPr>
            <a:r>
              <a:rPr lang="en-US" sz="1800"/>
              <a:t>Call-to-Action: Button to encourage action like scheduling a screening.</a:t>
            </a:r>
            <a:endParaRPr/>
          </a:p>
          <a:p>
            <a:pPr marL="0" lvl="1" indent="0" algn="l" rtl="0">
              <a:spcBef>
                <a:spcPts val="0"/>
              </a:spcBef>
              <a:spcAft>
                <a:spcPts val="0"/>
              </a:spcAft>
              <a:buNone/>
            </a:pPr>
            <a:r>
              <a:rPr lang="en-US" sz="1800"/>
              <a:t>Information Sections: Summaries or links to key topics such as risk factors and screening guidelines.</a:t>
            </a:r>
            <a:endParaRPr/>
          </a:p>
          <a:p>
            <a:pPr marL="0" lvl="0" indent="0" algn="l" rtl="0">
              <a:spcBef>
                <a:spcPts val="0"/>
              </a:spcBef>
              <a:spcAft>
                <a:spcPts val="0"/>
              </a:spcAft>
              <a:buNone/>
            </a:pPr>
            <a:r>
              <a:rPr lang="en-US" sz="1800" b="1"/>
              <a:t>Prevention and Risk Factors Wireframe:</a:t>
            </a:r>
            <a:endParaRPr sz="1800"/>
          </a:p>
          <a:p>
            <a:pPr marL="0" lvl="1" indent="0" algn="l" rtl="0">
              <a:spcBef>
                <a:spcPts val="0"/>
              </a:spcBef>
              <a:spcAft>
                <a:spcPts val="0"/>
              </a:spcAft>
              <a:buNone/>
            </a:pPr>
            <a:r>
              <a:rPr lang="en-US" sz="1800"/>
              <a:t>Overview: Introduction to breast cancer prevention and risk factors.</a:t>
            </a:r>
            <a:endParaRPr/>
          </a:p>
          <a:p>
            <a:pPr marL="0" lvl="1" indent="0" algn="l" rtl="0">
              <a:spcBef>
                <a:spcPts val="0"/>
              </a:spcBef>
              <a:spcAft>
                <a:spcPts val="0"/>
              </a:spcAft>
              <a:buNone/>
            </a:pPr>
            <a:r>
              <a:rPr lang="en-US" sz="1800"/>
              <a:t>Risk Factor Checklist: Interactive tool for users to assess their risk.</a:t>
            </a:r>
            <a:endParaRPr/>
          </a:p>
          <a:p>
            <a:pPr marL="0" lvl="1" indent="0" algn="l" rtl="0">
              <a:spcBef>
                <a:spcPts val="0"/>
              </a:spcBef>
              <a:spcAft>
                <a:spcPts val="0"/>
              </a:spcAft>
              <a:buNone/>
            </a:pPr>
            <a:r>
              <a:rPr lang="en-US" sz="1800"/>
              <a:t>Prevention Strategies: Information on lifestyle changes and screening recommendations.</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740</Words>
  <Application>Microsoft Office PowerPoint</Application>
  <PresentationFormat>Widescreen</PresentationFormat>
  <Paragraphs>92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Courier New</vt:lpstr>
      <vt:lpstr>Trebuchet MS</vt:lpstr>
      <vt:lpstr>Office Theme</vt:lpstr>
      <vt:lpstr>PowerPoint Presentation</vt:lpstr>
      <vt:lpstr>BREAST CANCER PREDICTION USING ARTIFICIAL NEURAL NETWORK(ANN)</vt:lpstr>
      <vt:lpstr>AGENDA</vt:lpstr>
      <vt:lpstr>PROBLEM STATEMENT</vt:lpstr>
      <vt:lpstr>PROJECT OVERVIEW</vt:lpstr>
      <vt:lpstr>WHO ARE THE END USERS?</vt:lpstr>
      <vt:lpstr>YOUR SOLUTION AND ITS VALUE PROPOSITION</vt:lpstr>
      <vt:lpstr>THE WOW IN YOUR SOLUTION</vt:lpstr>
      <vt:lpstr>MODELLING</vt:lpstr>
      <vt:lpstr>RESULTS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cp:revision>
  <dcterms:created xsi:type="dcterms:W3CDTF">2024-04-04T10:01:24Z</dcterms:created>
  <dcterms:modified xsi:type="dcterms:W3CDTF">2024-04-05T07:02:03Z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