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F0A357-B761-4C3F-933B-43CB312EB996}" v="21" dt="2025-07-01T13:58:48.7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bilan Nandhagopal" userId="4966e6c6a603271a" providerId="LiveId" clId="{34F0A357-B761-4C3F-933B-43CB312EB996}"/>
    <pc:docChg chg="undo custSel addSld delSld modSld">
      <pc:chgData name="Kabilan Nandhagopal" userId="4966e6c6a603271a" providerId="LiveId" clId="{34F0A357-B761-4C3F-933B-43CB312EB996}" dt="2025-07-01T14:17:34.817" v="3313" actId="1076"/>
      <pc:docMkLst>
        <pc:docMk/>
      </pc:docMkLst>
      <pc:sldChg chg="addSp delSp modSp mod">
        <pc:chgData name="Kabilan Nandhagopal" userId="4966e6c6a603271a" providerId="LiveId" clId="{34F0A357-B761-4C3F-933B-43CB312EB996}" dt="2025-07-01T13:47:42.028" v="2265" actId="113"/>
        <pc:sldMkLst>
          <pc:docMk/>
          <pc:sldMk cId="1619360851" sldId="257"/>
        </pc:sldMkLst>
        <pc:spChg chg="mod">
          <ac:chgData name="Kabilan Nandhagopal" userId="4966e6c6a603271a" providerId="LiveId" clId="{34F0A357-B761-4C3F-933B-43CB312EB996}" dt="2025-07-01T13:47:42.028" v="2265" actId="113"/>
          <ac:spMkLst>
            <pc:docMk/>
            <pc:sldMk cId="1619360851" sldId="257"/>
            <ac:spMk id="3" creationId="{7F5B1829-CD6A-D2BB-F151-F352A9C4DD47}"/>
          </ac:spMkLst>
        </pc:spChg>
      </pc:sldChg>
      <pc:sldChg chg="modSp mod">
        <pc:chgData name="Kabilan Nandhagopal" userId="4966e6c6a603271a" providerId="LiveId" clId="{34F0A357-B761-4C3F-933B-43CB312EB996}" dt="2025-07-01T01:14:12.759" v="1520" actId="1076"/>
        <pc:sldMkLst>
          <pc:docMk/>
          <pc:sldMk cId="3839834957" sldId="258"/>
        </pc:sldMkLst>
        <pc:graphicFrameChg chg="mod modGraphic">
          <ac:chgData name="Kabilan Nandhagopal" userId="4966e6c6a603271a" providerId="LiveId" clId="{34F0A357-B761-4C3F-933B-43CB312EB996}" dt="2025-07-01T01:14:12.759" v="1520" actId="1076"/>
          <ac:graphicFrameMkLst>
            <pc:docMk/>
            <pc:sldMk cId="3839834957" sldId="258"/>
            <ac:graphicFrameMk id="5" creationId="{7C29EEB6-92F5-C884-05CE-F53A5CE892E5}"/>
          </ac:graphicFrameMkLst>
        </pc:graphicFrameChg>
      </pc:sldChg>
      <pc:sldChg chg="addSp modSp mod">
        <pc:chgData name="Kabilan Nandhagopal" userId="4966e6c6a603271a" providerId="LiveId" clId="{34F0A357-B761-4C3F-933B-43CB312EB996}" dt="2025-07-01T01:06:12.038" v="556" actId="1076"/>
        <pc:sldMkLst>
          <pc:docMk/>
          <pc:sldMk cId="3131600600" sldId="259"/>
        </pc:sldMkLst>
        <pc:spChg chg="mod">
          <ac:chgData name="Kabilan Nandhagopal" userId="4966e6c6a603271a" providerId="LiveId" clId="{34F0A357-B761-4C3F-933B-43CB312EB996}" dt="2025-06-29T00:45:55.202" v="3" actId="5793"/>
          <ac:spMkLst>
            <pc:docMk/>
            <pc:sldMk cId="3131600600" sldId="259"/>
            <ac:spMk id="2" creationId="{AC2EB905-7DAD-657B-C0DA-08D08D0687E4}"/>
          </ac:spMkLst>
        </pc:spChg>
        <pc:spChg chg="add mod">
          <ac:chgData name="Kabilan Nandhagopal" userId="4966e6c6a603271a" providerId="LiveId" clId="{34F0A357-B761-4C3F-933B-43CB312EB996}" dt="2025-07-01T01:06:12.038" v="556" actId="1076"/>
          <ac:spMkLst>
            <pc:docMk/>
            <pc:sldMk cId="3131600600" sldId="259"/>
            <ac:spMk id="3" creationId="{4DB6C07C-1888-F41B-6309-BADB79F8E45A}"/>
          </ac:spMkLst>
        </pc:spChg>
        <pc:graphicFrameChg chg="mod modGraphic">
          <ac:chgData name="Kabilan Nandhagopal" userId="4966e6c6a603271a" providerId="LiveId" clId="{34F0A357-B761-4C3F-933B-43CB312EB996}" dt="2025-06-29T01:01:12.667" v="390" actId="255"/>
          <ac:graphicFrameMkLst>
            <pc:docMk/>
            <pc:sldMk cId="3131600600" sldId="259"/>
            <ac:graphicFrameMk id="7" creationId="{52B22DDE-EBC5-3117-40E2-D36CF2611D39}"/>
          </ac:graphicFrameMkLst>
        </pc:graphicFrameChg>
      </pc:sldChg>
      <pc:sldChg chg="new del">
        <pc:chgData name="Kabilan Nandhagopal" userId="4966e6c6a603271a" providerId="LiveId" clId="{34F0A357-B761-4C3F-933B-43CB312EB996}" dt="2025-06-29T00:59:17.163" v="373" actId="680"/>
        <pc:sldMkLst>
          <pc:docMk/>
          <pc:sldMk cId="1451733167" sldId="260"/>
        </pc:sldMkLst>
      </pc:sldChg>
      <pc:sldChg chg="addSp delSp modSp new mod">
        <pc:chgData name="Kabilan Nandhagopal" userId="4966e6c6a603271a" providerId="LiveId" clId="{34F0A357-B761-4C3F-933B-43CB312EB996}" dt="2025-07-01T13:28:39.062" v="1522" actId="113"/>
        <pc:sldMkLst>
          <pc:docMk/>
          <pc:sldMk cId="3706226794" sldId="260"/>
        </pc:sldMkLst>
        <pc:spChg chg="mod">
          <ac:chgData name="Kabilan Nandhagopal" userId="4966e6c6a603271a" providerId="LiveId" clId="{34F0A357-B761-4C3F-933B-43CB312EB996}" dt="2025-07-01T01:09:09.630" v="1239" actId="14100"/>
          <ac:spMkLst>
            <pc:docMk/>
            <pc:sldMk cId="3706226794" sldId="260"/>
            <ac:spMk id="2" creationId="{C260C38F-7ACE-FDA4-513E-FD312989A624}"/>
          </ac:spMkLst>
        </pc:spChg>
        <pc:spChg chg="del">
          <ac:chgData name="Kabilan Nandhagopal" userId="4966e6c6a603271a" providerId="LiveId" clId="{34F0A357-B761-4C3F-933B-43CB312EB996}" dt="2025-07-01T01:00:17.514" v="392"/>
          <ac:spMkLst>
            <pc:docMk/>
            <pc:sldMk cId="3706226794" sldId="260"/>
            <ac:spMk id="3" creationId="{028A1F59-607C-C6FD-53A8-57E5644BC944}"/>
          </ac:spMkLst>
        </pc:spChg>
        <pc:spChg chg="add del mod">
          <ac:chgData name="Kabilan Nandhagopal" userId="4966e6c6a603271a" providerId="LiveId" clId="{34F0A357-B761-4C3F-933B-43CB312EB996}" dt="2025-07-01T01:04:06.099" v="473" actId="478"/>
          <ac:spMkLst>
            <pc:docMk/>
            <pc:sldMk cId="3706226794" sldId="260"/>
            <ac:spMk id="5" creationId="{1CC2E091-1A56-78B8-72D2-AD3D4856BF25}"/>
          </ac:spMkLst>
        </pc:spChg>
        <pc:spChg chg="add del mod">
          <ac:chgData name="Kabilan Nandhagopal" userId="4966e6c6a603271a" providerId="LiveId" clId="{34F0A357-B761-4C3F-933B-43CB312EB996}" dt="2025-07-01T01:04:43.645" v="506" actId="478"/>
          <ac:spMkLst>
            <pc:docMk/>
            <pc:sldMk cId="3706226794" sldId="260"/>
            <ac:spMk id="6" creationId="{342E9A12-EBE0-7780-CA3E-A7859842CC5B}"/>
          </ac:spMkLst>
        </pc:spChg>
        <pc:spChg chg="add mod">
          <ac:chgData name="Kabilan Nandhagopal" userId="4966e6c6a603271a" providerId="LiveId" clId="{34F0A357-B761-4C3F-933B-43CB312EB996}" dt="2025-07-01T01:09:09.630" v="1239" actId="14100"/>
          <ac:spMkLst>
            <pc:docMk/>
            <pc:sldMk cId="3706226794" sldId="260"/>
            <ac:spMk id="7" creationId="{362E8EA6-A382-1A5E-53DA-35C7F325D7F2}"/>
          </ac:spMkLst>
        </pc:spChg>
        <pc:spChg chg="add mod">
          <ac:chgData name="Kabilan Nandhagopal" userId="4966e6c6a603271a" providerId="LiveId" clId="{34F0A357-B761-4C3F-933B-43CB312EB996}" dt="2025-07-01T01:06:21.164" v="576"/>
          <ac:spMkLst>
            <pc:docMk/>
            <pc:sldMk cId="3706226794" sldId="260"/>
            <ac:spMk id="8" creationId="{A7A96AAB-A759-CBBE-2839-53C25065D24C}"/>
          </ac:spMkLst>
        </pc:spChg>
        <pc:spChg chg="add del mod">
          <ac:chgData name="Kabilan Nandhagopal" userId="4966e6c6a603271a" providerId="LiveId" clId="{34F0A357-B761-4C3F-933B-43CB312EB996}" dt="2025-07-01T13:28:39.062" v="1522" actId="113"/>
          <ac:spMkLst>
            <pc:docMk/>
            <pc:sldMk cId="3706226794" sldId="260"/>
            <ac:spMk id="9" creationId="{29D637BE-C972-A9D0-CB49-9D953FE5BBB9}"/>
          </ac:spMkLst>
        </pc:spChg>
        <pc:graphicFrameChg chg="add mod modGraphic">
          <ac:chgData name="Kabilan Nandhagopal" userId="4966e6c6a603271a" providerId="LiveId" clId="{34F0A357-B761-4C3F-933B-43CB312EB996}" dt="2025-07-01T01:09:09.630" v="1239" actId="14100"/>
          <ac:graphicFrameMkLst>
            <pc:docMk/>
            <pc:sldMk cId="3706226794" sldId="260"/>
            <ac:graphicFrameMk id="4" creationId="{7EF9FA93-203A-ECA5-8866-90B2A39A715C}"/>
          </ac:graphicFrameMkLst>
        </pc:graphicFrameChg>
      </pc:sldChg>
      <pc:sldChg chg="addSp delSp modSp new mod">
        <pc:chgData name="Kabilan Nandhagopal" userId="4966e6c6a603271a" providerId="LiveId" clId="{34F0A357-B761-4C3F-933B-43CB312EB996}" dt="2025-07-01T13:47:29.278" v="2264" actId="478"/>
        <pc:sldMkLst>
          <pc:docMk/>
          <pc:sldMk cId="1314356598" sldId="261"/>
        </pc:sldMkLst>
        <pc:spChg chg="del mod">
          <ac:chgData name="Kabilan Nandhagopal" userId="4966e6c6a603271a" providerId="LiveId" clId="{34F0A357-B761-4C3F-933B-43CB312EB996}" dt="2025-07-01T13:47:29.278" v="2264" actId="478"/>
          <ac:spMkLst>
            <pc:docMk/>
            <pc:sldMk cId="1314356598" sldId="261"/>
            <ac:spMk id="2" creationId="{2566AA82-AAA4-87D3-4188-0591F6CD5385}"/>
          </ac:spMkLst>
        </pc:spChg>
        <pc:spChg chg="del mod">
          <ac:chgData name="Kabilan Nandhagopal" userId="4966e6c6a603271a" providerId="LiveId" clId="{34F0A357-B761-4C3F-933B-43CB312EB996}" dt="2025-07-01T13:45:59.968" v="2259" actId="478"/>
          <ac:spMkLst>
            <pc:docMk/>
            <pc:sldMk cId="1314356598" sldId="261"/>
            <ac:spMk id="3" creationId="{9787E8EF-C510-5370-C969-BA7CE9A50BD1}"/>
          </ac:spMkLst>
        </pc:spChg>
        <pc:spChg chg="add mod">
          <ac:chgData name="Kabilan Nandhagopal" userId="4966e6c6a603271a" providerId="LiveId" clId="{34F0A357-B761-4C3F-933B-43CB312EB996}" dt="2025-07-01T13:47:13.660" v="2261" actId="113"/>
          <ac:spMkLst>
            <pc:docMk/>
            <pc:sldMk cId="1314356598" sldId="261"/>
            <ac:spMk id="5" creationId="{F1970F4D-3FF6-B314-9398-5E4C7ACD6105}"/>
          </ac:spMkLst>
        </pc:spChg>
      </pc:sldChg>
      <pc:sldChg chg="addSp delSp modSp new mod">
        <pc:chgData name="Kabilan Nandhagopal" userId="4966e6c6a603271a" providerId="LiveId" clId="{34F0A357-B761-4C3F-933B-43CB312EB996}" dt="2025-07-01T14:17:34.817" v="3313" actId="1076"/>
        <pc:sldMkLst>
          <pc:docMk/>
          <pc:sldMk cId="1779161894" sldId="262"/>
        </pc:sldMkLst>
        <pc:spChg chg="mod">
          <ac:chgData name="Kabilan Nandhagopal" userId="4966e6c6a603271a" providerId="LiveId" clId="{34F0A357-B761-4C3F-933B-43CB312EB996}" dt="2025-07-01T13:57:17.038" v="3125" actId="20577"/>
          <ac:spMkLst>
            <pc:docMk/>
            <pc:sldMk cId="1779161894" sldId="262"/>
            <ac:spMk id="2" creationId="{39A60E70-ED9B-F7AF-032D-2ED3DF6F1F94}"/>
          </ac:spMkLst>
        </pc:spChg>
        <pc:spChg chg="del">
          <ac:chgData name="Kabilan Nandhagopal" userId="4966e6c6a603271a" providerId="LiveId" clId="{34F0A357-B761-4C3F-933B-43CB312EB996}" dt="2025-07-01T13:49:15.454" v="2267"/>
          <ac:spMkLst>
            <pc:docMk/>
            <pc:sldMk cId="1779161894" sldId="262"/>
            <ac:spMk id="3" creationId="{108BFFAC-4E7C-A2DC-1F70-11A3DD59B288}"/>
          </ac:spMkLst>
        </pc:spChg>
        <pc:spChg chg="add mod">
          <ac:chgData name="Kabilan Nandhagopal" userId="4966e6c6a603271a" providerId="LiveId" clId="{34F0A357-B761-4C3F-933B-43CB312EB996}" dt="2025-07-01T14:17:34.817" v="3313" actId="1076"/>
          <ac:spMkLst>
            <pc:docMk/>
            <pc:sldMk cId="1779161894" sldId="262"/>
            <ac:spMk id="6" creationId="{9BFB390E-2675-5FBD-B403-34C62667FA75}"/>
          </ac:spMkLst>
        </pc:spChg>
        <pc:spChg chg="add del mod">
          <ac:chgData name="Kabilan Nandhagopal" userId="4966e6c6a603271a" providerId="LiveId" clId="{34F0A357-B761-4C3F-933B-43CB312EB996}" dt="2025-07-01T13:58:30.402" v="3130"/>
          <ac:spMkLst>
            <pc:docMk/>
            <pc:sldMk cId="1779161894" sldId="262"/>
            <ac:spMk id="8" creationId="{D6E044AD-A56C-C659-D52C-D790D02ACDDE}"/>
          </ac:spMkLst>
        </pc:spChg>
        <pc:graphicFrameChg chg="add del mod modGraphic">
          <ac:chgData name="Kabilan Nandhagopal" userId="4966e6c6a603271a" providerId="LiveId" clId="{34F0A357-B761-4C3F-933B-43CB312EB996}" dt="2025-07-01T13:58:12.715" v="3127" actId="478"/>
          <ac:graphicFrameMkLst>
            <pc:docMk/>
            <pc:sldMk cId="1779161894" sldId="262"/>
            <ac:graphicFrameMk id="4" creationId="{E1C2FFC7-59D8-5F4A-FC90-2D2F28C7065E}"/>
          </ac:graphicFrameMkLst>
        </pc:graphicFrameChg>
        <pc:graphicFrameChg chg="add mod">
          <ac:chgData name="Kabilan Nandhagopal" userId="4966e6c6a603271a" providerId="LiveId" clId="{34F0A357-B761-4C3F-933B-43CB312EB996}" dt="2025-07-01T13:58:16.496" v="3129"/>
          <ac:graphicFrameMkLst>
            <pc:docMk/>
            <pc:sldMk cId="1779161894" sldId="262"/>
            <ac:graphicFrameMk id="9" creationId="{31702488-246A-ADDE-9C62-E032FBFFF0CD}"/>
          </ac:graphicFrameMkLst>
        </pc:graphicFrameChg>
        <pc:graphicFrameChg chg="add mod modGraphic">
          <ac:chgData name="Kabilan Nandhagopal" userId="4966e6c6a603271a" providerId="LiveId" clId="{34F0A357-B761-4C3F-933B-43CB312EB996}" dt="2025-07-01T14:17:29.856" v="3312" actId="1076"/>
          <ac:graphicFrameMkLst>
            <pc:docMk/>
            <pc:sldMk cId="1779161894" sldId="262"/>
            <ac:graphicFrameMk id="10" creationId="{9B071E9A-0809-37D9-13D8-5AF48C37153C}"/>
          </ac:graphicFrameMkLst>
        </pc:graphicFrameChg>
      </pc:sldChg>
      <pc:sldChg chg="new">
        <pc:chgData name="Kabilan Nandhagopal" userId="4966e6c6a603271a" providerId="LiveId" clId="{34F0A357-B761-4C3F-933B-43CB312EB996}" dt="2025-07-01T13:57:24.842" v="3126" actId="680"/>
        <pc:sldMkLst>
          <pc:docMk/>
          <pc:sldMk cId="2666105017" sldId="2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3CE959-FA25-4121-8991-A01C7EF01656}" type="datetimeFigureOut">
              <a:rPr lang="en-IN" smtClean="0"/>
              <a:t>02-07-2025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BB4A51-8919-4EF6-A634-B1F3982FC760}" type="slidenum">
              <a:rPr lang="en-IN" smtClean="0"/>
              <a:t>‹#›</a:t>
            </a:fld>
            <a:endParaRPr lang="en-IN"/>
          </a:p>
        </p:txBody>
      </p:sp>
    </p:spTree>
    <p:extLst>
      <p:ext uri="{BB962C8B-B14F-4D97-AF65-F5344CB8AC3E}">
        <p14:creationId xmlns:p14="http://schemas.microsoft.com/office/powerpoint/2010/main" val="4182180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4BB4A51-8919-4EF6-A634-B1F3982FC760}" type="slidenum">
              <a:rPr lang="en-IN" smtClean="0"/>
              <a:t>2</a:t>
            </a:fld>
            <a:endParaRPr lang="en-IN"/>
          </a:p>
        </p:txBody>
      </p:sp>
    </p:spTree>
    <p:extLst>
      <p:ext uri="{BB962C8B-B14F-4D97-AF65-F5344CB8AC3E}">
        <p14:creationId xmlns:p14="http://schemas.microsoft.com/office/powerpoint/2010/main" val="615509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4BB4A51-8919-4EF6-A634-B1F3982FC760}" type="slidenum">
              <a:rPr lang="en-IN" smtClean="0"/>
              <a:t>4</a:t>
            </a:fld>
            <a:endParaRPr lang="en-IN"/>
          </a:p>
        </p:txBody>
      </p:sp>
    </p:spTree>
    <p:extLst>
      <p:ext uri="{BB962C8B-B14F-4D97-AF65-F5344CB8AC3E}">
        <p14:creationId xmlns:p14="http://schemas.microsoft.com/office/powerpoint/2010/main" val="2914963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7/2/2025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7/2/2025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7/2/2025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559A3-D5D7-9B90-B3DC-BA5402DFA664}"/>
              </a:ext>
            </a:extLst>
          </p:cNvPr>
          <p:cNvSpPr>
            <a:spLocks noGrp="1"/>
          </p:cNvSpPr>
          <p:nvPr>
            <p:ph type="ctrTitle"/>
          </p:nvPr>
        </p:nvSpPr>
        <p:spPr>
          <a:xfrm>
            <a:off x="363477" y="487031"/>
            <a:ext cx="10993549" cy="1475013"/>
          </a:xfrm>
        </p:spPr>
        <p:txBody>
          <a:bodyPr/>
          <a:lstStyle/>
          <a:p>
            <a:r>
              <a:rPr lang="en-US" dirty="0"/>
              <a:t>Fundamental Analysis of a company</a:t>
            </a:r>
            <a:endParaRPr lang="en-IN" dirty="0"/>
          </a:p>
        </p:txBody>
      </p:sp>
      <p:sp>
        <p:nvSpPr>
          <p:cNvPr id="3" name="Subtitle 2">
            <a:extLst>
              <a:ext uri="{FF2B5EF4-FFF2-40B4-BE49-F238E27FC236}">
                <a16:creationId xmlns:a16="http://schemas.microsoft.com/office/drawing/2014/main" id="{C19F17F5-70FA-D3B7-6357-3E98F2112609}"/>
              </a:ext>
            </a:extLst>
          </p:cNvPr>
          <p:cNvSpPr>
            <a:spLocks noGrp="1"/>
          </p:cNvSpPr>
          <p:nvPr>
            <p:ph type="subTitle" idx="1"/>
          </p:nvPr>
        </p:nvSpPr>
        <p:spPr>
          <a:xfrm>
            <a:off x="450562" y="2103559"/>
            <a:ext cx="12263949" cy="1173041"/>
          </a:xfrm>
        </p:spPr>
        <p:txBody>
          <a:bodyPr>
            <a:normAutofit/>
          </a:bodyPr>
          <a:lstStyle/>
          <a:p>
            <a:r>
              <a:rPr lang="en-US" sz="2800" dirty="0"/>
              <a:t>Computer age management services</a:t>
            </a:r>
            <a:endParaRPr lang="en-IN" sz="2800" dirty="0"/>
          </a:p>
        </p:txBody>
      </p:sp>
      <p:sp>
        <p:nvSpPr>
          <p:cNvPr id="5" name="TextBox 4">
            <a:extLst>
              <a:ext uri="{FF2B5EF4-FFF2-40B4-BE49-F238E27FC236}">
                <a16:creationId xmlns:a16="http://schemas.microsoft.com/office/drawing/2014/main" id="{A9D9178B-B197-D5E4-C749-AE1B3126F01C}"/>
              </a:ext>
            </a:extLst>
          </p:cNvPr>
          <p:cNvSpPr txBox="1"/>
          <p:nvPr/>
        </p:nvSpPr>
        <p:spPr>
          <a:xfrm>
            <a:off x="525051" y="3135069"/>
            <a:ext cx="6355080" cy="2062103"/>
          </a:xfrm>
          <a:prstGeom prst="rect">
            <a:avLst/>
          </a:prstGeom>
          <a:noFill/>
        </p:spPr>
        <p:txBody>
          <a:bodyPr wrap="square">
            <a:spAutoFit/>
          </a:bodyPr>
          <a:lstStyle/>
          <a:p>
            <a:r>
              <a:rPr lang="en-US" sz="3200" dirty="0">
                <a:solidFill>
                  <a:schemeClr val="bg1"/>
                </a:solidFill>
              </a:rPr>
              <a:t>Project by:</a:t>
            </a:r>
          </a:p>
          <a:p>
            <a:endParaRPr lang="en-US" sz="3200" dirty="0">
              <a:solidFill>
                <a:schemeClr val="bg1"/>
              </a:solidFill>
            </a:endParaRPr>
          </a:p>
          <a:p>
            <a:r>
              <a:rPr lang="en-US" sz="3200" dirty="0">
                <a:solidFill>
                  <a:schemeClr val="bg1"/>
                </a:solidFill>
              </a:rPr>
              <a:t>Kabilan N M </a:t>
            </a:r>
          </a:p>
          <a:p>
            <a:r>
              <a:rPr lang="en-US" sz="3200" dirty="0">
                <a:solidFill>
                  <a:schemeClr val="bg1"/>
                </a:solidFill>
              </a:rPr>
              <a:t>(B.com P A)</a:t>
            </a:r>
            <a:endParaRPr lang="en-IN" sz="3200" dirty="0">
              <a:solidFill>
                <a:schemeClr val="bg1"/>
              </a:solidFill>
            </a:endParaRPr>
          </a:p>
        </p:txBody>
      </p:sp>
    </p:spTree>
    <p:extLst>
      <p:ext uri="{BB962C8B-B14F-4D97-AF65-F5344CB8AC3E}">
        <p14:creationId xmlns:p14="http://schemas.microsoft.com/office/powerpoint/2010/main" val="2339217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713B6-CF23-0B51-9D2B-F461FFE12BDE}"/>
              </a:ext>
            </a:extLst>
          </p:cNvPr>
          <p:cNvSpPr>
            <a:spLocks noGrp="1"/>
          </p:cNvSpPr>
          <p:nvPr>
            <p:ph type="title"/>
          </p:nvPr>
        </p:nvSpPr>
        <p:spPr/>
        <p:txBody>
          <a:bodyPr/>
          <a:lstStyle/>
          <a:p>
            <a:r>
              <a:rPr lang="en-US" dirty="0"/>
              <a:t>About the company</a:t>
            </a:r>
            <a:endParaRPr lang="en-IN" dirty="0"/>
          </a:p>
        </p:txBody>
      </p:sp>
      <p:sp>
        <p:nvSpPr>
          <p:cNvPr id="3" name="Content Placeholder 2">
            <a:extLst>
              <a:ext uri="{FF2B5EF4-FFF2-40B4-BE49-F238E27FC236}">
                <a16:creationId xmlns:a16="http://schemas.microsoft.com/office/drawing/2014/main" id="{7F5B1829-CD6A-D2BB-F151-F352A9C4DD47}"/>
              </a:ext>
            </a:extLst>
          </p:cNvPr>
          <p:cNvSpPr>
            <a:spLocks noGrp="1"/>
          </p:cNvSpPr>
          <p:nvPr>
            <p:ph idx="1"/>
          </p:nvPr>
        </p:nvSpPr>
        <p:spPr>
          <a:xfrm>
            <a:off x="581193" y="2477541"/>
            <a:ext cx="11029615" cy="3678303"/>
          </a:xfrm>
        </p:spPr>
        <p:txBody>
          <a:bodyPr>
            <a:normAutofit/>
          </a:bodyPr>
          <a:lstStyle/>
          <a:p>
            <a:pPr marL="0" indent="0">
              <a:buNone/>
            </a:pPr>
            <a:r>
              <a:rPr lang="en-US" sz="2400" b="1" dirty="0">
                <a:latin typeface="Arial" panose="020B0604020202020204" pitchFamily="34" charset="0"/>
                <a:cs typeface="Arial" panose="020B0604020202020204" pitchFamily="34" charset="0"/>
              </a:rPr>
              <a:t>CAMS</a:t>
            </a:r>
            <a:r>
              <a:rPr lang="en-US" sz="2400" dirty="0">
                <a:latin typeface="Arial" panose="020B0604020202020204" pitchFamily="34" charset="0"/>
                <a:cs typeface="Arial" panose="020B0604020202020204" pitchFamily="34" charset="0"/>
              </a:rPr>
              <a:t> is a technology driven financial infrastructure and services provider to Mutual Funds and other financial institutions for over 25 years. CAMS serves approximately 68% of the average assets under management – as of April 2025. They also provide technology enabled service solutions to Alternatives and Insurance Companies. Besides serving as a B2B service partner, CAMS also serves customers through a variety of touch points such as pan-India network of service </a:t>
            </a:r>
            <a:r>
              <a:rPr lang="en-US" sz="2400" dirty="0" err="1">
                <a:latin typeface="Arial" panose="020B0604020202020204" pitchFamily="34" charset="0"/>
                <a:cs typeface="Arial" panose="020B0604020202020204" pitchFamily="34" charset="0"/>
              </a:rPr>
              <a:t>centres</a:t>
            </a:r>
            <a:r>
              <a:rPr lang="en-US" sz="2400" dirty="0">
                <a:latin typeface="Arial" panose="020B0604020202020204" pitchFamily="34" charset="0"/>
                <a:cs typeface="Arial" panose="020B0604020202020204" pitchFamily="34" charset="0"/>
              </a:rPr>
              <a:t>, white label call </a:t>
            </a:r>
            <a:r>
              <a:rPr lang="en-US" sz="2400" dirty="0" err="1">
                <a:latin typeface="Arial" panose="020B0604020202020204" pitchFamily="34" charset="0"/>
                <a:cs typeface="Arial" panose="020B0604020202020204" pitchFamily="34" charset="0"/>
              </a:rPr>
              <a:t>centre</a:t>
            </a:r>
            <a:r>
              <a:rPr lang="en-US" sz="2400" dirty="0">
                <a:latin typeface="Arial" panose="020B0604020202020204" pitchFamily="34" charset="0"/>
                <a:cs typeface="Arial" panose="020B0604020202020204" pitchFamily="34" charset="0"/>
              </a:rPr>
              <a:t>, online, mobile app and chatbots etc.</a:t>
            </a:r>
            <a:br>
              <a:rPr lang="en-US" sz="2400" dirty="0">
                <a:latin typeface="Arial" panose="020B0604020202020204" pitchFamily="34" charset="0"/>
                <a:cs typeface="Arial" panose="020B0604020202020204" pitchFamily="34" charset="0"/>
              </a:rPr>
            </a:b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9360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57D8C-93B4-C0AC-E2B7-DF5C27AE2E4E}"/>
              </a:ext>
            </a:extLst>
          </p:cNvPr>
          <p:cNvSpPr>
            <a:spLocks noGrp="1"/>
          </p:cNvSpPr>
          <p:nvPr>
            <p:ph type="title"/>
          </p:nvPr>
        </p:nvSpPr>
        <p:spPr/>
        <p:txBody>
          <a:bodyPr/>
          <a:lstStyle/>
          <a:p>
            <a:r>
              <a:rPr lang="en-US" dirty="0"/>
              <a:t>Financial analysis of cams ltd</a:t>
            </a:r>
            <a:endParaRPr lang="en-IN" dirty="0"/>
          </a:p>
        </p:txBody>
      </p:sp>
      <p:graphicFrame>
        <p:nvGraphicFramePr>
          <p:cNvPr id="5" name="Content Placeholder 4">
            <a:extLst>
              <a:ext uri="{FF2B5EF4-FFF2-40B4-BE49-F238E27FC236}">
                <a16:creationId xmlns:a16="http://schemas.microsoft.com/office/drawing/2014/main" id="{7C29EEB6-92F5-C884-05CE-F53A5CE892E5}"/>
              </a:ext>
            </a:extLst>
          </p:cNvPr>
          <p:cNvGraphicFramePr>
            <a:graphicFrameLocks noGrp="1"/>
          </p:cNvGraphicFramePr>
          <p:nvPr>
            <p:ph idx="1"/>
            <p:extLst>
              <p:ext uri="{D42A27DB-BD31-4B8C-83A1-F6EECF244321}">
                <p14:modId xmlns:p14="http://schemas.microsoft.com/office/powerpoint/2010/main" val="810964950"/>
              </p:ext>
            </p:extLst>
          </p:nvPr>
        </p:nvGraphicFramePr>
        <p:xfrm>
          <a:off x="1203492" y="1993900"/>
          <a:ext cx="9248604" cy="4425954"/>
        </p:xfrm>
        <a:graphic>
          <a:graphicData uri="http://schemas.openxmlformats.org/drawingml/2006/table">
            <a:tbl>
              <a:tblPr>
                <a:tableStyleId>{5C22544A-7EE6-4342-B048-85BDC9FD1C3A}</a:tableStyleId>
              </a:tblPr>
              <a:tblGrid>
                <a:gridCol w="2275836">
                  <a:extLst>
                    <a:ext uri="{9D8B030D-6E8A-4147-A177-3AD203B41FA5}">
                      <a16:colId xmlns:a16="http://schemas.microsoft.com/office/drawing/2014/main" val="4146033508"/>
                    </a:ext>
                  </a:extLst>
                </a:gridCol>
                <a:gridCol w="581064">
                  <a:extLst>
                    <a:ext uri="{9D8B030D-6E8A-4147-A177-3AD203B41FA5}">
                      <a16:colId xmlns:a16="http://schemas.microsoft.com/office/drawing/2014/main" val="871851758"/>
                    </a:ext>
                  </a:extLst>
                </a:gridCol>
                <a:gridCol w="581064">
                  <a:extLst>
                    <a:ext uri="{9D8B030D-6E8A-4147-A177-3AD203B41FA5}">
                      <a16:colId xmlns:a16="http://schemas.microsoft.com/office/drawing/2014/main" val="3507519324"/>
                    </a:ext>
                  </a:extLst>
                </a:gridCol>
                <a:gridCol w="581064">
                  <a:extLst>
                    <a:ext uri="{9D8B030D-6E8A-4147-A177-3AD203B41FA5}">
                      <a16:colId xmlns:a16="http://schemas.microsoft.com/office/drawing/2014/main" val="4152807121"/>
                    </a:ext>
                  </a:extLst>
                </a:gridCol>
                <a:gridCol w="581064">
                  <a:extLst>
                    <a:ext uri="{9D8B030D-6E8A-4147-A177-3AD203B41FA5}">
                      <a16:colId xmlns:a16="http://schemas.microsoft.com/office/drawing/2014/main" val="3484736295"/>
                    </a:ext>
                  </a:extLst>
                </a:gridCol>
                <a:gridCol w="581064">
                  <a:extLst>
                    <a:ext uri="{9D8B030D-6E8A-4147-A177-3AD203B41FA5}">
                      <a16:colId xmlns:a16="http://schemas.microsoft.com/office/drawing/2014/main" val="795227434"/>
                    </a:ext>
                  </a:extLst>
                </a:gridCol>
                <a:gridCol w="581064">
                  <a:extLst>
                    <a:ext uri="{9D8B030D-6E8A-4147-A177-3AD203B41FA5}">
                      <a16:colId xmlns:a16="http://schemas.microsoft.com/office/drawing/2014/main" val="3769232983"/>
                    </a:ext>
                  </a:extLst>
                </a:gridCol>
                <a:gridCol w="581064">
                  <a:extLst>
                    <a:ext uri="{9D8B030D-6E8A-4147-A177-3AD203B41FA5}">
                      <a16:colId xmlns:a16="http://schemas.microsoft.com/office/drawing/2014/main" val="38337304"/>
                    </a:ext>
                  </a:extLst>
                </a:gridCol>
                <a:gridCol w="581064">
                  <a:extLst>
                    <a:ext uri="{9D8B030D-6E8A-4147-A177-3AD203B41FA5}">
                      <a16:colId xmlns:a16="http://schemas.microsoft.com/office/drawing/2014/main" val="1607270668"/>
                    </a:ext>
                  </a:extLst>
                </a:gridCol>
                <a:gridCol w="581064">
                  <a:extLst>
                    <a:ext uri="{9D8B030D-6E8A-4147-A177-3AD203B41FA5}">
                      <a16:colId xmlns:a16="http://schemas.microsoft.com/office/drawing/2014/main" val="1663248043"/>
                    </a:ext>
                  </a:extLst>
                </a:gridCol>
                <a:gridCol w="581064">
                  <a:extLst>
                    <a:ext uri="{9D8B030D-6E8A-4147-A177-3AD203B41FA5}">
                      <a16:colId xmlns:a16="http://schemas.microsoft.com/office/drawing/2014/main" val="3688993781"/>
                    </a:ext>
                  </a:extLst>
                </a:gridCol>
                <a:gridCol w="581064">
                  <a:extLst>
                    <a:ext uri="{9D8B030D-6E8A-4147-A177-3AD203B41FA5}">
                      <a16:colId xmlns:a16="http://schemas.microsoft.com/office/drawing/2014/main" val="3060244604"/>
                    </a:ext>
                  </a:extLst>
                </a:gridCol>
                <a:gridCol w="581064">
                  <a:extLst>
                    <a:ext uri="{9D8B030D-6E8A-4147-A177-3AD203B41FA5}">
                      <a16:colId xmlns:a16="http://schemas.microsoft.com/office/drawing/2014/main" val="1040276998"/>
                    </a:ext>
                  </a:extLst>
                </a:gridCol>
              </a:tblGrid>
              <a:tr h="221618">
                <a:tc>
                  <a:txBody>
                    <a:bodyPr/>
                    <a:lstStyle/>
                    <a:p>
                      <a:pPr algn="l" fontAlgn="b"/>
                      <a:r>
                        <a:rPr lang="en-IN" sz="1400" u="none" strike="noStrike">
                          <a:effectLst/>
                        </a:rPr>
                        <a:t>Particulars</a:t>
                      </a:r>
                      <a:endParaRPr lang="en-IN" sz="14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ctr"/>
                      <a:r>
                        <a:rPr lang="en-IN" sz="1400" u="none" strike="noStrike">
                          <a:effectLst/>
                        </a:rPr>
                        <a:t>Mar-14</a:t>
                      </a:r>
                      <a:endParaRPr lang="en-IN" sz="1400" b="0" i="0" u="none" strike="noStrike">
                        <a:solidFill>
                          <a:srgbClr val="606F7B"/>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Mar-15</a:t>
                      </a:r>
                      <a:endParaRPr lang="en-IN" sz="1400" b="0" i="0" u="none" strike="noStrike">
                        <a:solidFill>
                          <a:srgbClr val="606F7B"/>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Mar-16</a:t>
                      </a:r>
                      <a:endParaRPr lang="en-IN" sz="1400" b="0" i="0" u="none" strike="noStrike">
                        <a:solidFill>
                          <a:srgbClr val="606F7B"/>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Mar-17</a:t>
                      </a:r>
                      <a:endParaRPr lang="en-IN" sz="1400" b="0" i="0" u="none" strike="noStrike">
                        <a:solidFill>
                          <a:srgbClr val="606F7B"/>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Mar-18</a:t>
                      </a:r>
                      <a:endParaRPr lang="en-IN" sz="1400" b="0" i="0" u="none" strike="noStrike">
                        <a:solidFill>
                          <a:srgbClr val="606F7B"/>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Mar-19</a:t>
                      </a:r>
                      <a:endParaRPr lang="en-IN" sz="1400" b="0" i="0" u="none" strike="noStrike">
                        <a:solidFill>
                          <a:srgbClr val="606F7B"/>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Mar-20</a:t>
                      </a:r>
                      <a:endParaRPr lang="en-IN" sz="1400" b="0" i="0" u="none" strike="noStrike">
                        <a:solidFill>
                          <a:srgbClr val="606F7B"/>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Mar-21</a:t>
                      </a:r>
                      <a:endParaRPr lang="en-IN" sz="1400" b="0" i="0" u="none" strike="noStrike">
                        <a:solidFill>
                          <a:srgbClr val="606F7B"/>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Mar-22</a:t>
                      </a:r>
                      <a:endParaRPr lang="en-IN" sz="1400" b="0" i="0" u="none" strike="noStrike">
                        <a:solidFill>
                          <a:srgbClr val="606F7B"/>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Mar-23</a:t>
                      </a:r>
                      <a:endParaRPr lang="en-IN" sz="1400" b="0" i="0" u="none" strike="noStrike">
                        <a:solidFill>
                          <a:srgbClr val="606F7B"/>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Mar-24</a:t>
                      </a:r>
                      <a:endParaRPr lang="en-IN" sz="1400" b="0" i="0" u="none" strike="noStrike">
                        <a:solidFill>
                          <a:srgbClr val="606F7B"/>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Mar-25</a:t>
                      </a:r>
                      <a:endParaRPr lang="en-IN" sz="1400" b="0" i="0" u="none" strike="noStrike">
                        <a:solidFill>
                          <a:srgbClr val="606F7B"/>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887655245"/>
                  </a:ext>
                </a:extLst>
              </a:tr>
              <a:tr h="221618">
                <a:tc>
                  <a:txBody>
                    <a:bodyPr/>
                    <a:lstStyle/>
                    <a:p>
                      <a:pPr algn="l" fontAlgn="b"/>
                      <a:r>
                        <a:rPr lang="en-IN" sz="1400" u="none" strike="noStrike">
                          <a:effectLst/>
                        </a:rPr>
                        <a:t>Sales growth</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16%</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19%</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5%</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31%</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7%</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28%</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8%</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13%</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27%</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57638038"/>
                  </a:ext>
                </a:extLst>
              </a:tr>
              <a:tr h="221618">
                <a:tc>
                  <a:txBody>
                    <a:bodyPr/>
                    <a:lstStyle/>
                    <a:p>
                      <a:pPr algn="l" fontAlgn="b"/>
                      <a:r>
                        <a:rPr lang="en-IN" sz="1400" u="none" strike="noStrike">
                          <a:effectLst/>
                        </a:rPr>
                        <a:t>OPM</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ctr"/>
                      <a:r>
                        <a:rPr lang="en-IN" sz="1400" u="none" strike="noStrike">
                          <a:effectLst/>
                        </a:rPr>
                        <a:t>19%</a:t>
                      </a:r>
                      <a:endParaRPr lang="en-IN" sz="1400" b="0"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34%</a:t>
                      </a:r>
                      <a:endParaRPr lang="en-IN" sz="1400" b="0"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32%</a:t>
                      </a:r>
                      <a:endParaRPr lang="en-IN" sz="1400" b="0"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38%</a:t>
                      </a:r>
                      <a:endParaRPr lang="en-IN" sz="1400" b="0"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34%</a:t>
                      </a:r>
                      <a:endParaRPr lang="en-IN" sz="1400" b="0"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30%</a:t>
                      </a:r>
                      <a:endParaRPr lang="en-IN" sz="1400" b="0"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39%</a:t>
                      </a:r>
                      <a:endParaRPr lang="en-IN" sz="1400" b="0"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40%</a:t>
                      </a:r>
                      <a:endParaRPr lang="en-IN" sz="1400" b="0"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45%</a:t>
                      </a:r>
                      <a:endParaRPr lang="en-IN" sz="1400" b="0"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44%</a:t>
                      </a:r>
                      <a:endParaRPr lang="en-IN" sz="1400" b="0"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46%</a:t>
                      </a:r>
                      <a:endParaRPr lang="en-IN" sz="1400" b="0"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46%</a:t>
                      </a:r>
                      <a:endParaRPr lang="en-IN" sz="14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555692438"/>
                  </a:ext>
                </a:extLst>
              </a:tr>
              <a:tr h="221618">
                <a:tc>
                  <a:txBody>
                    <a:bodyPr/>
                    <a:lstStyle/>
                    <a:p>
                      <a:pPr algn="l" fontAlgn="b"/>
                      <a:r>
                        <a:rPr lang="en-IN" sz="1400" u="none" strike="noStrike">
                          <a:effectLst/>
                        </a:rPr>
                        <a:t>NP margin</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19%</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19%</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18%</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23%</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26%</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17%</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25%</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32%</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33%</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30%</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32%</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33%</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50583393"/>
                  </a:ext>
                </a:extLst>
              </a:tr>
              <a:tr h="221618">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68289287"/>
                  </a:ext>
                </a:extLst>
              </a:tr>
              <a:tr h="221618">
                <a:tc>
                  <a:txBody>
                    <a:bodyPr/>
                    <a:lstStyle/>
                    <a:p>
                      <a:pPr algn="l" fontAlgn="b"/>
                      <a:r>
                        <a:rPr lang="en-IN" sz="1400" u="none" strike="noStrike">
                          <a:effectLst/>
                        </a:rPr>
                        <a:t>Fixed asset turnover ratio</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9.70</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5.90</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7.89</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7.48</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7.58</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7.48</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4.18</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4.68</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5.11</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5.63</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6.47</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5.73</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34672367"/>
                  </a:ext>
                </a:extLst>
              </a:tr>
              <a:tr h="221618">
                <a:tc>
                  <a:txBody>
                    <a:bodyPr/>
                    <a:lstStyle/>
                    <a:p>
                      <a:pPr algn="l" fontAlgn="b"/>
                      <a:r>
                        <a:rPr lang="en-IN" sz="1400" u="none" strike="noStrike">
                          <a:effectLst/>
                        </a:rPr>
                        <a:t>Net working capital</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-14</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-32</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-6</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-17</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-65</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37</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53</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151</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195</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293</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08711165"/>
                  </a:ext>
                </a:extLst>
              </a:tr>
              <a:tr h="221618">
                <a:tc>
                  <a:txBody>
                    <a:bodyPr/>
                    <a:lstStyle/>
                    <a:p>
                      <a:pPr algn="l" fontAlgn="b"/>
                      <a:r>
                        <a:rPr lang="en-IN" sz="1400" u="none" strike="noStrike">
                          <a:effectLst/>
                        </a:rPr>
                        <a:t>Net working capital/sales</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-4%</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-7%</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-3%</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-10%</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5%</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6%</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16%</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19%</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22%</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0235754"/>
                  </a:ext>
                </a:extLst>
              </a:tr>
              <a:tr h="221618">
                <a:tc>
                  <a:txBody>
                    <a:bodyPr/>
                    <a:lstStyle/>
                    <a:p>
                      <a:pPr algn="l" fontAlgn="b"/>
                      <a:r>
                        <a:rPr lang="en-IN" sz="1400" u="none" strike="noStrike">
                          <a:effectLst/>
                        </a:rPr>
                        <a:t>Debt to total capital</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13%</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11%</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9%</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8%</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7%</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38886804"/>
                  </a:ext>
                </a:extLst>
              </a:tr>
              <a:tr h="221618">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28304104"/>
                  </a:ext>
                </a:extLst>
              </a:tr>
              <a:tr h="221618">
                <a:tc>
                  <a:txBody>
                    <a:bodyPr/>
                    <a:lstStyle/>
                    <a:p>
                      <a:pPr algn="l" fontAlgn="b"/>
                      <a:r>
                        <a:rPr lang="en-IN" sz="1400" u="none" strike="noStrike">
                          <a:effectLst/>
                        </a:rPr>
                        <a:t>Cashflow from operation</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84</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102</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188</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144</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180</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239</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306</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317</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388</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442</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12078184"/>
                  </a:ext>
                </a:extLst>
              </a:tr>
              <a:tr h="221618">
                <a:tc>
                  <a:txBody>
                    <a:bodyPr/>
                    <a:lstStyle/>
                    <a:p>
                      <a:pPr algn="l" fontAlgn="b"/>
                      <a:r>
                        <a:rPr lang="en-IN" sz="1400" u="none" strike="noStrike">
                          <a:effectLst/>
                        </a:rPr>
                        <a:t>NP</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62</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70</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81</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108</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160</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112</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164</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219</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289</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275</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337</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441</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90433683"/>
                  </a:ext>
                </a:extLst>
              </a:tr>
              <a:tr h="221618">
                <a:tc>
                  <a:txBody>
                    <a:bodyPr/>
                    <a:lstStyle/>
                    <a:p>
                      <a:pPr algn="l" fontAlgn="b"/>
                      <a:r>
                        <a:rPr lang="en-IN" sz="1400" u="none" strike="noStrike">
                          <a:effectLst/>
                        </a:rPr>
                        <a:t>Cashflow from investing</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-47</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-30</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-74</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-15</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-72</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23</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-117</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0</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-181</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-102</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64875362"/>
                  </a:ext>
                </a:extLst>
              </a:tr>
              <a:tr h="221618">
                <a:tc>
                  <a:txBody>
                    <a:bodyPr/>
                    <a:lstStyle/>
                    <a:p>
                      <a:pPr algn="l" fontAlgn="b"/>
                      <a:r>
                        <a:rPr lang="en-IN" sz="1400" u="none" strike="noStrike">
                          <a:effectLst/>
                        </a:rPr>
                        <a:t>cashflow from financing</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-41</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-72</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-109</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-132</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-91</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-268</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-200</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-201</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-219</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-334</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34660490"/>
                  </a:ext>
                </a:extLst>
              </a:tr>
              <a:tr h="436830">
                <a:tc>
                  <a:txBody>
                    <a:bodyPr/>
                    <a:lstStyle/>
                    <a:p>
                      <a:pPr algn="l" fontAlgn="b"/>
                      <a:r>
                        <a:rPr lang="en-IN" sz="1400" u="none" strike="noStrike">
                          <a:effectLst/>
                        </a:rPr>
                        <a:t>Cummulative cashflow from operations</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84</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186</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290</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332</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324</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419</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545</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623</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705</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830</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94987206"/>
                  </a:ext>
                </a:extLst>
              </a:tr>
              <a:tr h="221618">
                <a:tc>
                  <a:txBody>
                    <a:bodyPr/>
                    <a:lstStyle/>
                    <a:p>
                      <a:pPr algn="l" fontAlgn="b"/>
                      <a:r>
                        <a:rPr lang="en-IN" sz="1400" u="none" strike="noStrike">
                          <a:effectLst/>
                        </a:rPr>
                        <a:t>Cummulative Net profit</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132</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151</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189</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268</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272</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276</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383</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508</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564</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612</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778</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60755495"/>
                  </a:ext>
                </a:extLst>
              </a:tr>
              <a:tr h="221618">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01424245"/>
                  </a:ext>
                </a:extLst>
              </a:tr>
              <a:tr h="221618">
                <a:tc>
                  <a:txBody>
                    <a:bodyPr/>
                    <a:lstStyle/>
                    <a:p>
                      <a:pPr algn="l" fontAlgn="b"/>
                      <a:r>
                        <a:rPr lang="en-IN" sz="1400" u="none" strike="noStrike">
                          <a:effectLst/>
                        </a:rPr>
                        <a:t>ROCE%</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23%</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25%</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27%</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28%</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31%</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27%</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32%</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33%</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39%</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33%</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33%</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37%</a:t>
                      </a:r>
                      <a:endParaRPr lang="en-IN"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20183859"/>
                  </a:ext>
                </a:extLst>
              </a:tr>
              <a:tr h="221618">
                <a:tc>
                  <a:txBody>
                    <a:bodyPr/>
                    <a:lstStyle/>
                    <a:p>
                      <a:pPr algn="l" fontAlgn="b"/>
                      <a:r>
                        <a:rPr lang="en-IN" sz="1400" u="none" strike="noStrike">
                          <a:effectLst/>
                        </a:rPr>
                        <a:t>ROE%</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23%</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25%</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27%</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30%</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39%</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29%</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34%</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47%</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48%</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38%</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a:effectLst/>
                        </a:rPr>
                        <a:t>38%</a:t>
                      </a:r>
                      <a:endParaRPr lang="en-IN"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400" u="none" strike="noStrike" dirty="0">
                          <a:effectLst/>
                        </a:rPr>
                        <a:t>43%</a:t>
                      </a:r>
                      <a:endParaRPr lang="en-IN"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27931051"/>
                  </a:ext>
                </a:extLst>
              </a:tr>
            </a:tbl>
          </a:graphicData>
        </a:graphic>
      </p:graphicFrame>
    </p:spTree>
    <p:extLst>
      <p:ext uri="{BB962C8B-B14F-4D97-AF65-F5344CB8AC3E}">
        <p14:creationId xmlns:p14="http://schemas.microsoft.com/office/powerpoint/2010/main" val="3839834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B905-7DAD-657B-C0DA-08D08D0687E4}"/>
              </a:ext>
            </a:extLst>
          </p:cNvPr>
          <p:cNvSpPr>
            <a:spLocks noGrp="1"/>
          </p:cNvSpPr>
          <p:nvPr>
            <p:ph type="title"/>
          </p:nvPr>
        </p:nvSpPr>
        <p:spPr/>
        <p:txBody>
          <a:bodyPr/>
          <a:lstStyle/>
          <a:p>
            <a:r>
              <a:rPr lang="en-US" dirty="0"/>
              <a:t>Sales growth &amp; profit margin</a:t>
            </a:r>
            <a:endParaRPr lang="en-IN" dirty="0"/>
          </a:p>
        </p:txBody>
      </p:sp>
      <p:graphicFrame>
        <p:nvGraphicFramePr>
          <p:cNvPr id="7" name="Content Placeholder 6">
            <a:extLst>
              <a:ext uri="{FF2B5EF4-FFF2-40B4-BE49-F238E27FC236}">
                <a16:creationId xmlns:a16="http://schemas.microsoft.com/office/drawing/2014/main" id="{52B22DDE-EBC5-3117-40E2-D36CF2611D39}"/>
              </a:ext>
            </a:extLst>
          </p:cNvPr>
          <p:cNvGraphicFramePr>
            <a:graphicFrameLocks noGrp="1"/>
          </p:cNvGraphicFramePr>
          <p:nvPr>
            <p:ph idx="1"/>
            <p:extLst>
              <p:ext uri="{D42A27DB-BD31-4B8C-83A1-F6EECF244321}">
                <p14:modId xmlns:p14="http://schemas.microsoft.com/office/powerpoint/2010/main" val="1595085332"/>
              </p:ext>
            </p:extLst>
          </p:nvPr>
        </p:nvGraphicFramePr>
        <p:xfrm>
          <a:off x="287278" y="2024743"/>
          <a:ext cx="11436635" cy="2373085"/>
        </p:xfrm>
        <a:graphic>
          <a:graphicData uri="http://schemas.openxmlformats.org/drawingml/2006/table">
            <a:tbl>
              <a:tblPr>
                <a:tableStyleId>{5C22544A-7EE6-4342-B048-85BDC9FD1C3A}</a:tableStyleId>
              </a:tblPr>
              <a:tblGrid>
                <a:gridCol w="2814251">
                  <a:extLst>
                    <a:ext uri="{9D8B030D-6E8A-4147-A177-3AD203B41FA5}">
                      <a16:colId xmlns:a16="http://schemas.microsoft.com/office/drawing/2014/main" val="3915812926"/>
                    </a:ext>
                  </a:extLst>
                </a:gridCol>
                <a:gridCol w="718532">
                  <a:extLst>
                    <a:ext uri="{9D8B030D-6E8A-4147-A177-3AD203B41FA5}">
                      <a16:colId xmlns:a16="http://schemas.microsoft.com/office/drawing/2014/main" val="1089538765"/>
                    </a:ext>
                  </a:extLst>
                </a:gridCol>
                <a:gridCol w="718532">
                  <a:extLst>
                    <a:ext uri="{9D8B030D-6E8A-4147-A177-3AD203B41FA5}">
                      <a16:colId xmlns:a16="http://schemas.microsoft.com/office/drawing/2014/main" val="1411971530"/>
                    </a:ext>
                  </a:extLst>
                </a:gridCol>
                <a:gridCol w="718532">
                  <a:extLst>
                    <a:ext uri="{9D8B030D-6E8A-4147-A177-3AD203B41FA5}">
                      <a16:colId xmlns:a16="http://schemas.microsoft.com/office/drawing/2014/main" val="1211839435"/>
                    </a:ext>
                  </a:extLst>
                </a:gridCol>
                <a:gridCol w="718532">
                  <a:extLst>
                    <a:ext uri="{9D8B030D-6E8A-4147-A177-3AD203B41FA5}">
                      <a16:colId xmlns:a16="http://schemas.microsoft.com/office/drawing/2014/main" val="436907966"/>
                    </a:ext>
                  </a:extLst>
                </a:gridCol>
                <a:gridCol w="718532">
                  <a:extLst>
                    <a:ext uri="{9D8B030D-6E8A-4147-A177-3AD203B41FA5}">
                      <a16:colId xmlns:a16="http://schemas.microsoft.com/office/drawing/2014/main" val="39321937"/>
                    </a:ext>
                  </a:extLst>
                </a:gridCol>
                <a:gridCol w="718532">
                  <a:extLst>
                    <a:ext uri="{9D8B030D-6E8A-4147-A177-3AD203B41FA5}">
                      <a16:colId xmlns:a16="http://schemas.microsoft.com/office/drawing/2014/main" val="3748049539"/>
                    </a:ext>
                  </a:extLst>
                </a:gridCol>
                <a:gridCol w="718532">
                  <a:extLst>
                    <a:ext uri="{9D8B030D-6E8A-4147-A177-3AD203B41FA5}">
                      <a16:colId xmlns:a16="http://schemas.microsoft.com/office/drawing/2014/main" val="2189361898"/>
                    </a:ext>
                  </a:extLst>
                </a:gridCol>
                <a:gridCol w="718532">
                  <a:extLst>
                    <a:ext uri="{9D8B030D-6E8A-4147-A177-3AD203B41FA5}">
                      <a16:colId xmlns:a16="http://schemas.microsoft.com/office/drawing/2014/main" val="1431253750"/>
                    </a:ext>
                  </a:extLst>
                </a:gridCol>
                <a:gridCol w="718532">
                  <a:extLst>
                    <a:ext uri="{9D8B030D-6E8A-4147-A177-3AD203B41FA5}">
                      <a16:colId xmlns:a16="http://schemas.microsoft.com/office/drawing/2014/main" val="1721898562"/>
                    </a:ext>
                  </a:extLst>
                </a:gridCol>
                <a:gridCol w="718532">
                  <a:extLst>
                    <a:ext uri="{9D8B030D-6E8A-4147-A177-3AD203B41FA5}">
                      <a16:colId xmlns:a16="http://schemas.microsoft.com/office/drawing/2014/main" val="2379827504"/>
                    </a:ext>
                  </a:extLst>
                </a:gridCol>
                <a:gridCol w="718532">
                  <a:extLst>
                    <a:ext uri="{9D8B030D-6E8A-4147-A177-3AD203B41FA5}">
                      <a16:colId xmlns:a16="http://schemas.microsoft.com/office/drawing/2014/main" val="239407262"/>
                    </a:ext>
                  </a:extLst>
                </a:gridCol>
                <a:gridCol w="718532">
                  <a:extLst>
                    <a:ext uri="{9D8B030D-6E8A-4147-A177-3AD203B41FA5}">
                      <a16:colId xmlns:a16="http://schemas.microsoft.com/office/drawing/2014/main" val="3621598584"/>
                    </a:ext>
                  </a:extLst>
                </a:gridCol>
              </a:tblGrid>
              <a:tr h="493468">
                <a:tc>
                  <a:txBody>
                    <a:bodyPr/>
                    <a:lstStyle/>
                    <a:p>
                      <a:pPr algn="l" fontAlgn="b"/>
                      <a:r>
                        <a:rPr lang="en-IN" sz="2000" u="none" strike="noStrike" dirty="0">
                          <a:effectLst/>
                        </a:rPr>
                        <a:t>Particulars</a:t>
                      </a:r>
                      <a:endParaRPr lang="en-IN" sz="20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ctr"/>
                      <a:r>
                        <a:rPr lang="en-IN" sz="1800" u="none" strike="noStrike" dirty="0">
                          <a:effectLst/>
                        </a:rPr>
                        <a:t>Mar-14</a:t>
                      </a:r>
                      <a:endParaRPr lang="en-IN" sz="1800" b="0" i="0" u="none" strike="noStrike" dirty="0">
                        <a:solidFill>
                          <a:srgbClr val="606F7B"/>
                        </a:solidFill>
                        <a:effectLst/>
                        <a:latin typeface="Arial" panose="020B0604020202020204" pitchFamily="34" charset="0"/>
                      </a:endParaRPr>
                    </a:p>
                  </a:txBody>
                  <a:tcPr marL="6350" marR="6350" marT="6350" marB="0" anchor="ctr"/>
                </a:tc>
                <a:tc>
                  <a:txBody>
                    <a:bodyPr/>
                    <a:lstStyle/>
                    <a:p>
                      <a:pPr algn="r" fontAlgn="ctr"/>
                      <a:r>
                        <a:rPr lang="en-IN" sz="1800" u="none" strike="noStrike" dirty="0">
                          <a:effectLst/>
                        </a:rPr>
                        <a:t>Mar-15</a:t>
                      </a:r>
                      <a:endParaRPr lang="en-IN" sz="1800" b="0" i="0" u="none" strike="noStrike" dirty="0">
                        <a:solidFill>
                          <a:srgbClr val="606F7B"/>
                        </a:solidFill>
                        <a:effectLst/>
                        <a:latin typeface="Arial" panose="020B0604020202020204" pitchFamily="34" charset="0"/>
                      </a:endParaRPr>
                    </a:p>
                  </a:txBody>
                  <a:tcPr marL="6350" marR="6350" marT="6350" marB="0" anchor="ctr"/>
                </a:tc>
                <a:tc>
                  <a:txBody>
                    <a:bodyPr/>
                    <a:lstStyle/>
                    <a:p>
                      <a:pPr algn="r" fontAlgn="ctr"/>
                      <a:r>
                        <a:rPr lang="en-IN" sz="1800" u="none" strike="noStrike" dirty="0">
                          <a:effectLst/>
                        </a:rPr>
                        <a:t>Mar-16</a:t>
                      </a:r>
                      <a:endParaRPr lang="en-IN" sz="1800" b="0" i="0" u="none" strike="noStrike" dirty="0">
                        <a:solidFill>
                          <a:srgbClr val="606F7B"/>
                        </a:solidFill>
                        <a:effectLst/>
                        <a:latin typeface="Arial" panose="020B0604020202020204" pitchFamily="34" charset="0"/>
                      </a:endParaRPr>
                    </a:p>
                  </a:txBody>
                  <a:tcPr marL="6350" marR="6350" marT="6350" marB="0" anchor="ctr"/>
                </a:tc>
                <a:tc>
                  <a:txBody>
                    <a:bodyPr/>
                    <a:lstStyle/>
                    <a:p>
                      <a:pPr algn="r" fontAlgn="ctr"/>
                      <a:r>
                        <a:rPr lang="en-IN" sz="1800" u="none" strike="noStrike" dirty="0">
                          <a:effectLst/>
                        </a:rPr>
                        <a:t>Mar-17</a:t>
                      </a:r>
                      <a:endParaRPr lang="en-IN" sz="1800" b="0" i="0" u="none" strike="noStrike" dirty="0">
                        <a:solidFill>
                          <a:srgbClr val="606F7B"/>
                        </a:solidFill>
                        <a:effectLst/>
                        <a:latin typeface="Arial" panose="020B0604020202020204" pitchFamily="34" charset="0"/>
                      </a:endParaRPr>
                    </a:p>
                  </a:txBody>
                  <a:tcPr marL="6350" marR="6350" marT="6350" marB="0" anchor="ctr"/>
                </a:tc>
                <a:tc>
                  <a:txBody>
                    <a:bodyPr/>
                    <a:lstStyle/>
                    <a:p>
                      <a:pPr algn="r" fontAlgn="ctr"/>
                      <a:r>
                        <a:rPr lang="en-IN" sz="1800" u="none" strike="noStrike" dirty="0">
                          <a:effectLst/>
                        </a:rPr>
                        <a:t>Mar-18</a:t>
                      </a:r>
                      <a:endParaRPr lang="en-IN" sz="1800" b="0" i="0" u="none" strike="noStrike" dirty="0">
                        <a:solidFill>
                          <a:srgbClr val="606F7B"/>
                        </a:solidFill>
                        <a:effectLst/>
                        <a:latin typeface="Arial" panose="020B0604020202020204" pitchFamily="34" charset="0"/>
                      </a:endParaRPr>
                    </a:p>
                  </a:txBody>
                  <a:tcPr marL="6350" marR="6350" marT="6350" marB="0" anchor="ctr"/>
                </a:tc>
                <a:tc>
                  <a:txBody>
                    <a:bodyPr/>
                    <a:lstStyle/>
                    <a:p>
                      <a:pPr algn="r" fontAlgn="ctr"/>
                      <a:r>
                        <a:rPr lang="en-IN" sz="1800" u="none" strike="noStrike">
                          <a:effectLst/>
                        </a:rPr>
                        <a:t>Mar-19</a:t>
                      </a:r>
                      <a:endParaRPr lang="en-IN" sz="1800" b="0" i="0" u="none" strike="noStrike">
                        <a:solidFill>
                          <a:srgbClr val="606F7B"/>
                        </a:solidFill>
                        <a:effectLst/>
                        <a:latin typeface="Arial" panose="020B0604020202020204" pitchFamily="34" charset="0"/>
                      </a:endParaRPr>
                    </a:p>
                  </a:txBody>
                  <a:tcPr marL="6350" marR="6350" marT="6350" marB="0" anchor="ctr"/>
                </a:tc>
                <a:tc>
                  <a:txBody>
                    <a:bodyPr/>
                    <a:lstStyle/>
                    <a:p>
                      <a:pPr algn="r" fontAlgn="ctr"/>
                      <a:r>
                        <a:rPr lang="en-IN" sz="1800" u="none" strike="noStrike">
                          <a:effectLst/>
                        </a:rPr>
                        <a:t>Mar-20</a:t>
                      </a:r>
                      <a:endParaRPr lang="en-IN" sz="1800" b="0" i="0" u="none" strike="noStrike">
                        <a:solidFill>
                          <a:srgbClr val="606F7B"/>
                        </a:solidFill>
                        <a:effectLst/>
                        <a:latin typeface="Arial" panose="020B0604020202020204" pitchFamily="34" charset="0"/>
                      </a:endParaRPr>
                    </a:p>
                  </a:txBody>
                  <a:tcPr marL="6350" marR="6350" marT="6350" marB="0" anchor="ctr"/>
                </a:tc>
                <a:tc>
                  <a:txBody>
                    <a:bodyPr/>
                    <a:lstStyle/>
                    <a:p>
                      <a:pPr algn="r" fontAlgn="ctr"/>
                      <a:r>
                        <a:rPr lang="en-IN" sz="1800" u="none" strike="noStrike">
                          <a:effectLst/>
                        </a:rPr>
                        <a:t>Mar-21</a:t>
                      </a:r>
                      <a:endParaRPr lang="en-IN" sz="1800" b="0" i="0" u="none" strike="noStrike">
                        <a:solidFill>
                          <a:srgbClr val="606F7B"/>
                        </a:solidFill>
                        <a:effectLst/>
                        <a:latin typeface="Arial" panose="020B0604020202020204" pitchFamily="34" charset="0"/>
                      </a:endParaRPr>
                    </a:p>
                  </a:txBody>
                  <a:tcPr marL="6350" marR="6350" marT="6350" marB="0" anchor="ctr"/>
                </a:tc>
                <a:tc>
                  <a:txBody>
                    <a:bodyPr/>
                    <a:lstStyle/>
                    <a:p>
                      <a:pPr algn="r" fontAlgn="ctr"/>
                      <a:r>
                        <a:rPr lang="en-IN" sz="1800" u="none" strike="noStrike">
                          <a:effectLst/>
                        </a:rPr>
                        <a:t>Mar-22</a:t>
                      </a:r>
                      <a:endParaRPr lang="en-IN" sz="1800" b="0" i="0" u="none" strike="noStrike">
                        <a:solidFill>
                          <a:srgbClr val="606F7B"/>
                        </a:solidFill>
                        <a:effectLst/>
                        <a:latin typeface="Arial" panose="020B0604020202020204" pitchFamily="34" charset="0"/>
                      </a:endParaRPr>
                    </a:p>
                  </a:txBody>
                  <a:tcPr marL="6350" marR="6350" marT="6350" marB="0" anchor="ctr"/>
                </a:tc>
                <a:tc>
                  <a:txBody>
                    <a:bodyPr/>
                    <a:lstStyle/>
                    <a:p>
                      <a:pPr algn="r" fontAlgn="ctr"/>
                      <a:r>
                        <a:rPr lang="en-IN" sz="1800" u="none" strike="noStrike">
                          <a:effectLst/>
                        </a:rPr>
                        <a:t>Mar-23</a:t>
                      </a:r>
                      <a:endParaRPr lang="en-IN" sz="1800" b="0" i="0" u="none" strike="noStrike">
                        <a:solidFill>
                          <a:srgbClr val="606F7B"/>
                        </a:solidFill>
                        <a:effectLst/>
                        <a:latin typeface="Arial" panose="020B0604020202020204" pitchFamily="34" charset="0"/>
                      </a:endParaRPr>
                    </a:p>
                  </a:txBody>
                  <a:tcPr marL="6350" marR="6350" marT="6350" marB="0" anchor="ctr"/>
                </a:tc>
                <a:tc>
                  <a:txBody>
                    <a:bodyPr/>
                    <a:lstStyle/>
                    <a:p>
                      <a:pPr algn="r" fontAlgn="ctr"/>
                      <a:r>
                        <a:rPr lang="en-IN" sz="1800" u="none" strike="noStrike">
                          <a:effectLst/>
                        </a:rPr>
                        <a:t>Mar-24</a:t>
                      </a:r>
                      <a:endParaRPr lang="en-IN" sz="1800" b="0" i="0" u="none" strike="noStrike">
                        <a:solidFill>
                          <a:srgbClr val="606F7B"/>
                        </a:solidFill>
                        <a:effectLst/>
                        <a:latin typeface="Arial" panose="020B0604020202020204" pitchFamily="34" charset="0"/>
                      </a:endParaRPr>
                    </a:p>
                  </a:txBody>
                  <a:tcPr marL="6350" marR="6350" marT="6350" marB="0" anchor="ctr"/>
                </a:tc>
                <a:tc>
                  <a:txBody>
                    <a:bodyPr/>
                    <a:lstStyle/>
                    <a:p>
                      <a:pPr algn="r" fontAlgn="ctr"/>
                      <a:r>
                        <a:rPr lang="en-IN" sz="1800" u="none" strike="noStrike" dirty="0">
                          <a:effectLst/>
                        </a:rPr>
                        <a:t>Mar-25</a:t>
                      </a:r>
                      <a:endParaRPr lang="en-IN" sz="1800" b="0" i="0" u="none" strike="noStrike" dirty="0">
                        <a:solidFill>
                          <a:srgbClr val="606F7B"/>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2472592911"/>
                  </a:ext>
                </a:extLst>
              </a:tr>
              <a:tr h="626539">
                <a:tc>
                  <a:txBody>
                    <a:bodyPr/>
                    <a:lstStyle/>
                    <a:p>
                      <a:pPr algn="l" fontAlgn="b"/>
                      <a:r>
                        <a:rPr lang="en-IN" sz="2000" u="none" strike="noStrike">
                          <a:effectLst/>
                        </a:rPr>
                        <a:t>Sales growth</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16%</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19%</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5%</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31%</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7%</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2%</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2%</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28%</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8%</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13%</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27%</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55650298"/>
                  </a:ext>
                </a:extLst>
              </a:tr>
              <a:tr h="626539">
                <a:tc>
                  <a:txBody>
                    <a:bodyPr/>
                    <a:lstStyle/>
                    <a:p>
                      <a:pPr algn="l" fontAlgn="b"/>
                      <a:r>
                        <a:rPr lang="en-IN" sz="2000" u="none" strike="noStrike" dirty="0">
                          <a:effectLst/>
                        </a:rPr>
                        <a:t>OPM</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ctr"/>
                      <a:r>
                        <a:rPr lang="en-US" sz="2000" b="0" i="0" u="none" strike="noStrike" dirty="0">
                          <a:solidFill>
                            <a:srgbClr val="000000"/>
                          </a:solidFill>
                          <a:effectLst/>
                          <a:latin typeface="Arial" panose="020B0604020202020204" pitchFamily="34" charset="0"/>
                        </a:rPr>
                        <a:t>1</a:t>
                      </a:r>
                      <a:r>
                        <a:rPr lang="en-IN" sz="2000" b="0" i="0" u="none" strike="noStrike" dirty="0">
                          <a:solidFill>
                            <a:srgbClr val="000000"/>
                          </a:solidFill>
                          <a:effectLst/>
                          <a:latin typeface="Arial" panose="020B0604020202020204" pitchFamily="34" charset="0"/>
                        </a:rPr>
                        <a:t>9%</a:t>
                      </a:r>
                    </a:p>
                  </a:txBody>
                  <a:tcPr marL="6350" marR="6350" marT="6350" marB="0" anchor="ctr"/>
                </a:tc>
                <a:tc>
                  <a:txBody>
                    <a:bodyPr/>
                    <a:lstStyle/>
                    <a:p>
                      <a:pPr algn="r" fontAlgn="ctr"/>
                      <a:r>
                        <a:rPr lang="en-IN" sz="2000" u="none" strike="noStrike" dirty="0">
                          <a:effectLst/>
                        </a:rPr>
                        <a:t>34%</a:t>
                      </a:r>
                      <a:endParaRPr lang="en-IN" sz="2000" b="0" i="0" u="none" strike="noStrike" dirty="0">
                        <a:solidFill>
                          <a:srgbClr val="000000"/>
                        </a:solidFill>
                        <a:effectLst/>
                        <a:latin typeface="Arial" panose="020B0604020202020204" pitchFamily="34" charset="0"/>
                      </a:endParaRPr>
                    </a:p>
                  </a:txBody>
                  <a:tcPr marL="6350" marR="6350" marT="6350" marB="0" anchor="ctr"/>
                </a:tc>
                <a:tc>
                  <a:txBody>
                    <a:bodyPr/>
                    <a:lstStyle/>
                    <a:p>
                      <a:pPr algn="r" fontAlgn="ctr"/>
                      <a:r>
                        <a:rPr lang="en-IN" sz="2000" u="none" strike="noStrike" dirty="0">
                          <a:effectLst/>
                        </a:rPr>
                        <a:t>32%</a:t>
                      </a:r>
                      <a:endParaRPr lang="en-IN" sz="2000" b="0" i="0" u="none" strike="noStrike" dirty="0">
                        <a:solidFill>
                          <a:srgbClr val="000000"/>
                        </a:solidFill>
                        <a:effectLst/>
                        <a:latin typeface="Arial" panose="020B0604020202020204" pitchFamily="34" charset="0"/>
                      </a:endParaRPr>
                    </a:p>
                  </a:txBody>
                  <a:tcPr marL="6350" marR="6350" marT="6350" marB="0" anchor="ctr"/>
                </a:tc>
                <a:tc>
                  <a:txBody>
                    <a:bodyPr/>
                    <a:lstStyle/>
                    <a:p>
                      <a:pPr algn="r" fontAlgn="ctr"/>
                      <a:r>
                        <a:rPr lang="en-IN" sz="2000" u="none" strike="noStrike">
                          <a:effectLst/>
                        </a:rPr>
                        <a:t>38%</a:t>
                      </a:r>
                      <a:endParaRPr lang="en-IN" sz="2000" b="0"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2000" u="none" strike="noStrike">
                          <a:effectLst/>
                        </a:rPr>
                        <a:t>34%</a:t>
                      </a:r>
                      <a:endParaRPr lang="en-IN" sz="2000" b="0"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2000" u="none" strike="noStrike">
                          <a:effectLst/>
                        </a:rPr>
                        <a:t>30%</a:t>
                      </a:r>
                      <a:endParaRPr lang="en-IN" sz="2000" b="0"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2000" u="none" strike="noStrike">
                          <a:effectLst/>
                        </a:rPr>
                        <a:t>39%</a:t>
                      </a:r>
                      <a:endParaRPr lang="en-IN" sz="2000" b="0"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2000" u="none" strike="noStrike">
                          <a:effectLst/>
                        </a:rPr>
                        <a:t>40%</a:t>
                      </a:r>
                      <a:endParaRPr lang="en-IN" sz="2000" b="0"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2000" u="none" strike="noStrike">
                          <a:effectLst/>
                        </a:rPr>
                        <a:t>45%</a:t>
                      </a:r>
                      <a:endParaRPr lang="en-IN" sz="2000" b="0"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2000" u="none" strike="noStrike">
                          <a:effectLst/>
                        </a:rPr>
                        <a:t>44%</a:t>
                      </a:r>
                      <a:endParaRPr lang="en-IN" sz="2000" b="0"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2000" u="none" strike="noStrike">
                          <a:effectLst/>
                        </a:rPr>
                        <a:t>46%</a:t>
                      </a:r>
                      <a:endParaRPr lang="en-IN" sz="2000" b="0"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2000" u="none" strike="noStrike">
                          <a:effectLst/>
                        </a:rPr>
                        <a:t>46%</a:t>
                      </a:r>
                      <a:endParaRPr lang="en-IN" sz="20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2376969238"/>
                  </a:ext>
                </a:extLst>
              </a:tr>
              <a:tr h="626539">
                <a:tc>
                  <a:txBody>
                    <a:bodyPr/>
                    <a:lstStyle/>
                    <a:p>
                      <a:pPr algn="l" fontAlgn="b"/>
                      <a:r>
                        <a:rPr lang="en-IN" sz="2000" u="none" strike="noStrike" dirty="0">
                          <a:effectLst/>
                        </a:rPr>
                        <a:t>NP margin</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19%</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19%</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18%</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23%</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26%</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17%</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25%</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32%</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33%</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30%</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32%</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33%</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43053659"/>
                  </a:ext>
                </a:extLst>
              </a:tr>
            </a:tbl>
          </a:graphicData>
        </a:graphic>
      </p:graphicFrame>
      <p:sp>
        <p:nvSpPr>
          <p:cNvPr id="3" name="Title 1">
            <a:extLst>
              <a:ext uri="{FF2B5EF4-FFF2-40B4-BE49-F238E27FC236}">
                <a16:creationId xmlns:a16="http://schemas.microsoft.com/office/drawing/2014/main" id="{4DB6C07C-1888-F41B-6309-BADB79F8E45A}"/>
              </a:ext>
            </a:extLst>
          </p:cNvPr>
          <p:cNvSpPr txBox="1">
            <a:spLocks/>
          </p:cNvSpPr>
          <p:nvPr/>
        </p:nvSpPr>
        <p:spPr>
          <a:xfrm>
            <a:off x="287278" y="5385190"/>
            <a:ext cx="11029616" cy="1013800"/>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Arial" panose="020B0604020202020204" pitchFamily="34" charset="0"/>
              <a:buChar char="•"/>
            </a:pPr>
            <a:r>
              <a:rPr lang="en-US" sz="2400" b="1" cap="none" dirty="0">
                <a:solidFill>
                  <a:schemeClr val="tx1"/>
                </a:solidFill>
                <a:latin typeface="Arial" panose="020B0604020202020204" pitchFamily="34" charset="0"/>
                <a:cs typeface="Arial" panose="020B0604020202020204" pitchFamily="34" charset="0"/>
              </a:rPr>
              <a:t>Sales growth </a:t>
            </a:r>
            <a:r>
              <a:rPr lang="en-US" sz="2400" cap="none" dirty="0">
                <a:solidFill>
                  <a:schemeClr val="tx1"/>
                </a:solidFill>
                <a:latin typeface="Arial" panose="020B0604020202020204" pitchFamily="34" charset="0"/>
                <a:cs typeface="Arial" panose="020B0604020202020204" pitchFamily="34" charset="0"/>
              </a:rPr>
              <a:t>is at the increasing trend for past three years.</a:t>
            </a:r>
          </a:p>
          <a:p>
            <a:pPr marL="457200" indent="-457200">
              <a:buFont typeface="Arial" panose="020B0604020202020204" pitchFamily="34" charset="0"/>
              <a:buChar char="•"/>
            </a:pPr>
            <a:endParaRPr lang="en-US" sz="2400" cap="none" dirty="0">
              <a:solidFill>
                <a:schemeClr val="tx1"/>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400" cap="none" dirty="0">
                <a:solidFill>
                  <a:schemeClr val="tx1"/>
                </a:solidFill>
                <a:latin typeface="Arial" panose="020B0604020202020204" pitchFamily="34" charset="0"/>
                <a:cs typeface="Arial" panose="020B0604020202020204" pitchFamily="34" charset="0"/>
              </a:rPr>
              <a:t>For company like CAMS which is belongs to fin-tech industry, Operating Profit Margin (OPM) and Net Profit Margin is good and it is also at the increasing trend</a:t>
            </a:r>
            <a:r>
              <a:rPr lang="en-US" sz="2400" cap="none" dirty="0">
                <a:solidFill>
                  <a:schemeClr val="tx1"/>
                </a:solidFill>
              </a:rPr>
              <a:t>.</a:t>
            </a:r>
            <a:endParaRPr lang="en-IN" sz="2400" cap="none" dirty="0">
              <a:solidFill>
                <a:schemeClr val="tx1"/>
              </a:solidFill>
            </a:endParaRPr>
          </a:p>
        </p:txBody>
      </p:sp>
    </p:spTree>
    <p:extLst>
      <p:ext uri="{BB962C8B-B14F-4D97-AF65-F5344CB8AC3E}">
        <p14:creationId xmlns:p14="http://schemas.microsoft.com/office/powerpoint/2010/main" val="3131600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0C38F-7ACE-FDA4-513E-FD312989A624}"/>
              </a:ext>
            </a:extLst>
          </p:cNvPr>
          <p:cNvSpPr>
            <a:spLocks noGrp="1"/>
          </p:cNvSpPr>
          <p:nvPr>
            <p:ph type="title"/>
          </p:nvPr>
        </p:nvSpPr>
        <p:spPr/>
        <p:txBody>
          <a:bodyPr/>
          <a:lstStyle/>
          <a:p>
            <a:r>
              <a:rPr lang="en-US" dirty="0"/>
              <a:t>Assets and capital analysis</a:t>
            </a:r>
            <a:endParaRPr lang="en-IN" dirty="0"/>
          </a:p>
        </p:txBody>
      </p:sp>
      <p:graphicFrame>
        <p:nvGraphicFramePr>
          <p:cNvPr id="4" name="Content Placeholder 3">
            <a:extLst>
              <a:ext uri="{FF2B5EF4-FFF2-40B4-BE49-F238E27FC236}">
                <a16:creationId xmlns:a16="http://schemas.microsoft.com/office/drawing/2014/main" id="{7EF9FA93-203A-ECA5-8866-90B2A39A715C}"/>
              </a:ext>
            </a:extLst>
          </p:cNvPr>
          <p:cNvGraphicFramePr>
            <a:graphicFrameLocks noGrp="1"/>
          </p:cNvGraphicFramePr>
          <p:nvPr>
            <p:ph idx="1"/>
            <p:extLst>
              <p:ext uri="{D42A27DB-BD31-4B8C-83A1-F6EECF244321}">
                <p14:modId xmlns:p14="http://schemas.microsoft.com/office/powerpoint/2010/main" val="3050867299"/>
              </p:ext>
            </p:extLst>
          </p:nvPr>
        </p:nvGraphicFramePr>
        <p:xfrm>
          <a:off x="581192" y="1926772"/>
          <a:ext cx="10903235" cy="2275112"/>
        </p:xfrm>
        <a:graphic>
          <a:graphicData uri="http://schemas.openxmlformats.org/drawingml/2006/table">
            <a:tbl>
              <a:tblPr>
                <a:tableStyleId>{5C22544A-7EE6-4342-B048-85BDC9FD1C3A}</a:tableStyleId>
              </a:tblPr>
              <a:tblGrid>
                <a:gridCol w="2682995">
                  <a:extLst>
                    <a:ext uri="{9D8B030D-6E8A-4147-A177-3AD203B41FA5}">
                      <a16:colId xmlns:a16="http://schemas.microsoft.com/office/drawing/2014/main" val="3347240901"/>
                    </a:ext>
                  </a:extLst>
                </a:gridCol>
                <a:gridCol w="685020">
                  <a:extLst>
                    <a:ext uri="{9D8B030D-6E8A-4147-A177-3AD203B41FA5}">
                      <a16:colId xmlns:a16="http://schemas.microsoft.com/office/drawing/2014/main" val="3587474325"/>
                    </a:ext>
                  </a:extLst>
                </a:gridCol>
                <a:gridCol w="685020">
                  <a:extLst>
                    <a:ext uri="{9D8B030D-6E8A-4147-A177-3AD203B41FA5}">
                      <a16:colId xmlns:a16="http://schemas.microsoft.com/office/drawing/2014/main" val="3925911127"/>
                    </a:ext>
                  </a:extLst>
                </a:gridCol>
                <a:gridCol w="685020">
                  <a:extLst>
                    <a:ext uri="{9D8B030D-6E8A-4147-A177-3AD203B41FA5}">
                      <a16:colId xmlns:a16="http://schemas.microsoft.com/office/drawing/2014/main" val="1280890683"/>
                    </a:ext>
                  </a:extLst>
                </a:gridCol>
                <a:gridCol w="685020">
                  <a:extLst>
                    <a:ext uri="{9D8B030D-6E8A-4147-A177-3AD203B41FA5}">
                      <a16:colId xmlns:a16="http://schemas.microsoft.com/office/drawing/2014/main" val="2881156459"/>
                    </a:ext>
                  </a:extLst>
                </a:gridCol>
                <a:gridCol w="685020">
                  <a:extLst>
                    <a:ext uri="{9D8B030D-6E8A-4147-A177-3AD203B41FA5}">
                      <a16:colId xmlns:a16="http://schemas.microsoft.com/office/drawing/2014/main" val="1236248520"/>
                    </a:ext>
                  </a:extLst>
                </a:gridCol>
                <a:gridCol w="685020">
                  <a:extLst>
                    <a:ext uri="{9D8B030D-6E8A-4147-A177-3AD203B41FA5}">
                      <a16:colId xmlns:a16="http://schemas.microsoft.com/office/drawing/2014/main" val="1141578682"/>
                    </a:ext>
                  </a:extLst>
                </a:gridCol>
                <a:gridCol w="685020">
                  <a:extLst>
                    <a:ext uri="{9D8B030D-6E8A-4147-A177-3AD203B41FA5}">
                      <a16:colId xmlns:a16="http://schemas.microsoft.com/office/drawing/2014/main" val="1068384257"/>
                    </a:ext>
                  </a:extLst>
                </a:gridCol>
                <a:gridCol w="685020">
                  <a:extLst>
                    <a:ext uri="{9D8B030D-6E8A-4147-A177-3AD203B41FA5}">
                      <a16:colId xmlns:a16="http://schemas.microsoft.com/office/drawing/2014/main" val="2637280296"/>
                    </a:ext>
                  </a:extLst>
                </a:gridCol>
                <a:gridCol w="685020">
                  <a:extLst>
                    <a:ext uri="{9D8B030D-6E8A-4147-A177-3AD203B41FA5}">
                      <a16:colId xmlns:a16="http://schemas.microsoft.com/office/drawing/2014/main" val="405276877"/>
                    </a:ext>
                  </a:extLst>
                </a:gridCol>
                <a:gridCol w="685020">
                  <a:extLst>
                    <a:ext uri="{9D8B030D-6E8A-4147-A177-3AD203B41FA5}">
                      <a16:colId xmlns:a16="http://schemas.microsoft.com/office/drawing/2014/main" val="1024806774"/>
                    </a:ext>
                  </a:extLst>
                </a:gridCol>
                <a:gridCol w="685020">
                  <a:extLst>
                    <a:ext uri="{9D8B030D-6E8A-4147-A177-3AD203B41FA5}">
                      <a16:colId xmlns:a16="http://schemas.microsoft.com/office/drawing/2014/main" val="2154922001"/>
                    </a:ext>
                  </a:extLst>
                </a:gridCol>
                <a:gridCol w="685020">
                  <a:extLst>
                    <a:ext uri="{9D8B030D-6E8A-4147-A177-3AD203B41FA5}">
                      <a16:colId xmlns:a16="http://schemas.microsoft.com/office/drawing/2014/main" val="1070112171"/>
                    </a:ext>
                  </a:extLst>
                </a:gridCol>
              </a:tblGrid>
              <a:tr h="568778">
                <a:tc>
                  <a:txBody>
                    <a:bodyPr/>
                    <a:lstStyle/>
                    <a:p>
                      <a:pPr algn="l" fontAlgn="b"/>
                      <a:r>
                        <a:rPr lang="en-IN" sz="2000" u="none" strike="noStrike" dirty="0">
                          <a:effectLst/>
                        </a:rPr>
                        <a:t>Fixed asset turnover ratio</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9.70</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5.90</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7.89</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7.48</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7.58</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7.48</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4.18</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4.68</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5.11</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5.63</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6.47</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5.73</a:t>
                      </a:r>
                      <a:endParaRPr lang="en-IN"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14243681"/>
                  </a:ext>
                </a:extLst>
              </a:tr>
              <a:tr h="568778">
                <a:tc>
                  <a:txBody>
                    <a:bodyPr/>
                    <a:lstStyle/>
                    <a:p>
                      <a:pPr algn="l" fontAlgn="b"/>
                      <a:r>
                        <a:rPr lang="en-IN" sz="2000" u="none" strike="noStrike">
                          <a:effectLst/>
                        </a:rPr>
                        <a:t>Net working capital</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-2</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-14</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-32</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-6</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1</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-17</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-65</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37</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53</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151</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195</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293</a:t>
                      </a:r>
                      <a:endParaRPr lang="en-IN"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91787446"/>
                  </a:ext>
                </a:extLst>
              </a:tr>
              <a:tr h="568778">
                <a:tc>
                  <a:txBody>
                    <a:bodyPr/>
                    <a:lstStyle/>
                    <a:p>
                      <a:pPr algn="l" fontAlgn="b"/>
                      <a:r>
                        <a:rPr lang="en-IN" sz="2000" u="none" strike="noStrike">
                          <a:effectLst/>
                        </a:rPr>
                        <a:t>Net working capital/sales</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-1%</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-4%</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-7%</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-1%</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0%</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-3%</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-10%</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5%</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6%</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16%</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19%</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22%</a:t>
                      </a:r>
                      <a:endParaRPr lang="en-IN"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23925789"/>
                  </a:ext>
                </a:extLst>
              </a:tr>
              <a:tr h="568778">
                <a:tc>
                  <a:txBody>
                    <a:bodyPr/>
                    <a:lstStyle/>
                    <a:p>
                      <a:pPr algn="l" fontAlgn="b"/>
                      <a:r>
                        <a:rPr lang="en-IN" sz="2000" u="none" strike="noStrike" dirty="0">
                          <a:effectLst/>
                        </a:rPr>
                        <a:t>Debt to total capital</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0%</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0%</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0%</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0%</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0%</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0%</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0%</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13%</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11%</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9%</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8%</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7%</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81142383"/>
                  </a:ext>
                </a:extLst>
              </a:tr>
            </a:tbl>
          </a:graphicData>
        </a:graphic>
      </p:graphicFrame>
      <p:sp>
        <p:nvSpPr>
          <p:cNvPr id="7" name="Title 1">
            <a:extLst>
              <a:ext uri="{FF2B5EF4-FFF2-40B4-BE49-F238E27FC236}">
                <a16:creationId xmlns:a16="http://schemas.microsoft.com/office/drawing/2014/main" id="{362E8EA6-A382-1A5E-53DA-35C7F325D7F2}"/>
              </a:ext>
            </a:extLst>
          </p:cNvPr>
          <p:cNvSpPr txBox="1">
            <a:spLocks/>
          </p:cNvSpPr>
          <p:nvPr/>
        </p:nvSpPr>
        <p:spPr>
          <a:xfrm>
            <a:off x="454811" y="4880456"/>
            <a:ext cx="11029616" cy="10138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Assets and capital analysis</a:t>
            </a:r>
            <a:endParaRPr lang="en-IN" dirty="0"/>
          </a:p>
        </p:txBody>
      </p:sp>
      <p:sp>
        <p:nvSpPr>
          <p:cNvPr id="9" name="Content Placeholder 2">
            <a:extLst>
              <a:ext uri="{FF2B5EF4-FFF2-40B4-BE49-F238E27FC236}">
                <a16:creationId xmlns:a16="http://schemas.microsoft.com/office/drawing/2014/main" id="{29D637BE-C972-A9D0-CB49-9D953FE5BBB9}"/>
              </a:ext>
            </a:extLst>
          </p:cNvPr>
          <p:cNvSpPr txBox="1">
            <a:spLocks/>
          </p:cNvSpPr>
          <p:nvPr/>
        </p:nvSpPr>
        <p:spPr>
          <a:xfrm>
            <a:off x="454811" y="3776597"/>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Arial" panose="020B0604020202020204" pitchFamily="34" charset="0"/>
              <a:buChar char="•"/>
            </a:pPr>
            <a:r>
              <a:rPr lang="en-US" sz="2400" b="1" dirty="0">
                <a:latin typeface="Arial" panose="020B0604020202020204" pitchFamily="34" charset="0"/>
                <a:cs typeface="Arial" panose="020B0604020202020204" pitchFamily="34" charset="0"/>
              </a:rPr>
              <a:t>FAT</a:t>
            </a:r>
            <a:r>
              <a:rPr lang="en-US" sz="2400" dirty="0">
                <a:latin typeface="Arial" panose="020B0604020202020204" pitchFamily="34" charset="0"/>
                <a:cs typeface="Arial" panose="020B0604020202020204" pitchFamily="34" charset="0"/>
              </a:rPr>
              <a:t> ratio is under good position and the fixed assets of the company is also getting increased YoY.</a:t>
            </a:r>
          </a:p>
          <a:p>
            <a:pPr>
              <a:buFont typeface="Arial" panose="020B0604020202020204" pitchFamily="34" charset="0"/>
              <a:buChar char="•"/>
            </a:pPr>
            <a:r>
              <a:rPr lang="en-US" sz="2400" b="1" dirty="0">
                <a:latin typeface="Arial" panose="020B0604020202020204" pitchFamily="34" charset="0"/>
                <a:cs typeface="Arial" panose="020B0604020202020204" pitchFamily="34" charset="0"/>
              </a:rPr>
              <a:t>Net working capital </a:t>
            </a:r>
            <a:r>
              <a:rPr lang="en-US" sz="2400" dirty="0">
                <a:latin typeface="Arial" panose="020B0604020202020204" pitchFamily="34" charset="0"/>
                <a:cs typeface="Arial" panose="020B0604020202020204" pitchFamily="34" charset="0"/>
              </a:rPr>
              <a:t>of the company is in increasing trend, so the operations will occur without any capital deficit and it will boost the sales turnover of the company by allowing more credit to the customers.</a:t>
            </a:r>
            <a:br>
              <a:rPr lang="en-US" sz="2400" dirty="0">
                <a:latin typeface="Arial" panose="020B0604020202020204" pitchFamily="34" charset="0"/>
                <a:cs typeface="Arial" panose="020B0604020202020204" pitchFamily="34" charset="0"/>
              </a:rPr>
            </a:b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6226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970F4D-3FF6-B314-9398-5E4C7ACD6105}"/>
              </a:ext>
            </a:extLst>
          </p:cNvPr>
          <p:cNvSpPr txBox="1"/>
          <p:nvPr/>
        </p:nvSpPr>
        <p:spPr>
          <a:xfrm>
            <a:off x="891292" y="2252058"/>
            <a:ext cx="10312095" cy="2308324"/>
          </a:xfrm>
          <a:prstGeom prst="rect">
            <a:avLst/>
          </a:prstGeom>
          <a:noFill/>
        </p:spPr>
        <p:txBody>
          <a:bodyPr wrap="square">
            <a:spAutoFit/>
          </a:bodyPr>
          <a:lstStyle/>
          <a:p>
            <a:pPr marL="285750" indent="-285750">
              <a:buFont typeface="Arial" panose="020B0604020202020204" pitchFamily="34" charset="0"/>
              <a:buChar char="•"/>
            </a:pPr>
            <a:r>
              <a:rPr lang="en-US" sz="2400" b="1" dirty="0">
                <a:latin typeface="Arial" panose="020B0604020202020204" pitchFamily="34" charset="0"/>
                <a:cs typeface="Arial" panose="020B0604020202020204" pitchFamily="34" charset="0"/>
              </a:rPr>
              <a:t>Net working capital </a:t>
            </a:r>
            <a:r>
              <a:rPr lang="en-US" sz="2400" dirty="0">
                <a:latin typeface="Arial" panose="020B0604020202020204" pitchFamily="34" charset="0"/>
                <a:cs typeface="Arial" panose="020B0604020202020204" pitchFamily="34" charset="0"/>
              </a:rPr>
              <a:t>is divided with total sales to track the growth percentage of sales trend compared to the change in working capital.</a:t>
            </a: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b="1" dirty="0">
                <a:latin typeface="Arial" panose="020B0604020202020204" pitchFamily="34" charset="0"/>
                <a:cs typeface="Arial" panose="020B0604020202020204" pitchFamily="34" charset="0"/>
              </a:rPr>
              <a:t>Debt to capital </a:t>
            </a:r>
            <a:r>
              <a:rPr lang="en-US" sz="2400" dirty="0">
                <a:latin typeface="Arial" panose="020B0604020202020204" pitchFamily="34" charset="0"/>
                <a:cs typeface="Arial" panose="020B0604020202020204" pitchFamily="34" charset="0"/>
              </a:rPr>
              <a:t>is calculated to track the influence of debt we have in our capital, It need to decrease for the increase in EBITA.</a:t>
            </a: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4356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60E70-ED9B-F7AF-032D-2ED3DF6F1F94}"/>
              </a:ext>
            </a:extLst>
          </p:cNvPr>
          <p:cNvSpPr>
            <a:spLocks noGrp="1"/>
          </p:cNvSpPr>
          <p:nvPr>
            <p:ph type="title"/>
          </p:nvPr>
        </p:nvSpPr>
        <p:spPr>
          <a:xfrm>
            <a:off x="708413" y="630594"/>
            <a:ext cx="11029616" cy="1013800"/>
          </a:xfrm>
        </p:spPr>
        <p:txBody>
          <a:bodyPr/>
          <a:lstStyle/>
          <a:p>
            <a:r>
              <a:rPr lang="en-US" dirty="0"/>
              <a:t>Cashflow from operations</a:t>
            </a:r>
            <a:endParaRPr lang="en-IN" dirty="0"/>
          </a:p>
        </p:txBody>
      </p:sp>
      <p:sp>
        <p:nvSpPr>
          <p:cNvPr id="6" name="TextBox 5">
            <a:extLst>
              <a:ext uri="{FF2B5EF4-FFF2-40B4-BE49-F238E27FC236}">
                <a16:creationId xmlns:a16="http://schemas.microsoft.com/office/drawing/2014/main" id="{9BFB390E-2675-5FBD-B403-34C62667FA75}"/>
              </a:ext>
            </a:extLst>
          </p:cNvPr>
          <p:cNvSpPr txBox="1"/>
          <p:nvPr/>
        </p:nvSpPr>
        <p:spPr>
          <a:xfrm>
            <a:off x="878942" y="3618747"/>
            <a:ext cx="9825823" cy="3416320"/>
          </a:xfrm>
          <a:prstGeom prst="rect">
            <a:avLst/>
          </a:prstGeom>
          <a:noFill/>
        </p:spPr>
        <p:txBody>
          <a:bodyPr wrap="square">
            <a:spAutoFit/>
          </a:bodyPr>
          <a:lstStyle/>
          <a:p>
            <a:pPr marL="285750" indent="-285750">
              <a:buFont typeface="Arial" panose="020B0604020202020204" pitchFamily="34" charset="0"/>
              <a:buChar char="•"/>
            </a:pPr>
            <a:r>
              <a:rPr lang="en-US" sz="2400" b="1" dirty="0">
                <a:latin typeface="Arial" panose="020B0604020202020204" pitchFamily="34" charset="0"/>
                <a:cs typeface="Arial" panose="020B0604020202020204" pitchFamily="34" charset="0"/>
              </a:rPr>
              <a:t>Cash flow from operation </a:t>
            </a:r>
            <a:r>
              <a:rPr lang="en-US" sz="2400" dirty="0">
                <a:latin typeface="Arial" panose="020B0604020202020204" pitchFamily="34" charset="0"/>
                <a:cs typeface="Arial" panose="020B0604020202020204" pitchFamily="34" charset="0"/>
              </a:rPr>
              <a:t>is on increasing trend for past five years, it denotes the credit sales are decreasing with increasing in total sales, So the liquid cash for the day-to-day operations of the company is </a:t>
            </a:r>
            <a:r>
              <a:rPr lang="en-US" sz="2400" b="1" dirty="0">
                <a:latin typeface="Arial" panose="020B0604020202020204" pitchFamily="34" charset="0"/>
                <a:cs typeface="Arial" panose="020B0604020202020204" pitchFamily="34" charset="0"/>
              </a:rPr>
              <a:t>under positive state</a:t>
            </a:r>
            <a:r>
              <a:rPr lang="en-US" sz="24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Cashflow from operation is </a:t>
            </a:r>
            <a:r>
              <a:rPr lang="en-US" sz="2400" b="1" dirty="0">
                <a:latin typeface="Arial" panose="020B0604020202020204" pitchFamily="34" charset="0"/>
                <a:cs typeface="Arial" panose="020B0604020202020204" pitchFamily="34" charset="0"/>
              </a:rPr>
              <a:t>compared with net profit </a:t>
            </a:r>
            <a:r>
              <a:rPr lang="en-US" sz="2400" dirty="0">
                <a:latin typeface="Arial" panose="020B0604020202020204" pitchFamily="34" charset="0"/>
                <a:cs typeface="Arial" panose="020B0604020202020204" pitchFamily="34" charset="0"/>
              </a:rPr>
              <a:t>to know how much the profitability of the company is </a:t>
            </a:r>
            <a:r>
              <a:rPr lang="en-US" sz="2400" b="1" dirty="0">
                <a:latin typeface="Arial" panose="020B0604020202020204" pitchFamily="34" charset="0"/>
                <a:cs typeface="Arial" panose="020B0604020202020204" pitchFamily="34" charset="0"/>
              </a:rPr>
              <a:t>earned as liquid cash</a:t>
            </a:r>
            <a:r>
              <a:rPr lang="en-US" sz="24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graphicFrame>
        <p:nvGraphicFramePr>
          <p:cNvPr id="10" name="Content Placeholder 9">
            <a:extLst>
              <a:ext uri="{FF2B5EF4-FFF2-40B4-BE49-F238E27FC236}">
                <a16:creationId xmlns:a16="http://schemas.microsoft.com/office/drawing/2014/main" id="{9B071E9A-0809-37D9-13D8-5AF48C37153C}"/>
              </a:ext>
            </a:extLst>
          </p:cNvPr>
          <p:cNvGraphicFramePr>
            <a:graphicFrameLocks noGrp="1"/>
          </p:cNvGraphicFramePr>
          <p:nvPr>
            <p:ph idx="1"/>
            <p:extLst>
              <p:ext uri="{D42A27DB-BD31-4B8C-83A1-F6EECF244321}">
                <p14:modId xmlns:p14="http://schemas.microsoft.com/office/powerpoint/2010/main" val="1786934553"/>
              </p:ext>
            </p:extLst>
          </p:nvPr>
        </p:nvGraphicFramePr>
        <p:xfrm>
          <a:off x="708413" y="1953676"/>
          <a:ext cx="10685812" cy="1475324"/>
        </p:xfrm>
        <a:graphic>
          <a:graphicData uri="http://schemas.openxmlformats.org/drawingml/2006/table">
            <a:tbl>
              <a:tblPr>
                <a:tableStyleId>{5C22544A-7EE6-4342-B048-85BDC9FD1C3A}</a:tableStyleId>
              </a:tblPr>
              <a:tblGrid>
                <a:gridCol w="2629492">
                  <a:extLst>
                    <a:ext uri="{9D8B030D-6E8A-4147-A177-3AD203B41FA5}">
                      <a16:colId xmlns:a16="http://schemas.microsoft.com/office/drawing/2014/main" val="2148694433"/>
                    </a:ext>
                  </a:extLst>
                </a:gridCol>
                <a:gridCol w="671360">
                  <a:extLst>
                    <a:ext uri="{9D8B030D-6E8A-4147-A177-3AD203B41FA5}">
                      <a16:colId xmlns:a16="http://schemas.microsoft.com/office/drawing/2014/main" val="3817484181"/>
                    </a:ext>
                  </a:extLst>
                </a:gridCol>
                <a:gridCol w="671360">
                  <a:extLst>
                    <a:ext uri="{9D8B030D-6E8A-4147-A177-3AD203B41FA5}">
                      <a16:colId xmlns:a16="http://schemas.microsoft.com/office/drawing/2014/main" val="421886708"/>
                    </a:ext>
                  </a:extLst>
                </a:gridCol>
                <a:gridCol w="671360">
                  <a:extLst>
                    <a:ext uri="{9D8B030D-6E8A-4147-A177-3AD203B41FA5}">
                      <a16:colId xmlns:a16="http://schemas.microsoft.com/office/drawing/2014/main" val="2562760511"/>
                    </a:ext>
                  </a:extLst>
                </a:gridCol>
                <a:gridCol w="671360">
                  <a:extLst>
                    <a:ext uri="{9D8B030D-6E8A-4147-A177-3AD203B41FA5}">
                      <a16:colId xmlns:a16="http://schemas.microsoft.com/office/drawing/2014/main" val="161719977"/>
                    </a:ext>
                  </a:extLst>
                </a:gridCol>
                <a:gridCol w="671360">
                  <a:extLst>
                    <a:ext uri="{9D8B030D-6E8A-4147-A177-3AD203B41FA5}">
                      <a16:colId xmlns:a16="http://schemas.microsoft.com/office/drawing/2014/main" val="4264127380"/>
                    </a:ext>
                  </a:extLst>
                </a:gridCol>
                <a:gridCol w="671360">
                  <a:extLst>
                    <a:ext uri="{9D8B030D-6E8A-4147-A177-3AD203B41FA5}">
                      <a16:colId xmlns:a16="http://schemas.microsoft.com/office/drawing/2014/main" val="1824438428"/>
                    </a:ext>
                  </a:extLst>
                </a:gridCol>
                <a:gridCol w="671360">
                  <a:extLst>
                    <a:ext uri="{9D8B030D-6E8A-4147-A177-3AD203B41FA5}">
                      <a16:colId xmlns:a16="http://schemas.microsoft.com/office/drawing/2014/main" val="2439506479"/>
                    </a:ext>
                  </a:extLst>
                </a:gridCol>
                <a:gridCol w="671360">
                  <a:extLst>
                    <a:ext uri="{9D8B030D-6E8A-4147-A177-3AD203B41FA5}">
                      <a16:colId xmlns:a16="http://schemas.microsoft.com/office/drawing/2014/main" val="3912405688"/>
                    </a:ext>
                  </a:extLst>
                </a:gridCol>
                <a:gridCol w="671360">
                  <a:extLst>
                    <a:ext uri="{9D8B030D-6E8A-4147-A177-3AD203B41FA5}">
                      <a16:colId xmlns:a16="http://schemas.microsoft.com/office/drawing/2014/main" val="3751804892"/>
                    </a:ext>
                  </a:extLst>
                </a:gridCol>
                <a:gridCol w="671360">
                  <a:extLst>
                    <a:ext uri="{9D8B030D-6E8A-4147-A177-3AD203B41FA5}">
                      <a16:colId xmlns:a16="http://schemas.microsoft.com/office/drawing/2014/main" val="1671682442"/>
                    </a:ext>
                  </a:extLst>
                </a:gridCol>
                <a:gridCol w="671360">
                  <a:extLst>
                    <a:ext uri="{9D8B030D-6E8A-4147-A177-3AD203B41FA5}">
                      <a16:colId xmlns:a16="http://schemas.microsoft.com/office/drawing/2014/main" val="759193744"/>
                    </a:ext>
                  </a:extLst>
                </a:gridCol>
                <a:gridCol w="671360">
                  <a:extLst>
                    <a:ext uri="{9D8B030D-6E8A-4147-A177-3AD203B41FA5}">
                      <a16:colId xmlns:a16="http://schemas.microsoft.com/office/drawing/2014/main" val="805025850"/>
                    </a:ext>
                  </a:extLst>
                </a:gridCol>
              </a:tblGrid>
              <a:tr h="368831">
                <a:tc>
                  <a:txBody>
                    <a:bodyPr/>
                    <a:lstStyle/>
                    <a:p>
                      <a:pPr algn="l" fontAlgn="b"/>
                      <a:r>
                        <a:rPr lang="en-IN" sz="2000" u="none" strike="noStrike" dirty="0">
                          <a:effectLst/>
                        </a:rPr>
                        <a:t>Cashflow from operation</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84</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102</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188</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144</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180</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239</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306</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317</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388</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442</a:t>
                      </a:r>
                      <a:endParaRPr lang="en-IN"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04237147"/>
                  </a:ext>
                </a:extLst>
              </a:tr>
              <a:tr h="368831">
                <a:tc>
                  <a:txBody>
                    <a:bodyPr/>
                    <a:lstStyle/>
                    <a:p>
                      <a:pPr algn="l" fontAlgn="b"/>
                      <a:r>
                        <a:rPr lang="en-IN" sz="2000" u="none" strike="noStrike" dirty="0">
                          <a:effectLst/>
                        </a:rPr>
                        <a:t>NP</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62</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70</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81</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108</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160</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112</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164</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219</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289</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275</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337</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441</a:t>
                      </a:r>
                      <a:endParaRPr lang="en-IN"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64871802"/>
                  </a:ext>
                </a:extLst>
              </a:tr>
              <a:tr h="368831">
                <a:tc>
                  <a:txBody>
                    <a:bodyPr/>
                    <a:lstStyle/>
                    <a:p>
                      <a:pPr algn="l" fontAlgn="b"/>
                      <a:r>
                        <a:rPr lang="en-IN" sz="2000" u="none" strike="noStrike" dirty="0">
                          <a:effectLst/>
                        </a:rPr>
                        <a:t>Cashflow from investing</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-47</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-30</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-74</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-15</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-72</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23</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-117</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0</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-181</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-102</a:t>
                      </a:r>
                      <a:endParaRPr lang="en-IN"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05975837"/>
                  </a:ext>
                </a:extLst>
              </a:tr>
              <a:tr h="368831">
                <a:tc>
                  <a:txBody>
                    <a:bodyPr/>
                    <a:lstStyle/>
                    <a:p>
                      <a:pPr algn="l" fontAlgn="b"/>
                      <a:r>
                        <a:rPr lang="en-IN" sz="2000" u="none" strike="noStrike">
                          <a:effectLst/>
                        </a:rPr>
                        <a:t>cashflow from financing</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-41</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-72</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-109</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-132</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-91</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-268</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-200</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-201</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-219</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-334</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88694863"/>
                  </a:ext>
                </a:extLst>
              </a:tr>
            </a:tbl>
          </a:graphicData>
        </a:graphic>
      </p:graphicFrame>
    </p:spTree>
    <p:extLst>
      <p:ext uri="{BB962C8B-B14F-4D97-AF65-F5344CB8AC3E}">
        <p14:creationId xmlns:p14="http://schemas.microsoft.com/office/powerpoint/2010/main" val="1779161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2BE701-3FDE-6278-4FD5-F161603E9A41}"/>
              </a:ext>
            </a:extLst>
          </p:cNvPr>
          <p:cNvSpPr>
            <a:spLocks noGrp="1"/>
          </p:cNvSpPr>
          <p:nvPr>
            <p:ph idx="1"/>
          </p:nvPr>
        </p:nvSpPr>
        <p:spPr>
          <a:xfrm>
            <a:off x="438952" y="3867056"/>
            <a:ext cx="11029615" cy="3678303"/>
          </a:xfrm>
        </p:spPr>
        <p:txBody>
          <a:bodyPr/>
          <a:lstStyle/>
          <a:p>
            <a:pPr>
              <a:buClr>
                <a:schemeClr val="tx1"/>
              </a:buClr>
              <a:buFont typeface="Arial" panose="020B0604020202020204" pitchFamily="34" charset="0"/>
              <a:buChar char="•"/>
            </a:pPr>
            <a:r>
              <a:rPr lang="en-US" sz="2400" b="1" dirty="0">
                <a:latin typeface="Arial" panose="020B0604020202020204" pitchFamily="34" charset="0"/>
                <a:cs typeface="Arial" panose="020B0604020202020204" pitchFamily="34" charset="0"/>
              </a:rPr>
              <a:t>cashflow from investing </a:t>
            </a:r>
            <a:r>
              <a:rPr lang="en-US" sz="2400" dirty="0">
                <a:latin typeface="Arial" panose="020B0604020202020204" pitchFamily="34" charset="0"/>
                <a:cs typeface="Arial" panose="020B0604020202020204" pitchFamily="34" charset="0"/>
              </a:rPr>
              <a:t>is on negative sign it denotes that the company is spending more on </a:t>
            </a:r>
            <a:r>
              <a:rPr lang="en-US" sz="2400" b="1" dirty="0">
                <a:latin typeface="Arial" panose="020B0604020202020204" pitchFamily="34" charset="0"/>
                <a:cs typeface="Arial" panose="020B0604020202020204" pitchFamily="34" charset="0"/>
              </a:rPr>
              <a:t>their fixed assets and future projects</a:t>
            </a:r>
            <a:r>
              <a:rPr lang="en-US" sz="2400" dirty="0">
                <a:latin typeface="Arial" panose="020B0604020202020204" pitchFamily="34" charset="0"/>
                <a:cs typeface="Arial" panose="020B0604020202020204" pitchFamily="34" charset="0"/>
              </a:rPr>
              <a:t>.</a:t>
            </a:r>
          </a:p>
          <a:p>
            <a:pPr>
              <a:buClr>
                <a:schemeClr val="tx1"/>
              </a:buClr>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a:buClr>
                <a:schemeClr val="tx1"/>
              </a:buClr>
              <a:buFont typeface="Arial" panose="020B0604020202020204" pitchFamily="34" charset="0"/>
              <a:buChar char="•"/>
            </a:pPr>
            <a:r>
              <a:rPr lang="en-US" sz="2400" b="1" dirty="0">
                <a:latin typeface="Arial" panose="020B0604020202020204" pitchFamily="34" charset="0"/>
                <a:cs typeface="Arial" panose="020B0604020202020204" pitchFamily="34" charset="0"/>
              </a:rPr>
              <a:t>Cashflow from financing </a:t>
            </a:r>
            <a:r>
              <a:rPr lang="en-US" sz="2400" dirty="0">
                <a:latin typeface="Arial" panose="020B0604020202020204" pitchFamily="34" charset="0"/>
                <a:cs typeface="Arial" panose="020B0604020202020204" pitchFamily="34" charset="0"/>
              </a:rPr>
              <a:t>is always need to be negative for the credit worthiness of the company, In this company </a:t>
            </a:r>
            <a:r>
              <a:rPr lang="en-US" sz="2400" b="1" dirty="0">
                <a:latin typeface="Arial" panose="020B0604020202020204" pitchFamily="34" charset="0"/>
                <a:cs typeface="Arial" panose="020B0604020202020204" pitchFamily="34" charset="0"/>
              </a:rPr>
              <a:t>borrowings are increasing YoY </a:t>
            </a:r>
            <a:r>
              <a:rPr lang="en-US" sz="2400" dirty="0">
                <a:latin typeface="Arial" panose="020B0604020202020204" pitchFamily="34" charset="0"/>
                <a:cs typeface="Arial" panose="020B0604020202020204" pitchFamily="34" charset="0"/>
              </a:rPr>
              <a:t>which is negative for the investors but, in the same way </a:t>
            </a:r>
            <a:r>
              <a:rPr lang="en-US" sz="2400" b="1" dirty="0">
                <a:latin typeface="Arial" panose="020B0604020202020204" pitchFamily="34" charset="0"/>
                <a:cs typeface="Arial" panose="020B0604020202020204" pitchFamily="34" charset="0"/>
              </a:rPr>
              <a:t>repayment of debt is a positive sign </a:t>
            </a:r>
            <a:r>
              <a:rPr lang="en-US" sz="2400" dirty="0">
                <a:latin typeface="Arial" panose="020B0604020202020204" pitchFamily="34" charset="0"/>
                <a:cs typeface="Arial" panose="020B0604020202020204" pitchFamily="34" charset="0"/>
              </a:rPr>
              <a:t>for the investors.</a:t>
            </a:r>
          </a:p>
          <a:p>
            <a:pPr>
              <a:buClr>
                <a:schemeClr val="tx1"/>
              </a:buClr>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a:buClr>
                <a:schemeClr val="tx1"/>
              </a:buClr>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a:buClr>
                <a:schemeClr val="tx1"/>
              </a:buClr>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a:buClr>
                <a:schemeClr val="tx1"/>
              </a:buClr>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a:buClr>
                <a:schemeClr val="tx1"/>
              </a:buClr>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a:buClr>
                <a:schemeClr val="tx1"/>
              </a:buClr>
            </a:pPr>
            <a:endParaRPr lang="en-IN" dirty="0"/>
          </a:p>
        </p:txBody>
      </p:sp>
    </p:spTree>
    <p:extLst>
      <p:ext uri="{BB962C8B-B14F-4D97-AF65-F5344CB8AC3E}">
        <p14:creationId xmlns:p14="http://schemas.microsoft.com/office/powerpoint/2010/main" val="2666105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01E1D-BC08-E291-5ABE-475306EF6A98}"/>
              </a:ext>
            </a:extLst>
          </p:cNvPr>
          <p:cNvSpPr>
            <a:spLocks noGrp="1"/>
          </p:cNvSpPr>
          <p:nvPr>
            <p:ph type="title"/>
          </p:nvPr>
        </p:nvSpPr>
        <p:spPr/>
        <p:txBody>
          <a:bodyPr/>
          <a:lstStyle/>
          <a:p>
            <a:r>
              <a:rPr lang="en-US" dirty="0"/>
              <a:t>Cumulative &amp; </a:t>
            </a:r>
            <a:r>
              <a:rPr lang="en-US" dirty="0" err="1"/>
              <a:t>ReturnS</a:t>
            </a:r>
            <a:endParaRPr lang="en-IN" dirty="0"/>
          </a:p>
        </p:txBody>
      </p:sp>
      <p:graphicFrame>
        <p:nvGraphicFramePr>
          <p:cNvPr id="4" name="Content Placeholder 3">
            <a:extLst>
              <a:ext uri="{FF2B5EF4-FFF2-40B4-BE49-F238E27FC236}">
                <a16:creationId xmlns:a16="http://schemas.microsoft.com/office/drawing/2014/main" id="{5E3C39EC-2D7D-6133-9B42-3FCA4127B656}"/>
              </a:ext>
            </a:extLst>
          </p:cNvPr>
          <p:cNvGraphicFramePr>
            <a:graphicFrameLocks noGrp="1"/>
          </p:cNvGraphicFramePr>
          <p:nvPr>
            <p:ph idx="1"/>
            <p:extLst>
              <p:ext uri="{D42A27DB-BD31-4B8C-83A1-F6EECF244321}">
                <p14:modId xmlns:p14="http://schemas.microsoft.com/office/powerpoint/2010/main" val="1108717583"/>
              </p:ext>
            </p:extLst>
          </p:nvPr>
        </p:nvGraphicFramePr>
        <p:xfrm>
          <a:off x="716280" y="1883687"/>
          <a:ext cx="10368277" cy="1161653"/>
        </p:xfrm>
        <a:graphic>
          <a:graphicData uri="http://schemas.openxmlformats.org/drawingml/2006/table">
            <a:tbl>
              <a:tblPr>
                <a:tableStyleId>{5C22544A-7EE6-4342-B048-85BDC9FD1C3A}</a:tableStyleId>
              </a:tblPr>
              <a:tblGrid>
                <a:gridCol w="2551357">
                  <a:extLst>
                    <a:ext uri="{9D8B030D-6E8A-4147-A177-3AD203B41FA5}">
                      <a16:colId xmlns:a16="http://schemas.microsoft.com/office/drawing/2014/main" val="954389609"/>
                    </a:ext>
                  </a:extLst>
                </a:gridCol>
                <a:gridCol w="651410">
                  <a:extLst>
                    <a:ext uri="{9D8B030D-6E8A-4147-A177-3AD203B41FA5}">
                      <a16:colId xmlns:a16="http://schemas.microsoft.com/office/drawing/2014/main" val="2176591428"/>
                    </a:ext>
                  </a:extLst>
                </a:gridCol>
                <a:gridCol w="651410">
                  <a:extLst>
                    <a:ext uri="{9D8B030D-6E8A-4147-A177-3AD203B41FA5}">
                      <a16:colId xmlns:a16="http://schemas.microsoft.com/office/drawing/2014/main" val="3654201208"/>
                    </a:ext>
                  </a:extLst>
                </a:gridCol>
                <a:gridCol w="651410">
                  <a:extLst>
                    <a:ext uri="{9D8B030D-6E8A-4147-A177-3AD203B41FA5}">
                      <a16:colId xmlns:a16="http://schemas.microsoft.com/office/drawing/2014/main" val="1136387137"/>
                    </a:ext>
                  </a:extLst>
                </a:gridCol>
                <a:gridCol w="651410">
                  <a:extLst>
                    <a:ext uri="{9D8B030D-6E8A-4147-A177-3AD203B41FA5}">
                      <a16:colId xmlns:a16="http://schemas.microsoft.com/office/drawing/2014/main" val="2233228683"/>
                    </a:ext>
                  </a:extLst>
                </a:gridCol>
                <a:gridCol w="651410">
                  <a:extLst>
                    <a:ext uri="{9D8B030D-6E8A-4147-A177-3AD203B41FA5}">
                      <a16:colId xmlns:a16="http://schemas.microsoft.com/office/drawing/2014/main" val="1515047625"/>
                    </a:ext>
                  </a:extLst>
                </a:gridCol>
                <a:gridCol w="651410">
                  <a:extLst>
                    <a:ext uri="{9D8B030D-6E8A-4147-A177-3AD203B41FA5}">
                      <a16:colId xmlns:a16="http://schemas.microsoft.com/office/drawing/2014/main" val="4222227954"/>
                    </a:ext>
                  </a:extLst>
                </a:gridCol>
                <a:gridCol w="651410">
                  <a:extLst>
                    <a:ext uri="{9D8B030D-6E8A-4147-A177-3AD203B41FA5}">
                      <a16:colId xmlns:a16="http://schemas.microsoft.com/office/drawing/2014/main" val="964253575"/>
                    </a:ext>
                  </a:extLst>
                </a:gridCol>
                <a:gridCol w="651410">
                  <a:extLst>
                    <a:ext uri="{9D8B030D-6E8A-4147-A177-3AD203B41FA5}">
                      <a16:colId xmlns:a16="http://schemas.microsoft.com/office/drawing/2014/main" val="2460360603"/>
                    </a:ext>
                  </a:extLst>
                </a:gridCol>
                <a:gridCol w="651410">
                  <a:extLst>
                    <a:ext uri="{9D8B030D-6E8A-4147-A177-3AD203B41FA5}">
                      <a16:colId xmlns:a16="http://schemas.microsoft.com/office/drawing/2014/main" val="2377230465"/>
                    </a:ext>
                  </a:extLst>
                </a:gridCol>
                <a:gridCol w="651410">
                  <a:extLst>
                    <a:ext uri="{9D8B030D-6E8A-4147-A177-3AD203B41FA5}">
                      <a16:colId xmlns:a16="http://schemas.microsoft.com/office/drawing/2014/main" val="752535577"/>
                    </a:ext>
                  </a:extLst>
                </a:gridCol>
                <a:gridCol w="651410">
                  <a:extLst>
                    <a:ext uri="{9D8B030D-6E8A-4147-A177-3AD203B41FA5}">
                      <a16:colId xmlns:a16="http://schemas.microsoft.com/office/drawing/2014/main" val="4161532136"/>
                    </a:ext>
                  </a:extLst>
                </a:gridCol>
                <a:gridCol w="651410">
                  <a:extLst>
                    <a:ext uri="{9D8B030D-6E8A-4147-A177-3AD203B41FA5}">
                      <a16:colId xmlns:a16="http://schemas.microsoft.com/office/drawing/2014/main" val="2707995852"/>
                    </a:ext>
                  </a:extLst>
                </a:gridCol>
              </a:tblGrid>
              <a:tr h="545703">
                <a:tc>
                  <a:txBody>
                    <a:bodyPr/>
                    <a:lstStyle/>
                    <a:p>
                      <a:pPr algn="l" fontAlgn="b"/>
                      <a:r>
                        <a:rPr lang="en-IN" sz="2000" u="none" strike="noStrike" dirty="0">
                          <a:effectLst/>
                        </a:rPr>
                        <a:t>Cumulative cashflow from operations</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84</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186</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290</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332</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324</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419</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545</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623</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705</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830</a:t>
                      </a:r>
                      <a:endParaRPr lang="en-IN"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13117051"/>
                  </a:ext>
                </a:extLst>
              </a:tr>
              <a:tr h="545703">
                <a:tc>
                  <a:txBody>
                    <a:bodyPr/>
                    <a:lstStyle/>
                    <a:p>
                      <a:pPr algn="l" fontAlgn="b"/>
                      <a:r>
                        <a:rPr lang="en-IN" sz="2000" u="none" strike="noStrike" dirty="0">
                          <a:effectLst/>
                        </a:rPr>
                        <a:t>Cumulative Net profit</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132</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151</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189</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268</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272</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276</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383</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508</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564</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612</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778</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59439162"/>
                  </a:ext>
                </a:extLst>
              </a:tr>
            </a:tbl>
          </a:graphicData>
        </a:graphic>
      </p:graphicFrame>
      <p:sp>
        <p:nvSpPr>
          <p:cNvPr id="7" name="TextBox 6">
            <a:extLst>
              <a:ext uri="{FF2B5EF4-FFF2-40B4-BE49-F238E27FC236}">
                <a16:creationId xmlns:a16="http://schemas.microsoft.com/office/drawing/2014/main" id="{C4578FF4-3953-944A-CDDB-601C783D994A}"/>
              </a:ext>
            </a:extLst>
          </p:cNvPr>
          <p:cNvSpPr txBox="1"/>
          <p:nvPr/>
        </p:nvSpPr>
        <p:spPr>
          <a:xfrm>
            <a:off x="716280" y="3015129"/>
            <a:ext cx="9022080" cy="1323439"/>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Cumulative cashflow from operations and cumulative Net profit is compared to identify how much </a:t>
            </a:r>
            <a:r>
              <a:rPr lang="en-US" sz="2000" b="1" dirty="0">
                <a:latin typeface="Arial" panose="020B0604020202020204" pitchFamily="34" charset="0"/>
                <a:cs typeface="Arial" panose="020B0604020202020204" pitchFamily="34" charset="0"/>
              </a:rPr>
              <a:t>liquid cash is totally derived from the total net profit earned.</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graphicFrame>
        <p:nvGraphicFramePr>
          <p:cNvPr id="8" name="Table 7">
            <a:extLst>
              <a:ext uri="{FF2B5EF4-FFF2-40B4-BE49-F238E27FC236}">
                <a16:creationId xmlns:a16="http://schemas.microsoft.com/office/drawing/2014/main" id="{39E02BED-60E0-C593-E6B9-06FF3D543FF9}"/>
              </a:ext>
            </a:extLst>
          </p:cNvPr>
          <p:cNvGraphicFramePr>
            <a:graphicFrameLocks noGrp="1"/>
          </p:cNvGraphicFramePr>
          <p:nvPr>
            <p:extLst>
              <p:ext uri="{D42A27DB-BD31-4B8C-83A1-F6EECF244321}">
                <p14:modId xmlns:p14="http://schemas.microsoft.com/office/powerpoint/2010/main" val="250858874"/>
              </p:ext>
            </p:extLst>
          </p:nvPr>
        </p:nvGraphicFramePr>
        <p:xfrm>
          <a:off x="716280" y="4129326"/>
          <a:ext cx="9702800" cy="622300"/>
        </p:xfrm>
        <a:graphic>
          <a:graphicData uri="http://schemas.openxmlformats.org/drawingml/2006/table">
            <a:tbl>
              <a:tblPr>
                <a:tableStyleId>{5C22544A-7EE6-4342-B048-85BDC9FD1C3A}</a:tableStyleId>
              </a:tblPr>
              <a:tblGrid>
                <a:gridCol w="2387600">
                  <a:extLst>
                    <a:ext uri="{9D8B030D-6E8A-4147-A177-3AD203B41FA5}">
                      <a16:colId xmlns:a16="http://schemas.microsoft.com/office/drawing/2014/main" val="3292858869"/>
                    </a:ext>
                  </a:extLst>
                </a:gridCol>
                <a:gridCol w="609600">
                  <a:extLst>
                    <a:ext uri="{9D8B030D-6E8A-4147-A177-3AD203B41FA5}">
                      <a16:colId xmlns:a16="http://schemas.microsoft.com/office/drawing/2014/main" val="119802951"/>
                    </a:ext>
                  </a:extLst>
                </a:gridCol>
                <a:gridCol w="609600">
                  <a:extLst>
                    <a:ext uri="{9D8B030D-6E8A-4147-A177-3AD203B41FA5}">
                      <a16:colId xmlns:a16="http://schemas.microsoft.com/office/drawing/2014/main" val="1555656573"/>
                    </a:ext>
                  </a:extLst>
                </a:gridCol>
                <a:gridCol w="609600">
                  <a:extLst>
                    <a:ext uri="{9D8B030D-6E8A-4147-A177-3AD203B41FA5}">
                      <a16:colId xmlns:a16="http://schemas.microsoft.com/office/drawing/2014/main" val="3584248756"/>
                    </a:ext>
                  </a:extLst>
                </a:gridCol>
                <a:gridCol w="609600">
                  <a:extLst>
                    <a:ext uri="{9D8B030D-6E8A-4147-A177-3AD203B41FA5}">
                      <a16:colId xmlns:a16="http://schemas.microsoft.com/office/drawing/2014/main" val="3300882719"/>
                    </a:ext>
                  </a:extLst>
                </a:gridCol>
                <a:gridCol w="609600">
                  <a:extLst>
                    <a:ext uri="{9D8B030D-6E8A-4147-A177-3AD203B41FA5}">
                      <a16:colId xmlns:a16="http://schemas.microsoft.com/office/drawing/2014/main" val="1974123747"/>
                    </a:ext>
                  </a:extLst>
                </a:gridCol>
                <a:gridCol w="609600">
                  <a:extLst>
                    <a:ext uri="{9D8B030D-6E8A-4147-A177-3AD203B41FA5}">
                      <a16:colId xmlns:a16="http://schemas.microsoft.com/office/drawing/2014/main" val="282750520"/>
                    </a:ext>
                  </a:extLst>
                </a:gridCol>
                <a:gridCol w="609600">
                  <a:extLst>
                    <a:ext uri="{9D8B030D-6E8A-4147-A177-3AD203B41FA5}">
                      <a16:colId xmlns:a16="http://schemas.microsoft.com/office/drawing/2014/main" val="418786256"/>
                    </a:ext>
                  </a:extLst>
                </a:gridCol>
                <a:gridCol w="609600">
                  <a:extLst>
                    <a:ext uri="{9D8B030D-6E8A-4147-A177-3AD203B41FA5}">
                      <a16:colId xmlns:a16="http://schemas.microsoft.com/office/drawing/2014/main" val="231785083"/>
                    </a:ext>
                  </a:extLst>
                </a:gridCol>
                <a:gridCol w="609600">
                  <a:extLst>
                    <a:ext uri="{9D8B030D-6E8A-4147-A177-3AD203B41FA5}">
                      <a16:colId xmlns:a16="http://schemas.microsoft.com/office/drawing/2014/main" val="3208688676"/>
                    </a:ext>
                  </a:extLst>
                </a:gridCol>
                <a:gridCol w="609600">
                  <a:extLst>
                    <a:ext uri="{9D8B030D-6E8A-4147-A177-3AD203B41FA5}">
                      <a16:colId xmlns:a16="http://schemas.microsoft.com/office/drawing/2014/main" val="1957194622"/>
                    </a:ext>
                  </a:extLst>
                </a:gridCol>
                <a:gridCol w="609600">
                  <a:extLst>
                    <a:ext uri="{9D8B030D-6E8A-4147-A177-3AD203B41FA5}">
                      <a16:colId xmlns:a16="http://schemas.microsoft.com/office/drawing/2014/main" val="3821695623"/>
                    </a:ext>
                  </a:extLst>
                </a:gridCol>
                <a:gridCol w="609600">
                  <a:extLst>
                    <a:ext uri="{9D8B030D-6E8A-4147-A177-3AD203B41FA5}">
                      <a16:colId xmlns:a16="http://schemas.microsoft.com/office/drawing/2014/main" val="2910084013"/>
                    </a:ext>
                  </a:extLst>
                </a:gridCol>
              </a:tblGrid>
              <a:tr h="184150">
                <a:tc>
                  <a:txBody>
                    <a:bodyPr/>
                    <a:lstStyle/>
                    <a:p>
                      <a:pPr algn="l" fontAlgn="b"/>
                      <a:r>
                        <a:rPr lang="en-IN" sz="2000" u="none" strike="noStrike" dirty="0">
                          <a:effectLst/>
                        </a:rPr>
                        <a:t>ROCE%</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23%</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25%</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27%</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28%</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31%</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27%</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32%</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33%</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39%</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33%</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33%</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37%</a:t>
                      </a:r>
                      <a:endParaRPr lang="en-IN" sz="2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8609281"/>
                  </a:ext>
                </a:extLst>
              </a:tr>
              <a:tr h="184150">
                <a:tc>
                  <a:txBody>
                    <a:bodyPr/>
                    <a:lstStyle/>
                    <a:p>
                      <a:pPr algn="l" fontAlgn="b"/>
                      <a:r>
                        <a:rPr lang="en-IN" sz="2000" u="none" strike="noStrike" dirty="0">
                          <a:effectLst/>
                        </a:rPr>
                        <a:t>ROE%</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23%</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25%</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27%</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30%</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39%</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29%</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34%</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47%</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48%</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38%</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a:effectLst/>
                        </a:rPr>
                        <a:t>38%</a:t>
                      </a:r>
                      <a:endParaRPr lang="en-IN" sz="2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2000" u="none" strike="noStrike" dirty="0">
                          <a:effectLst/>
                        </a:rPr>
                        <a:t>43%</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15045863"/>
                  </a:ext>
                </a:extLst>
              </a:tr>
            </a:tbl>
          </a:graphicData>
        </a:graphic>
      </p:graphicFrame>
      <p:sp>
        <p:nvSpPr>
          <p:cNvPr id="11" name="TextBox 10">
            <a:extLst>
              <a:ext uri="{FF2B5EF4-FFF2-40B4-BE49-F238E27FC236}">
                <a16:creationId xmlns:a16="http://schemas.microsoft.com/office/drawing/2014/main" id="{AD68F51F-60FA-6B10-075F-DAAAE14AAE2C}"/>
              </a:ext>
            </a:extLst>
          </p:cNvPr>
          <p:cNvSpPr txBox="1"/>
          <p:nvPr/>
        </p:nvSpPr>
        <p:spPr>
          <a:xfrm>
            <a:off x="822960" y="4832905"/>
            <a:ext cx="8950960" cy="2215991"/>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Return on capital employed is the total return that we gained from the total capital that we employed, and it is in the positive state for this company.</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Return on equity denotes  the return on total equity capital employed, for past 5 years it has given a great return for the equity holders of this company.</a:t>
            </a:r>
          </a:p>
          <a:p>
            <a:pPr marL="285750" indent="-285750">
              <a:buFont typeface="Arial" panose="020B0604020202020204" pitchFamily="34" charset="0"/>
              <a:buChar char="•"/>
            </a:pPr>
            <a:endParaRPr lang="en-US" sz="1800" dirty="0">
              <a:latin typeface="Arial" panose="020B0604020202020204"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51CAC814-FEA8-9BD8-1AE7-18485F0C99E9}"/>
              </a:ext>
            </a:extLst>
          </p:cNvPr>
          <p:cNvCxnSpPr/>
          <p:nvPr/>
        </p:nvCxnSpPr>
        <p:spPr>
          <a:xfrm>
            <a:off x="0" y="4003040"/>
            <a:ext cx="41554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55581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169</TotalTime>
  <Words>1194</Words>
  <Application>Microsoft Office PowerPoint</Application>
  <PresentationFormat>Widescreen</PresentationFormat>
  <Paragraphs>434</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Wingdings 2</vt:lpstr>
      <vt:lpstr>Dividend</vt:lpstr>
      <vt:lpstr>Fundamental Analysis of a company</vt:lpstr>
      <vt:lpstr>About the company</vt:lpstr>
      <vt:lpstr>Financial analysis of cams ltd</vt:lpstr>
      <vt:lpstr>Sales growth &amp; profit margin</vt:lpstr>
      <vt:lpstr>Assets and capital analysis</vt:lpstr>
      <vt:lpstr>PowerPoint Presentation</vt:lpstr>
      <vt:lpstr>Cashflow from operations</vt:lpstr>
      <vt:lpstr>PowerPoint Presentation</vt:lpstr>
      <vt:lpstr>Cumulative &amp; ReturnS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Kabilan Nandhagopal</dc:creator>
  <cp:lastModifiedBy>Kabilan Nandhagopal</cp:lastModifiedBy>
  <cp:revision>5</cp:revision>
  <dcterms:created xsi:type="dcterms:W3CDTF">2025-06-26T13:38:38Z</dcterms:created>
  <dcterms:modified xsi:type="dcterms:W3CDTF">2025-07-02T02:49:40Z</dcterms:modified>
</cp:coreProperties>
</file>