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strument Sans" panose="020B0604020202020204" charset="0"/>
      <p:regular r:id="rId13"/>
    </p:embeddedFont>
    <p:embeddedFont>
      <p:font typeface="Open Sans" panose="020B0606030504020204" pitchFamily="3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20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452610" y="1680210"/>
            <a:ext cx="4869180" cy="4869180"/>
          </a:xfrm>
          <a:prstGeom prst="rect">
            <a:avLst/>
          </a:prstGeom>
        </p:spPr>
      </p:pic>
      <p:sp>
        <p:nvSpPr>
          <p:cNvPr id="3" name="Text 0"/>
          <p:cNvSpPr/>
          <p:nvPr/>
        </p:nvSpPr>
        <p:spPr>
          <a:xfrm>
            <a:off x="864037" y="2054900"/>
            <a:ext cx="7415927" cy="1064657"/>
          </a:xfrm>
          <a:prstGeom prst="rect">
            <a:avLst/>
          </a:prstGeom>
          <a:noFill/>
          <a:ln/>
        </p:spPr>
        <p:txBody>
          <a:bodyPr wrap="none" lIns="0" tIns="0" rIns="0" bIns="0" rtlCol="0" anchor="t"/>
          <a:lstStyle/>
          <a:p>
            <a:pPr marL="0" indent="0">
              <a:lnSpc>
                <a:spcPts val="8350"/>
              </a:lnSpc>
              <a:buNone/>
            </a:pPr>
            <a:r>
              <a:rPr lang="en-US" sz="6700" dirty="0">
                <a:solidFill>
                  <a:srgbClr val="FEFEFE"/>
                </a:solidFill>
                <a:latin typeface="Instrument Sans" pitchFamily="34" charset="0"/>
                <a:ea typeface="Instrument Sans" pitchFamily="34" charset="-122"/>
                <a:cs typeface="Instrument Sans" pitchFamily="34" charset="-120"/>
              </a:rPr>
              <a:t>IPL Data Analysis</a:t>
            </a:r>
            <a:endParaRPr lang="en-US" sz="6700" dirty="0"/>
          </a:p>
        </p:txBody>
      </p:sp>
      <p:sp>
        <p:nvSpPr>
          <p:cNvPr id="4" name="Text 1"/>
          <p:cNvSpPr/>
          <p:nvPr/>
        </p:nvSpPr>
        <p:spPr>
          <a:xfrm>
            <a:off x="864037" y="3489841"/>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This project involves a comprehensive data analysis of IPL (Indian Premier League) matches from 2008 to 2022 using Power BI. The Power BI dashboard provides detailed insights into team performances, player statistics, match outcomes, and other key metrics.</a:t>
            </a:r>
            <a:endParaRPr lang="en-US" sz="1900" dirty="0"/>
          </a:p>
        </p:txBody>
      </p:sp>
      <p:sp>
        <p:nvSpPr>
          <p:cNvPr id="7" name="Text 3"/>
          <p:cNvSpPr/>
          <p:nvPr/>
        </p:nvSpPr>
        <p:spPr>
          <a:xfrm>
            <a:off x="1382316" y="5742742"/>
            <a:ext cx="1946315" cy="431959"/>
          </a:xfrm>
          <a:prstGeom prst="rect">
            <a:avLst/>
          </a:prstGeom>
          <a:noFill/>
          <a:ln/>
        </p:spPr>
        <p:txBody>
          <a:bodyPr wrap="none" lIns="0" tIns="0" rIns="0" bIns="0" rtlCol="0" anchor="t"/>
          <a:lstStyle/>
          <a:p>
            <a:pPr marL="0" indent="0" algn="l">
              <a:lnSpc>
                <a:spcPts val="3400"/>
              </a:lnSpc>
              <a:buNone/>
            </a:pPr>
            <a:r>
              <a:rPr lang="en-US" sz="2400" b="1" dirty="0">
                <a:solidFill>
                  <a:srgbClr val="BFBFBF"/>
                </a:solidFill>
                <a:latin typeface="Open Sans" pitchFamily="34" charset="0"/>
                <a:ea typeface="Open Sans" pitchFamily="34" charset="-122"/>
                <a:cs typeface="Open Sans" pitchFamily="34" charset="-120"/>
              </a:rPr>
              <a:t>					</a:t>
            </a:r>
          </a:p>
          <a:p>
            <a:pPr marL="0" indent="0" algn="l">
              <a:lnSpc>
                <a:spcPts val="3400"/>
              </a:lnSpc>
              <a:buNone/>
            </a:pPr>
            <a:r>
              <a:rPr lang="en-US" sz="2400" b="1" dirty="0">
                <a:solidFill>
                  <a:srgbClr val="BFBFBF"/>
                </a:solidFill>
                <a:latin typeface="Open Sans" pitchFamily="34" charset="0"/>
                <a:ea typeface="Open Sans" pitchFamily="34" charset="-122"/>
                <a:cs typeface="Open Sans" pitchFamily="34" charset="-120"/>
              </a:rPr>
              <a:t>						 Kabilan 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3002280"/>
            <a:ext cx="7415927" cy="1064657"/>
          </a:xfrm>
          <a:prstGeom prst="rect">
            <a:avLst/>
          </a:prstGeom>
          <a:noFill/>
          <a:ln/>
        </p:spPr>
        <p:txBody>
          <a:bodyPr wrap="none" lIns="0" tIns="0" rIns="0" bIns="0" rtlCol="0" anchor="t"/>
          <a:lstStyle/>
          <a:p>
            <a:pPr marL="0" indent="0">
              <a:lnSpc>
                <a:spcPts val="8350"/>
              </a:lnSpc>
              <a:buNone/>
            </a:pPr>
            <a:r>
              <a:rPr lang="en-US" sz="6700" dirty="0">
                <a:solidFill>
                  <a:srgbClr val="FEFEFE"/>
                </a:solidFill>
                <a:latin typeface="Instrument Sans" pitchFamily="34" charset="0"/>
                <a:ea typeface="Instrument Sans" pitchFamily="34" charset="-122"/>
                <a:cs typeface="Instrument Sans" pitchFamily="34" charset="-120"/>
              </a:rPr>
              <a:t>Thank You!</a:t>
            </a:r>
            <a:endParaRPr lang="en-US" sz="6700" dirty="0"/>
          </a:p>
        </p:txBody>
      </p:sp>
      <p:sp>
        <p:nvSpPr>
          <p:cNvPr id="4" name="Text 1"/>
          <p:cNvSpPr/>
          <p:nvPr/>
        </p:nvSpPr>
        <p:spPr>
          <a:xfrm>
            <a:off x="864037" y="4437221"/>
            <a:ext cx="7656019" cy="790099"/>
          </a:xfrm>
          <a:prstGeom prst="rect">
            <a:avLst/>
          </a:prstGeom>
          <a:noFill/>
          <a:ln/>
        </p:spPr>
        <p:txBody>
          <a:bodyPr wrap="square" lIns="0" tIns="0" rIns="0" bIns="0" rtlCol="0" anchor="t"/>
          <a:lstStyle/>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I appreciate everyone's patience and time to listen my IPL Analysis project.</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68429" y="605195"/>
            <a:ext cx="5489258" cy="686038"/>
          </a:xfrm>
          <a:prstGeom prst="rect">
            <a:avLst/>
          </a:prstGeom>
          <a:noFill/>
          <a:ln/>
        </p:spPr>
        <p:txBody>
          <a:bodyPr wrap="none" lIns="0" tIns="0" rIns="0" bIns="0" rtlCol="0" anchor="t"/>
          <a:lstStyle/>
          <a:p>
            <a:pPr marL="0" indent="0">
              <a:lnSpc>
                <a:spcPts val="5400"/>
              </a:lnSpc>
              <a:buNone/>
            </a:pPr>
            <a:r>
              <a:rPr lang="en-US" sz="4300" dirty="0">
                <a:solidFill>
                  <a:srgbClr val="FEFEFE"/>
                </a:solidFill>
                <a:latin typeface="Instrument Sans" pitchFamily="34" charset="0"/>
                <a:ea typeface="Instrument Sans" pitchFamily="34" charset="-122"/>
                <a:cs typeface="Instrument Sans" pitchFamily="34" charset="-120"/>
              </a:rPr>
              <a:t>Features</a:t>
            </a:r>
            <a:endParaRPr lang="en-US" sz="4300" dirty="0"/>
          </a:p>
        </p:txBody>
      </p:sp>
      <p:sp>
        <p:nvSpPr>
          <p:cNvPr id="4" name="Shape 1"/>
          <p:cNvSpPr/>
          <p:nvPr/>
        </p:nvSpPr>
        <p:spPr>
          <a:xfrm>
            <a:off x="768429" y="1867495"/>
            <a:ext cx="493990" cy="493990"/>
          </a:xfrm>
          <a:prstGeom prst="roundRect">
            <a:avLst>
              <a:gd name="adj" fmla="val 6667"/>
            </a:avLst>
          </a:prstGeom>
          <a:solidFill>
            <a:srgbClr val="3E3E3E"/>
          </a:solidFill>
          <a:ln/>
        </p:spPr>
      </p:sp>
      <p:sp>
        <p:nvSpPr>
          <p:cNvPr id="5" name="Text 2"/>
          <p:cNvSpPr/>
          <p:nvPr/>
        </p:nvSpPr>
        <p:spPr>
          <a:xfrm>
            <a:off x="951309" y="1949768"/>
            <a:ext cx="128111" cy="329327"/>
          </a:xfrm>
          <a:prstGeom prst="rect">
            <a:avLst/>
          </a:prstGeom>
          <a:noFill/>
          <a:ln/>
        </p:spPr>
        <p:txBody>
          <a:bodyPr wrap="none" lIns="0" tIns="0" rIns="0" bIns="0" rtlCol="0" anchor="t"/>
          <a:lstStyle/>
          <a:p>
            <a:pPr marL="0" indent="0" algn="ctr">
              <a:lnSpc>
                <a:spcPts val="2550"/>
              </a:lnSpc>
              <a:buNone/>
            </a:pPr>
            <a:r>
              <a:rPr lang="en-US" sz="2550" dirty="0">
                <a:solidFill>
                  <a:srgbClr val="BFBFBF"/>
                </a:solidFill>
                <a:latin typeface="Instrument Sans" pitchFamily="34" charset="0"/>
                <a:ea typeface="Instrument Sans" pitchFamily="34" charset="-122"/>
                <a:cs typeface="Instrument Sans" pitchFamily="34" charset="-120"/>
              </a:rPr>
              <a:t>1</a:t>
            </a:r>
            <a:endParaRPr lang="en-US" sz="2550" dirty="0"/>
          </a:p>
        </p:txBody>
      </p:sp>
      <p:sp>
        <p:nvSpPr>
          <p:cNvPr id="6" name="Text 3"/>
          <p:cNvSpPr/>
          <p:nvPr/>
        </p:nvSpPr>
        <p:spPr>
          <a:xfrm>
            <a:off x="1481971" y="1867495"/>
            <a:ext cx="3548896" cy="343019"/>
          </a:xfrm>
          <a:prstGeom prst="rect">
            <a:avLst/>
          </a:prstGeom>
          <a:noFill/>
          <a:ln/>
        </p:spPr>
        <p:txBody>
          <a:bodyPr wrap="none" lIns="0" tIns="0" rIns="0" bIns="0" rtlCol="0" anchor="t"/>
          <a:lstStyle/>
          <a:p>
            <a:pPr marL="0" indent="0">
              <a:lnSpc>
                <a:spcPts val="2700"/>
              </a:lnSpc>
              <a:buNone/>
            </a:pPr>
            <a:r>
              <a:rPr lang="en-US" sz="2150" dirty="0">
                <a:solidFill>
                  <a:srgbClr val="BFBFBF"/>
                </a:solidFill>
                <a:latin typeface="Instrument Sans" pitchFamily="34" charset="0"/>
                <a:ea typeface="Instrument Sans" pitchFamily="34" charset="-122"/>
                <a:cs typeface="Instrument Sans" pitchFamily="34" charset="-120"/>
              </a:rPr>
              <a:t>Team Performance Analysis</a:t>
            </a:r>
            <a:endParaRPr lang="en-US" sz="2150" dirty="0"/>
          </a:p>
        </p:txBody>
      </p:sp>
      <p:sp>
        <p:nvSpPr>
          <p:cNvPr id="7" name="Text 4"/>
          <p:cNvSpPr/>
          <p:nvPr/>
        </p:nvSpPr>
        <p:spPr>
          <a:xfrm>
            <a:off x="1481971" y="2342198"/>
            <a:ext cx="6893600" cy="351234"/>
          </a:xfrm>
          <a:prstGeom prst="rect">
            <a:avLst/>
          </a:prstGeom>
          <a:noFill/>
          <a:ln/>
        </p:spPr>
        <p:txBody>
          <a:bodyPr wrap="none" lIns="0" tIns="0" rIns="0" bIns="0" rtlCol="0" anchor="t"/>
          <a:lstStyle/>
          <a:p>
            <a:pPr marL="0" indent="0">
              <a:lnSpc>
                <a:spcPts val="2750"/>
              </a:lnSpc>
              <a:buNone/>
            </a:pPr>
            <a:r>
              <a:rPr lang="en-US" sz="1700" dirty="0">
                <a:solidFill>
                  <a:srgbClr val="BFBFBF"/>
                </a:solidFill>
                <a:latin typeface="Open Sans" pitchFamily="34" charset="0"/>
                <a:ea typeface="Open Sans" pitchFamily="34" charset="-122"/>
                <a:cs typeface="Open Sans" pitchFamily="34" charset="-120"/>
              </a:rPr>
              <a:t>Breakdown of wins, losses, and points across seasons.</a:t>
            </a:r>
            <a:endParaRPr lang="en-US" sz="1700" dirty="0"/>
          </a:p>
        </p:txBody>
      </p:sp>
      <p:sp>
        <p:nvSpPr>
          <p:cNvPr id="8" name="Shape 5"/>
          <p:cNvSpPr/>
          <p:nvPr/>
        </p:nvSpPr>
        <p:spPr>
          <a:xfrm>
            <a:off x="768429" y="3159919"/>
            <a:ext cx="493990" cy="493990"/>
          </a:xfrm>
          <a:prstGeom prst="roundRect">
            <a:avLst>
              <a:gd name="adj" fmla="val 6667"/>
            </a:avLst>
          </a:prstGeom>
          <a:solidFill>
            <a:srgbClr val="3E3E3E"/>
          </a:solidFill>
          <a:ln/>
        </p:spPr>
      </p:sp>
      <p:sp>
        <p:nvSpPr>
          <p:cNvPr id="9" name="Text 6"/>
          <p:cNvSpPr/>
          <p:nvPr/>
        </p:nvSpPr>
        <p:spPr>
          <a:xfrm>
            <a:off x="924639" y="3242191"/>
            <a:ext cx="181570" cy="329327"/>
          </a:xfrm>
          <a:prstGeom prst="rect">
            <a:avLst/>
          </a:prstGeom>
          <a:noFill/>
          <a:ln/>
        </p:spPr>
        <p:txBody>
          <a:bodyPr wrap="none" lIns="0" tIns="0" rIns="0" bIns="0" rtlCol="0" anchor="t"/>
          <a:lstStyle/>
          <a:p>
            <a:pPr marL="0" indent="0" algn="ctr">
              <a:lnSpc>
                <a:spcPts val="2550"/>
              </a:lnSpc>
              <a:buNone/>
            </a:pPr>
            <a:r>
              <a:rPr lang="en-US" sz="2550" dirty="0">
                <a:solidFill>
                  <a:srgbClr val="BFBFBF"/>
                </a:solidFill>
                <a:latin typeface="Instrument Sans" pitchFamily="34" charset="0"/>
                <a:ea typeface="Instrument Sans" pitchFamily="34" charset="-122"/>
                <a:cs typeface="Instrument Sans" pitchFamily="34" charset="-120"/>
              </a:rPr>
              <a:t>2</a:t>
            </a:r>
            <a:endParaRPr lang="en-US" sz="2550" dirty="0"/>
          </a:p>
        </p:txBody>
      </p:sp>
      <p:sp>
        <p:nvSpPr>
          <p:cNvPr id="10" name="Text 7"/>
          <p:cNvSpPr/>
          <p:nvPr/>
        </p:nvSpPr>
        <p:spPr>
          <a:xfrm>
            <a:off x="1481971" y="3159919"/>
            <a:ext cx="2744629" cy="343019"/>
          </a:xfrm>
          <a:prstGeom prst="rect">
            <a:avLst/>
          </a:prstGeom>
          <a:noFill/>
          <a:ln/>
        </p:spPr>
        <p:txBody>
          <a:bodyPr wrap="none" lIns="0" tIns="0" rIns="0" bIns="0" rtlCol="0" anchor="t"/>
          <a:lstStyle/>
          <a:p>
            <a:pPr marL="0" indent="0">
              <a:lnSpc>
                <a:spcPts val="2700"/>
              </a:lnSpc>
              <a:buNone/>
            </a:pPr>
            <a:r>
              <a:rPr lang="en-US" sz="2150" dirty="0">
                <a:solidFill>
                  <a:srgbClr val="BFBFBF"/>
                </a:solidFill>
                <a:latin typeface="Instrument Sans" pitchFamily="34" charset="0"/>
                <a:ea typeface="Instrument Sans" pitchFamily="34" charset="-122"/>
                <a:cs typeface="Instrument Sans" pitchFamily="34" charset="-120"/>
              </a:rPr>
              <a:t>Player Insights</a:t>
            </a:r>
            <a:endParaRPr lang="en-US" sz="2150" dirty="0"/>
          </a:p>
        </p:txBody>
      </p:sp>
      <p:sp>
        <p:nvSpPr>
          <p:cNvPr id="11" name="Text 8"/>
          <p:cNvSpPr/>
          <p:nvPr/>
        </p:nvSpPr>
        <p:spPr>
          <a:xfrm>
            <a:off x="1481971" y="3634621"/>
            <a:ext cx="6893600" cy="702469"/>
          </a:xfrm>
          <a:prstGeom prst="rect">
            <a:avLst/>
          </a:prstGeom>
          <a:noFill/>
          <a:ln/>
        </p:spPr>
        <p:txBody>
          <a:bodyPr wrap="square" lIns="0" tIns="0" rIns="0" bIns="0" rtlCol="0" anchor="t"/>
          <a:lstStyle/>
          <a:p>
            <a:pPr marL="0" indent="0">
              <a:lnSpc>
                <a:spcPts val="2750"/>
              </a:lnSpc>
              <a:buNone/>
            </a:pPr>
            <a:r>
              <a:rPr lang="en-US" sz="1700" dirty="0">
                <a:solidFill>
                  <a:srgbClr val="BFBFBF"/>
                </a:solidFill>
                <a:latin typeface="Open Sans" pitchFamily="34" charset="0"/>
                <a:ea typeface="Open Sans" pitchFamily="34" charset="-122"/>
                <a:cs typeface="Open Sans" pitchFamily="34" charset="-120"/>
              </a:rPr>
              <a:t>Visual representation of player performance statistics, including runs, wickets, and strike rates.</a:t>
            </a:r>
            <a:endParaRPr lang="en-US" sz="1700" dirty="0"/>
          </a:p>
        </p:txBody>
      </p:sp>
      <p:sp>
        <p:nvSpPr>
          <p:cNvPr id="12" name="Shape 9"/>
          <p:cNvSpPr/>
          <p:nvPr/>
        </p:nvSpPr>
        <p:spPr>
          <a:xfrm>
            <a:off x="768429" y="4803577"/>
            <a:ext cx="493990" cy="493990"/>
          </a:xfrm>
          <a:prstGeom prst="roundRect">
            <a:avLst>
              <a:gd name="adj" fmla="val 6667"/>
            </a:avLst>
          </a:prstGeom>
          <a:solidFill>
            <a:srgbClr val="3E3E3E"/>
          </a:solidFill>
          <a:ln/>
        </p:spPr>
      </p:sp>
      <p:sp>
        <p:nvSpPr>
          <p:cNvPr id="13" name="Text 10"/>
          <p:cNvSpPr/>
          <p:nvPr/>
        </p:nvSpPr>
        <p:spPr>
          <a:xfrm>
            <a:off x="920353" y="4885849"/>
            <a:ext cx="190024" cy="329327"/>
          </a:xfrm>
          <a:prstGeom prst="rect">
            <a:avLst/>
          </a:prstGeom>
          <a:noFill/>
          <a:ln/>
        </p:spPr>
        <p:txBody>
          <a:bodyPr wrap="none" lIns="0" tIns="0" rIns="0" bIns="0" rtlCol="0" anchor="t"/>
          <a:lstStyle/>
          <a:p>
            <a:pPr marL="0" indent="0" algn="ctr">
              <a:lnSpc>
                <a:spcPts val="2550"/>
              </a:lnSpc>
              <a:buNone/>
            </a:pPr>
            <a:r>
              <a:rPr lang="en-US" sz="2550" dirty="0">
                <a:solidFill>
                  <a:srgbClr val="BFBFBF"/>
                </a:solidFill>
                <a:latin typeface="Instrument Sans" pitchFamily="34" charset="0"/>
                <a:ea typeface="Instrument Sans" pitchFamily="34" charset="-122"/>
                <a:cs typeface="Instrument Sans" pitchFamily="34" charset="-120"/>
              </a:rPr>
              <a:t>3</a:t>
            </a:r>
            <a:endParaRPr lang="en-US" sz="2550" dirty="0"/>
          </a:p>
        </p:txBody>
      </p:sp>
      <p:sp>
        <p:nvSpPr>
          <p:cNvPr id="14" name="Text 11"/>
          <p:cNvSpPr/>
          <p:nvPr/>
        </p:nvSpPr>
        <p:spPr>
          <a:xfrm>
            <a:off x="1481971" y="4803577"/>
            <a:ext cx="2744629" cy="343019"/>
          </a:xfrm>
          <a:prstGeom prst="rect">
            <a:avLst/>
          </a:prstGeom>
          <a:noFill/>
          <a:ln/>
        </p:spPr>
        <p:txBody>
          <a:bodyPr wrap="none" lIns="0" tIns="0" rIns="0" bIns="0" rtlCol="0" anchor="t"/>
          <a:lstStyle/>
          <a:p>
            <a:pPr marL="0" indent="0">
              <a:lnSpc>
                <a:spcPts val="2700"/>
              </a:lnSpc>
              <a:buNone/>
            </a:pPr>
            <a:r>
              <a:rPr lang="en-US" sz="2150" dirty="0">
                <a:solidFill>
                  <a:srgbClr val="BFBFBF"/>
                </a:solidFill>
                <a:latin typeface="Instrument Sans" pitchFamily="34" charset="0"/>
                <a:ea typeface="Instrument Sans" pitchFamily="34" charset="-122"/>
                <a:cs typeface="Instrument Sans" pitchFamily="34" charset="-120"/>
              </a:rPr>
              <a:t>Match Outcomes</a:t>
            </a:r>
            <a:endParaRPr lang="en-US" sz="2150" dirty="0"/>
          </a:p>
        </p:txBody>
      </p:sp>
      <p:sp>
        <p:nvSpPr>
          <p:cNvPr id="15" name="Text 12"/>
          <p:cNvSpPr/>
          <p:nvPr/>
        </p:nvSpPr>
        <p:spPr>
          <a:xfrm>
            <a:off x="1481971" y="5278279"/>
            <a:ext cx="6893600" cy="702469"/>
          </a:xfrm>
          <a:prstGeom prst="rect">
            <a:avLst/>
          </a:prstGeom>
          <a:noFill/>
          <a:ln/>
        </p:spPr>
        <p:txBody>
          <a:bodyPr wrap="square" lIns="0" tIns="0" rIns="0" bIns="0" rtlCol="0" anchor="t"/>
          <a:lstStyle/>
          <a:p>
            <a:pPr marL="0" indent="0">
              <a:lnSpc>
                <a:spcPts val="2750"/>
              </a:lnSpc>
              <a:buNone/>
            </a:pPr>
            <a:r>
              <a:rPr lang="en-US" sz="1700" dirty="0">
                <a:solidFill>
                  <a:srgbClr val="BFBFBF"/>
                </a:solidFill>
                <a:latin typeface="Open Sans" pitchFamily="34" charset="0"/>
                <a:ea typeface="Open Sans" pitchFamily="34" charset="-122"/>
                <a:cs typeface="Open Sans" pitchFamily="34" charset="-120"/>
              </a:rPr>
              <a:t>Analysis of match results based on venues, toss decisions, and team head-to-head comparisons.</a:t>
            </a:r>
            <a:endParaRPr lang="en-US" sz="1700" dirty="0"/>
          </a:p>
        </p:txBody>
      </p:sp>
      <p:sp>
        <p:nvSpPr>
          <p:cNvPr id="16" name="Shape 13"/>
          <p:cNvSpPr/>
          <p:nvPr/>
        </p:nvSpPr>
        <p:spPr>
          <a:xfrm>
            <a:off x="768429" y="6447234"/>
            <a:ext cx="493990" cy="493990"/>
          </a:xfrm>
          <a:prstGeom prst="roundRect">
            <a:avLst>
              <a:gd name="adj" fmla="val 6667"/>
            </a:avLst>
          </a:prstGeom>
          <a:solidFill>
            <a:srgbClr val="3E3E3E"/>
          </a:solidFill>
          <a:ln/>
        </p:spPr>
      </p:sp>
      <p:sp>
        <p:nvSpPr>
          <p:cNvPr id="17" name="Text 14"/>
          <p:cNvSpPr/>
          <p:nvPr/>
        </p:nvSpPr>
        <p:spPr>
          <a:xfrm>
            <a:off x="915472" y="6529507"/>
            <a:ext cx="199906" cy="329327"/>
          </a:xfrm>
          <a:prstGeom prst="rect">
            <a:avLst/>
          </a:prstGeom>
          <a:noFill/>
          <a:ln/>
        </p:spPr>
        <p:txBody>
          <a:bodyPr wrap="none" lIns="0" tIns="0" rIns="0" bIns="0" rtlCol="0" anchor="t"/>
          <a:lstStyle/>
          <a:p>
            <a:pPr marL="0" indent="0" algn="ctr">
              <a:lnSpc>
                <a:spcPts val="2550"/>
              </a:lnSpc>
              <a:buNone/>
            </a:pPr>
            <a:r>
              <a:rPr lang="en-US" sz="2550" dirty="0">
                <a:solidFill>
                  <a:srgbClr val="BFBFBF"/>
                </a:solidFill>
                <a:latin typeface="Instrument Sans" pitchFamily="34" charset="0"/>
                <a:ea typeface="Instrument Sans" pitchFamily="34" charset="-122"/>
                <a:cs typeface="Instrument Sans" pitchFamily="34" charset="-120"/>
              </a:rPr>
              <a:t>4</a:t>
            </a:r>
            <a:endParaRPr lang="en-US" sz="2550" dirty="0"/>
          </a:p>
        </p:txBody>
      </p:sp>
      <p:sp>
        <p:nvSpPr>
          <p:cNvPr id="18" name="Text 15"/>
          <p:cNvSpPr/>
          <p:nvPr/>
        </p:nvSpPr>
        <p:spPr>
          <a:xfrm>
            <a:off x="1481971" y="6447234"/>
            <a:ext cx="2744629" cy="343019"/>
          </a:xfrm>
          <a:prstGeom prst="rect">
            <a:avLst/>
          </a:prstGeom>
          <a:noFill/>
          <a:ln/>
        </p:spPr>
        <p:txBody>
          <a:bodyPr wrap="none" lIns="0" tIns="0" rIns="0" bIns="0" rtlCol="0" anchor="t"/>
          <a:lstStyle/>
          <a:p>
            <a:pPr marL="0" indent="0">
              <a:lnSpc>
                <a:spcPts val="2700"/>
              </a:lnSpc>
              <a:buNone/>
            </a:pPr>
            <a:r>
              <a:rPr lang="en-US" sz="2150" dirty="0">
                <a:solidFill>
                  <a:srgbClr val="BFBFBF"/>
                </a:solidFill>
                <a:latin typeface="Instrument Sans" pitchFamily="34" charset="0"/>
                <a:ea typeface="Instrument Sans" pitchFamily="34" charset="-122"/>
                <a:cs typeface="Instrument Sans" pitchFamily="34" charset="-120"/>
              </a:rPr>
              <a:t>Trend Analysis</a:t>
            </a:r>
            <a:endParaRPr lang="en-US" sz="2150" dirty="0"/>
          </a:p>
        </p:txBody>
      </p:sp>
      <p:sp>
        <p:nvSpPr>
          <p:cNvPr id="19" name="Text 16"/>
          <p:cNvSpPr/>
          <p:nvPr/>
        </p:nvSpPr>
        <p:spPr>
          <a:xfrm>
            <a:off x="1481971" y="6921937"/>
            <a:ext cx="6893600" cy="702469"/>
          </a:xfrm>
          <a:prstGeom prst="rect">
            <a:avLst/>
          </a:prstGeom>
          <a:noFill/>
          <a:ln/>
        </p:spPr>
        <p:txBody>
          <a:bodyPr wrap="square" lIns="0" tIns="0" rIns="0" bIns="0" rtlCol="0" anchor="t"/>
          <a:lstStyle/>
          <a:p>
            <a:pPr marL="0" indent="0">
              <a:lnSpc>
                <a:spcPts val="2750"/>
              </a:lnSpc>
              <a:buNone/>
            </a:pPr>
            <a:r>
              <a:rPr lang="en-US" sz="1700" dirty="0">
                <a:solidFill>
                  <a:srgbClr val="BFBFBF"/>
                </a:solidFill>
                <a:latin typeface="Open Sans" pitchFamily="34" charset="0"/>
                <a:ea typeface="Open Sans" pitchFamily="34" charset="-122"/>
                <a:cs typeface="Open Sans" pitchFamily="34" charset="-120"/>
              </a:rPr>
              <a:t>Graphical representation of trends over time, including season-wise performance.</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62357" y="600075"/>
            <a:ext cx="5446038" cy="680680"/>
          </a:xfrm>
          <a:prstGeom prst="rect">
            <a:avLst/>
          </a:prstGeom>
          <a:noFill/>
          <a:ln/>
        </p:spPr>
        <p:txBody>
          <a:bodyPr wrap="none" lIns="0" tIns="0" rIns="0" bIns="0" rtlCol="0" anchor="t"/>
          <a:lstStyle/>
          <a:p>
            <a:pPr marL="0" indent="0">
              <a:lnSpc>
                <a:spcPts val="5350"/>
              </a:lnSpc>
              <a:buNone/>
            </a:pPr>
            <a:r>
              <a:rPr lang="en-US" sz="4250" dirty="0">
                <a:solidFill>
                  <a:srgbClr val="FEFEFE"/>
                </a:solidFill>
                <a:latin typeface="Instrument Sans" pitchFamily="34" charset="0"/>
                <a:ea typeface="Instrument Sans" pitchFamily="34" charset="-122"/>
                <a:cs typeface="Instrument Sans" pitchFamily="34" charset="-120"/>
              </a:rPr>
              <a:t>Tech Stack</a:t>
            </a:r>
            <a:endParaRPr lang="en-US" sz="4250" dirty="0"/>
          </a:p>
        </p:txBody>
      </p:sp>
      <p:sp>
        <p:nvSpPr>
          <p:cNvPr id="4" name="Shape 1"/>
          <p:cNvSpPr/>
          <p:nvPr/>
        </p:nvSpPr>
        <p:spPr>
          <a:xfrm>
            <a:off x="762357" y="1607463"/>
            <a:ext cx="7619286" cy="1255038"/>
          </a:xfrm>
          <a:prstGeom prst="roundRect">
            <a:avLst>
              <a:gd name="adj" fmla="val 2604"/>
            </a:avLst>
          </a:prstGeom>
          <a:solidFill>
            <a:srgbClr val="3E3E3E"/>
          </a:solidFill>
          <a:ln/>
        </p:spPr>
      </p:sp>
      <p:sp>
        <p:nvSpPr>
          <p:cNvPr id="5" name="Text 2"/>
          <p:cNvSpPr/>
          <p:nvPr/>
        </p:nvSpPr>
        <p:spPr>
          <a:xfrm>
            <a:off x="980122" y="1825228"/>
            <a:ext cx="2722959" cy="340281"/>
          </a:xfrm>
          <a:prstGeom prst="rect">
            <a:avLst/>
          </a:prstGeom>
          <a:noFill/>
          <a:ln/>
        </p:spPr>
        <p:txBody>
          <a:bodyPr wrap="none" lIns="0" tIns="0" rIns="0" bIns="0" rtlCol="0" anchor="t"/>
          <a:lstStyle/>
          <a:p>
            <a:pPr marL="0" indent="0">
              <a:lnSpc>
                <a:spcPts val="2650"/>
              </a:lnSpc>
              <a:buNone/>
            </a:pPr>
            <a:r>
              <a:rPr lang="en-US" sz="2100" dirty="0">
                <a:solidFill>
                  <a:srgbClr val="BFBFBF"/>
                </a:solidFill>
                <a:latin typeface="Instrument Sans" pitchFamily="34" charset="0"/>
                <a:ea typeface="Instrument Sans" pitchFamily="34" charset="-122"/>
                <a:cs typeface="Instrument Sans" pitchFamily="34" charset="-120"/>
              </a:rPr>
              <a:t>Tool</a:t>
            </a:r>
            <a:endParaRPr lang="en-US" sz="2100" dirty="0"/>
          </a:p>
        </p:txBody>
      </p:sp>
      <p:sp>
        <p:nvSpPr>
          <p:cNvPr id="6" name="Text 3"/>
          <p:cNvSpPr/>
          <p:nvPr/>
        </p:nvSpPr>
        <p:spPr>
          <a:xfrm>
            <a:off x="980122" y="2296120"/>
            <a:ext cx="7183755" cy="348615"/>
          </a:xfrm>
          <a:prstGeom prst="rect">
            <a:avLst/>
          </a:prstGeom>
          <a:noFill/>
          <a:ln/>
        </p:spPr>
        <p:txBody>
          <a:bodyPr wrap="none" lIns="0" tIns="0" rIns="0" bIns="0" rtlCol="0" anchor="t"/>
          <a:lstStyle/>
          <a:p>
            <a:pPr marL="0" indent="0">
              <a:lnSpc>
                <a:spcPts val="2700"/>
              </a:lnSpc>
              <a:buNone/>
            </a:pPr>
            <a:r>
              <a:rPr lang="en-US" sz="1700" dirty="0">
                <a:solidFill>
                  <a:srgbClr val="BFBFBF"/>
                </a:solidFill>
                <a:latin typeface="Open Sans" pitchFamily="34" charset="0"/>
                <a:ea typeface="Open Sans" pitchFamily="34" charset="-122"/>
                <a:cs typeface="Open Sans" pitchFamily="34" charset="-120"/>
              </a:rPr>
              <a:t>Power BI</a:t>
            </a:r>
            <a:endParaRPr lang="en-US" sz="1700" dirty="0"/>
          </a:p>
        </p:txBody>
      </p:sp>
      <p:sp>
        <p:nvSpPr>
          <p:cNvPr id="7" name="Shape 4"/>
          <p:cNvSpPr/>
          <p:nvPr/>
        </p:nvSpPr>
        <p:spPr>
          <a:xfrm>
            <a:off x="762357" y="3080266"/>
            <a:ext cx="7619286" cy="1255038"/>
          </a:xfrm>
          <a:prstGeom prst="roundRect">
            <a:avLst>
              <a:gd name="adj" fmla="val 2604"/>
            </a:avLst>
          </a:prstGeom>
          <a:solidFill>
            <a:srgbClr val="3E3E3E"/>
          </a:solidFill>
          <a:ln/>
        </p:spPr>
      </p:sp>
      <p:sp>
        <p:nvSpPr>
          <p:cNvPr id="8" name="Text 5"/>
          <p:cNvSpPr/>
          <p:nvPr/>
        </p:nvSpPr>
        <p:spPr>
          <a:xfrm>
            <a:off x="980122" y="3298031"/>
            <a:ext cx="2722959" cy="340281"/>
          </a:xfrm>
          <a:prstGeom prst="rect">
            <a:avLst/>
          </a:prstGeom>
          <a:noFill/>
          <a:ln/>
        </p:spPr>
        <p:txBody>
          <a:bodyPr wrap="none" lIns="0" tIns="0" rIns="0" bIns="0" rtlCol="0" anchor="t"/>
          <a:lstStyle/>
          <a:p>
            <a:pPr marL="0" indent="0">
              <a:lnSpc>
                <a:spcPts val="2650"/>
              </a:lnSpc>
              <a:buNone/>
            </a:pPr>
            <a:r>
              <a:rPr lang="en-US" sz="2100" dirty="0">
                <a:solidFill>
                  <a:srgbClr val="BFBFBF"/>
                </a:solidFill>
                <a:latin typeface="Instrument Sans" pitchFamily="34" charset="0"/>
                <a:ea typeface="Instrument Sans" pitchFamily="34" charset="-122"/>
                <a:cs typeface="Instrument Sans" pitchFamily="34" charset="-120"/>
              </a:rPr>
              <a:t>Data Source</a:t>
            </a:r>
            <a:endParaRPr lang="en-US" sz="2100" dirty="0"/>
          </a:p>
        </p:txBody>
      </p:sp>
      <p:sp>
        <p:nvSpPr>
          <p:cNvPr id="9" name="Text 6"/>
          <p:cNvSpPr/>
          <p:nvPr/>
        </p:nvSpPr>
        <p:spPr>
          <a:xfrm>
            <a:off x="980122" y="3768923"/>
            <a:ext cx="7183755" cy="348615"/>
          </a:xfrm>
          <a:prstGeom prst="rect">
            <a:avLst/>
          </a:prstGeom>
          <a:noFill/>
          <a:ln/>
        </p:spPr>
        <p:txBody>
          <a:bodyPr wrap="none" lIns="0" tIns="0" rIns="0" bIns="0" rtlCol="0" anchor="t"/>
          <a:lstStyle/>
          <a:p>
            <a:pPr marL="0" indent="0">
              <a:lnSpc>
                <a:spcPts val="2700"/>
              </a:lnSpc>
              <a:buNone/>
            </a:pPr>
            <a:r>
              <a:rPr lang="en-US" sz="1700" dirty="0">
                <a:solidFill>
                  <a:srgbClr val="BFBFBF"/>
                </a:solidFill>
                <a:latin typeface="Open Sans" pitchFamily="34" charset="0"/>
                <a:ea typeface="Open Sans" pitchFamily="34" charset="-122"/>
                <a:cs typeface="Open Sans" pitchFamily="34" charset="-120"/>
              </a:rPr>
              <a:t>IPL matches dataset (2008-2022)</a:t>
            </a:r>
            <a:endParaRPr lang="en-US" sz="1700" dirty="0"/>
          </a:p>
        </p:txBody>
      </p:sp>
      <p:sp>
        <p:nvSpPr>
          <p:cNvPr id="10" name="Shape 7"/>
          <p:cNvSpPr/>
          <p:nvPr/>
        </p:nvSpPr>
        <p:spPr>
          <a:xfrm>
            <a:off x="762357" y="4553069"/>
            <a:ext cx="7619286" cy="1255038"/>
          </a:xfrm>
          <a:prstGeom prst="roundRect">
            <a:avLst>
              <a:gd name="adj" fmla="val 2604"/>
            </a:avLst>
          </a:prstGeom>
          <a:solidFill>
            <a:srgbClr val="3E3E3E"/>
          </a:solidFill>
          <a:ln/>
        </p:spPr>
      </p:sp>
      <p:sp>
        <p:nvSpPr>
          <p:cNvPr id="11" name="Text 8"/>
          <p:cNvSpPr/>
          <p:nvPr/>
        </p:nvSpPr>
        <p:spPr>
          <a:xfrm>
            <a:off x="980122" y="4770834"/>
            <a:ext cx="2722959" cy="340281"/>
          </a:xfrm>
          <a:prstGeom prst="rect">
            <a:avLst/>
          </a:prstGeom>
          <a:noFill/>
          <a:ln/>
        </p:spPr>
        <p:txBody>
          <a:bodyPr wrap="none" lIns="0" tIns="0" rIns="0" bIns="0" rtlCol="0" anchor="t"/>
          <a:lstStyle/>
          <a:p>
            <a:pPr marL="0" indent="0">
              <a:lnSpc>
                <a:spcPts val="2650"/>
              </a:lnSpc>
              <a:buNone/>
            </a:pPr>
            <a:r>
              <a:rPr lang="en-US" sz="2100" dirty="0">
                <a:solidFill>
                  <a:srgbClr val="BFBFBF"/>
                </a:solidFill>
                <a:latin typeface="Instrument Sans" pitchFamily="34" charset="0"/>
                <a:ea typeface="Instrument Sans" pitchFamily="34" charset="-122"/>
                <a:cs typeface="Instrument Sans" pitchFamily="34" charset="-120"/>
              </a:rPr>
              <a:t>Data Transformation</a:t>
            </a:r>
            <a:endParaRPr lang="en-US" sz="2100" dirty="0"/>
          </a:p>
        </p:txBody>
      </p:sp>
      <p:sp>
        <p:nvSpPr>
          <p:cNvPr id="12" name="Text 9"/>
          <p:cNvSpPr/>
          <p:nvPr/>
        </p:nvSpPr>
        <p:spPr>
          <a:xfrm>
            <a:off x="980122" y="5241727"/>
            <a:ext cx="7183755" cy="348615"/>
          </a:xfrm>
          <a:prstGeom prst="rect">
            <a:avLst/>
          </a:prstGeom>
          <a:noFill/>
          <a:ln/>
        </p:spPr>
        <p:txBody>
          <a:bodyPr wrap="none" lIns="0" tIns="0" rIns="0" bIns="0" rtlCol="0" anchor="t"/>
          <a:lstStyle/>
          <a:p>
            <a:pPr marL="0" indent="0">
              <a:lnSpc>
                <a:spcPts val="2700"/>
              </a:lnSpc>
              <a:buNone/>
            </a:pPr>
            <a:r>
              <a:rPr lang="en-US" sz="1700" dirty="0">
                <a:solidFill>
                  <a:srgbClr val="BFBFBF"/>
                </a:solidFill>
                <a:latin typeface="Open Sans" pitchFamily="34" charset="0"/>
                <a:ea typeface="Open Sans" pitchFamily="34" charset="-122"/>
                <a:cs typeface="Open Sans" pitchFamily="34" charset="-120"/>
              </a:rPr>
              <a:t>Power Query for cleaning and preprocessing raw data.</a:t>
            </a:r>
            <a:endParaRPr lang="en-US" sz="1700" dirty="0"/>
          </a:p>
        </p:txBody>
      </p:sp>
      <p:sp>
        <p:nvSpPr>
          <p:cNvPr id="13" name="Shape 10"/>
          <p:cNvSpPr/>
          <p:nvPr/>
        </p:nvSpPr>
        <p:spPr>
          <a:xfrm>
            <a:off x="762357" y="6025872"/>
            <a:ext cx="7619286" cy="1603653"/>
          </a:xfrm>
          <a:prstGeom prst="roundRect">
            <a:avLst>
              <a:gd name="adj" fmla="val 2038"/>
            </a:avLst>
          </a:prstGeom>
          <a:solidFill>
            <a:srgbClr val="3E3E3E"/>
          </a:solidFill>
          <a:ln/>
        </p:spPr>
      </p:sp>
      <p:sp>
        <p:nvSpPr>
          <p:cNvPr id="14" name="Text 11"/>
          <p:cNvSpPr/>
          <p:nvPr/>
        </p:nvSpPr>
        <p:spPr>
          <a:xfrm>
            <a:off x="980122" y="6243638"/>
            <a:ext cx="2722959" cy="340281"/>
          </a:xfrm>
          <a:prstGeom prst="rect">
            <a:avLst/>
          </a:prstGeom>
          <a:noFill/>
          <a:ln/>
        </p:spPr>
        <p:txBody>
          <a:bodyPr wrap="none" lIns="0" tIns="0" rIns="0" bIns="0" rtlCol="0" anchor="t"/>
          <a:lstStyle/>
          <a:p>
            <a:pPr marL="0" indent="0">
              <a:lnSpc>
                <a:spcPts val="2650"/>
              </a:lnSpc>
              <a:buNone/>
            </a:pPr>
            <a:r>
              <a:rPr lang="en-US" sz="2100" dirty="0">
                <a:solidFill>
                  <a:srgbClr val="BFBFBF"/>
                </a:solidFill>
                <a:latin typeface="Instrument Sans" pitchFamily="34" charset="0"/>
                <a:ea typeface="Instrument Sans" pitchFamily="34" charset="-122"/>
                <a:cs typeface="Instrument Sans" pitchFamily="34" charset="-120"/>
              </a:rPr>
              <a:t>Visualizations</a:t>
            </a:r>
            <a:endParaRPr lang="en-US" sz="2100" dirty="0"/>
          </a:p>
        </p:txBody>
      </p:sp>
      <p:sp>
        <p:nvSpPr>
          <p:cNvPr id="15" name="Text 12"/>
          <p:cNvSpPr/>
          <p:nvPr/>
        </p:nvSpPr>
        <p:spPr>
          <a:xfrm>
            <a:off x="980122" y="6714530"/>
            <a:ext cx="7183755" cy="697230"/>
          </a:xfrm>
          <a:prstGeom prst="rect">
            <a:avLst/>
          </a:prstGeom>
          <a:noFill/>
          <a:ln/>
        </p:spPr>
        <p:txBody>
          <a:bodyPr wrap="square" lIns="0" tIns="0" rIns="0" bIns="0" rtlCol="0" anchor="t"/>
          <a:lstStyle/>
          <a:p>
            <a:pPr marL="0" indent="0">
              <a:lnSpc>
                <a:spcPts val="2700"/>
              </a:lnSpc>
              <a:buNone/>
            </a:pPr>
            <a:r>
              <a:rPr lang="en-US" sz="1700" dirty="0">
                <a:solidFill>
                  <a:srgbClr val="BFBFBF"/>
                </a:solidFill>
                <a:latin typeface="Open Sans" pitchFamily="34" charset="0"/>
                <a:ea typeface="Open Sans" pitchFamily="34" charset="-122"/>
                <a:cs typeface="Open Sans" pitchFamily="34" charset="-120"/>
              </a:rPr>
              <a:t>Bar charts, Donut charts, slicers and card visuals for dynamic data exploration.</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598063"/>
            <a:ext cx="6172200" cy="771525"/>
          </a:xfrm>
          <a:prstGeom prst="rect">
            <a:avLst/>
          </a:prstGeom>
          <a:noFill/>
          <a:ln/>
        </p:spPr>
        <p:txBody>
          <a:bodyPr wrap="none" lIns="0" tIns="0" rIns="0" bIns="0" rtlCol="0" anchor="t"/>
          <a:lstStyle/>
          <a:p>
            <a:pPr marL="0" indent="0">
              <a:lnSpc>
                <a:spcPts val="6050"/>
              </a:lnSpc>
              <a:buNone/>
            </a:pPr>
            <a:r>
              <a:rPr lang="en-US" sz="4850" dirty="0">
                <a:solidFill>
                  <a:srgbClr val="FEFEFE"/>
                </a:solidFill>
                <a:latin typeface="Instrument Sans" pitchFamily="34" charset="0"/>
                <a:ea typeface="Instrument Sans" pitchFamily="34" charset="-122"/>
                <a:cs typeface="Instrument Sans" pitchFamily="34" charset="-120"/>
              </a:rPr>
              <a:t>Prerequisites</a:t>
            </a:r>
            <a:endParaRPr lang="en-US" sz="4850" dirty="0"/>
          </a:p>
        </p:txBody>
      </p:sp>
      <p:sp>
        <p:nvSpPr>
          <p:cNvPr id="3" name="Text 1"/>
          <p:cNvSpPr/>
          <p:nvPr/>
        </p:nvSpPr>
        <p:spPr>
          <a:xfrm>
            <a:off x="864037" y="398668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FEFEFE"/>
                </a:solidFill>
                <a:latin typeface="Instrument Sans" pitchFamily="34" charset="0"/>
                <a:ea typeface="Instrument Sans" pitchFamily="34" charset="-122"/>
                <a:cs typeface="Instrument Sans" pitchFamily="34" charset="-120"/>
              </a:rPr>
              <a:t>Power BI Desktop</a:t>
            </a:r>
            <a:endParaRPr lang="en-US" sz="2400" dirty="0"/>
          </a:p>
        </p:txBody>
      </p:sp>
      <p:sp>
        <p:nvSpPr>
          <p:cNvPr id="4" name="Text 2"/>
          <p:cNvSpPr/>
          <p:nvPr/>
        </p:nvSpPr>
        <p:spPr>
          <a:xfrm>
            <a:off x="864037" y="4619268"/>
            <a:ext cx="6150054" cy="790099"/>
          </a:xfrm>
          <a:prstGeom prst="rect">
            <a:avLst/>
          </a:prstGeom>
          <a:noFill/>
          <a:ln/>
        </p:spPr>
        <p:txBody>
          <a:bodyPr wrap="square" lIns="0" tIns="0" rIns="0" bIns="0" rtlCol="0" anchor="t"/>
          <a:lstStyle/>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Ensure Power BI Desktop is installed to open and interact with the dashboard.</a:t>
            </a:r>
            <a:endParaRPr lang="en-US" sz="1900" dirty="0"/>
          </a:p>
        </p:txBody>
      </p:sp>
      <p:sp>
        <p:nvSpPr>
          <p:cNvPr id="5" name="Text 3"/>
          <p:cNvSpPr/>
          <p:nvPr/>
        </p:nvSpPr>
        <p:spPr>
          <a:xfrm>
            <a:off x="7623929" y="398668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FEFEFE"/>
                </a:solidFill>
                <a:latin typeface="Instrument Sans" pitchFamily="34" charset="0"/>
                <a:ea typeface="Instrument Sans" pitchFamily="34" charset="-122"/>
                <a:cs typeface="Instrument Sans" pitchFamily="34" charset="-120"/>
              </a:rPr>
              <a:t>IPL Dataset</a:t>
            </a:r>
            <a:endParaRPr lang="en-US" sz="2400" dirty="0"/>
          </a:p>
        </p:txBody>
      </p:sp>
      <p:sp>
        <p:nvSpPr>
          <p:cNvPr id="6" name="Text 4"/>
          <p:cNvSpPr/>
          <p:nvPr/>
        </p:nvSpPr>
        <p:spPr>
          <a:xfrm>
            <a:off x="7623929" y="4619268"/>
            <a:ext cx="6150054" cy="790099"/>
          </a:xfrm>
          <a:prstGeom prst="rect">
            <a:avLst/>
          </a:prstGeom>
          <a:noFill/>
          <a:ln/>
        </p:spPr>
        <p:txBody>
          <a:bodyPr wrap="square" lIns="0" tIns="0" rIns="0" bIns="0" rtlCol="0" anchor="t"/>
          <a:lstStyle/>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The IPL dataset used for analysis is included in this repository.</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72095" y="339685"/>
            <a:ext cx="3289578" cy="386001"/>
          </a:xfrm>
          <a:prstGeom prst="rect">
            <a:avLst/>
          </a:prstGeom>
          <a:noFill/>
          <a:ln/>
        </p:spPr>
        <p:txBody>
          <a:bodyPr wrap="none" lIns="0" tIns="0" rIns="0" bIns="0" rtlCol="0" anchor="t"/>
          <a:lstStyle/>
          <a:p>
            <a:pPr marL="0" indent="0">
              <a:lnSpc>
                <a:spcPts val="3000"/>
              </a:lnSpc>
              <a:buNone/>
            </a:pPr>
            <a:r>
              <a:rPr lang="en-US" sz="2400" dirty="0">
                <a:solidFill>
                  <a:srgbClr val="FEFEFE"/>
                </a:solidFill>
                <a:latin typeface="Instrument Sans" pitchFamily="34" charset="0"/>
                <a:ea typeface="Instrument Sans" pitchFamily="34" charset="-122"/>
                <a:cs typeface="Instrument Sans" pitchFamily="34" charset="-120"/>
              </a:rPr>
              <a:t>Steps &amp; DAX Measures</a:t>
            </a:r>
            <a:endParaRPr lang="en-US" sz="2400" dirty="0"/>
          </a:p>
        </p:txBody>
      </p:sp>
      <p:pic>
        <p:nvPicPr>
          <p:cNvPr id="3" name="Image 0" descr="preencoded.png"/>
          <p:cNvPicPr>
            <a:picLocks noChangeAspect="1"/>
          </p:cNvPicPr>
          <p:nvPr/>
        </p:nvPicPr>
        <p:blipFill>
          <a:blip r:embed="rId3"/>
          <a:stretch>
            <a:fillRect/>
          </a:stretch>
        </p:blipFill>
        <p:spPr>
          <a:xfrm>
            <a:off x="572095" y="972741"/>
            <a:ext cx="617696" cy="988457"/>
          </a:xfrm>
          <a:prstGeom prst="rect">
            <a:avLst/>
          </a:prstGeom>
        </p:spPr>
      </p:pic>
      <p:sp>
        <p:nvSpPr>
          <p:cNvPr id="4" name="Text 1"/>
          <p:cNvSpPr/>
          <p:nvPr/>
        </p:nvSpPr>
        <p:spPr>
          <a:xfrm>
            <a:off x="1375053" y="1096208"/>
            <a:ext cx="1544479" cy="193000"/>
          </a:xfrm>
          <a:prstGeom prst="rect">
            <a:avLst/>
          </a:prstGeom>
          <a:noFill/>
          <a:ln/>
        </p:spPr>
        <p:txBody>
          <a:bodyPr wrap="none" lIns="0" tIns="0" rIns="0" bIns="0" rtlCol="0" anchor="t"/>
          <a:lstStyle/>
          <a:p>
            <a:pPr marL="0" indent="0" algn="l">
              <a:lnSpc>
                <a:spcPts val="1500"/>
              </a:lnSpc>
              <a:buNone/>
            </a:pPr>
            <a:r>
              <a:rPr lang="en-US" sz="1200" dirty="0">
                <a:solidFill>
                  <a:srgbClr val="BFBFBF"/>
                </a:solidFill>
                <a:latin typeface="Instrument Sans" pitchFamily="34" charset="0"/>
                <a:ea typeface="Instrument Sans" pitchFamily="34" charset="-122"/>
                <a:cs typeface="Instrument Sans" pitchFamily="34" charset="-120"/>
              </a:rPr>
              <a:t>Import Raw Data</a:t>
            </a:r>
            <a:endParaRPr lang="en-US" sz="1200" dirty="0"/>
          </a:p>
        </p:txBody>
      </p:sp>
      <p:sp>
        <p:nvSpPr>
          <p:cNvPr id="5" name="Text 2"/>
          <p:cNvSpPr/>
          <p:nvPr/>
        </p:nvSpPr>
        <p:spPr>
          <a:xfrm>
            <a:off x="1375053" y="1363266"/>
            <a:ext cx="12683252" cy="197644"/>
          </a:xfrm>
          <a:prstGeom prst="rect">
            <a:avLst/>
          </a:prstGeom>
          <a:noFill/>
          <a:ln/>
        </p:spPr>
        <p:txBody>
          <a:bodyPr wrap="non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Import the IPL data from a local database or CSV file.</a:t>
            </a:r>
            <a:endParaRPr lang="en-US" sz="950" dirty="0"/>
          </a:p>
        </p:txBody>
      </p:sp>
      <p:pic>
        <p:nvPicPr>
          <p:cNvPr id="6" name="Image 1" descr="preencoded.png"/>
          <p:cNvPicPr>
            <a:picLocks noChangeAspect="1"/>
          </p:cNvPicPr>
          <p:nvPr/>
        </p:nvPicPr>
        <p:blipFill>
          <a:blip r:embed="rId4"/>
          <a:stretch>
            <a:fillRect/>
          </a:stretch>
        </p:blipFill>
        <p:spPr>
          <a:xfrm>
            <a:off x="572095" y="1961198"/>
            <a:ext cx="617696" cy="988457"/>
          </a:xfrm>
          <a:prstGeom prst="rect">
            <a:avLst/>
          </a:prstGeom>
        </p:spPr>
      </p:pic>
      <p:sp>
        <p:nvSpPr>
          <p:cNvPr id="7" name="Text 3"/>
          <p:cNvSpPr/>
          <p:nvPr/>
        </p:nvSpPr>
        <p:spPr>
          <a:xfrm>
            <a:off x="1375053" y="2084665"/>
            <a:ext cx="1544479" cy="193000"/>
          </a:xfrm>
          <a:prstGeom prst="rect">
            <a:avLst/>
          </a:prstGeom>
          <a:noFill/>
          <a:ln/>
        </p:spPr>
        <p:txBody>
          <a:bodyPr wrap="none" lIns="0" tIns="0" rIns="0" bIns="0" rtlCol="0" anchor="t"/>
          <a:lstStyle/>
          <a:p>
            <a:pPr marL="0" indent="0" algn="l">
              <a:lnSpc>
                <a:spcPts val="1500"/>
              </a:lnSpc>
              <a:buNone/>
            </a:pPr>
            <a:r>
              <a:rPr lang="en-US" sz="1200" dirty="0">
                <a:solidFill>
                  <a:srgbClr val="BFBFBF"/>
                </a:solidFill>
                <a:latin typeface="Instrument Sans" pitchFamily="34" charset="0"/>
                <a:ea typeface="Instrument Sans" pitchFamily="34" charset="-122"/>
                <a:cs typeface="Instrument Sans" pitchFamily="34" charset="-120"/>
              </a:rPr>
              <a:t>Data Exploration</a:t>
            </a:r>
            <a:endParaRPr lang="en-US" sz="1200" dirty="0"/>
          </a:p>
        </p:txBody>
      </p:sp>
      <p:sp>
        <p:nvSpPr>
          <p:cNvPr id="8" name="Text 4"/>
          <p:cNvSpPr/>
          <p:nvPr/>
        </p:nvSpPr>
        <p:spPr>
          <a:xfrm>
            <a:off x="1375053" y="2351723"/>
            <a:ext cx="12683252" cy="197644"/>
          </a:xfrm>
          <a:prstGeom prst="rect">
            <a:avLst/>
          </a:prstGeom>
          <a:noFill/>
          <a:ln/>
        </p:spPr>
        <p:txBody>
          <a:bodyPr wrap="non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Walk through the dataset to understand the structure and relationships.</a:t>
            </a:r>
            <a:endParaRPr lang="en-US" sz="950" dirty="0"/>
          </a:p>
        </p:txBody>
      </p:sp>
      <p:pic>
        <p:nvPicPr>
          <p:cNvPr id="9" name="Image 2" descr="preencoded.png"/>
          <p:cNvPicPr>
            <a:picLocks noChangeAspect="1"/>
          </p:cNvPicPr>
          <p:nvPr/>
        </p:nvPicPr>
        <p:blipFill>
          <a:blip r:embed="rId5"/>
          <a:stretch>
            <a:fillRect/>
          </a:stretch>
        </p:blipFill>
        <p:spPr>
          <a:xfrm>
            <a:off x="572095" y="2949654"/>
            <a:ext cx="617696" cy="988457"/>
          </a:xfrm>
          <a:prstGeom prst="rect">
            <a:avLst/>
          </a:prstGeom>
        </p:spPr>
      </p:pic>
      <p:sp>
        <p:nvSpPr>
          <p:cNvPr id="10" name="Text 5"/>
          <p:cNvSpPr/>
          <p:nvPr/>
        </p:nvSpPr>
        <p:spPr>
          <a:xfrm>
            <a:off x="1375053" y="3073122"/>
            <a:ext cx="1544479" cy="193000"/>
          </a:xfrm>
          <a:prstGeom prst="rect">
            <a:avLst/>
          </a:prstGeom>
          <a:noFill/>
          <a:ln/>
        </p:spPr>
        <p:txBody>
          <a:bodyPr wrap="none" lIns="0" tIns="0" rIns="0" bIns="0" rtlCol="0" anchor="t"/>
          <a:lstStyle/>
          <a:p>
            <a:pPr marL="0" indent="0" algn="l">
              <a:lnSpc>
                <a:spcPts val="1500"/>
              </a:lnSpc>
              <a:buNone/>
            </a:pPr>
            <a:r>
              <a:rPr lang="en-US" sz="1200" dirty="0">
                <a:solidFill>
                  <a:srgbClr val="BFBFBF"/>
                </a:solidFill>
                <a:latin typeface="Instrument Sans" pitchFamily="34" charset="0"/>
                <a:ea typeface="Instrument Sans" pitchFamily="34" charset="-122"/>
                <a:cs typeface="Instrument Sans" pitchFamily="34" charset="-120"/>
              </a:rPr>
              <a:t>Data Cleaning</a:t>
            </a:r>
            <a:endParaRPr lang="en-US" sz="1200" dirty="0"/>
          </a:p>
        </p:txBody>
      </p:sp>
      <p:sp>
        <p:nvSpPr>
          <p:cNvPr id="11" name="Text 6"/>
          <p:cNvSpPr/>
          <p:nvPr/>
        </p:nvSpPr>
        <p:spPr>
          <a:xfrm>
            <a:off x="1375053" y="3340179"/>
            <a:ext cx="12683252" cy="197644"/>
          </a:xfrm>
          <a:prstGeom prst="rect">
            <a:avLst/>
          </a:prstGeom>
          <a:noFill/>
          <a:ln/>
        </p:spPr>
        <p:txBody>
          <a:bodyPr wrap="non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Standardize values (e.g., replace "Bengaluru" with "Bangalore").</a:t>
            </a:r>
            <a:endParaRPr lang="en-US" sz="950" dirty="0"/>
          </a:p>
        </p:txBody>
      </p:sp>
      <p:pic>
        <p:nvPicPr>
          <p:cNvPr id="12" name="Image 3" descr="preencoded.png"/>
          <p:cNvPicPr>
            <a:picLocks noChangeAspect="1"/>
          </p:cNvPicPr>
          <p:nvPr/>
        </p:nvPicPr>
        <p:blipFill>
          <a:blip r:embed="rId6"/>
          <a:stretch>
            <a:fillRect/>
          </a:stretch>
        </p:blipFill>
        <p:spPr>
          <a:xfrm>
            <a:off x="572095" y="3938111"/>
            <a:ext cx="617696" cy="988457"/>
          </a:xfrm>
          <a:prstGeom prst="rect">
            <a:avLst/>
          </a:prstGeom>
        </p:spPr>
      </p:pic>
      <p:sp>
        <p:nvSpPr>
          <p:cNvPr id="13" name="Text 7"/>
          <p:cNvSpPr/>
          <p:nvPr/>
        </p:nvSpPr>
        <p:spPr>
          <a:xfrm>
            <a:off x="1375053" y="4061579"/>
            <a:ext cx="1544479" cy="193000"/>
          </a:xfrm>
          <a:prstGeom prst="rect">
            <a:avLst/>
          </a:prstGeom>
          <a:noFill/>
          <a:ln/>
        </p:spPr>
        <p:txBody>
          <a:bodyPr wrap="none" lIns="0" tIns="0" rIns="0" bIns="0" rtlCol="0" anchor="t"/>
          <a:lstStyle/>
          <a:p>
            <a:pPr marL="0" indent="0" algn="l">
              <a:lnSpc>
                <a:spcPts val="1500"/>
              </a:lnSpc>
              <a:buNone/>
            </a:pPr>
            <a:r>
              <a:rPr lang="en-US" sz="1200" dirty="0">
                <a:solidFill>
                  <a:srgbClr val="BFBFBF"/>
                </a:solidFill>
                <a:latin typeface="Instrument Sans" pitchFamily="34" charset="0"/>
                <a:ea typeface="Instrument Sans" pitchFamily="34" charset="-122"/>
                <a:cs typeface="Instrument Sans" pitchFamily="34" charset="-120"/>
              </a:rPr>
              <a:t>Data Processing</a:t>
            </a:r>
            <a:endParaRPr lang="en-US" sz="1200" dirty="0"/>
          </a:p>
        </p:txBody>
      </p:sp>
      <p:sp>
        <p:nvSpPr>
          <p:cNvPr id="14" name="Text 8"/>
          <p:cNvSpPr/>
          <p:nvPr/>
        </p:nvSpPr>
        <p:spPr>
          <a:xfrm>
            <a:off x="1375053" y="4328636"/>
            <a:ext cx="12683252" cy="197644"/>
          </a:xfrm>
          <a:prstGeom prst="rect">
            <a:avLst/>
          </a:prstGeom>
          <a:noFill/>
          <a:ln/>
        </p:spPr>
        <p:txBody>
          <a:bodyPr wrap="non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Create Calendar Table, Year Column, and establish relationships.</a:t>
            </a:r>
            <a:endParaRPr lang="en-US" sz="950" dirty="0"/>
          </a:p>
        </p:txBody>
      </p:sp>
      <p:pic>
        <p:nvPicPr>
          <p:cNvPr id="15" name="Image 4" descr="preencoded.png"/>
          <p:cNvPicPr>
            <a:picLocks noChangeAspect="1"/>
          </p:cNvPicPr>
          <p:nvPr/>
        </p:nvPicPr>
        <p:blipFill>
          <a:blip r:embed="rId7"/>
          <a:stretch>
            <a:fillRect/>
          </a:stretch>
        </p:blipFill>
        <p:spPr>
          <a:xfrm>
            <a:off x="572095" y="4926568"/>
            <a:ext cx="617696" cy="988457"/>
          </a:xfrm>
          <a:prstGeom prst="rect">
            <a:avLst/>
          </a:prstGeom>
        </p:spPr>
      </p:pic>
      <p:sp>
        <p:nvSpPr>
          <p:cNvPr id="16" name="Text 9"/>
          <p:cNvSpPr/>
          <p:nvPr/>
        </p:nvSpPr>
        <p:spPr>
          <a:xfrm>
            <a:off x="1375053" y="5050036"/>
            <a:ext cx="1544479" cy="193000"/>
          </a:xfrm>
          <a:prstGeom prst="rect">
            <a:avLst/>
          </a:prstGeom>
          <a:noFill/>
          <a:ln/>
        </p:spPr>
        <p:txBody>
          <a:bodyPr wrap="none" lIns="0" tIns="0" rIns="0" bIns="0" rtlCol="0" anchor="t"/>
          <a:lstStyle/>
          <a:p>
            <a:pPr marL="0" indent="0" algn="l">
              <a:lnSpc>
                <a:spcPts val="1500"/>
              </a:lnSpc>
              <a:buNone/>
            </a:pPr>
            <a:r>
              <a:rPr lang="en-US" sz="1200" dirty="0">
                <a:solidFill>
                  <a:srgbClr val="BFBFBF"/>
                </a:solidFill>
                <a:latin typeface="Instrument Sans" pitchFamily="34" charset="0"/>
                <a:ea typeface="Instrument Sans" pitchFamily="34" charset="-122"/>
                <a:cs typeface="Instrument Sans" pitchFamily="34" charset="-120"/>
              </a:rPr>
              <a:t>Design Dashboard</a:t>
            </a:r>
            <a:endParaRPr lang="en-US" sz="1200" dirty="0"/>
          </a:p>
        </p:txBody>
      </p:sp>
      <p:sp>
        <p:nvSpPr>
          <p:cNvPr id="17" name="Text 10"/>
          <p:cNvSpPr/>
          <p:nvPr/>
        </p:nvSpPr>
        <p:spPr>
          <a:xfrm>
            <a:off x="1375053" y="5317093"/>
            <a:ext cx="12683252" cy="197644"/>
          </a:xfrm>
          <a:prstGeom prst="rect">
            <a:avLst/>
          </a:prstGeom>
          <a:noFill/>
          <a:ln/>
        </p:spPr>
        <p:txBody>
          <a:bodyPr wrap="non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Add a background image and title. Include a slicer for selecting the season at the top.</a:t>
            </a:r>
            <a:endParaRPr lang="en-US" sz="950" dirty="0"/>
          </a:p>
        </p:txBody>
      </p:sp>
      <p:pic>
        <p:nvPicPr>
          <p:cNvPr id="18" name="Image 5" descr="preencoded.png"/>
          <p:cNvPicPr>
            <a:picLocks noChangeAspect="1"/>
          </p:cNvPicPr>
          <p:nvPr/>
        </p:nvPicPr>
        <p:blipFill>
          <a:blip r:embed="rId8"/>
          <a:stretch>
            <a:fillRect/>
          </a:stretch>
        </p:blipFill>
        <p:spPr>
          <a:xfrm>
            <a:off x="572095" y="5915025"/>
            <a:ext cx="617696" cy="988457"/>
          </a:xfrm>
          <a:prstGeom prst="rect">
            <a:avLst/>
          </a:prstGeom>
        </p:spPr>
      </p:pic>
      <p:sp>
        <p:nvSpPr>
          <p:cNvPr id="19" name="Text 11"/>
          <p:cNvSpPr/>
          <p:nvPr/>
        </p:nvSpPr>
        <p:spPr>
          <a:xfrm>
            <a:off x="1375053" y="6038493"/>
            <a:ext cx="1544479" cy="193000"/>
          </a:xfrm>
          <a:prstGeom prst="rect">
            <a:avLst/>
          </a:prstGeom>
          <a:noFill/>
          <a:ln/>
        </p:spPr>
        <p:txBody>
          <a:bodyPr wrap="none" lIns="0" tIns="0" rIns="0" bIns="0" rtlCol="0" anchor="t"/>
          <a:lstStyle/>
          <a:p>
            <a:pPr marL="0" indent="0" algn="l">
              <a:lnSpc>
                <a:spcPts val="1500"/>
              </a:lnSpc>
              <a:buNone/>
            </a:pPr>
            <a:r>
              <a:rPr lang="en-US" sz="1200" dirty="0">
                <a:solidFill>
                  <a:srgbClr val="BFBFBF"/>
                </a:solidFill>
                <a:latin typeface="Instrument Sans" pitchFamily="34" charset="0"/>
                <a:ea typeface="Instrument Sans" pitchFamily="34" charset="-122"/>
                <a:cs typeface="Instrument Sans" pitchFamily="34" charset="-120"/>
              </a:rPr>
              <a:t>KPI Design</a:t>
            </a:r>
            <a:endParaRPr lang="en-US" sz="1200" dirty="0"/>
          </a:p>
        </p:txBody>
      </p:sp>
      <p:sp>
        <p:nvSpPr>
          <p:cNvPr id="20" name="Text 12"/>
          <p:cNvSpPr/>
          <p:nvPr/>
        </p:nvSpPr>
        <p:spPr>
          <a:xfrm>
            <a:off x="1375053" y="6305550"/>
            <a:ext cx="12683252" cy="197644"/>
          </a:xfrm>
          <a:prstGeom prst="rect">
            <a:avLst/>
          </a:prstGeom>
          <a:noFill/>
          <a:ln/>
        </p:spPr>
        <p:txBody>
          <a:bodyPr wrap="non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Create KPIs like Title Winner, Economy, Batting Strike Rate, Batter Runs, Bowler Wickets, Average, Bowling Strike Rate, and Match Won or Loss Based Upon Toss.</a:t>
            </a:r>
            <a:endParaRPr lang="en-US" sz="950" dirty="0"/>
          </a:p>
        </p:txBody>
      </p:sp>
      <p:pic>
        <p:nvPicPr>
          <p:cNvPr id="21" name="Image 6" descr="preencoded.png"/>
          <p:cNvPicPr>
            <a:picLocks noChangeAspect="1"/>
          </p:cNvPicPr>
          <p:nvPr/>
        </p:nvPicPr>
        <p:blipFill>
          <a:blip r:embed="rId9"/>
          <a:stretch>
            <a:fillRect/>
          </a:stretch>
        </p:blipFill>
        <p:spPr>
          <a:xfrm>
            <a:off x="572095" y="6903482"/>
            <a:ext cx="617696" cy="988457"/>
          </a:xfrm>
          <a:prstGeom prst="rect">
            <a:avLst/>
          </a:prstGeom>
        </p:spPr>
      </p:pic>
      <p:sp>
        <p:nvSpPr>
          <p:cNvPr id="22" name="Text 13"/>
          <p:cNvSpPr/>
          <p:nvPr/>
        </p:nvSpPr>
        <p:spPr>
          <a:xfrm>
            <a:off x="1375053" y="7026950"/>
            <a:ext cx="1544479" cy="193000"/>
          </a:xfrm>
          <a:prstGeom prst="rect">
            <a:avLst/>
          </a:prstGeom>
          <a:noFill/>
          <a:ln/>
        </p:spPr>
        <p:txBody>
          <a:bodyPr wrap="none" lIns="0" tIns="0" rIns="0" bIns="0" rtlCol="0" anchor="t"/>
          <a:lstStyle/>
          <a:p>
            <a:pPr marL="0" indent="0" algn="l">
              <a:lnSpc>
                <a:spcPts val="1500"/>
              </a:lnSpc>
              <a:buNone/>
            </a:pPr>
            <a:r>
              <a:rPr lang="en-US" sz="1200" dirty="0">
                <a:solidFill>
                  <a:srgbClr val="BFBFBF"/>
                </a:solidFill>
                <a:latin typeface="Instrument Sans" pitchFamily="34" charset="0"/>
                <a:ea typeface="Instrument Sans" pitchFamily="34" charset="-122"/>
                <a:cs typeface="Instrument Sans" pitchFamily="34" charset="-120"/>
              </a:rPr>
              <a:t>Add Images</a:t>
            </a:r>
            <a:endParaRPr lang="en-US" sz="1200" dirty="0"/>
          </a:p>
        </p:txBody>
      </p:sp>
      <p:sp>
        <p:nvSpPr>
          <p:cNvPr id="23" name="Text 14"/>
          <p:cNvSpPr/>
          <p:nvPr/>
        </p:nvSpPr>
        <p:spPr>
          <a:xfrm>
            <a:off x="1375053" y="7294007"/>
            <a:ext cx="12683252" cy="197644"/>
          </a:xfrm>
          <a:prstGeom prst="rect">
            <a:avLst/>
          </a:prstGeom>
          <a:noFill/>
          <a:ln/>
        </p:spPr>
        <p:txBody>
          <a:bodyPr wrap="non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Include relevant images to visualize the data on respective cards for better understanding.</a:t>
            </a:r>
            <a:endParaRPr lang="en-US" sz="9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46827" y="569952"/>
            <a:ext cx="4003715" cy="500420"/>
          </a:xfrm>
          <a:prstGeom prst="rect">
            <a:avLst/>
          </a:prstGeom>
          <a:noFill/>
          <a:ln/>
        </p:spPr>
        <p:txBody>
          <a:bodyPr wrap="none" lIns="0" tIns="0" rIns="0" bIns="0" rtlCol="0" anchor="t"/>
          <a:lstStyle/>
          <a:p>
            <a:pPr marL="0" indent="0">
              <a:lnSpc>
                <a:spcPts val="3900"/>
              </a:lnSpc>
              <a:buNone/>
            </a:pPr>
            <a:r>
              <a:rPr lang="en-US" sz="3150" dirty="0">
                <a:solidFill>
                  <a:srgbClr val="FEFEFE"/>
                </a:solidFill>
                <a:latin typeface="Instrument Sans" pitchFamily="34" charset="0"/>
                <a:ea typeface="Instrument Sans" pitchFamily="34" charset="-122"/>
                <a:cs typeface="Instrument Sans" pitchFamily="34" charset="-120"/>
              </a:rPr>
              <a:t>Dashboard Overview</a:t>
            </a:r>
            <a:endParaRPr lang="en-US" sz="3150" dirty="0"/>
          </a:p>
        </p:txBody>
      </p:sp>
      <p:pic>
        <p:nvPicPr>
          <p:cNvPr id="4" name="Image 1" descr="preencoded.png"/>
          <p:cNvPicPr>
            <a:picLocks noChangeAspect="1"/>
          </p:cNvPicPr>
          <p:nvPr/>
        </p:nvPicPr>
        <p:blipFill>
          <a:blip r:embed="rId4"/>
          <a:stretch>
            <a:fillRect/>
          </a:stretch>
        </p:blipFill>
        <p:spPr>
          <a:xfrm>
            <a:off x="6046827" y="1310521"/>
            <a:ext cx="400288" cy="400288"/>
          </a:xfrm>
          <a:prstGeom prst="rect">
            <a:avLst/>
          </a:prstGeom>
        </p:spPr>
      </p:pic>
      <p:sp>
        <p:nvSpPr>
          <p:cNvPr id="5" name="Text 1"/>
          <p:cNvSpPr/>
          <p:nvPr/>
        </p:nvSpPr>
        <p:spPr>
          <a:xfrm>
            <a:off x="6046827" y="1870948"/>
            <a:ext cx="2001798" cy="250150"/>
          </a:xfrm>
          <a:prstGeom prst="rect">
            <a:avLst/>
          </a:prstGeom>
          <a:noFill/>
          <a:ln/>
        </p:spPr>
        <p:txBody>
          <a:bodyPr wrap="none" lIns="0" tIns="0" rIns="0" bIns="0" rtlCol="0" anchor="t"/>
          <a:lstStyle/>
          <a:p>
            <a:pPr marL="0" indent="0" algn="l">
              <a:lnSpc>
                <a:spcPts val="1950"/>
              </a:lnSpc>
              <a:buNone/>
            </a:pPr>
            <a:r>
              <a:rPr lang="en-US" sz="1550" dirty="0">
                <a:solidFill>
                  <a:srgbClr val="BFBFBF"/>
                </a:solidFill>
                <a:latin typeface="Instrument Sans" pitchFamily="34" charset="0"/>
                <a:ea typeface="Instrument Sans" pitchFamily="34" charset="-122"/>
                <a:cs typeface="Instrument Sans" pitchFamily="34" charset="-120"/>
              </a:rPr>
              <a:t>Home Page</a:t>
            </a:r>
            <a:endParaRPr lang="en-US" sz="1550" dirty="0"/>
          </a:p>
        </p:txBody>
      </p:sp>
      <p:sp>
        <p:nvSpPr>
          <p:cNvPr id="6" name="Text 2"/>
          <p:cNvSpPr/>
          <p:nvPr/>
        </p:nvSpPr>
        <p:spPr>
          <a:xfrm>
            <a:off x="6046827" y="2217182"/>
            <a:ext cx="8023146" cy="256223"/>
          </a:xfrm>
          <a:prstGeom prst="rect">
            <a:avLst/>
          </a:prstGeom>
          <a:noFill/>
          <a:ln/>
        </p:spPr>
        <p:txBody>
          <a:bodyPr wrap="none" lIns="0" tIns="0" rIns="0" bIns="0" rtlCol="0" anchor="t"/>
          <a:lstStyle/>
          <a:p>
            <a:pPr marL="0" indent="0" algn="l">
              <a:lnSpc>
                <a:spcPts val="2000"/>
              </a:lnSpc>
              <a:buNone/>
            </a:pPr>
            <a:r>
              <a:rPr lang="en-US" sz="1250" dirty="0">
                <a:solidFill>
                  <a:srgbClr val="BFBFBF"/>
                </a:solidFill>
                <a:latin typeface="Open Sans" pitchFamily="34" charset="0"/>
                <a:ea typeface="Open Sans" pitchFamily="34" charset="-122"/>
                <a:cs typeface="Open Sans" pitchFamily="34" charset="-120"/>
              </a:rPr>
              <a:t>Provides an overview of the IPL season statistics, including total matches, teams, and top players.</a:t>
            </a:r>
            <a:endParaRPr lang="en-US" sz="1250" dirty="0"/>
          </a:p>
        </p:txBody>
      </p:sp>
      <p:pic>
        <p:nvPicPr>
          <p:cNvPr id="7" name="Image 2" descr="preencoded.png"/>
          <p:cNvPicPr>
            <a:picLocks noChangeAspect="1"/>
          </p:cNvPicPr>
          <p:nvPr/>
        </p:nvPicPr>
        <p:blipFill>
          <a:blip r:embed="rId5"/>
          <a:stretch>
            <a:fillRect/>
          </a:stretch>
        </p:blipFill>
        <p:spPr>
          <a:xfrm>
            <a:off x="6046827" y="2953822"/>
            <a:ext cx="400288" cy="400288"/>
          </a:xfrm>
          <a:prstGeom prst="rect">
            <a:avLst/>
          </a:prstGeom>
        </p:spPr>
      </p:pic>
      <p:sp>
        <p:nvSpPr>
          <p:cNvPr id="8" name="Text 3"/>
          <p:cNvSpPr/>
          <p:nvPr/>
        </p:nvSpPr>
        <p:spPr>
          <a:xfrm>
            <a:off x="6046827" y="3514249"/>
            <a:ext cx="2001798" cy="250150"/>
          </a:xfrm>
          <a:prstGeom prst="rect">
            <a:avLst/>
          </a:prstGeom>
          <a:noFill/>
          <a:ln/>
        </p:spPr>
        <p:txBody>
          <a:bodyPr wrap="none" lIns="0" tIns="0" rIns="0" bIns="0" rtlCol="0" anchor="t"/>
          <a:lstStyle/>
          <a:p>
            <a:pPr marL="0" indent="0" algn="l">
              <a:lnSpc>
                <a:spcPts val="1950"/>
              </a:lnSpc>
              <a:buNone/>
            </a:pPr>
            <a:r>
              <a:rPr lang="en-US" sz="1550" dirty="0">
                <a:solidFill>
                  <a:srgbClr val="BFBFBF"/>
                </a:solidFill>
                <a:latin typeface="Instrument Sans" pitchFamily="34" charset="0"/>
                <a:ea typeface="Instrument Sans" pitchFamily="34" charset="-122"/>
                <a:cs typeface="Instrument Sans" pitchFamily="34" charset="-120"/>
              </a:rPr>
              <a:t>Team Performance</a:t>
            </a:r>
            <a:endParaRPr lang="en-US" sz="1550" dirty="0"/>
          </a:p>
        </p:txBody>
      </p:sp>
      <p:sp>
        <p:nvSpPr>
          <p:cNvPr id="9" name="Text 4"/>
          <p:cNvSpPr/>
          <p:nvPr/>
        </p:nvSpPr>
        <p:spPr>
          <a:xfrm>
            <a:off x="6046827" y="3860483"/>
            <a:ext cx="8023146" cy="256223"/>
          </a:xfrm>
          <a:prstGeom prst="rect">
            <a:avLst/>
          </a:prstGeom>
          <a:noFill/>
          <a:ln/>
        </p:spPr>
        <p:txBody>
          <a:bodyPr wrap="none" lIns="0" tIns="0" rIns="0" bIns="0" rtlCol="0" anchor="t"/>
          <a:lstStyle/>
          <a:p>
            <a:pPr marL="0" indent="0" algn="l">
              <a:lnSpc>
                <a:spcPts val="2000"/>
              </a:lnSpc>
              <a:buNone/>
            </a:pPr>
            <a:r>
              <a:rPr lang="en-US" sz="1250" dirty="0">
                <a:solidFill>
                  <a:srgbClr val="BFBFBF"/>
                </a:solidFill>
                <a:latin typeface="Open Sans" pitchFamily="34" charset="0"/>
                <a:ea typeface="Open Sans" pitchFamily="34" charset="-122"/>
                <a:cs typeface="Open Sans" pitchFamily="34" charset="-120"/>
              </a:rPr>
              <a:t>Compare team performances across multiple seasons with detailed match outcomes.</a:t>
            </a:r>
            <a:endParaRPr lang="en-US" sz="1250" dirty="0"/>
          </a:p>
        </p:txBody>
      </p:sp>
      <p:pic>
        <p:nvPicPr>
          <p:cNvPr id="10" name="Image 3" descr="preencoded.png"/>
          <p:cNvPicPr>
            <a:picLocks noChangeAspect="1"/>
          </p:cNvPicPr>
          <p:nvPr/>
        </p:nvPicPr>
        <p:blipFill>
          <a:blip r:embed="rId6"/>
          <a:stretch>
            <a:fillRect/>
          </a:stretch>
        </p:blipFill>
        <p:spPr>
          <a:xfrm>
            <a:off x="6046827" y="4597122"/>
            <a:ext cx="400288" cy="400288"/>
          </a:xfrm>
          <a:prstGeom prst="rect">
            <a:avLst/>
          </a:prstGeom>
        </p:spPr>
      </p:pic>
      <p:sp>
        <p:nvSpPr>
          <p:cNvPr id="11" name="Text 5"/>
          <p:cNvSpPr/>
          <p:nvPr/>
        </p:nvSpPr>
        <p:spPr>
          <a:xfrm>
            <a:off x="6046827" y="5157549"/>
            <a:ext cx="2001798" cy="250150"/>
          </a:xfrm>
          <a:prstGeom prst="rect">
            <a:avLst/>
          </a:prstGeom>
          <a:noFill/>
          <a:ln/>
        </p:spPr>
        <p:txBody>
          <a:bodyPr wrap="none" lIns="0" tIns="0" rIns="0" bIns="0" rtlCol="0" anchor="t"/>
          <a:lstStyle/>
          <a:p>
            <a:pPr marL="0" indent="0" algn="l">
              <a:lnSpc>
                <a:spcPts val="1950"/>
              </a:lnSpc>
              <a:buNone/>
            </a:pPr>
            <a:r>
              <a:rPr lang="en-US" sz="1550" dirty="0">
                <a:solidFill>
                  <a:srgbClr val="BFBFBF"/>
                </a:solidFill>
                <a:latin typeface="Instrument Sans" pitchFamily="34" charset="0"/>
                <a:ea typeface="Instrument Sans" pitchFamily="34" charset="-122"/>
                <a:cs typeface="Instrument Sans" pitchFamily="34" charset="-120"/>
              </a:rPr>
              <a:t>Player Statistics</a:t>
            </a:r>
            <a:endParaRPr lang="en-US" sz="1550" dirty="0"/>
          </a:p>
        </p:txBody>
      </p:sp>
      <p:sp>
        <p:nvSpPr>
          <p:cNvPr id="12" name="Text 6"/>
          <p:cNvSpPr/>
          <p:nvPr/>
        </p:nvSpPr>
        <p:spPr>
          <a:xfrm>
            <a:off x="6046827" y="5503783"/>
            <a:ext cx="8023146" cy="256223"/>
          </a:xfrm>
          <a:prstGeom prst="rect">
            <a:avLst/>
          </a:prstGeom>
          <a:noFill/>
          <a:ln/>
        </p:spPr>
        <p:txBody>
          <a:bodyPr wrap="none" lIns="0" tIns="0" rIns="0" bIns="0" rtlCol="0" anchor="t"/>
          <a:lstStyle/>
          <a:p>
            <a:pPr marL="0" indent="0" algn="l">
              <a:lnSpc>
                <a:spcPts val="2000"/>
              </a:lnSpc>
              <a:buNone/>
            </a:pPr>
            <a:r>
              <a:rPr lang="en-US" sz="1250" dirty="0">
                <a:solidFill>
                  <a:srgbClr val="BFBFBF"/>
                </a:solidFill>
                <a:latin typeface="Open Sans" pitchFamily="34" charset="0"/>
                <a:ea typeface="Open Sans" pitchFamily="34" charset="-122"/>
                <a:cs typeface="Open Sans" pitchFamily="34" charset="-120"/>
              </a:rPr>
              <a:t>Analyze top performers in batting and bowling, with filters for specific players or teams.</a:t>
            </a:r>
            <a:endParaRPr lang="en-US" sz="1250" dirty="0"/>
          </a:p>
        </p:txBody>
      </p:sp>
      <p:pic>
        <p:nvPicPr>
          <p:cNvPr id="13" name="Image 4" descr="preencoded.png"/>
          <p:cNvPicPr>
            <a:picLocks noChangeAspect="1"/>
          </p:cNvPicPr>
          <p:nvPr/>
        </p:nvPicPr>
        <p:blipFill>
          <a:blip r:embed="rId7"/>
          <a:stretch>
            <a:fillRect/>
          </a:stretch>
        </p:blipFill>
        <p:spPr>
          <a:xfrm>
            <a:off x="6046827" y="6240423"/>
            <a:ext cx="400288" cy="400288"/>
          </a:xfrm>
          <a:prstGeom prst="rect">
            <a:avLst/>
          </a:prstGeom>
        </p:spPr>
      </p:pic>
      <p:sp>
        <p:nvSpPr>
          <p:cNvPr id="14" name="Text 7"/>
          <p:cNvSpPr/>
          <p:nvPr/>
        </p:nvSpPr>
        <p:spPr>
          <a:xfrm>
            <a:off x="6046827" y="6800850"/>
            <a:ext cx="2001798" cy="250150"/>
          </a:xfrm>
          <a:prstGeom prst="rect">
            <a:avLst/>
          </a:prstGeom>
          <a:noFill/>
          <a:ln/>
        </p:spPr>
        <p:txBody>
          <a:bodyPr wrap="none" lIns="0" tIns="0" rIns="0" bIns="0" rtlCol="0" anchor="t"/>
          <a:lstStyle/>
          <a:p>
            <a:pPr marL="0" indent="0" algn="l">
              <a:lnSpc>
                <a:spcPts val="1950"/>
              </a:lnSpc>
              <a:buNone/>
            </a:pPr>
            <a:r>
              <a:rPr lang="en-US" sz="1550" dirty="0">
                <a:solidFill>
                  <a:srgbClr val="BFBFBF"/>
                </a:solidFill>
                <a:latin typeface="Instrument Sans" pitchFamily="34" charset="0"/>
                <a:ea typeface="Instrument Sans" pitchFamily="34" charset="-122"/>
                <a:cs typeface="Instrument Sans" pitchFamily="34" charset="-120"/>
              </a:rPr>
              <a:t>Match Analysis</a:t>
            </a:r>
            <a:endParaRPr lang="en-US" sz="1550" dirty="0"/>
          </a:p>
        </p:txBody>
      </p:sp>
      <p:sp>
        <p:nvSpPr>
          <p:cNvPr id="15" name="Text 8"/>
          <p:cNvSpPr/>
          <p:nvPr/>
        </p:nvSpPr>
        <p:spPr>
          <a:xfrm>
            <a:off x="6046827" y="7147084"/>
            <a:ext cx="8023146" cy="512445"/>
          </a:xfrm>
          <a:prstGeom prst="rect">
            <a:avLst/>
          </a:prstGeom>
          <a:noFill/>
          <a:ln/>
        </p:spPr>
        <p:txBody>
          <a:bodyPr wrap="square" lIns="0" tIns="0" rIns="0" bIns="0" rtlCol="0" anchor="t"/>
          <a:lstStyle/>
          <a:p>
            <a:pPr marL="0" indent="0" algn="l">
              <a:lnSpc>
                <a:spcPts val="2000"/>
              </a:lnSpc>
              <a:buNone/>
            </a:pPr>
            <a:r>
              <a:rPr lang="en-US" sz="1250" dirty="0">
                <a:solidFill>
                  <a:srgbClr val="BFBFBF"/>
                </a:solidFill>
                <a:latin typeface="Open Sans" pitchFamily="34" charset="0"/>
                <a:ea typeface="Open Sans" pitchFamily="34" charset="-122"/>
                <a:cs typeface="Open Sans" pitchFamily="34" charset="-120"/>
              </a:rPr>
              <a:t>Insights into match results based on toss decisions, home and away performance, and venue-specific outcomes.</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241941"/>
            <a:ext cx="6172200" cy="771525"/>
          </a:xfrm>
          <a:prstGeom prst="rect">
            <a:avLst/>
          </a:prstGeom>
          <a:noFill/>
          <a:ln/>
        </p:spPr>
        <p:txBody>
          <a:bodyPr wrap="none" lIns="0" tIns="0" rIns="0" bIns="0" rtlCol="0" anchor="t"/>
          <a:lstStyle/>
          <a:p>
            <a:pPr marL="0" indent="0">
              <a:lnSpc>
                <a:spcPts val="6050"/>
              </a:lnSpc>
              <a:buNone/>
            </a:pPr>
            <a:r>
              <a:rPr lang="en-US" sz="4850" dirty="0">
                <a:solidFill>
                  <a:srgbClr val="FEFEFE"/>
                </a:solidFill>
                <a:latin typeface="Instrument Sans" pitchFamily="34" charset="0"/>
                <a:ea typeface="Instrument Sans" pitchFamily="34" charset="-122"/>
                <a:cs typeface="Instrument Sans" pitchFamily="34" charset="-120"/>
              </a:rPr>
              <a:t>Customization</a:t>
            </a:r>
            <a:endParaRPr lang="en-US" sz="4850" dirty="0"/>
          </a:p>
        </p:txBody>
      </p:sp>
      <p:sp>
        <p:nvSpPr>
          <p:cNvPr id="4" name="Shape 1"/>
          <p:cNvSpPr/>
          <p:nvPr/>
        </p:nvSpPr>
        <p:spPr>
          <a:xfrm>
            <a:off x="6350437" y="2383750"/>
            <a:ext cx="7415927" cy="4603909"/>
          </a:xfrm>
          <a:prstGeom prst="roundRect">
            <a:avLst>
              <a:gd name="adj" fmla="val 804"/>
            </a:avLst>
          </a:prstGeom>
          <a:noFill/>
          <a:ln w="15240">
            <a:solidFill>
              <a:srgbClr val="FFFFFF">
                <a:alpha val="24000"/>
              </a:srgbClr>
            </a:solidFill>
            <a:prstDash val="solid"/>
          </a:ln>
        </p:spPr>
      </p:sp>
      <p:sp>
        <p:nvSpPr>
          <p:cNvPr id="5" name="Shape 2"/>
          <p:cNvSpPr/>
          <p:nvPr/>
        </p:nvSpPr>
        <p:spPr>
          <a:xfrm>
            <a:off x="6365677" y="2398990"/>
            <a:ext cx="7385447" cy="2286714"/>
          </a:xfrm>
          <a:prstGeom prst="rect">
            <a:avLst/>
          </a:prstGeom>
          <a:solidFill>
            <a:srgbClr val="FFFFFF">
              <a:alpha val="4000"/>
            </a:srgbClr>
          </a:solidFill>
          <a:ln/>
        </p:spPr>
      </p:sp>
      <p:sp>
        <p:nvSpPr>
          <p:cNvPr id="6" name="Text 3"/>
          <p:cNvSpPr/>
          <p:nvPr/>
        </p:nvSpPr>
        <p:spPr>
          <a:xfrm>
            <a:off x="6612493" y="2554724"/>
            <a:ext cx="3195280" cy="395049"/>
          </a:xfrm>
          <a:prstGeom prst="rect">
            <a:avLst/>
          </a:prstGeom>
          <a:noFill/>
          <a:ln/>
        </p:spPr>
        <p:txBody>
          <a:bodyPr wrap="none" lIns="0" tIns="0" rIns="0" bIns="0" rtlCol="0" anchor="t"/>
          <a:lstStyle/>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Data Source Update</a:t>
            </a:r>
            <a:endParaRPr lang="en-US" sz="1900" dirty="0"/>
          </a:p>
        </p:txBody>
      </p:sp>
      <p:sp>
        <p:nvSpPr>
          <p:cNvPr id="7" name="Text 4"/>
          <p:cNvSpPr/>
          <p:nvPr/>
        </p:nvSpPr>
        <p:spPr>
          <a:xfrm>
            <a:off x="10309027" y="2554724"/>
            <a:ext cx="3195280" cy="1975247"/>
          </a:xfrm>
          <a:prstGeom prst="rect">
            <a:avLst/>
          </a:prstGeom>
          <a:noFill/>
          <a:ln/>
        </p:spPr>
        <p:txBody>
          <a:bodyPr wrap="square" lIns="0" tIns="0" rIns="0" bIns="0" rtlCol="0" anchor="t"/>
          <a:lstStyle/>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You can update the data with new IPL seasons by refreshing the dataset and adjusting the visualizations accordingly.</a:t>
            </a:r>
            <a:endParaRPr lang="en-US" sz="1900" dirty="0"/>
          </a:p>
        </p:txBody>
      </p:sp>
      <p:sp>
        <p:nvSpPr>
          <p:cNvPr id="8" name="Shape 5"/>
          <p:cNvSpPr/>
          <p:nvPr/>
        </p:nvSpPr>
        <p:spPr>
          <a:xfrm>
            <a:off x="6365677" y="4685705"/>
            <a:ext cx="7385447" cy="2286714"/>
          </a:xfrm>
          <a:prstGeom prst="rect">
            <a:avLst/>
          </a:prstGeom>
          <a:solidFill>
            <a:srgbClr val="000000">
              <a:alpha val="4000"/>
            </a:srgbClr>
          </a:solidFill>
          <a:ln/>
        </p:spPr>
      </p:sp>
      <p:sp>
        <p:nvSpPr>
          <p:cNvPr id="9" name="Text 6"/>
          <p:cNvSpPr/>
          <p:nvPr/>
        </p:nvSpPr>
        <p:spPr>
          <a:xfrm>
            <a:off x="6612493" y="4841438"/>
            <a:ext cx="3195280" cy="395049"/>
          </a:xfrm>
          <a:prstGeom prst="rect">
            <a:avLst/>
          </a:prstGeom>
          <a:noFill/>
          <a:ln/>
        </p:spPr>
        <p:txBody>
          <a:bodyPr wrap="none" lIns="0" tIns="0" rIns="0" bIns="0" rtlCol="0" anchor="t"/>
          <a:lstStyle/>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Additional Metrics</a:t>
            </a:r>
            <a:endParaRPr lang="en-US" sz="1900" dirty="0"/>
          </a:p>
        </p:txBody>
      </p:sp>
      <p:sp>
        <p:nvSpPr>
          <p:cNvPr id="10" name="Text 7"/>
          <p:cNvSpPr/>
          <p:nvPr/>
        </p:nvSpPr>
        <p:spPr>
          <a:xfrm>
            <a:off x="10309027" y="4841438"/>
            <a:ext cx="3195280" cy="1975247"/>
          </a:xfrm>
          <a:prstGeom prst="rect">
            <a:avLst/>
          </a:prstGeom>
          <a:noFill/>
          <a:ln/>
        </p:spPr>
        <p:txBody>
          <a:bodyPr wrap="square" lIns="0" tIns="0" rIns="0" bIns="0" rtlCol="0" anchor="t"/>
          <a:lstStyle/>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Users can add new KPIs, custom measures, or adjust existing visualizations as per their needs.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215628"/>
            <a:ext cx="6172200" cy="771525"/>
          </a:xfrm>
          <a:prstGeom prst="rect">
            <a:avLst/>
          </a:prstGeom>
          <a:noFill/>
          <a:ln/>
        </p:spPr>
        <p:txBody>
          <a:bodyPr wrap="none" lIns="0" tIns="0" rIns="0" bIns="0" rtlCol="0" anchor="t"/>
          <a:lstStyle/>
          <a:p>
            <a:pPr marL="0" indent="0">
              <a:lnSpc>
                <a:spcPts val="6050"/>
              </a:lnSpc>
              <a:buNone/>
            </a:pPr>
            <a:r>
              <a:rPr lang="en-US" sz="4850" dirty="0">
                <a:solidFill>
                  <a:srgbClr val="FEFEFE"/>
                </a:solidFill>
                <a:latin typeface="Instrument Sans" pitchFamily="34" charset="0"/>
                <a:ea typeface="Instrument Sans" pitchFamily="34" charset="-122"/>
                <a:cs typeface="Instrument Sans" pitchFamily="34" charset="-120"/>
              </a:rPr>
              <a:t>Use Cases</a:t>
            </a:r>
            <a:endParaRPr lang="en-US" sz="4850" dirty="0"/>
          </a:p>
        </p:txBody>
      </p:sp>
      <p:pic>
        <p:nvPicPr>
          <p:cNvPr id="3" name="Image 0" descr="preencoded.png"/>
          <p:cNvPicPr>
            <a:picLocks noChangeAspect="1"/>
          </p:cNvPicPr>
          <p:nvPr/>
        </p:nvPicPr>
        <p:blipFill>
          <a:blip r:embed="rId3"/>
          <a:stretch>
            <a:fillRect/>
          </a:stretch>
        </p:blipFill>
        <p:spPr>
          <a:xfrm>
            <a:off x="864037" y="2480905"/>
            <a:ext cx="4053840" cy="2505432"/>
          </a:xfrm>
          <a:prstGeom prst="rect">
            <a:avLst/>
          </a:prstGeom>
        </p:spPr>
      </p:pic>
      <p:sp>
        <p:nvSpPr>
          <p:cNvPr id="4" name="Text 1"/>
          <p:cNvSpPr/>
          <p:nvPr/>
        </p:nvSpPr>
        <p:spPr>
          <a:xfrm>
            <a:off x="864037" y="5294948"/>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BFBFBF"/>
                </a:solidFill>
                <a:latin typeface="Instrument Sans" pitchFamily="34" charset="0"/>
                <a:ea typeface="Instrument Sans" pitchFamily="34" charset="-122"/>
                <a:cs typeface="Instrument Sans" pitchFamily="34" charset="-120"/>
              </a:rPr>
              <a:t>Team Management</a:t>
            </a:r>
            <a:endParaRPr lang="en-US" sz="2400" dirty="0"/>
          </a:p>
        </p:txBody>
      </p:sp>
      <p:sp>
        <p:nvSpPr>
          <p:cNvPr id="5" name="Text 2"/>
          <p:cNvSpPr/>
          <p:nvPr/>
        </p:nvSpPr>
        <p:spPr>
          <a:xfrm>
            <a:off x="864037" y="5828824"/>
            <a:ext cx="4053840" cy="1185148"/>
          </a:xfrm>
          <a:prstGeom prst="rect">
            <a:avLst/>
          </a:prstGeom>
          <a:noFill/>
          <a:ln/>
        </p:spPr>
        <p:txBody>
          <a:bodyPr wrap="square" lIns="0" tIns="0" rIns="0" bIns="0" rtlCol="0" anchor="t"/>
          <a:lstStyle/>
          <a:p>
            <a:pPr marL="0" indent="0" algn="l">
              <a:lnSpc>
                <a:spcPts val="3100"/>
              </a:lnSpc>
              <a:buNone/>
            </a:pPr>
            <a:r>
              <a:rPr lang="en-US" sz="1900" dirty="0">
                <a:solidFill>
                  <a:srgbClr val="BFBFBF"/>
                </a:solidFill>
                <a:latin typeface="Open Sans" pitchFamily="34" charset="0"/>
                <a:ea typeface="Open Sans" pitchFamily="34" charset="-122"/>
                <a:cs typeface="Open Sans" pitchFamily="34" charset="-120"/>
              </a:rPr>
              <a:t>Evaluate team performance and player form to make strategic decisions.</a:t>
            </a:r>
            <a:endParaRPr lang="en-US" sz="1900" dirty="0"/>
          </a:p>
        </p:txBody>
      </p:sp>
      <p:pic>
        <p:nvPicPr>
          <p:cNvPr id="6" name="Image 1" descr="preencoded.png"/>
          <p:cNvPicPr>
            <a:picLocks noChangeAspect="1"/>
          </p:cNvPicPr>
          <p:nvPr/>
        </p:nvPicPr>
        <p:blipFill>
          <a:blip r:embed="rId4"/>
          <a:stretch>
            <a:fillRect/>
          </a:stretch>
        </p:blipFill>
        <p:spPr>
          <a:xfrm>
            <a:off x="5288161" y="2480905"/>
            <a:ext cx="4053959" cy="2505432"/>
          </a:xfrm>
          <a:prstGeom prst="rect">
            <a:avLst/>
          </a:prstGeom>
        </p:spPr>
      </p:pic>
      <p:sp>
        <p:nvSpPr>
          <p:cNvPr id="7" name="Text 3"/>
          <p:cNvSpPr/>
          <p:nvPr/>
        </p:nvSpPr>
        <p:spPr>
          <a:xfrm>
            <a:off x="5288161" y="5294948"/>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BFBFBF"/>
                </a:solidFill>
                <a:latin typeface="Instrument Sans" pitchFamily="34" charset="0"/>
                <a:ea typeface="Instrument Sans" pitchFamily="34" charset="-122"/>
                <a:cs typeface="Instrument Sans" pitchFamily="34" charset="-120"/>
              </a:rPr>
              <a:t>Fan Engagement</a:t>
            </a:r>
            <a:endParaRPr lang="en-US" sz="2400" dirty="0"/>
          </a:p>
        </p:txBody>
      </p:sp>
      <p:sp>
        <p:nvSpPr>
          <p:cNvPr id="8" name="Text 4"/>
          <p:cNvSpPr/>
          <p:nvPr/>
        </p:nvSpPr>
        <p:spPr>
          <a:xfrm>
            <a:off x="5288161" y="5828824"/>
            <a:ext cx="4053959" cy="1185148"/>
          </a:xfrm>
          <a:prstGeom prst="rect">
            <a:avLst/>
          </a:prstGeom>
          <a:noFill/>
          <a:ln/>
        </p:spPr>
        <p:txBody>
          <a:bodyPr wrap="square" lIns="0" tIns="0" rIns="0" bIns="0" rtlCol="0" anchor="t"/>
          <a:lstStyle/>
          <a:p>
            <a:pPr marL="0" indent="0" algn="l">
              <a:lnSpc>
                <a:spcPts val="3100"/>
              </a:lnSpc>
              <a:buNone/>
            </a:pPr>
            <a:r>
              <a:rPr lang="en-US" sz="1900" dirty="0">
                <a:solidFill>
                  <a:srgbClr val="BFBFBF"/>
                </a:solidFill>
                <a:latin typeface="Open Sans" pitchFamily="34" charset="0"/>
                <a:ea typeface="Open Sans" pitchFamily="34" charset="-122"/>
                <a:cs typeface="Open Sans" pitchFamily="34" charset="-120"/>
              </a:rPr>
              <a:t>Provide fans with insights into match outcomes, top performers, and team statistics.</a:t>
            </a:r>
            <a:endParaRPr lang="en-US" sz="1900" dirty="0"/>
          </a:p>
        </p:txBody>
      </p:sp>
      <p:pic>
        <p:nvPicPr>
          <p:cNvPr id="9" name="Image 2" descr="preencoded.png"/>
          <p:cNvPicPr>
            <a:picLocks noChangeAspect="1"/>
          </p:cNvPicPr>
          <p:nvPr/>
        </p:nvPicPr>
        <p:blipFill>
          <a:blip r:embed="rId5"/>
          <a:stretch>
            <a:fillRect/>
          </a:stretch>
        </p:blipFill>
        <p:spPr>
          <a:xfrm>
            <a:off x="9712404" y="2480905"/>
            <a:ext cx="4053840" cy="2505432"/>
          </a:xfrm>
          <a:prstGeom prst="rect">
            <a:avLst/>
          </a:prstGeom>
        </p:spPr>
      </p:pic>
      <p:sp>
        <p:nvSpPr>
          <p:cNvPr id="10" name="Text 5"/>
          <p:cNvSpPr/>
          <p:nvPr/>
        </p:nvSpPr>
        <p:spPr>
          <a:xfrm>
            <a:off x="9712404" y="5294948"/>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BFBFBF"/>
                </a:solidFill>
                <a:latin typeface="Instrument Sans" pitchFamily="34" charset="0"/>
                <a:ea typeface="Instrument Sans" pitchFamily="34" charset="-122"/>
                <a:cs typeface="Instrument Sans" pitchFamily="34" charset="-120"/>
              </a:rPr>
              <a:t>Broadcast Analysis</a:t>
            </a:r>
            <a:endParaRPr lang="en-US" sz="2400" dirty="0"/>
          </a:p>
        </p:txBody>
      </p:sp>
      <p:sp>
        <p:nvSpPr>
          <p:cNvPr id="11" name="Text 6"/>
          <p:cNvSpPr/>
          <p:nvPr/>
        </p:nvSpPr>
        <p:spPr>
          <a:xfrm>
            <a:off x="9712404" y="5828824"/>
            <a:ext cx="4053840" cy="1185148"/>
          </a:xfrm>
          <a:prstGeom prst="rect">
            <a:avLst/>
          </a:prstGeom>
          <a:noFill/>
          <a:ln/>
        </p:spPr>
        <p:txBody>
          <a:bodyPr wrap="square" lIns="0" tIns="0" rIns="0" bIns="0" rtlCol="0" anchor="t"/>
          <a:lstStyle/>
          <a:p>
            <a:pPr marL="0" indent="0" algn="l">
              <a:lnSpc>
                <a:spcPts val="3100"/>
              </a:lnSpc>
              <a:buNone/>
            </a:pPr>
            <a:r>
              <a:rPr lang="en-US" sz="1900" dirty="0">
                <a:solidFill>
                  <a:srgbClr val="BFBFBF"/>
                </a:solidFill>
                <a:latin typeface="Open Sans" pitchFamily="34" charset="0"/>
                <a:ea typeface="Open Sans" pitchFamily="34" charset="-122"/>
                <a:cs typeface="Open Sans" pitchFamily="34" charset="-120"/>
              </a:rPr>
              <a:t>Leverage the data for pre-match or post-match analysis on sports shows or digital platforms.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9144000" y="0"/>
            <a:ext cx="5486400" cy="8229600"/>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1"/>
          <p:cNvSpPr/>
          <p:nvPr/>
        </p:nvSpPr>
        <p:spPr>
          <a:xfrm>
            <a:off x="864037" y="2753797"/>
            <a:ext cx="6172200" cy="771525"/>
          </a:xfrm>
          <a:prstGeom prst="rect">
            <a:avLst/>
          </a:prstGeom>
          <a:noFill/>
          <a:ln/>
        </p:spPr>
        <p:txBody>
          <a:bodyPr wrap="none" lIns="0" tIns="0" rIns="0" bIns="0" rtlCol="0" anchor="t"/>
          <a:lstStyle/>
          <a:p>
            <a:pPr marL="0" indent="0">
              <a:lnSpc>
                <a:spcPts val="6050"/>
              </a:lnSpc>
              <a:buNone/>
            </a:pPr>
            <a:r>
              <a:rPr lang="en-US" sz="4850" dirty="0">
                <a:solidFill>
                  <a:srgbClr val="FEFEFE"/>
                </a:solidFill>
                <a:latin typeface="Instrument Sans" pitchFamily="34" charset="0"/>
                <a:ea typeface="Instrument Sans" pitchFamily="34" charset="-122"/>
                <a:cs typeface="Instrument Sans" pitchFamily="34" charset="-120"/>
              </a:rPr>
              <a:t>References</a:t>
            </a:r>
            <a:endParaRPr lang="en-US" sz="4850" dirty="0"/>
          </a:p>
        </p:txBody>
      </p:sp>
      <p:sp>
        <p:nvSpPr>
          <p:cNvPr id="5" name="Text 2"/>
          <p:cNvSpPr/>
          <p:nvPr/>
        </p:nvSpPr>
        <p:spPr>
          <a:xfrm>
            <a:off x="864037" y="3895606"/>
            <a:ext cx="7415927" cy="1580198"/>
          </a:xfrm>
          <a:prstGeom prst="rect">
            <a:avLst/>
          </a:prstGeom>
          <a:noFill/>
          <a:ln/>
        </p:spPr>
        <p:txBody>
          <a:bodyPr wrap="square" lIns="0" tIns="0" rIns="0" bIns="0" rtlCol="0" anchor="t"/>
          <a:lstStyle/>
          <a:p>
            <a:pPr marL="0" indent="0">
              <a:lnSpc>
                <a:spcPts val="3100"/>
              </a:lnSpc>
              <a:buNone/>
            </a:pPr>
            <a:r>
              <a:rPr lang="en-US" sz="1900" b="1" dirty="0">
                <a:solidFill>
                  <a:schemeClr val="bg1"/>
                </a:solidFill>
                <a:latin typeface="Open Sans" pitchFamily="34" charset="0"/>
                <a:ea typeface="Open Sans" pitchFamily="34" charset="-122"/>
                <a:cs typeface="Open Sans" pitchFamily="34" charset="-120"/>
              </a:rPr>
              <a:t>Power BI Service Link:</a:t>
            </a:r>
          </a:p>
          <a:p>
            <a:pPr marL="0" indent="0">
              <a:lnSpc>
                <a:spcPts val="3100"/>
              </a:lnSpc>
              <a:buNone/>
            </a:pPr>
            <a:r>
              <a:rPr lang="en-US" sz="1900" dirty="0">
                <a:solidFill>
                  <a:srgbClr val="BFBFBF"/>
                </a:solidFill>
                <a:latin typeface="Open Sans" pitchFamily="34" charset="0"/>
                <a:ea typeface="Open Sans" pitchFamily="34" charset="-122"/>
                <a:cs typeface="Open Sans" pitchFamily="34" charset="-120"/>
              </a:rPr>
              <a:t>https://app.powerbi.com/reportEmbed?reportId=f17892d0-6dc8-44c4-8588-5d64cc61f6ff&amp;autoAuth=true&amp;ctid=2e16eeee-a116-4526-a9dd-8f93116f54c0</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554</Words>
  <Application>Microsoft Office PowerPoint</Application>
  <PresentationFormat>Custom</PresentationFormat>
  <Paragraphs>82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Open Sans</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 </cp:lastModifiedBy>
  <cp:revision>3</cp:revision>
  <dcterms:created xsi:type="dcterms:W3CDTF">2024-09-26T06:17:50Z</dcterms:created>
  <dcterms:modified xsi:type="dcterms:W3CDTF">2024-09-26T06:26:19Z</dcterms:modified>
</cp:coreProperties>
</file>