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89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Thank you all for your time and attention during my Capstone Python project presentation.
• I'm grateful for the opportunity to share my work with you and appreciate your patience and engagement throughout.
• My project aimed to [briefly summarize key goals or objectives of the project].
• I'm happy to answer any questions you may have about the project or my work. Please feel free to ask.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gamma.app" TargetMode="External"/><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amma.app" TargetMode="Externa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10" name="Image 2" descr="preencoded.png"/>
          <p:cNvPicPr>
            <a:picLocks noChangeAspect="1"/>
          </p:cNvPicPr>
          <p:nvPr/>
        </p:nvPicPr>
        <p:blipFill>
          <a:blip r:embed="rId3"/>
          <a:stretch>
            <a:fillRect/>
          </a:stretch>
        </p:blipFill>
        <p:spPr>
          <a:xfrm>
            <a:off x="12242153" y="7601552"/>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pic>
        <p:nvPicPr>
          <p:cNvPr id="4" name="Image 0" descr="preencoded.png"/>
          <p:cNvPicPr>
            <a:picLocks noChangeAspect="1"/>
          </p:cNvPicPr>
          <p:nvPr/>
        </p:nvPicPr>
        <p:blipFill>
          <a:blip r:embed="rId4"/>
          <a:stretch>
            <a:fillRect/>
          </a:stretch>
        </p:blipFill>
        <p:spPr>
          <a:xfrm>
            <a:off x="9151620" y="24064"/>
            <a:ext cx="5486400" cy="8229600"/>
          </a:xfrm>
          <a:prstGeom prst="rect">
            <a:avLst/>
          </a:prstGeom>
        </p:spPr>
      </p:pic>
      <p:sp>
        <p:nvSpPr>
          <p:cNvPr id="5" name="Text 2"/>
          <p:cNvSpPr/>
          <p:nvPr/>
        </p:nvSpPr>
        <p:spPr>
          <a:xfrm>
            <a:off x="833199" y="1658303"/>
            <a:ext cx="7477601" cy="2874645"/>
          </a:xfrm>
          <a:prstGeom prst="rect">
            <a:avLst/>
          </a:prstGeom>
          <a:noFill/>
          <a:ln/>
        </p:spPr>
        <p:txBody>
          <a:bodyPr wrap="square" rtlCol="0" anchor="t"/>
          <a:lstStyle/>
          <a:p>
            <a:pPr marL="0" indent="0">
              <a:lnSpc>
                <a:spcPts val="7545"/>
              </a:lnSpc>
              <a:buNone/>
            </a:pPr>
            <a:r>
              <a:rPr lang="en-US" sz="6036" dirty="0">
                <a:solidFill>
                  <a:srgbClr val="EBCCBB"/>
                </a:solidFill>
                <a:latin typeface="Gelasio" pitchFamily="34" charset="0"/>
                <a:ea typeface="Gelasio" pitchFamily="34" charset="-122"/>
                <a:cs typeface="Gelasio" pitchFamily="34" charset="-120"/>
              </a:rPr>
              <a:t>E-mail OTP Verification Using Python</a:t>
            </a:r>
            <a:endParaRPr lang="en-US" sz="6036" dirty="0"/>
          </a:p>
        </p:txBody>
      </p:sp>
      <p:sp>
        <p:nvSpPr>
          <p:cNvPr id="6" name="Text 3"/>
          <p:cNvSpPr/>
          <p:nvPr/>
        </p:nvSpPr>
        <p:spPr>
          <a:xfrm>
            <a:off x="833199" y="4866203"/>
            <a:ext cx="747760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This presentation will guide you through using Python to send and verify an OTP (One-Time Password) via email. It's a secure and convenient way to authenticate .</a:t>
            </a:r>
            <a:endParaRPr lang="en-US" sz="1750" dirty="0"/>
          </a:p>
        </p:txBody>
      </p:sp>
      <p:sp>
        <p:nvSpPr>
          <p:cNvPr id="7" name="Shape 4"/>
          <p:cNvSpPr/>
          <p:nvPr/>
        </p:nvSpPr>
        <p:spPr>
          <a:xfrm>
            <a:off x="833199" y="6198989"/>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8" name="Image 1" descr="preencoded.png"/>
          <p:cNvPicPr>
            <a:picLocks noChangeAspect="1"/>
          </p:cNvPicPr>
          <p:nvPr/>
        </p:nvPicPr>
        <p:blipFill>
          <a:blip r:embed="rId5"/>
          <a:stretch>
            <a:fillRect/>
          </a:stretch>
        </p:blipFill>
        <p:spPr>
          <a:xfrm>
            <a:off x="840819" y="6206609"/>
            <a:ext cx="340162" cy="340162"/>
          </a:xfrm>
          <a:prstGeom prst="rect">
            <a:avLst/>
          </a:prstGeom>
        </p:spPr>
      </p:pic>
      <p:sp>
        <p:nvSpPr>
          <p:cNvPr id="9" name="Text 5"/>
          <p:cNvSpPr/>
          <p:nvPr/>
        </p:nvSpPr>
        <p:spPr>
          <a:xfrm>
            <a:off x="1299686" y="6182320"/>
            <a:ext cx="1831538" cy="388858"/>
          </a:xfrm>
          <a:prstGeom prst="rect">
            <a:avLst/>
          </a:prstGeom>
          <a:noFill/>
          <a:ln/>
        </p:spPr>
        <p:txBody>
          <a:bodyPr wrap="none" rtlCol="0" anchor="t"/>
          <a:lstStyle/>
          <a:p>
            <a:pPr marL="0" indent="0" algn="l">
              <a:lnSpc>
                <a:spcPts val="3062"/>
              </a:lnSpc>
              <a:buNone/>
            </a:pPr>
            <a:r>
              <a:rPr lang="en-US" sz="2187" b="1" dirty="0">
                <a:solidFill>
                  <a:srgbClr val="C9C2C0"/>
                </a:solidFill>
                <a:latin typeface="Gelasio" pitchFamily="34" charset="0"/>
                <a:ea typeface="Gelasio" pitchFamily="34" charset="-122"/>
                <a:cs typeface="Gelasio" pitchFamily="34" charset="-120"/>
              </a:rPr>
              <a:t>by Kabilan N</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8" name="Image 1"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pic>
        <p:nvPicPr>
          <p:cNvPr id="4" name="Image 0"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2"/>
          <p:cNvSpPr/>
          <p:nvPr/>
        </p:nvSpPr>
        <p:spPr>
          <a:xfrm>
            <a:off x="833199" y="3245525"/>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Thank You!</a:t>
            </a:r>
            <a:endParaRPr lang="en-US" sz="4374" dirty="0"/>
          </a:p>
        </p:txBody>
      </p:sp>
      <p:sp>
        <p:nvSpPr>
          <p:cNvPr id="6" name="Text 3"/>
          <p:cNvSpPr/>
          <p:nvPr/>
        </p:nvSpPr>
        <p:spPr>
          <a:xfrm>
            <a:off x="833199" y="4273153"/>
            <a:ext cx="7477601"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 appreciate everyone's patience and time to listen to my Capstone Python project.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6" name="Image 0"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880360"/>
            <a:ext cx="8312825" cy="958215"/>
          </a:xfrm>
          <a:prstGeom prst="rect">
            <a:avLst/>
          </a:prstGeom>
          <a:noFill/>
          <a:ln/>
        </p:spPr>
        <p:txBody>
          <a:bodyPr wrap="none" rtlCol="0" anchor="t"/>
          <a:lstStyle/>
          <a:p>
            <a:pPr marL="0" indent="0">
              <a:lnSpc>
                <a:spcPts val="7545"/>
              </a:lnSpc>
              <a:buNone/>
            </a:pPr>
            <a:r>
              <a:rPr lang="en-US" sz="6036" dirty="0">
                <a:solidFill>
                  <a:srgbClr val="EBCCBB"/>
                </a:solidFill>
                <a:latin typeface="Gelasio" pitchFamily="34" charset="0"/>
                <a:ea typeface="Gelasio" pitchFamily="34" charset="-122"/>
                <a:cs typeface="Gelasio" pitchFamily="34" charset="-120"/>
              </a:rPr>
              <a:t>OTP and its Importance </a:t>
            </a:r>
            <a:endParaRPr lang="en-US" sz="6036" dirty="0"/>
          </a:p>
        </p:txBody>
      </p:sp>
      <p:sp>
        <p:nvSpPr>
          <p:cNvPr id="5" name="Text 3"/>
          <p:cNvSpPr/>
          <p:nvPr/>
        </p:nvSpPr>
        <p:spPr>
          <a:xfrm>
            <a:off x="2037993" y="4282916"/>
            <a:ext cx="10554414"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OTP, or One-Time Password, is a powerful security measure that is becoming increasingly essential in the digital age. It provides an extra layer of protection for online accounts and transactions, helping to prevent unauthorized access and fraud.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pic>
        <p:nvPicPr>
          <p:cNvPr id="4" name="Image 0" descr="preencoded.png"/>
          <p:cNvPicPr>
            <a:picLocks noChangeAspect="1"/>
          </p:cNvPicPr>
          <p:nvPr/>
        </p:nvPicPr>
        <p:blipFill>
          <a:blip r:embed="rId5"/>
          <a:stretch>
            <a:fillRect/>
          </a:stretch>
        </p:blipFill>
        <p:spPr>
          <a:xfrm>
            <a:off x="-7620" y="0"/>
            <a:ext cx="5486400" cy="8229600"/>
          </a:xfrm>
          <a:prstGeom prst="rect">
            <a:avLst/>
          </a:prstGeom>
        </p:spPr>
      </p:pic>
      <p:sp>
        <p:nvSpPr>
          <p:cNvPr id="5" name="Text 2"/>
          <p:cNvSpPr/>
          <p:nvPr/>
        </p:nvSpPr>
        <p:spPr>
          <a:xfrm>
            <a:off x="6319599" y="3067883"/>
            <a:ext cx="6166128"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Generating a Secure OTP</a:t>
            </a:r>
            <a:endParaRPr lang="en-US" sz="4374" dirty="0"/>
          </a:p>
        </p:txBody>
      </p:sp>
      <p:sp>
        <p:nvSpPr>
          <p:cNvPr id="6" name="Text 3"/>
          <p:cNvSpPr/>
          <p:nvPr/>
        </p:nvSpPr>
        <p:spPr>
          <a:xfrm>
            <a:off x="6319599" y="4095512"/>
            <a:ext cx="747760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Using the random module in Python, we'll generate a 6-digit OTP that will be sent to the user's email address. This ensures a unique code is provided for each verification request, enhancing security.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205633"/>
            <a:ext cx="6588204"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Sending the OTP via Email</a:t>
            </a:r>
            <a:endParaRPr lang="en-US" sz="4374" dirty="0"/>
          </a:p>
        </p:txBody>
      </p:sp>
      <p:pic>
        <p:nvPicPr>
          <p:cNvPr id="5" name="Image 0" descr="preencoded.png"/>
          <p:cNvPicPr>
            <a:picLocks noChangeAspect="1"/>
          </p:cNvPicPr>
          <p:nvPr/>
        </p:nvPicPr>
        <p:blipFill>
          <a:blip r:embed="rId5"/>
          <a:stretch>
            <a:fillRect/>
          </a:stretch>
        </p:blipFill>
        <p:spPr>
          <a:xfrm>
            <a:off x="2037993" y="3344347"/>
            <a:ext cx="555427" cy="555427"/>
          </a:xfrm>
          <a:prstGeom prst="rect">
            <a:avLst/>
          </a:prstGeom>
        </p:spPr>
      </p:pic>
      <p:sp>
        <p:nvSpPr>
          <p:cNvPr id="6" name="Text 3"/>
          <p:cNvSpPr/>
          <p:nvPr/>
        </p:nvSpPr>
        <p:spPr>
          <a:xfrm>
            <a:off x="2037993" y="4121944"/>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Email Delivery</a:t>
            </a:r>
            <a:endParaRPr lang="en-US" sz="2187" dirty="0"/>
          </a:p>
        </p:txBody>
      </p:sp>
      <p:sp>
        <p:nvSpPr>
          <p:cNvPr id="7" name="Text 4"/>
          <p:cNvSpPr/>
          <p:nvPr/>
        </p:nvSpPr>
        <p:spPr>
          <a:xfrm>
            <a:off x="2037993" y="4602361"/>
            <a:ext cx="3295888"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Using the smtplib and EmailMessage libraries to seamlessly send the OTP to the user's email address.</a:t>
            </a:r>
            <a:endParaRPr lang="en-US" sz="1750" dirty="0"/>
          </a:p>
        </p:txBody>
      </p:sp>
      <p:pic>
        <p:nvPicPr>
          <p:cNvPr id="8" name="Image 1" descr="preencoded.png"/>
          <p:cNvPicPr>
            <a:picLocks noChangeAspect="1"/>
          </p:cNvPicPr>
          <p:nvPr/>
        </p:nvPicPr>
        <p:blipFill>
          <a:blip r:embed="rId6"/>
          <a:stretch>
            <a:fillRect/>
          </a:stretch>
        </p:blipFill>
        <p:spPr>
          <a:xfrm>
            <a:off x="5667137" y="3344347"/>
            <a:ext cx="555427" cy="555427"/>
          </a:xfrm>
          <a:prstGeom prst="rect">
            <a:avLst/>
          </a:prstGeom>
        </p:spPr>
      </p:pic>
      <p:sp>
        <p:nvSpPr>
          <p:cNvPr id="9" name="Text 5"/>
          <p:cNvSpPr/>
          <p:nvPr/>
        </p:nvSpPr>
        <p:spPr>
          <a:xfrm>
            <a:off x="5667137" y="4121944"/>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Gmail Integration</a:t>
            </a:r>
            <a:endParaRPr lang="en-US" sz="2187" dirty="0"/>
          </a:p>
        </p:txBody>
      </p:sp>
      <p:sp>
        <p:nvSpPr>
          <p:cNvPr id="10" name="Text 6"/>
          <p:cNvSpPr/>
          <p:nvPr/>
        </p:nvSpPr>
        <p:spPr>
          <a:xfrm>
            <a:off x="5667137" y="4602361"/>
            <a:ext cx="3296007"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The code is configured to work with Gmail, making it easy to integrate with commonly used email services.</a:t>
            </a:r>
            <a:endParaRPr lang="en-US" sz="1750" dirty="0"/>
          </a:p>
        </p:txBody>
      </p:sp>
      <p:pic>
        <p:nvPicPr>
          <p:cNvPr id="11" name="Image 2" descr="preencoded.png"/>
          <p:cNvPicPr>
            <a:picLocks noChangeAspect="1"/>
          </p:cNvPicPr>
          <p:nvPr/>
        </p:nvPicPr>
        <p:blipFill>
          <a:blip r:embed="rId7"/>
          <a:stretch>
            <a:fillRect/>
          </a:stretch>
        </p:blipFill>
        <p:spPr>
          <a:xfrm>
            <a:off x="9296400" y="3344347"/>
            <a:ext cx="555427" cy="555427"/>
          </a:xfrm>
          <a:prstGeom prst="rect">
            <a:avLst/>
          </a:prstGeom>
        </p:spPr>
      </p:pic>
      <p:sp>
        <p:nvSpPr>
          <p:cNvPr id="12" name="Text 7"/>
          <p:cNvSpPr/>
          <p:nvPr/>
        </p:nvSpPr>
        <p:spPr>
          <a:xfrm>
            <a:off x="9296400" y="4121944"/>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Secure Connection</a:t>
            </a:r>
            <a:endParaRPr lang="en-US" sz="2187" dirty="0"/>
          </a:p>
        </p:txBody>
      </p:sp>
      <p:sp>
        <p:nvSpPr>
          <p:cNvPr id="13" name="Text 8"/>
          <p:cNvSpPr/>
          <p:nvPr/>
        </p:nvSpPr>
        <p:spPr>
          <a:xfrm>
            <a:off x="9296400" y="4602361"/>
            <a:ext cx="3296007"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The program uses a secure SSL (Secure Sockets Layer) connection to ensure the OTP is delivered safely.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15" name="Image 4"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pic>
        <p:nvPicPr>
          <p:cNvPr id="4" name="Image 0" descr="preencoded.png"/>
          <p:cNvPicPr>
            <a:picLocks noChangeAspect="1"/>
          </p:cNvPicPr>
          <p:nvPr/>
        </p:nvPicPr>
        <p:blipFill>
          <a:blip r:embed="rId5"/>
          <a:stretch>
            <a:fillRect/>
          </a:stretch>
        </p:blipFill>
        <p:spPr>
          <a:xfrm>
            <a:off x="-7620" y="0"/>
            <a:ext cx="3657600" cy="8229600"/>
          </a:xfrm>
          <a:prstGeom prst="rect">
            <a:avLst/>
          </a:prstGeom>
        </p:spPr>
      </p:pic>
      <p:sp>
        <p:nvSpPr>
          <p:cNvPr id="5" name="Text 2"/>
          <p:cNvSpPr/>
          <p:nvPr/>
        </p:nvSpPr>
        <p:spPr>
          <a:xfrm>
            <a:off x="4490799" y="934760"/>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Verifying the OTP</a:t>
            </a:r>
            <a:endParaRPr lang="en-US" sz="4374" dirty="0"/>
          </a:p>
        </p:txBody>
      </p:sp>
      <p:pic>
        <p:nvPicPr>
          <p:cNvPr id="6" name="Image 1" descr="preencoded.png"/>
          <p:cNvPicPr>
            <a:picLocks noChangeAspect="1"/>
          </p:cNvPicPr>
          <p:nvPr/>
        </p:nvPicPr>
        <p:blipFill>
          <a:blip r:embed="rId6"/>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User Input</a:t>
            </a:r>
            <a:endParaRPr lang="en-US" sz="2187" dirty="0"/>
          </a:p>
        </p:txBody>
      </p:sp>
      <p:sp>
        <p:nvSpPr>
          <p:cNvPr id="8" name="Text 4"/>
          <p:cNvSpPr/>
          <p:nvPr/>
        </p:nvSpPr>
        <p:spPr>
          <a:xfrm>
            <a:off x="5935028" y="2664976"/>
            <a:ext cx="7862173" cy="355402"/>
          </a:xfrm>
          <a:prstGeom prst="rect">
            <a:avLst/>
          </a:prstGeom>
          <a:noFill/>
          <a:ln/>
        </p:spPr>
        <p:txBody>
          <a:bodyPr wrap="non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The user is prompted to enter the OTP received in their email.</a:t>
            </a:r>
            <a:endParaRPr lang="en-US" sz="1750" dirty="0"/>
          </a:p>
        </p:txBody>
      </p:sp>
      <p:pic>
        <p:nvPicPr>
          <p:cNvPr id="9" name="Image 2" descr="preencoded.png"/>
          <p:cNvPicPr>
            <a:picLocks noChangeAspect="1"/>
          </p:cNvPicPr>
          <p:nvPr/>
        </p:nvPicPr>
        <p:blipFill>
          <a:blip r:embed="rId7"/>
          <a:stretch>
            <a:fillRect/>
          </a:stretch>
        </p:blipFill>
        <p:spPr>
          <a:xfrm>
            <a:off x="4490799" y="3739872"/>
            <a:ext cx="1110972" cy="1777484"/>
          </a:xfrm>
          <a:prstGeom prst="rect">
            <a:avLst/>
          </a:prstGeom>
        </p:spPr>
      </p:pic>
      <p:sp>
        <p:nvSpPr>
          <p:cNvPr id="10" name="Text 5"/>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Validation</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The program checks if the entered OTP matches the generated one, verifying the user's identity.</a:t>
            </a:r>
            <a:endParaRPr lang="en-US" sz="1750" dirty="0"/>
          </a:p>
        </p:txBody>
      </p:sp>
      <p:pic>
        <p:nvPicPr>
          <p:cNvPr id="12" name="Image 3" descr="preencoded.png"/>
          <p:cNvPicPr>
            <a:picLocks noChangeAspect="1"/>
          </p:cNvPicPr>
          <p:nvPr/>
        </p:nvPicPr>
        <p:blipFill>
          <a:blip r:embed="rId8"/>
          <a:stretch>
            <a:fillRect/>
          </a:stretch>
        </p:blipFill>
        <p:spPr>
          <a:xfrm>
            <a:off x="4490799" y="5517356"/>
            <a:ext cx="1110972" cy="1777484"/>
          </a:xfrm>
          <a:prstGeom prst="rect">
            <a:avLst/>
          </a:prstGeom>
        </p:spPr>
      </p:pic>
      <p:sp>
        <p:nvSpPr>
          <p:cNvPr id="13" name="Text 7"/>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Multiple Attempts</a:t>
            </a:r>
            <a:endParaRPr lang="en-US" sz="2187" dirty="0"/>
          </a:p>
        </p:txBody>
      </p:sp>
      <p:sp>
        <p:nvSpPr>
          <p:cNvPr id="14" name="Text 8"/>
          <p:cNvSpPr/>
          <p:nvPr/>
        </p:nvSpPr>
        <p:spPr>
          <a:xfrm>
            <a:off x="5935028" y="6219944"/>
            <a:ext cx="7862173" cy="355402"/>
          </a:xfrm>
          <a:prstGeom prst="rect">
            <a:avLst/>
          </a:prstGeom>
          <a:noFill/>
          <a:ln/>
        </p:spPr>
        <p:txBody>
          <a:bodyPr wrap="non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Users are given 3 chances to enter the correct OTP before the process is reset.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19"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Shape 2"/>
          <p:cNvSpPr/>
          <p:nvPr/>
        </p:nvSpPr>
        <p:spPr>
          <a:xfrm>
            <a:off x="0" y="0"/>
            <a:ext cx="14630400" cy="8229600"/>
          </a:xfrm>
          <a:prstGeom prst="rect">
            <a:avLst/>
          </a:prstGeom>
          <a:solidFill>
            <a:srgbClr val="E5E0DF"/>
          </a:solidFill>
          <a:ln/>
        </p:spPr>
        <p:txBody>
          <a:bodyPr/>
          <a:lstStyle/>
          <a:p>
            <a:endParaRPr lang="en-IN"/>
          </a:p>
        </p:txBody>
      </p:sp>
      <p:pic>
        <p:nvPicPr>
          <p:cNvPr id="5" name="Image 0" descr="preencoded.png"/>
          <p:cNvPicPr>
            <a:picLocks noChangeAspect="1"/>
          </p:cNvPicPr>
          <p:nvPr/>
        </p:nvPicPr>
        <p:blipFill>
          <a:blip r:embed="rId5"/>
          <a:stretch>
            <a:fillRect/>
          </a:stretch>
        </p:blipFill>
        <p:spPr>
          <a:xfrm>
            <a:off x="0" y="0"/>
            <a:ext cx="14630400" cy="8229600"/>
          </a:xfrm>
          <a:prstGeom prst="rect">
            <a:avLst/>
          </a:prstGeom>
        </p:spPr>
      </p:pic>
      <p:sp>
        <p:nvSpPr>
          <p:cNvPr id="6" name="Text 3"/>
          <p:cNvSpPr/>
          <p:nvPr/>
        </p:nvSpPr>
        <p:spPr>
          <a:xfrm>
            <a:off x="2037993" y="2169557"/>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Error Handling</a:t>
            </a:r>
            <a:endParaRPr lang="en-US" sz="4374" dirty="0"/>
          </a:p>
        </p:txBody>
      </p:sp>
      <p:sp>
        <p:nvSpPr>
          <p:cNvPr id="7" name="Shape 4"/>
          <p:cNvSpPr/>
          <p:nvPr/>
        </p:nvSpPr>
        <p:spPr>
          <a:xfrm>
            <a:off x="2037993" y="3370778"/>
            <a:ext cx="499943" cy="499943"/>
          </a:xfrm>
          <a:prstGeom prst="roundRect">
            <a:avLst>
              <a:gd name="adj" fmla="val 26667"/>
            </a:avLst>
          </a:prstGeom>
          <a:solidFill>
            <a:srgbClr val="343131"/>
          </a:solidFill>
          <a:ln/>
        </p:spPr>
        <p:txBody>
          <a:bodyPr/>
          <a:lstStyle/>
          <a:p>
            <a:endParaRPr lang="en-IN"/>
          </a:p>
        </p:txBody>
      </p:sp>
      <p:sp>
        <p:nvSpPr>
          <p:cNvPr id="8" name="Text 5"/>
          <p:cNvSpPr/>
          <p:nvPr/>
        </p:nvSpPr>
        <p:spPr>
          <a:xfrm>
            <a:off x="2216348" y="3412450"/>
            <a:ext cx="14323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2760107" y="3447098"/>
            <a:ext cx="264795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Incorrect OTP</a:t>
            </a:r>
            <a:endParaRPr lang="en-US" sz="2187" dirty="0"/>
          </a:p>
        </p:txBody>
      </p:sp>
      <p:sp>
        <p:nvSpPr>
          <p:cNvPr id="10" name="Text 7"/>
          <p:cNvSpPr/>
          <p:nvPr/>
        </p:nvSpPr>
        <p:spPr>
          <a:xfrm>
            <a:off x="2760107" y="3927515"/>
            <a:ext cx="2647950"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program provides clear feedback when the user enters an incorrect OTP, and allows them to try again.</a:t>
            </a:r>
            <a:endParaRPr lang="en-US" sz="1750" dirty="0"/>
          </a:p>
        </p:txBody>
      </p:sp>
      <p:sp>
        <p:nvSpPr>
          <p:cNvPr id="11" name="Shape 8"/>
          <p:cNvSpPr/>
          <p:nvPr/>
        </p:nvSpPr>
        <p:spPr>
          <a:xfrm>
            <a:off x="5630228" y="3370778"/>
            <a:ext cx="499943" cy="499943"/>
          </a:xfrm>
          <a:prstGeom prst="roundRect">
            <a:avLst>
              <a:gd name="adj" fmla="val 26667"/>
            </a:avLst>
          </a:prstGeom>
          <a:solidFill>
            <a:srgbClr val="343131"/>
          </a:solidFill>
          <a:ln/>
        </p:spPr>
        <p:txBody>
          <a:bodyPr/>
          <a:lstStyle/>
          <a:p>
            <a:endParaRPr lang="en-IN"/>
          </a:p>
        </p:txBody>
      </p:sp>
      <p:sp>
        <p:nvSpPr>
          <p:cNvPr id="12" name="Text 9"/>
          <p:cNvSpPr/>
          <p:nvPr/>
        </p:nvSpPr>
        <p:spPr>
          <a:xfrm>
            <a:off x="5787033" y="3412450"/>
            <a:ext cx="186214"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3" name="Text 10"/>
          <p:cNvSpPr/>
          <p:nvPr/>
        </p:nvSpPr>
        <p:spPr>
          <a:xfrm>
            <a:off x="6352342" y="3447098"/>
            <a:ext cx="264795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Invalid Email</a:t>
            </a:r>
            <a:endParaRPr lang="en-US" sz="2187" dirty="0"/>
          </a:p>
        </p:txBody>
      </p:sp>
      <p:sp>
        <p:nvSpPr>
          <p:cNvPr id="14" name="Text 11"/>
          <p:cNvSpPr/>
          <p:nvPr/>
        </p:nvSpPr>
        <p:spPr>
          <a:xfrm>
            <a:off x="6352342" y="3927515"/>
            <a:ext cx="2647950"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If the user enters an invalid email address, the program will handle the error gracefully and prompt the user to try again.</a:t>
            </a:r>
            <a:endParaRPr lang="en-US" sz="1750" dirty="0"/>
          </a:p>
        </p:txBody>
      </p:sp>
      <p:sp>
        <p:nvSpPr>
          <p:cNvPr id="15" name="Shape 12"/>
          <p:cNvSpPr/>
          <p:nvPr/>
        </p:nvSpPr>
        <p:spPr>
          <a:xfrm>
            <a:off x="9222462" y="3370778"/>
            <a:ext cx="499943" cy="499943"/>
          </a:xfrm>
          <a:prstGeom prst="roundRect">
            <a:avLst>
              <a:gd name="adj" fmla="val 26667"/>
            </a:avLst>
          </a:prstGeom>
          <a:solidFill>
            <a:srgbClr val="343131"/>
          </a:solidFill>
          <a:ln/>
        </p:spPr>
        <p:txBody>
          <a:bodyPr/>
          <a:lstStyle/>
          <a:p>
            <a:endParaRPr lang="en-IN"/>
          </a:p>
        </p:txBody>
      </p:sp>
      <p:sp>
        <p:nvSpPr>
          <p:cNvPr id="16" name="Text 13"/>
          <p:cNvSpPr/>
          <p:nvPr/>
        </p:nvSpPr>
        <p:spPr>
          <a:xfrm>
            <a:off x="9380458" y="3412450"/>
            <a:ext cx="18395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7" name="Text 14"/>
          <p:cNvSpPr/>
          <p:nvPr/>
        </p:nvSpPr>
        <p:spPr>
          <a:xfrm>
            <a:off x="9944576" y="3447098"/>
            <a:ext cx="2647950"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Authentication Failure</a:t>
            </a:r>
            <a:endParaRPr lang="en-US" sz="2187" dirty="0"/>
          </a:p>
        </p:txBody>
      </p:sp>
      <p:sp>
        <p:nvSpPr>
          <p:cNvPr id="18" name="Text 15"/>
          <p:cNvSpPr/>
          <p:nvPr/>
        </p:nvSpPr>
        <p:spPr>
          <a:xfrm>
            <a:off x="9944576" y="4274701"/>
            <a:ext cx="2647950"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In the event of a failed authentication, the user is informed and given the option to generate a new OTP.</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17" name="Image 4"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383274"/>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Technologies Used</a:t>
            </a:r>
            <a:endParaRPr lang="en-US" sz="4374" dirty="0"/>
          </a:p>
        </p:txBody>
      </p:sp>
      <p:pic>
        <p:nvPicPr>
          <p:cNvPr id="5" name="Image 0" descr="preencoded.png"/>
          <p:cNvPicPr>
            <a:picLocks noChangeAspect="1"/>
          </p:cNvPicPr>
          <p:nvPr/>
        </p:nvPicPr>
        <p:blipFill>
          <a:blip r:embed="rId5"/>
          <a:stretch>
            <a:fillRect/>
          </a:stretch>
        </p:blipFill>
        <p:spPr>
          <a:xfrm>
            <a:off x="2037993" y="3521988"/>
            <a:ext cx="555427" cy="555427"/>
          </a:xfrm>
          <a:prstGeom prst="rect">
            <a:avLst/>
          </a:prstGeom>
        </p:spPr>
      </p:pic>
      <p:sp>
        <p:nvSpPr>
          <p:cNvPr id="6" name="Text 3"/>
          <p:cNvSpPr/>
          <p:nvPr/>
        </p:nvSpPr>
        <p:spPr>
          <a:xfrm>
            <a:off x="2037993" y="4299585"/>
            <a:ext cx="2388632"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Colab</a:t>
            </a:r>
            <a:endParaRPr lang="en-US" sz="2187" dirty="0"/>
          </a:p>
        </p:txBody>
      </p:sp>
      <p:sp>
        <p:nvSpPr>
          <p:cNvPr id="7" name="Text 4"/>
          <p:cNvSpPr/>
          <p:nvPr/>
        </p:nvSpPr>
        <p:spPr>
          <a:xfrm>
            <a:off x="2037993" y="4780002"/>
            <a:ext cx="2388632"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Google Collaborative coding platform</a:t>
            </a:r>
            <a:endParaRPr lang="en-US" sz="1750" dirty="0"/>
          </a:p>
        </p:txBody>
      </p:sp>
      <p:pic>
        <p:nvPicPr>
          <p:cNvPr id="8" name="Image 1" descr="preencoded.png"/>
          <p:cNvPicPr>
            <a:picLocks noChangeAspect="1"/>
          </p:cNvPicPr>
          <p:nvPr/>
        </p:nvPicPr>
        <p:blipFill>
          <a:blip r:embed="rId6"/>
          <a:stretch>
            <a:fillRect/>
          </a:stretch>
        </p:blipFill>
        <p:spPr>
          <a:xfrm>
            <a:off x="4759881" y="3521988"/>
            <a:ext cx="555427" cy="555427"/>
          </a:xfrm>
          <a:prstGeom prst="rect">
            <a:avLst/>
          </a:prstGeom>
        </p:spPr>
      </p:pic>
      <p:sp>
        <p:nvSpPr>
          <p:cNvPr id="9" name="Text 5"/>
          <p:cNvSpPr/>
          <p:nvPr/>
        </p:nvSpPr>
        <p:spPr>
          <a:xfrm>
            <a:off x="4759881" y="4299585"/>
            <a:ext cx="2388632"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Python</a:t>
            </a:r>
            <a:endParaRPr lang="en-US" sz="2187" dirty="0"/>
          </a:p>
        </p:txBody>
      </p:sp>
      <p:sp>
        <p:nvSpPr>
          <p:cNvPr id="10" name="Text 6"/>
          <p:cNvSpPr/>
          <p:nvPr/>
        </p:nvSpPr>
        <p:spPr>
          <a:xfrm>
            <a:off x="4759881" y="4780002"/>
            <a:ext cx="2388632" cy="355402"/>
          </a:xfrm>
          <a:prstGeom prst="rect">
            <a:avLst/>
          </a:prstGeom>
          <a:noFill/>
          <a:ln/>
        </p:spPr>
        <p:txBody>
          <a:bodyPr wrap="non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Secure OTP generation</a:t>
            </a:r>
            <a:endParaRPr lang="en-US" sz="1750" dirty="0"/>
          </a:p>
        </p:txBody>
      </p:sp>
      <p:pic>
        <p:nvPicPr>
          <p:cNvPr id="11" name="Image 2" descr="preencoded.png"/>
          <p:cNvPicPr>
            <a:picLocks noChangeAspect="1"/>
          </p:cNvPicPr>
          <p:nvPr/>
        </p:nvPicPr>
        <p:blipFill>
          <a:blip r:embed="rId7"/>
          <a:stretch>
            <a:fillRect/>
          </a:stretch>
        </p:blipFill>
        <p:spPr>
          <a:xfrm>
            <a:off x="7481768" y="3521988"/>
            <a:ext cx="555427" cy="555427"/>
          </a:xfrm>
          <a:prstGeom prst="rect">
            <a:avLst/>
          </a:prstGeom>
        </p:spPr>
      </p:pic>
      <p:sp>
        <p:nvSpPr>
          <p:cNvPr id="12" name="Text 7"/>
          <p:cNvSpPr/>
          <p:nvPr/>
        </p:nvSpPr>
        <p:spPr>
          <a:xfrm>
            <a:off x="7481768" y="4299585"/>
            <a:ext cx="2388632"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SMTP</a:t>
            </a:r>
            <a:endParaRPr lang="en-US" sz="2187" dirty="0"/>
          </a:p>
        </p:txBody>
      </p:sp>
      <p:sp>
        <p:nvSpPr>
          <p:cNvPr id="13" name="Text 8"/>
          <p:cNvSpPr/>
          <p:nvPr/>
        </p:nvSpPr>
        <p:spPr>
          <a:xfrm>
            <a:off x="7481768" y="4780002"/>
            <a:ext cx="2388632" cy="1066205"/>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Simple Mail Transfer Protocol for Secure email delivery</a:t>
            </a:r>
            <a:endParaRPr lang="en-US" sz="1750" dirty="0"/>
          </a:p>
        </p:txBody>
      </p:sp>
      <p:pic>
        <p:nvPicPr>
          <p:cNvPr id="14" name="Image 3" descr="preencoded.png"/>
          <p:cNvPicPr>
            <a:picLocks noChangeAspect="1"/>
          </p:cNvPicPr>
          <p:nvPr/>
        </p:nvPicPr>
        <p:blipFill>
          <a:blip r:embed="rId8"/>
          <a:stretch>
            <a:fillRect/>
          </a:stretch>
        </p:blipFill>
        <p:spPr>
          <a:xfrm>
            <a:off x="10203656" y="3521988"/>
            <a:ext cx="555427" cy="555427"/>
          </a:xfrm>
          <a:prstGeom prst="rect">
            <a:avLst/>
          </a:prstGeom>
        </p:spPr>
      </p:pic>
      <p:sp>
        <p:nvSpPr>
          <p:cNvPr id="15" name="Text 9"/>
          <p:cNvSpPr/>
          <p:nvPr/>
        </p:nvSpPr>
        <p:spPr>
          <a:xfrm>
            <a:off x="10203656" y="4299585"/>
            <a:ext cx="2388751"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EmailMessage</a:t>
            </a:r>
            <a:endParaRPr lang="en-US" sz="2187" dirty="0"/>
          </a:p>
        </p:txBody>
      </p:sp>
      <p:sp>
        <p:nvSpPr>
          <p:cNvPr id="16" name="Text 10"/>
          <p:cNvSpPr/>
          <p:nvPr/>
        </p:nvSpPr>
        <p:spPr>
          <a:xfrm>
            <a:off x="10203656" y="4780002"/>
            <a:ext cx="238875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Email composition library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3"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Shape 2"/>
          <p:cNvSpPr/>
          <p:nvPr/>
        </p:nvSpPr>
        <p:spPr>
          <a:xfrm>
            <a:off x="0" y="0"/>
            <a:ext cx="14630400" cy="8229600"/>
          </a:xfrm>
          <a:prstGeom prst="rect">
            <a:avLst/>
          </a:prstGeom>
          <a:solidFill>
            <a:srgbClr val="E5E0DF"/>
          </a:solidFill>
          <a:ln/>
        </p:spPr>
        <p:txBody>
          <a:bodyPr/>
          <a:lstStyle/>
          <a:p>
            <a:endParaRPr lang="en-IN"/>
          </a:p>
        </p:txBody>
      </p:sp>
      <p:pic>
        <p:nvPicPr>
          <p:cNvPr id="5" name="Image 0" descr="preencoded.png"/>
          <p:cNvPicPr>
            <a:picLocks noChangeAspect="1"/>
          </p:cNvPicPr>
          <p:nvPr/>
        </p:nvPicPr>
        <p:blipFill>
          <a:blip r:embed="rId5"/>
          <a:stretch>
            <a:fillRect/>
          </a:stretch>
        </p:blipFill>
        <p:spPr>
          <a:xfrm>
            <a:off x="0" y="0"/>
            <a:ext cx="14630400" cy="8229600"/>
          </a:xfrm>
          <a:prstGeom prst="rect">
            <a:avLst/>
          </a:prstGeom>
        </p:spPr>
      </p:pic>
      <p:sp>
        <p:nvSpPr>
          <p:cNvPr id="6" name="Text 3"/>
          <p:cNvSpPr/>
          <p:nvPr/>
        </p:nvSpPr>
        <p:spPr>
          <a:xfrm>
            <a:off x="2037993" y="876776"/>
            <a:ext cx="6482715"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Scalable and Maintainable</a:t>
            </a:r>
            <a:endParaRPr lang="en-US" sz="4374" dirty="0"/>
          </a:p>
        </p:txBody>
      </p:sp>
      <p:sp>
        <p:nvSpPr>
          <p:cNvPr id="7" name="Shape 4"/>
          <p:cNvSpPr/>
          <p:nvPr/>
        </p:nvSpPr>
        <p:spPr>
          <a:xfrm>
            <a:off x="2037993" y="4806315"/>
            <a:ext cx="10554414" cy="44410"/>
          </a:xfrm>
          <a:prstGeom prst="rect">
            <a:avLst/>
          </a:prstGeom>
          <a:solidFill>
            <a:srgbClr val="6D5244"/>
          </a:solidFill>
          <a:ln/>
        </p:spPr>
        <p:txBody>
          <a:bodyPr/>
          <a:lstStyle/>
          <a:p>
            <a:endParaRPr lang="en-IN"/>
          </a:p>
        </p:txBody>
      </p:sp>
      <p:sp>
        <p:nvSpPr>
          <p:cNvPr id="8" name="Shape 5"/>
          <p:cNvSpPr/>
          <p:nvPr/>
        </p:nvSpPr>
        <p:spPr>
          <a:xfrm>
            <a:off x="4598849" y="4028718"/>
            <a:ext cx="44410" cy="777597"/>
          </a:xfrm>
          <a:prstGeom prst="rect">
            <a:avLst/>
          </a:prstGeom>
          <a:solidFill>
            <a:srgbClr val="6D5244"/>
          </a:solidFill>
          <a:ln/>
        </p:spPr>
        <p:txBody>
          <a:bodyPr/>
          <a:lstStyle/>
          <a:p>
            <a:endParaRPr lang="en-IN"/>
          </a:p>
        </p:txBody>
      </p:sp>
      <p:sp>
        <p:nvSpPr>
          <p:cNvPr id="9" name="Shape 6"/>
          <p:cNvSpPr/>
          <p:nvPr/>
        </p:nvSpPr>
        <p:spPr>
          <a:xfrm>
            <a:off x="4371142" y="4556403"/>
            <a:ext cx="499943" cy="499943"/>
          </a:xfrm>
          <a:prstGeom prst="roundRect">
            <a:avLst>
              <a:gd name="adj" fmla="val 26667"/>
            </a:avLst>
          </a:prstGeom>
          <a:solidFill>
            <a:srgbClr val="343131"/>
          </a:solidFill>
          <a:ln/>
        </p:spPr>
        <p:txBody>
          <a:bodyPr/>
          <a:lstStyle/>
          <a:p>
            <a:endParaRPr lang="en-IN"/>
          </a:p>
        </p:txBody>
      </p:sp>
      <p:sp>
        <p:nvSpPr>
          <p:cNvPr id="10" name="Text 7"/>
          <p:cNvSpPr/>
          <p:nvPr/>
        </p:nvSpPr>
        <p:spPr>
          <a:xfrm>
            <a:off x="4549497" y="4598075"/>
            <a:ext cx="14323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11" name="Text 8"/>
          <p:cNvSpPr/>
          <p:nvPr/>
        </p:nvSpPr>
        <p:spPr>
          <a:xfrm>
            <a:off x="3232309" y="2259806"/>
            <a:ext cx="2777490" cy="347186"/>
          </a:xfrm>
          <a:prstGeom prst="rect">
            <a:avLst/>
          </a:prstGeom>
          <a:noFill/>
          <a:ln/>
        </p:spPr>
        <p:txBody>
          <a:bodyPr wrap="none" rtlCol="0" anchor="t"/>
          <a:lstStyle/>
          <a:p>
            <a:pPr marL="0" indent="0" algn="ctr">
              <a:lnSpc>
                <a:spcPts val="2734"/>
              </a:lnSpc>
              <a:buNone/>
            </a:pPr>
            <a:r>
              <a:rPr lang="en-US" sz="2187" dirty="0">
                <a:solidFill>
                  <a:srgbClr val="EBCCBB"/>
                </a:solidFill>
                <a:latin typeface="Gelasio" pitchFamily="34" charset="0"/>
                <a:ea typeface="Gelasio" pitchFamily="34" charset="-122"/>
                <a:cs typeface="Gelasio" pitchFamily="34" charset="-120"/>
              </a:rPr>
              <a:t>Modular Design</a:t>
            </a:r>
            <a:endParaRPr lang="en-US" sz="2187" dirty="0"/>
          </a:p>
        </p:txBody>
      </p:sp>
      <p:sp>
        <p:nvSpPr>
          <p:cNvPr id="12" name="Text 9"/>
          <p:cNvSpPr/>
          <p:nvPr/>
        </p:nvSpPr>
        <p:spPr>
          <a:xfrm>
            <a:off x="2260163" y="2740223"/>
            <a:ext cx="4721781" cy="1066205"/>
          </a:xfrm>
          <a:prstGeom prst="rect">
            <a:avLst/>
          </a:prstGeom>
          <a:noFill/>
          <a:ln/>
        </p:spPr>
        <p:txBody>
          <a:bodyPr wrap="square" rtlCol="0" anchor="t"/>
          <a:lstStyle/>
          <a:p>
            <a:pPr marL="0" indent="0" algn="ctr">
              <a:lnSpc>
                <a:spcPts val="2799"/>
              </a:lnSpc>
              <a:buNone/>
            </a:pPr>
            <a:r>
              <a:rPr lang="en-US" sz="1750" dirty="0">
                <a:solidFill>
                  <a:srgbClr val="C9C2C0"/>
                </a:solidFill>
                <a:latin typeface="Gelasio" pitchFamily="34" charset="0"/>
                <a:ea typeface="Gelasio" pitchFamily="34" charset="-122"/>
                <a:cs typeface="Gelasio" pitchFamily="34" charset="-120"/>
              </a:rPr>
              <a:t>The program is structured in a modular way, making it easier to maintain, update, and scale as the project grows.</a:t>
            </a:r>
            <a:endParaRPr lang="en-US" sz="1750" dirty="0"/>
          </a:p>
        </p:txBody>
      </p:sp>
      <p:sp>
        <p:nvSpPr>
          <p:cNvPr id="13" name="Shape 10"/>
          <p:cNvSpPr/>
          <p:nvPr/>
        </p:nvSpPr>
        <p:spPr>
          <a:xfrm>
            <a:off x="7292995" y="4806315"/>
            <a:ext cx="44410" cy="777597"/>
          </a:xfrm>
          <a:prstGeom prst="rect">
            <a:avLst/>
          </a:prstGeom>
          <a:solidFill>
            <a:srgbClr val="6D5244"/>
          </a:solidFill>
          <a:ln/>
        </p:spPr>
        <p:txBody>
          <a:bodyPr/>
          <a:lstStyle/>
          <a:p>
            <a:endParaRPr lang="en-IN"/>
          </a:p>
        </p:txBody>
      </p:sp>
      <p:sp>
        <p:nvSpPr>
          <p:cNvPr id="14" name="Shape 11"/>
          <p:cNvSpPr/>
          <p:nvPr/>
        </p:nvSpPr>
        <p:spPr>
          <a:xfrm>
            <a:off x="7065288" y="4556403"/>
            <a:ext cx="499943" cy="499943"/>
          </a:xfrm>
          <a:prstGeom prst="roundRect">
            <a:avLst>
              <a:gd name="adj" fmla="val 26667"/>
            </a:avLst>
          </a:prstGeom>
          <a:solidFill>
            <a:srgbClr val="343131"/>
          </a:solidFill>
          <a:ln/>
        </p:spPr>
        <p:txBody>
          <a:bodyPr/>
          <a:lstStyle/>
          <a:p>
            <a:endParaRPr lang="en-IN"/>
          </a:p>
        </p:txBody>
      </p:sp>
      <p:sp>
        <p:nvSpPr>
          <p:cNvPr id="15" name="Text 12"/>
          <p:cNvSpPr/>
          <p:nvPr/>
        </p:nvSpPr>
        <p:spPr>
          <a:xfrm>
            <a:off x="7222093" y="4598075"/>
            <a:ext cx="186214"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6" name="Text 13"/>
          <p:cNvSpPr/>
          <p:nvPr/>
        </p:nvSpPr>
        <p:spPr>
          <a:xfrm>
            <a:off x="5926455" y="5806202"/>
            <a:ext cx="2777490" cy="347186"/>
          </a:xfrm>
          <a:prstGeom prst="rect">
            <a:avLst/>
          </a:prstGeom>
          <a:noFill/>
          <a:ln/>
        </p:spPr>
        <p:txBody>
          <a:bodyPr wrap="none" rtlCol="0" anchor="t"/>
          <a:lstStyle/>
          <a:p>
            <a:pPr marL="0" indent="0" algn="ctr">
              <a:lnSpc>
                <a:spcPts val="2734"/>
              </a:lnSpc>
              <a:buNone/>
            </a:pPr>
            <a:r>
              <a:rPr lang="en-US" sz="2187" dirty="0">
                <a:solidFill>
                  <a:srgbClr val="EBCCBB"/>
                </a:solidFill>
                <a:latin typeface="Gelasio" pitchFamily="34" charset="0"/>
                <a:ea typeface="Gelasio" pitchFamily="34" charset="-122"/>
                <a:cs typeface="Gelasio" pitchFamily="34" charset="-120"/>
              </a:rPr>
              <a:t>Configurable Settings</a:t>
            </a:r>
            <a:endParaRPr lang="en-US" sz="2187" dirty="0"/>
          </a:p>
        </p:txBody>
      </p:sp>
      <p:sp>
        <p:nvSpPr>
          <p:cNvPr id="17" name="Text 14"/>
          <p:cNvSpPr/>
          <p:nvPr/>
        </p:nvSpPr>
        <p:spPr>
          <a:xfrm>
            <a:off x="4954310" y="6286619"/>
            <a:ext cx="4721781" cy="1066205"/>
          </a:xfrm>
          <a:prstGeom prst="rect">
            <a:avLst/>
          </a:prstGeom>
          <a:noFill/>
          <a:ln/>
        </p:spPr>
        <p:txBody>
          <a:bodyPr wrap="square" rtlCol="0" anchor="t"/>
          <a:lstStyle/>
          <a:p>
            <a:pPr marL="0" indent="0" algn="ctr">
              <a:lnSpc>
                <a:spcPts val="2799"/>
              </a:lnSpc>
              <a:buNone/>
            </a:pPr>
            <a:r>
              <a:rPr lang="en-US" sz="1750" dirty="0">
                <a:solidFill>
                  <a:srgbClr val="C9C2C0"/>
                </a:solidFill>
                <a:latin typeface="Gelasio" pitchFamily="34" charset="0"/>
                <a:ea typeface="Gelasio" pitchFamily="34" charset="-122"/>
                <a:cs typeface="Gelasio" pitchFamily="34" charset="-120"/>
              </a:rPr>
              <a:t>The program allows users to customize settings, such as the email server and OTP length, providing flexibility and adaptability.</a:t>
            </a:r>
            <a:endParaRPr lang="en-US" sz="1750" dirty="0"/>
          </a:p>
        </p:txBody>
      </p:sp>
      <p:sp>
        <p:nvSpPr>
          <p:cNvPr id="18" name="Shape 15"/>
          <p:cNvSpPr/>
          <p:nvPr/>
        </p:nvSpPr>
        <p:spPr>
          <a:xfrm>
            <a:off x="9987141" y="4028718"/>
            <a:ext cx="44410" cy="777597"/>
          </a:xfrm>
          <a:prstGeom prst="rect">
            <a:avLst/>
          </a:prstGeom>
          <a:solidFill>
            <a:srgbClr val="6D5244"/>
          </a:solidFill>
          <a:ln/>
        </p:spPr>
        <p:txBody>
          <a:bodyPr/>
          <a:lstStyle/>
          <a:p>
            <a:endParaRPr lang="en-IN"/>
          </a:p>
        </p:txBody>
      </p:sp>
      <p:sp>
        <p:nvSpPr>
          <p:cNvPr id="19" name="Shape 16"/>
          <p:cNvSpPr/>
          <p:nvPr/>
        </p:nvSpPr>
        <p:spPr>
          <a:xfrm>
            <a:off x="9759434" y="4556403"/>
            <a:ext cx="499943" cy="499943"/>
          </a:xfrm>
          <a:prstGeom prst="roundRect">
            <a:avLst>
              <a:gd name="adj" fmla="val 26667"/>
            </a:avLst>
          </a:prstGeom>
          <a:solidFill>
            <a:srgbClr val="343131"/>
          </a:solidFill>
          <a:ln/>
        </p:spPr>
        <p:txBody>
          <a:bodyPr/>
          <a:lstStyle/>
          <a:p>
            <a:endParaRPr lang="en-IN"/>
          </a:p>
        </p:txBody>
      </p:sp>
      <p:sp>
        <p:nvSpPr>
          <p:cNvPr id="20" name="Text 17"/>
          <p:cNvSpPr/>
          <p:nvPr/>
        </p:nvSpPr>
        <p:spPr>
          <a:xfrm>
            <a:off x="9917430" y="4598075"/>
            <a:ext cx="18395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21" name="Text 18"/>
          <p:cNvSpPr/>
          <p:nvPr/>
        </p:nvSpPr>
        <p:spPr>
          <a:xfrm>
            <a:off x="8620601" y="1904405"/>
            <a:ext cx="2777490" cy="347186"/>
          </a:xfrm>
          <a:prstGeom prst="rect">
            <a:avLst/>
          </a:prstGeom>
          <a:noFill/>
          <a:ln/>
        </p:spPr>
        <p:txBody>
          <a:bodyPr wrap="none" rtlCol="0" anchor="t"/>
          <a:lstStyle/>
          <a:p>
            <a:pPr marL="0" indent="0" algn="ctr">
              <a:lnSpc>
                <a:spcPts val="2734"/>
              </a:lnSpc>
              <a:buNone/>
            </a:pPr>
            <a:r>
              <a:rPr lang="en-US" sz="2187" dirty="0">
                <a:solidFill>
                  <a:srgbClr val="EBCCBB"/>
                </a:solidFill>
                <a:latin typeface="Gelasio" pitchFamily="34" charset="0"/>
                <a:ea typeface="Gelasio" pitchFamily="34" charset="-122"/>
                <a:cs typeface="Gelasio" pitchFamily="34" charset="-120"/>
              </a:rPr>
              <a:t>Robust Testing</a:t>
            </a:r>
            <a:endParaRPr lang="en-US" sz="2187" dirty="0"/>
          </a:p>
        </p:txBody>
      </p:sp>
      <p:sp>
        <p:nvSpPr>
          <p:cNvPr id="22" name="Text 19"/>
          <p:cNvSpPr/>
          <p:nvPr/>
        </p:nvSpPr>
        <p:spPr>
          <a:xfrm>
            <a:off x="7648456" y="2384822"/>
            <a:ext cx="4721781" cy="1421606"/>
          </a:xfrm>
          <a:prstGeom prst="rect">
            <a:avLst/>
          </a:prstGeom>
          <a:noFill/>
          <a:ln/>
        </p:spPr>
        <p:txBody>
          <a:bodyPr wrap="square" rtlCol="0" anchor="t"/>
          <a:lstStyle/>
          <a:p>
            <a:pPr marL="0" indent="0" algn="ctr">
              <a:lnSpc>
                <a:spcPts val="2799"/>
              </a:lnSpc>
              <a:buNone/>
            </a:pPr>
            <a:r>
              <a:rPr lang="en-US" sz="1750" dirty="0">
                <a:solidFill>
                  <a:srgbClr val="C9C2C0"/>
                </a:solidFill>
                <a:latin typeface="Gelasio" pitchFamily="34" charset="0"/>
                <a:ea typeface="Gelasio" pitchFamily="34" charset="-122"/>
                <a:cs typeface="Gelasio" pitchFamily="34" charset="-120"/>
              </a:rPr>
              <a:t>Comprehensive unit and integration tests ensure the program functions correctly and can handle a variety of scenarios, improving reliability.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1265634"/>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5" name="Shape 3"/>
          <p:cNvSpPr/>
          <p:nvPr/>
        </p:nvSpPr>
        <p:spPr>
          <a:xfrm>
            <a:off x="2037993" y="2404348"/>
            <a:ext cx="5166122" cy="2346365"/>
          </a:xfrm>
          <a:prstGeom prst="roundRect">
            <a:avLst>
              <a:gd name="adj" fmla="val 5682"/>
            </a:avLst>
          </a:prstGeom>
          <a:solidFill>
            <a:srgbClr val="343131"/>
          </a:solidFill>
          <a:ln/>
        </p:spPr>
        <p:txBody>
          <a:bodyPr/>
          <a:lstStyle/>
          <a:p>
            <a:endParaRPr lang="en-IN"/>
          </a:p>
        </p:txBody>
      </p:sp>
      <p:sp>
        <p:nvSpPr>
          <p:cNvPr id="6" name="Text 4"/>
          <p:cNvSpPr/>
          <p:nvPr/>
        </p:nvSpPr>
        <p:spPr>
          <a:xfrm>
            <a:off x="2260163" y="2626519"/>
            <a:ext cx="277749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Secure Authentication</a:t>
            </a:r>
            <a:endParaRPr lang="en-US" sz="2187" dirty="0"/>
          </a:p>
        </p:txBody>
      </p:sp>
      <p:sp>
        <p:nvSpPr>
          <p:cNvPr id="7" name="Text 5"/>
          <p:cNvSpPr/>
          <p:nvPr/>
        </p:nvSpPr>
        <p:spPr>
          <a:xfrm>
            <a:off x="2260163" y="3106936"/>
            <a:ext cx="4721781"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OTP verification process provides a robust and secure way to authenticate users, enhancing the overall security of your Capstone Project.</a:t>
            </a:r>
            <a:endParaRPr lang="en-US" sz="1750" dirty="0"/>
          </a:p>
        </p:txBody>
      </p:sp>
      <p:sp>
        <p:nvSpPr>
          <p:cNvPr id="8" name="Shape 6"/>
          <p:cNvSpPr/>
          <p:nvPr/>
        </p:nvSpPr>
        <p:spPr>
          <a:xfrm>
            <a:off x="7426285" y="2404348"/>
            <a:ext cx="5166122" cy="2346365"/>
          </a:xfrm>
          <a:prstGeom prst="roundRect">
            <a:avLst>
              <a:gd name="adj" fmla="val 5682"/>
            </a:avLst>
          </a:prstGeom>
          <a:solidFill>
            <a:srgbClr val="343131"/>
          </a:solidFill>
          <a:ln/>
        </p:spPr>
        <p:txBody>
          <a:bodyPr/>
          <a:lstStyle/>
          <a:p>
            <a:endParaRPr lang="en-IN"/>
          </a:p>
        </p:txBody>
      </p:sp>
      <p:sp>
        <p:nvSpPr>
          <p:cNvPr id="9" name="Text 7"/>
          <p:cNvSpPr/>
          <p:nvPr/>
        </p:nvSpPr>
        <p:spPr>
          <a:xfrm>
            <a:off x="7648456" y="2626519"/>
            <a:ext cx="277749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Seamless Integration</a:t>
            </a:r>
            <a:endParaRPr lang="en-US" sz="2187" dirty="0"/>
          </a:p>
        </p:txBody>
      </p:sp>
      <p:sp>
        <p:nvSpPr>
          <p:cNvPr id="10" name="Text 8"/>
          <p:cNvSpPr/>
          <p:nvPr/>
        </p:nvSpPr>
        <p:spPr>
          <a:xfrm>
            <a:off x="7648456" y="3106936"/>
            <a:ext cx="472178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Python-based implementation can be easily integrated into your Capstone Project, streamlining the user verification process.</a:t>
            </a:r>
            <a:endParaRPr lang="en-US" sz="1750" dirty="0"/>
          </a:p>
        </p:txBody>
      </p:sp>
      <p:sp>
        <p:nvSpPr>
          <p:cNvPr id="11" name="Shape 9"/>
          <p:cNvSpPr/>
          <p:nvPr/>
        </p:nvSpPr>
        <p:spPr>
          <a:xfrm>
            <a:off x="2037993" y="4972883"/>
            <a:ext cx="5166122" cy="1990963"/>
          </a:xfrm>
          <a:prstGeom prst="roundRect">
            <a:avLst>
              <a:gd name="adj" fmla="val 6696"/>
            </a:avLst>
          </a:prstGeom>
          <a:solidFill>
            <a:srgbClr val="343131"/>
          </a:solidFill>
          <a:ln/>
        </p:spPr>
        <p:txBody>
          <a:bodyPr/>
          <a:lstStyle/>
          <a:p>
            <a:endParaRPr lang="en-IN"/>
          </a:p>
        </p:txBody>
      </p:sp>
      <p:sp>
        <p:nvSpPr>
          <p:cNvPr id="12" name="Text 10"/>
          <p:cNvSpPr/>
          <p:nvPr/>
        </p:nvSpPr>
        <p:spPr>
          <a:xfrm>
            <a:off x="2260163" y="5195054"/>
            <a:ext cx="3049667"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Positive User Experience</a:t>
            </a:r>
            <a:endParaRPr lang="en-US" sz="2187" dirty="0"/>
          </a:p>
        </p:txBody>
      </p:sp>
      <p:sp>
        <p:nvSpPr>
          <p:cNvPr id="13" name="Text 11"/>
          <p:cNvSpPr/>
          <p:nvPr/>
        </p:nvSpPr>
        <p:spPr>
          <a:xfrm>
            <a:off x="2260163" y="5675471"/>
            <a:ext cx="472178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program's focus on user-friendly design and error handling ensures a positive and enjoyable experience for your project's users.</a:t>
            </a:r>
            <a:endParaRPr lang="en-US" sz="1750" dirty="0"/>
          </a:p>
        </p:txBody>
      </p:sp>
      <p:sp>
        <p:nvSpPr>
          <p:cNvPr id="14" name="Shape 12"/>
          <p:cNvSpPr/>
          <p:nvPr/>
        </p:nvSpPr>
        <p:spPr>
          <a:xfrm>
            <a:off x="7426285" y="4972883"/>
            <a:ext cx="5166122" cy="1990963"/>
          </a:xfrm>
          <a:prstGeom prst="roundRect">
            <a:avLst>
              <a:gd name="adj" fmla="val 6696"/>
            </a:avLst>
          </a:prstGeom>
          <a:solidFill>
            <a:srgbClr val="343131"/>
          </a:solidFill>
          <a:ln/>
        </p:spPr>
        <p:txBody>
          <a:bodyPr/>
          <a:lstStyle/>
          <a:p>
            <a:endParaRPr lang="en-IN"/>
          </a:p>
        </p:txBody>
      </p:sp>
      <p:sp>
        <p:nvSpPr>
          <p:cNvPr id="15" name="Text 13"/>
          <p:cNvSpPr/>
          <p:nvPr/>
        </p:nvSpPr>
        <p:spPr>
          <a:xfrm>
            <a:off x="7648456" y="5195054"/>
            <a:ext cx="277749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Scalable Solution</a:t>
            </a:r>
            <a:endParaRPr lang="en-US" sz="2187" dirty="0"/>
          </a:p>
        </p:txBody>
      </p:sp>
      <p:sp>
        <p:nvSpPr>
          <p:cNvPr id="16" name="Text 14"/>
          <p:cNvSpPr/>
          <p:nvPr/>
        </p:nvSpPr>
        <p:spPr>
          <a:xfrm>
            <a:off x="7648456" y="5675471"/>
            <a:ext cx="472178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program's modular and configurable structure makes it easy to maintain, update, and scale as Project grows.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628</Words>
  <Application>Microsoft Office PowerPoint</Application>
  <PresentationFormat>Custom</PresentationFormat>
  <Paragraphs>72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 Kabilan (Cognizant)</cp:lastModifiedBy>
  <cp:revision>3</cp:revision>
  <dcterms:created xsi:type="dcterms:W3CDTF">2024-05-29T13:22:01Z</dcterms:created>
  <dcterms:modified xsi:type="dcterms:W3CDTF">2024-05-29T14:47:19Z</dcterms:modified>
</cp:coreProperties>
</file>