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Comfortaa" panose="020B0604020202020204"/>
      <p:regular r:id="rId13"/>
    </p:embeddedFont>
    <p:embeddedFont>
      <p:font typeface="Raleway Bold"/>
      <p:bold r:id="rId14"/>
    </p:embeddedFont>
    <p:embeddedFont>
      <p:font typeface="Raleway Medium" pitchFamily="2"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17" autoAdjust="0"/>
    <p:restoredTop sz="94610"/>
  </p:normalViewPr>
  <p:slideViewPr>
    <p:cSldViewPr snapToGrid="0" snapToObjects="1">
      <p:cViewPr varScale="1">
        <p:scale>
          <a:sx n="71" d="100"/>
          <a:sy n="71" d="100"/>
        </p:scale>
        <p:origin x="3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672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hyperlink" Target="https://www.daxformatter.com/" TargetMode="External"/><Relationship Id="rId5" Type="http://schemas.openxmlformats.org/officeDocument/2006/relationships/hyperlink" Target="https://lordicon.com/" TargetMode="External"/><Relationship Id="rId4" Type="http://schemas.openxmlformats.org/officeDocument/2006/relationships/hyperlink" Target="https://imagecolorpicker.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4" name="Text 0"/>
          <p:cNvSpPr/>
          <p:nvPr/>
        </p:nvSpPr>
        <p:spPr>
          <a:xfrm>
            <a:off x="864037" y="1365290"/>
            <a:ext cx="7415927" cy="2838926"/>
          </a:xfrm>
          <a:prstGeom prst="rect">
            <a:avLst/>
          </a:prstGeom>
          <a:noFill/>
          <a:ln/>
        </p:spPr>
        <p:txBody>
          <a:bodyPr wrap="square" lIns="0" tIns="0" rIns="0" bIns="0" rtlCol="0" anchor="t"/>
          <a:lstStyle/>
          <a:p>
            <a:pPr marL="0" indent="0">
              <a:lnSpc>
                <a:spcPts val="7450"/>
              </a:lnSpc>
              <a:buNone/>
            </a:pPr>
            <a:r>
              <a:rPr lang="en-US" sz="5950" b="1" dirty="0">
                <a:solidFill>
                  <a:srgbClr val="FFE14D"/>
                </a:solidFill>
                <a:latin typeface="Comfortaa" panose="020B0604020202020204" charset="0"/>
                <a:ea typeface="Comfortaa Bold" pitchFamily="34" charset="-122"/>
                <a:cs typeface="Comfortaa Bold" pitchFamily="34" charset="-120"/>
              </a:rPr>
              <a:t>Supply Chain Analysis Power BI Dashboard</a:t>
            </a:r>
            <a:endParaRPr lang="en-US" sz="5950" b="1" dirty="0">
              <a:latin typeface="Comfortaa" panose="020B0604020202020204" charset="0"/>
            </a:endParaRPr>
          </a:p>
        </p:txBody>
      </p:sp>
      <p:sp>
        <p:nvSpPr>
          <p:cNvPr id="5" name="Text 1"/>
          <p:cNvSpPr/>
          <p:nvPr/>
        </p:nvSpPr>
        <p:spPr>
          <a:xfrm>
            <a:off x="864037" y="4574499"/>
            <a:ext cx="7415927" cy="2025015"/>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This project involves Supply Chain Analysis of raw data using Power BI. It offers insights into product performance, supplier relationships, and shipment metrics. The dashboard helps supply chain and procurement teams improve efficiency and reduce costs.</a:t>
            </a:r>
            <a:endParaRPr lang="en-US" sz="1900" dirty="0"/>
          </a:p>
        </p:txBody>
      </p:sp>
      <p:sp>
        <p:nvSpPr>
          <p:cNvPr id="7" name="Text 3"/>
          <p:cNvSpPr/>
          <p:nvPr/>
        </p:nvSpPr>
        <p:spPr>
          <a:xfrm>
            <a:off x="8013144" y="6599515"/>
            <a:ext cx="138708" cy="97512"/>
          </a:xfrm>
          <a:prstGeom prst="rect">
            <a:avLst/>
          </a:prstGeom>
          <a:noFill/>
          <a:ln/>
        </p:spPr>
        <p:txBody>
          <a:bodyPr wrap="none" lIns="0" tIns="0" rIns="0" bIns="0" rtlCol="0" anchor="t"/>
          <a:lstStyle/>
          <a:p>
            <a:pPr marL="0" indent="0" algn="ctr">
              <a:lnSpc>
                <a:spcPts val="750"/>
              </a:lnSpc>
              <a:buNone/>
            </a:pPr>
            <a:r>
              <a:rPr lang="en-US" sz="750" dirty="0">
                <a:solidFill>
                  <a:srgbClr val="3C3838"/>
                </a:solidFill>
                <a:latin typeface="Raleway Medium" pitchFamily="34" charset="0"/>
                <a:ea typeface="Raleway Medium" pitchFamily="34" charset="-122"/>
                <a:cs typeface="Raleway Medium" pitchFamily="34" charset="-120"/>
              </a:rPr>
              <a:t>KN</a:t>
            </a:r>
            <a:endParaRPr lang="en-US" sz="750" dirty="0"/>
          </a:p>
        </p:txBody>
      </p:sp>
      <p:sp>
        <p:nvSpPr>
          <p:cNvPr id="8" name="Text 4"/>
          <p:cNvSpPr/>
          <p:nvPr/>
        </p:nvSpPr>
        <p:spPr>
          <a:xfrm>
            <a:off x="5907762" y="6679823"/>
            <a:ext cx="1853922" cy="431959"/>
          </a:xfrm>
          <a:prstGeom prst="rect">
            <a:avLst/>
          </a:prstGeom>
          <a:noFill/>
          <a:ln/>
        </p:spPr>
        <p:txBody>
          <a:bodyPr wrap="none" lIns="0" tIns="0" rIns="0" bIns="0" rtlCol="0" anchor="t"/>
          <a:lstStyle/>
          <a:p>
            <a:pPr marL="0" indent="0" algn="r">
              <a:lnSpc>
                <a:spcPts val="3400"/>
              </a:lnSpc>
              <a:buNone/>
            </a:pPr>
            <a:r>
              <a:rPr lang="en-US" sz="2400" b="1" dirty="0">
                <a:solidFill>
                  <a:srgbClr val="D7D4CC"/>
                </a:solidFill>
                <a:latin typeface="Raleway Bold" pitchFamily="34" charset="0"/>
                <a:ea typeface="Raleway Bold" pitchFamily="34" charset="-122"/>
                <a:cs typeface="Raleway Bold" pitchFamily="34" charset="-120"/>
              </a:rPr>
              <a:t>- Kabilan N</a:t>
            </a:r>
            <a:endParaRPr lang="en-US" sz="2400" dirty="0"/>
          </a:p>
        </p:txBody>
      </p:sp>
      <p:pic>
        <p:nvPicPr>
          <p:cNvPr id="9" name="Picture 8">
            <a:extLst>
              <a:ext uri="{FF2B5EF4-FFF2-40B4-BE49-F238E27FC236}">
                <a16:creationId xmlns:a16="http://schemas.microsoft.com/office/drawing/2014/main" id="{B4A0A2C6-4FDF-292A-D688-C9267CBD7384}"/>
              </a:ext>
            </a:extLst>
          </p:cNvPr>
          <p:cNvPicPr>
            <a:picLocks noChangeAspect="1"/>
          </p:cNvPicPr>
          <p:nvPr/>
        </p:nvPicPr>
        <p:blipFill>
          <a:blip r:embed="rId4"/>
          <a:stretch>
            <a:fillRect/>
          </a:stretch>
        </p:blipFill>
        <p:spPr>
          <a:xfrm>
            <a:off x="9448459" y="1676059"/>
            <a:ext cx="4877481" cy="48774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482382" y="3004899"/>
            <a:ext cx="5486400" cy="1085304"/>
          </a:xfrm>
          <a:prstGeom prst="rect">
            <a:avLst/>
          </a:prstGeom>
          <a:noFill/>
          <a:ln/>
        </p:spPr>
        <p:txBody>
          <a:bodyPr wrap="none" lIns="0" tIns="0" rIns="0" bIns="0" rtlCol="0" anchor="t"/>
          <a:lstStyle/>
          <a:p>
            <a:pPr marL="0" indent="0">
              <a:lnSpc>
                <a:spcPts val="2700"/>
              </a:lnSpc>
              <a:buNone/>
            </a:pPr>
            <a:r>
              <a:rPr lang="en-US" sz="4400" b="1" dirty="0">
                <a:solidFill>
                  <a:srgbClr val="D7D4CC"/>
                </a:solidFill>
                <a:latin typeface="Comfortaa" panose="020B0604020202020204" charset="0"/>
                <a:ea typeface="Comfortaa Bold" pitchFamily="34" charset="-122"/>
                <a:cs typeface="Comfortaa Bold" pitchFamily="34" charset="-120"/>
              </a:rPr>
              <a:t>Reference Links:</a:t>
            </a:r>
            <a:endParaRPr lang="en-US" sz="4400" dirty="0">
              <a:latin typeface="Comfortaa" panose="020B0604020202020204" charset="0"/>
            </a:endParaRPr>
          </a:p>
        </p:txBody>
      </p:sp>
      <p:sp>
        <p:nvSpPr>
          <p:cNvPr id="5" name="Text 2"/>
          <p:cNvSpPr/>
          <p:nvPr/>
        </p:nvSpPr>
        <p:spPr>
          <a:xfrm>
            <a:off x="1542812" y="3400425"/>
            <a:ext cx="2743200" cy="342900"/>
          </a:xfrm>
          <a:prstGeom prst="rect">
            <a:avLst/>
          </a:prstGeom>
          <a:noFill/>
          <a:ln/>
        </p:spPr>
        <p:txBody>
          <a:bodyPr wrap="none" lIns="0" tIns="0" rIns="0" bIns="0" rtlCol="0" anchor="t"/>
          <a:lstStyle/>
          <a:p>
            <a:pPr marL="0" indent="0">
              <a:lnSpc>
                <a:spcPts val="2700"/>
              </a:lnSpc>
              <a:buNone/>
            </a:pPr>
            <a:endParaRPr lang="en-US" sz="2150" dirty="0"/>
          </a:p>
        </p:txBody>
      </p:sp>
      <p:sp>
        <p:nvSpPr>
          <p:cNvPr id="6" name="Text 3"/>
          <p:cNvSpPr/>
          <p:nvPr/>
        </p:nvSpPr>
        <p:spPr>
          <a:xfrm>
            <a:off x="1542812" y="3891439"/>
            <a:ext cx="6737152" cy="1185148"/>
          </a:xfrm>
          <a:prstGeom prst="rect">
            <a:avLst/>
          </a:prstGeom>
          <a:noFill/>
          <a:ln/>
        </p:spPr>
        <p:txBody>
          <a:bodyPr wrap="square" lIns="0" tIns="0" rIns="0" bIns="0" rtlCol="0" anchor="t"/>
          <a:lstStyle/>
          <a:p>
            <a:pPr marL="0" indent="0">
              <a:lnSpc>
                <a:spcPts val="3100"/>
              </a:lnSpc>
              <a:buNone/>
            </a:pPr>
            <a:r>
              <a:rPr lang="en-US" sz="1900" u="sng" dirty="0">
                <a:solidFill>
                  <a:srgbClr val="FFE14D"/>
                </a:solidFill>
                <a:latin typeface="Raleway Medium" pitchFamily="34" charset="0"/>
                <a:ea typeface="Raleway Medium" pitchFamily="34" charset="-122"/>
                <a:cs typeface="Raleway Medium" pitchFamily="34" charset="-120"/>
                <a:hlinkClick r:id="rId4">
                  <a:extLst>
                    <a:ext uri="{A12FA001-AC4F-418D-AE19-62706E023703}">
                      <ahyp:hlinkClr xmlns:ahyp="http://schemas.microsoft.com/office/drawing/2018/hyperlinkcolor" val="tx"/>
                    </a:ext>
                  </a:extLst>
                </a:hlinkClick>
              </a:rPr>
              <a:t>https://imagecolorpicker.com/</a:t>
            </a:r>
            <a:r>
              <a:rPr lang="en-US" sz="1900" dirty="0">
                <a:solidFill>
                  <a:srgbClr val="D7D4CC"/>
                </a:solidFill>
                <a:latin typeface="Raleway Medium" pitchFamily="34" charset="0"/>
                <a:ea typeface="Raleway Medium" pitchFamily="34" charset="-122"/>
                <a:cs typeface="Raleway Medium" pitchFamily="34" charset="-120"/>
              </a:rPr>
              <a:t>
</a:t>
            </a:r>
            <a:r>
              <a:rPr lang="en-US" sz="1900" u="sng" dirty="0">
                <a:solidFill>
                  <a:srgbClr val="FFE14D"/>
                </a:solidFill>
                <a:latin typeface="Raleway Medium" pitchFamily="34" charset="0"/>
                <a:ea typeface="Raleway Medium" pitchFamily="34" charset="-122"/>
                <a:cs typeface="Raleway Medium" pitchFamily="34" charset="-120"/>
                <a:hlinkClick r:id="rId5">
                  <a:extLst>
                    <a:ext uri="{A12FA001-AC4F-418D-AE19-62706E023703}">
                      <ahyp:hlinkClr xmlns:ahyp="http://schemas.microsoft.com/office/drawing/2018/hyperlinkcolor" val="tx"/>
                    </a:ext>
                  </a:extLst>
                </a:hlinkClick>
              </a:rPr>
              <a:t>https://lordicon.com/</a:t>
            </a:r>
            <a:r>
              <a:rPr lang="en-US" sz="1900" dirty="0">
                <a:solidFill>
                  <a:srgbClr val="D7D4CC"/>
                </a:solidFill>
                <a:latin typeface="Raleway Medium" pitchFamily="34" charset="0"/>
                <a:ea typeface="Raleway Medium" pitchFamily="34" charset="-122"/>
                <a:cs typeface="Raleway Medium" pitchFamily="34" charset="-120"/>
              </a:rPr>
              <a:t>
</a:t>
            </a:r>
            <a:r>
              <a:rPr lang="en-US" sz="1900" u="sng" dirty="0">
                <a:solidFill>
                  <a:srgbClr val="FFE14D"/>
                </a:solidFill>
                <a:latin typeface="Raleway Medium" pitchFamily="34" charset="0"/>
                <a:ea typeface="Raleway Medium" pitchFamily="34" charset="-122"/>
                <a:cs typeface="Raleway Medium" pitchFamily="34" charset="-120"/>
                <a:hlinkClick r:id="rId6">
                  <a:extLst>
                    <a:ext uri="{A12FA001-AC4F-418D-AE19-62706E023703}">
                      <ahyp:hlinkClr xmlns:ahyp="http://schemas.microsoft.com/office/drawing/2018/hyperlinkcolor" val="tx"/>
                    </a:ext>
                  </a:extLst>
                </a:hlinkClick>
              </a:rPr>
              <a:t>https://www.daxformatter.com/</a:t>
            </a:r>
            <a:endParaRPr lang="en-US" sz="1900" dirty="0"/>
          </a:p>
        </p:txBody>
      </p:sp>
      <p:sp>
        <p:nvSpPr>
          <p:cNvPr id="7" name="Text 4"/>
          <p:cNvSpPr/>
          <p:nvPr/>
        </p:nvSpPr>
        <p:spPr>
          <a:xfrm>
            <a:off x="1542812" y="5224701"/>
            <a:ext cx="6737152" cy="395049"/>
          </a:xfrm>
          <a:prstGeom prst="rect">
            <a:avLst/>
          </a:prstGeom>
          <a:noFill/>
          <a:ln/>
        </p:spPr>
        <p:txBody>
          <a:bodyPr wrap="none" lIns="0" tIns="0" rIns="0" bIns="0" rtlCol="0" anchor="t"/>
          <a:lstStyle/>
          <a:p>
            <a:pPr marL="0" indent="0">
              <a:lnSpc>
                <a:spcPts val="3100"/>
              </a:lnSpc>
              <a:buNone/>
            </a:pPr>
            <a:endParaRPr lang="en-US" sz="1900" dirty="0"/>
          </a:p>
        </p:txBody>
      </p:sp>
      <p:sp>
        <p:nvSpPr>
          <p:cNvPr id="8" name="Text 5"/>
          <p:cNvSpPr/>
          <p:nvPr/>
        </p:nvSpPr>
        <p:spPr>
          <a:xfrm>
            <a:off x="1542812" y="5767864"/>
            <a:ext cx="6737152" cy="395049"/>
          </a:xfrm>
          <a:prstGeom prst="rect">
            <a:avLst/>
          </a:prstGeom>
          <a:noFill/>
          <a:ln/>
        </p:spPr>
        <p:txBody>
          <a:bodyPr wrap="none" lIns="0" tIns="0" rIns="0" bIns="0" rtlCol="0" anchor="t"/>
          <a:lstStyle/>
          <a:p>
            <a:pPr marL="0" indent="0">
              <a:lnSpc>
                <a:spcPts val="3100"/>
              </a:lnSpc>
              <a:buNone/>
            </a:pP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321356" y="1535549"/>
            <a:ext cx="5486400" cy="685800"/>
          </a:xfrm>
          <a:prstGeom prst="rect">
            <a:avLst/>
          </a:prstGeom>
          <a:noFill/>
          <a:ln/>
        </p:spPr>
        <p:txBody>
          <a:bodyPr wrap="none" lIns="0" tIns="0" rIns="0" bIns="0" rtlCol="0" anchor="t"/>
          <a:lstStyle/>
          <a:p>
            <a:pPr marL="0" indent="0">
              <a:lnSpc>
                <a:spcPts val="5400"/>
              </a:lnSpc>
              <a:buNone/>
            </a:pPr>
            <a:r>
              <a:rPr lang="en-US" sz="4300" b="1" dirty="0">
                <a:solidFill>
                  <a:srgbClr val="FFE14D"/>
                </a:solidFill>
                <a:latin typeface="Comfortaa" panose="020B0604020202020204" charset="0"/>
                <a:ea typeface="Comfortaa Bold" pitchFamily="34" charset="-122"/>
                <a:cs typeface="Comfortaa Bold" pitchFamily="34" charset="-120"/>
              </a:rPr>
              <a:t>Key Features</a:t>
            </a:r>
            <a:endParaRPr lang="en-US" sz="4300" dirty="0">
              <a:latin typeface="Comfortaa" panose="020B0604020202020204" charset="0"/>
            </a:endParaRPr>
          </a:p>
        </p:txBody>
      </p:sp>
      <p:sp>
        <p:nvSpPr>
          <p:cNvPr id="3" name="Shape 1"/>
          <p:cNvSpPr/>
          <p:nvPr/>
        </p:nvSpPr>
        <p:spPr>
          <a:xfrm>
            <a:off x="1321356" y="2869287"/>
            <a:ext cx="555427" cy="555427"/>
          </a:xfrm>
          <a:prstGeom prst="roundRect">
            <a:avLst>
              <a:gd name="adj" fmla="val 66675"/>
            </a:avLst>
          </a:prstGeom>
          <a:solidFill>
            <a:srgbClr val="46464A"/>
          </a:solidFill>
          <a:ln/>
        </p:spPr>
      </p:sp>
      <p:sp>
        <p:nvSpPr>
          <p:cNvPr id="4" name="Text 2"/>
          <p:cNvSpPr/>
          <p:nvPr/>
        </p:nvSpPr>
        <p:spPr>
          <a:xfrm>
            <a:off x="1534358" y="2982397"/>
            <a:ext cx="129421" cy="329208"/>
          </a:xfrm>
          <a:prstGeom prst="rect">
            <a:avLst/>
          </a:prstGeom>
          <a:noFill/>
          <a:ln/>
        </p:spPr>
        <p:txBody>
          <a:bodyPr wrap="none" lIns="0" tIns="0" rIns="0" bIns="0" rtlCol="0" anchor="t"/>
          <a:lstStyle/>
          <a:p>
            <a:pPr marL="0" indent="0" algn="ctr">
              <a:lnSpc>
                <a:spcPts val="2550"/>
              </a:lnSpc>
              <a:buNone/>
            </a:pPr>
            <a:r>
              <a:rPr lang="en-US" sz="2550" b="1" dirty="0">
                <a:solidFill>
                  <a:srgbClr val="D7D4CC"/>
                </a:solidFill>
                <a:latin typeface="Comfortaa Bold" pitchFamily="34" charset="0"/>
                <a:ea typeface="Comfortaa Bold" pitchFamily="34" charset="-122"/>
                <a:cs typeface="Comfortaa Bold" pitchFamily="34" charset="-120"/>
              </a:rPr>
              <a:t>1</a:t>
            </a:r>
            <a:endParaRPr lang="en-US" sz="2550" dirty="0"/>
          </a:p>
        </p:txBody>
      </p:sp>
      <p:sp>
        <p:nvSpPr>
          <p:cNvPr id="5" name="Text 3"/>
          <p:cNvSpPr/>
          <p:nvPr/>
        </p:nvSpPr>
        <p:spPr>
          <a:xfrm>
            <a:off x="2123599" y="2869287"/>
            <a:ext cx="3029069" cy="685800"/>
          </a:xfrm>
          <a:prstGeom prst="rect">
            <a:avLst/>
          </a:prstGeom>
          <a:noFill/>
          <a:ln/>
        </p:spPr>
        <p:txBody>
          <a:bodyPr wrap="square" lIns="0" tIns="0" rIns="0" bIns="0" rtlCol="0" anchor="t"/>
          <a:lstStyle/>
          <a:p>
            <a:pPr marL="0" indent="0">
              <a:lnSpc>
                <a:spcPts val="2700"/>
              </a:lnSpc>
              <a:buNone/>
            </a:pPr>
            <a:r>
              <a:rPr lang="en-US" sz="2150" b="1" dirty="0">
                <a:solidFill>
                  <a:srgbClr val="D7D4CC"/>
                </a:solidFill>
                <a:latin typeface="Comfortaa" panose="020B0604020202020204" charset="0"/>
                <a:ea typeface="Comfortaa Bold" pitchFamily="34" charset="-122"/>
                <a:cs typeface="Comfortaa Bold" pitchFamily="34" charset="-120"/>
              </a:rPr>
              <a:t>Product Performance</a:t>
            </a:r>
            <a:endParaRPr lang="en-US" sz="2150" dirty="0">
              <a:latin typeface="Comfortaa" panose="020B0604020202020204" charset="0"/>
            </a:endParaRPr>
          </a:p>
        </p:txBody>
      </p:sp>
      <p:sp>
        <p:nvSpPr>
          <p:cNvPr id="6" name="Text 4"/>
          <p:cNvSpPr/>
          <p:nvPr/>
        </p:nvSpPr>
        <p:spPr>
          <a:xfrm>
            <a:off x="2123599" y="3703201"/>
            <a:ext cx="3029069" cy="1580198"/>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Visualizations show import volumes and CIF values for key product categories.</a:t>
            </a:r>
            <a:endParaRPr lang="en-US" sz="1900" dirty="0"/>
          </a:p>
        </p:txBody>
      </p:sp>
      <p:sp>
        <p:nvSpPr>
          <p:cNvPr id="7" name="Shape 5"/>
          <p:cNvSpPr/>
          <p:nvPr/>
        </p:nvSpPr>
        <p:spPr>
          <a:xfrm>
            <a:off x="5399484" y="2869287"/>
            <a:ext cx="555427" cy="555427"/>
          </a:xfrm>
          <a:prstGeom prst="roundRect">
            <a:avLst>
              <a:gd name="adj" fmla="val 66675"/>
            </a:avLst>
          </a:prstGeom>
          <a:solidFill>
            <a:srgbClr val="46464A"/>
          </a:solidFill>
          <a:ln/>
        </p:spPr>
      </p:sp>
      <p:sp>
        <p:nvSpPr>
          <p:cNvPr id="8" name="Text 6"/>
          <p:cNvSpPr/>
          <p:nvPr/>
        </p:nvSpPr>
        <p:spPr>
          <a:xfrm>
            <a:off x="5580340" y="2982397"/>
            <a:ext cx="193596" cy="329208"/>
          </a:xfrm>
          <a:prstGeom prst="rect">
            <a:avLst/>
          </a:prstGeom>
          <a:noFill/>
          <a:ln/>
        </p:spPr>
        <p:txBody>
          <a:bodyPr wrap="none" lIns="0" tIns="0" rIns="0" bIns="0" rtlCol="0" anchor="t"/>
          <a:lstStyle/>
          <a:p>
            <a:pPr marL="0" indent="0" algn="ctr">
              <a:lnSpc>
                <a:spcPts val="2550"/>
              </a:lnSpc>
              <a:buNone/>
            </a:pPr>
            <a:r>
              <a:rPr lang="en-US" sz="2550" b="1" dirty="0">
                <a:solidFill>
                  <a:srgbClr val="D7D4CC"/>
                </a:solidFill>
                <a:latin typeface="Comfortaa Bold" pitchFamily="34" charset="0"/>
                <a:ea typeface="Comfortaa Bold" pitchFamily="34" charset="-122"/>
                <a:cs typeface="Comfortaa Bold" pitchFamily="34" charset="-120"/>
              </a:rPr>
              <a:t>2</a:t>
            </a:r>
            <a:endParaRPr lang="en-US" sz="2550" dirty="0"/>
          </a:p>
        </p:txBody>
      </p:sp>
      <p:sp>
        <p:nvSpPr>
          <p:cNvPr id="9" name="Text 7"/>
          <p:cNvSpPr/>
          <p:nvPr/>
        </p:nvSpPr>
        <p:spPr>
          <a:xfrm>
            <a:off x="6201728" y="2869287"/>
            <a:ext cx="2743200" cy="342900"/>
          </a:xfrm>
          <a:prstGeom prst="rect">
            <a:avLst/>
          </a:prstGeom>
          <a:noFill/>
          <a:ln/>
        </p:spPr>
        <p:txBody>
          <a:bodyPr wrap="none" lIns="0" tIns="0" rIns="0" bIns="0" rtlCol="0" anchor="t"/>
          <a:lstStyle/>
          <a:p>
            <a:pPr marL="0" indent="0">
              <a:lnSpc>
                <a:spcPts val="2700"/>
              </a:lnSpc>
              <a:buNone/>
            </a:pPr>
            <a:r>
              <a:rPr lang="en-US" sz="2150" b="1" dirty="0">
                <a:solidFill>
                  <a:srgbClr val="D7D4CC"/>
                </a:solidFill>
                <a:latin typeface="Comfortaa" panose="020B0604020202020204" charset="0"/>
                <a:ea typeface="Comfortaa Bold" pitchFamily="34" charset="-122"/>
                <a:cs typeface="Comfortaa Bold" pitchFamily="34" charset="-120"/>
              </a:rPr>
              <a:t>Supplier Insights</a:t>
            </a:r>
            <a:endParaRPr lang="en-US" sz="2150" dirty="0">
              <a:latin typeface="Comfortaa" panose="020B0604020202020204" charset="0"/>
            </a:endParaRPr>
          </a:p>
        </p:txBody>
      </p:sp>
      <p:sp>
        <p:nvSpPr>
          <p:cNvPr id="10" name="Text 8"/>
          <p:cNvSpPr/>
          <p:nvPr/>
        </p:nvSpPr>
        <p:spPr>
          <a:xfrm>
            <a:off x="6201728" y="3360301"/>
            <a:ext cx="3029069" cy="1580198"/>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Detailed breakdown of import volumes by supplier to assess performance.</a:t>
            </a:r>
            <a:endParaRPr lang="en-US" sz="1900" dirty="0"/>
          </a:p>
        </p:txBody>
      </p:sp>
      <p:sp>
        <p:nvSpPr>
          <p:cNvPr id="11" name="Shape 9"/>
          <p:cNvSpPr/>
          <p:nvPr/>
        </p:nvSpPr>
        <p:spPr>
          <a:xfrm>
            <a:off x="9477613" y="2869287"/>
            <a:ext cx="555427" cy="555427"/>
          </a:xfrm>
          <a:prstGeom prst="roundRect">
            <a:avLst>
              <a:gd name="adj" fmla="val 66675"/>
            </a:avLst>
          </a:prstGeom>
          <a:solidFill>
            <a:srgbClr val="46464A"/>
          </a:solidFill>
          <a:ln/>
        </p:spPr>
      </p:sp>
      <p:sp>
        <p:nvSpPr>
          <p:cNvPr id="12" name="Text 10"/>
          <p:cNvSpPr/>
          <p:nvPr/>
        </p:nvSpPr>
        <p:spPr>
          <a:xfrm>
            <a:off x="9656683" y="2982397"/>
            <a:ext cx="197168" cy="329208"/>
          </a:xfrm>
          <a:prstGeom prst="rect">
            <a:avLst/>
          </a:prstGeom>
          <a:noFill/>
          <a:ln/>
        </p:spPr>
        <p:txBody>
          <a:bodyPr wrap="none" lIns="0" tIns="0" rIns="0" bIns="0" rtlCol="0" anchor="t"/>
          <a:lstStyle/>
          <a:p>
            <a:pPr marL="0" indent="0" algn="ctr">
              <a:lnSpc>
                <a:spcPts val="2550"/>
              </a:lnSpc>
              <a:buNone/>
            </a:pPr>
            <a:r>
              <a:rPr lang="en-US" sz="2550" b="1" dirty="0">
                <a:solidFill>
                  <a:srgbClr val="D7D4CC"/>
                </a:solidFill>
                <a:latin typeface="Comfortaa Bold" pitchFamily="34" charset="0"/>
                <a:ea typeface="Comfortaa Bold" pitchFamily="34" charset="-122"/>
                <a:cs typeface="Comfortaa Bold" pitchFamily="34" charset="-120"/>
              </a:rPr>
              <a:t>3</a:t>
            </a:r>
            <a:endParaRPr lang="en-US" sz="2550" dirty="0"/>
          </a:p>
        </p:txBody>
      </p:sp>
      <p:sp>
        <p:nvSpPr>
          <p:cNvPr id="13" name="Text 11"/>
          <p:cNvSpPr/>
          <p:nvPr/>
        </p:nvSpPr>
        <p:spPr>
          <a:xfrm>
            <a:off x="10279856" y="2869287"/>
            <a:ext cx="2929295" cy="342900"/>
          </a:xfrm>
          <a:prstGeom prst="rect">
            <a:avLst/>
          </a:prstGeom>
          <a:noFill/>
          <a:ln/>
        </p:spPr>
        <p:txBody>
          <a:bodyPr wrap="none" lIns="0" tIns="0" rIns="0" bIns="0" rtlCol="0" anchor="t"/>
          <a:lstStyle/>
          <a:p>
            <a:pPr marL="0" indent="0">
              <a:lnSpc>
                <a:spcPts val="2700"/>
              </a:lnSpc>
              <a:buNone/>
            </a:pPr>
            <a:r>
              <a:rPr lang="en-US" sz="2150" b="1" dirty="0">
                <a:solidFill>
                  <a:srgbClr val="D7D4CC"/>
                </a:solidFill>
                <a:latin typeface="Comfortaa" panose="020B0604020202020204" charset="0"/>
                <a:ea typeface="Comfortaa Bold" pitchFamily="34" charset="-122"/>
                <a:cs typeface="Comfortaa Bold" pitchFamily="34" charset="-120"/>
              </a:rPr>
              <a:t>Geographic Analysis</a:t>
            </a:r>
            <a:endParaRPr lang="en-US" sz="2150" dirty="0">
              <a:latin typeface="Comfortaa" panose="020B0604020202020204" charset="0"/>
            </a:endParaRPr>
          </a:p>
        </p:txBody>
      </p:sp>
      <p:sp>
        <p:nvSpPr>
          <p:cNvPr id="14" name="Text 12"/>
          <p:cNvSpPr/>
          <p:nvPr/>
        </p:nvSpPr>
        <p:spPr>
          <a:xfrm>
            <a:off x="10279856" y="3360301"/>
            <a:ext cx="3029069" cy="1580198"/>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Insights into shipment origins, including volume and value for each country.</a:t>
            </a:r>
            <a:endParaRPr lang="en-US" sz="1900" dirty="0"/>
          </a:p>
        </p:txBody>
      </p:sp>
      <p:sp>
        <p:nvSpPr>
          <p:cNvPr id="15" name="Shape 13"/>
          <p:cNvSpPr/>
          <p:nvPr/>
        </p:nvSpPr>
        <p:spPr>
          <a:xfrm>
            <a:off x="1321356" y="5807869"/>
            <a:ext cx="555427" cy="555427"/>
          </a:xfrm>
          <a:prstGeom prst="roundRect">
            <a:avLst>
              <a:gd name="adj" fmla="val 66675"/>
            </a:avLst>
          </a:prstGeom>
          <a:solidFill>
            <a:srgbClr val="46464A"/>
          </a:solidFill>
          <a:ln/>
        </p:spPr>
      </p:sp>
      <p:sp>
        <p:nvSpPr>
          <p:cNvPr id="16" name="Text 14"/>
          <p:cNvSpPr/>
          <p:nvPr/>
        </p:nvSpPr>
        <p:spPr>
          <a:xfrm>
            <a:off x="1491615" y="5920978"/>
            <a:ext cx="214908" cy="329208"/>
          </a:xfrm>
          <a:prstGeom prst="rect">
            <a:avLst/>
          </a:prstGeom>
          <a:noFill/>
          <a:ln/>
        </p:spPr>
        <p:txBody>
          <a:bodyPr wrap="none" lIns="0" tIns="0" rIns="0" bIns="0" rtlCol="0" anchor="t"/>
          <a:lstStyle/>
          <a:p>
            <a:pPr marL="0" indent="0" algn="ctr">
              <a:lnSpc>
                <a:spcPts val="2550"/>
              </a:lnSpc>
              <a:buNone/>
            </a:pPr>
            <a:r>
              <a:rPr lang="en-US" sz="2550" b="1" dirty="0">
                <a:solidFill>
                  <a:srgbClr val="D7D4CC"/>
                </a:solidFill>
                <a:latin typeface="Comfortaa Bold" pitchFamily="34" charset="0"/>
                <a:ea typeface="Comfortaa Bold" pitchFamily="34" charset="-122"/>
                <a:cs typeface="Comfortaa Bold" pitchFamily="34" charset="-120"/>
              </a:rPr>
              <a:t>4</a:t>
            </a:r>
            <a:endParaRPr lang="en-US" sz="2550" dirty="0"/>
          </a:p>
        </p:txBody>
      </p:sp>
      <p:sp>
        <p:nvSpPr>
          <p:cNvPr id="17" name="Text 15"/>
          <p:cNvSpPr/>
          <p:nvPr/>
        </p:nvSpPr>
        <p:spPr>
          <a:xfrm>
            <a:off x="2123599" y="5807869"/>
            <a:ext cx="2743200" cy="342900"/>
          </a:xfrm>
          <a:prstGeom prst="rect">
            <a:avLst/>
          </a:prstGeom>
          <a:noFill/>
          <a:ln/>
        </p:spPr>
        <p:txBody>
          <a:bodyPr wrap="none" lIns="0" tIns="0" rIns="0" bIns="0" rtlCol="0" anchor="t"/>
          <a:lstStyle/>
          <a:p>
            <a:pPr marL="0" indent="0">
              <a:lnSpc>
                <a:spcPts val="2700"/>
              </a:lnSpc>
              <a:buNone/>
            </a:pPr>
            <a:r>
              <a:rPr lang="en-US" sz="2150" b="1" dirty="0">
                <a:solidFill>
                  <a:srgbClr val="D7D4CC"/>
                </a:solidFill>
                <a:latin typeface="Comfortaa" panose="020B0604020202020204" charset="0"/>
                <a:ea typeface="Comfortaa Bold" pitchFamily="34" charset="-122"/>
                <a:cs typeface="Comfortaa Bold" pitchFamily="34" charset="-120"/>
              </a:rPr>
              <a:t>Interactive Filters</a:t>
            </a:r>
            <a:endParaRPr lang="en-US" sz="2150" dirty="0">
              <a:latin typeface="Comfortaa" panose="020B0604020202020204" charset="0"/>
            </a:endParaRPr>
          </a:p>
        </p:txBody>
      </p:sp>
      <p:sp>
        <p:nvSpPr>
          <p:cNvPr id="18" name="Text 16"/>
          <p:cNvSpPr/>
          <p:nvPr/>
        </p:nvSpPr>
        <p:spPr>
          <a:xfrm>
            <a:off x="2123599" y="6298882"/>
            <a:ext cx="11185446" cy="395049"/>
          </a:xfrm>
          <a:prstGeom prst="rect">
            <a:avLst/>
          </a:prstGeom>
          <a:noFill/>
          <a:ln/>
        </p:spPr>
        <p:txBody>
          <a:bodyPr wrap="non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Users can drill down into specific metrics for detailed analysis.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321356" y="2662357"/>
            <a:ext cx="6234827" cy="685800"/>
          </a:xfrm>
          <a:prstGeom prst="rect">
            <a:avLst/>
          </a:prstGeom>
          <a:noFill/>
          <a:ln/>
        </p:spPr>
        <p:txBody>
          <a:bodyPr wrap="none" lIns="0" tIns="0" rIns="0" bIns="0" rtlCol="0" anchor="t"/>
          <a:lstStyle/>
          <a:p>
            <a:pPr marL="0" indent="0">
              <a:lnSpc>
                <a:spcPts val="5400"/>
              </a:lnSpc>
              <a:buNone/>
            </a:pPr>
            <a:r>
              <a:rPr lang="en-US" sz="4300" b="1" dirty="0">
                <a:solidFill>
                  <a:srgbClr val="FFE14D"/>
                </a:solidFill>
                <a:latin typeface="Comfortaa" panose="020B0604020202020204" charset="0"/>
                <a:ea typeface="Comfortaa Bold" pitchFamily="34" charset="-122"/>
                <a:cs typeface="Comfortaa Bold" pitchFamily="34" charset="-120"/>
              </a:rPr>
              <a:t>Tech Stack and Setup</a:t>
            </a:r>
            <a:endParaRPr lang="en-US" sz="4300" dirty="0">
              <a:latin typeface="Comfortaa" panose="020B0604020202020204" charset="0"/>
            </a:endParaRPr>
          </a:p>
        </p:txBody>
      </p:sp>
      <p:sp>
        <p:nvSpPr>
          <p:cNvPr id="3" name="Text 1"/>
          <p:cNvSpPr/>
          <p:nvPr/>
        </p:nvSpPr>
        <p:spPr>
          <a:xfrm>
            <a:off x="1321356" y="3965258"/>
            <a:ext cx="2743200" cy="342900"/>
          </a:xfrm>
          <a:prstGeom prst="rect">
            <a:avLst/>
          </a:prstGeom>
          <a:noFill/>
          <a:ln/>
        </p:spPr>
        <p:txBody>
          <a:bodyPr wrap="none" lIns="0" tIns="0" rIns="0" bIns="0" rtlCol="0" anchor="t"/>
          <a:lstStyle/>
          <a:p>
            <a:pPr marL="0" indent="0">
              <a:lnSpc>
                <a:spcPts val="2700"/>
              </a:lnSpc>
              <a:buNone/>
            </a:pPr>
            <a:r>
              <a:rPr lang="en-US" sz="2150" b="1" dirty="0">
                <a:solidFill>
                  <a:srgbClr val="FFE14D"/>
                </a:solidFill>
                <a:latin typeface="Comfortaa" panose="020B0604020202020204" charset="0"/>
                <a:ea typeface="Comfortaa Bold" pitchFamily="34" charset="-122"/>
                <a:cs typeface="Comfortaa Bold" pitchFamily="34" charset="-120"/>
              </a:rPr>
              <a:t>Tools</a:t>
            </a:r>
            <a:endParaRPr lang="en-US" sz="2150" dirty="0">
              <a:latin typeface="Comfortaa" panose="020B0604020202020204" charset="0"/>
            </a:endParaRPr>
          </a:p>
        </p:txBody>
      </p:sp>
      <p:sp>
        <p:nvSpPr>
          <p:cNvPr id="4" name="Text 2"/>
          <p:cNvSpPr/>
          <p:nvPr/>
        </p:nvSpPr>
        <p:spPr>
          <a:xfrm>
            <a:off x="1321356" y="4554974"/>
            <a:ext cx="5692735" cy="790099"/>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Power BI for visualization and Power Query for data transformation.</a:t>
            </a:r>
            <a:endParaRPr lang="en-US" sz="1900" dirty="0"/>
          </a:p>
        </p:txBody>
      </p:sp>
      <p:sp>
        <p:nvSpPr>
          <p:cNvPr id="5" name="Text 3"/>
          <p:cNvSpPr/>
          <p:nvPr/>
        </p:nvSpPr>
        <p:spPr>
          <a:xfrm>
            <a:off x="7623929" y="3965258"/>
            <a:ext cx="2743200" cy="342900"/>
          </a:xfrm>
          <a:prstGeom prst="rect">
            <a:avLst/>
          </a:prstGeom>
          <a:noFill/>
          <a:ln/>
        </p:spPr>
        <p:txBody>
          <a:bodyPr wrap="none" lIns="0" tIns="0" rIns="0" bIns="0" rtlCol="0" anchor="t"/>
          <a:lstStyle/>
          <a:p>
            <a:pPr marL="0" indent="0">
              <a:lnSpc>
                <a:spcPts val="2700"/>
              </a:lnSpc>
              <a:buNone/>
            </a:pPr>
            <a:r>
              <a:rPr lang="en-US" sz="2150" b="1" dirty="0">
                <a:solidFill>
                  <a:srgbClr val="FFE14D"/>
                </a:solidFill>
                <a:latin typeface="Comfortaa" panose="020B0604020202020204" charset="0"/>
                <a:ea typeface="Comfortaa Bold" pitchFamily="34" charset="-122"/>
                <a:cs typeface="Comfortaa Bold" pitchFamily="34" charset="-120"/>
              </a:rPr>
              <a:t>Data Source</a:t>
            </a:r>
            <a:endParaRPr lang="en-US" sz="2150" dirty="0">
              <a:latin typeface="Comfortaa" panose="020B0604020202020204" charset="0"/>
            </a:endParaRPr>
          </a:p>
        </p:txBody>
      </p:sp>
      <p:sp>
        <p:nvSpPr>
          <p:cNvPr id="6" name="Text 4"/>
          <p:cNvSpPr/>
          <p:nvPr/>
        </p:nvSpPr>
        <p:spPr>
          <a:xfrm>
            <a:off x="7623929" y="4554974"/>
            <a:ext cx="5692735" cy="790099"/>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Supply Chain Import Data available in the excel file.</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321356" y="1270397"/>
            <a:ext cx="9225439" cy="685800"/>
          </a:xfrm>
          <a:prstGeom prst="rect">
            <a:avLst/>
          </a:prstGeom>
          <a:noFill/>
          <a:ln/>
        </p:spPr>
        <p:txBody>
          <a:bodyPr wrap="none" lIns="0" tIns="0" rIns="0" bIns="0" rtlCol="0" anchor="t"/>
          <a:lstStyle/>
          <a:p>
            <a:pPr marL="0" indent="0">
              <a:lnSpc>
                <a:spcPts val="5400"/>
              </a:lnSpc>
              <a:buNone/>
            </a:pPr>
            <a:r>
              <a:rPr lang="en-US" sz="4300" b="1" dirty="0">
                <a:solidFill>
                  <a:srgbClr val="FFE14D"/>
                </a:solidFill>
                <a:latin typeface="Comfortaa" panose="020B0604020202020204" charset="0"/>
                <a:ea typeface="Comfortaa Bold" pitchFamily="34" charset="-122"/>
                <a:cs typeface="Comfortaa Bold" pitchFamily="34" charset="-120"/>
              </a:rPr>
              <a:t>Data Preparation and Measures</a:t>
            </a:r>
            <a:endParaRPr lang="en-US" sz="4300" dirty="0">
              <a:latin typeface="Comfortaa" panose="020B0604020202020204" charset="0"/>
            </a:endParaRPr>
          </a:p>
        </p:txBody>
      </p:sp>
      <p:sp>
        <p:nvSpPr>
          <p:cNvPr id="3" name="Shape 1"/>
          <p:cNvSpPr/>
          <p:nvPr/>
        </p:nvSpPr>
        <p:spPr>
          <a:xfrm>
            <a:off x="1676400" y="2326481"/>
            <a:ext cx="30480" cy="4632722"/>
          </a:xfrm>
          <a:prstGeom prst="roundRect">
            <a:avLst>
              <a:gd name="adj" fmla="val 1215000"/>
            </a:avLst>
          </a:prstGeom>
          <a:solidFill>
            <a:srgbClr val="5F5F63"/>
          </a:solidFill>
          <a:ln/>
        </p:spPr>
      </p:sp>
      <p:sp>
        <p:nvSpPr>
          <p:cNvPr id="4" name="Shape 2"/>
          <p:cNvSpPr/>
          <p:nvPr/>
        </p:nvSpPr>
        <p:spPr>
          <a:xfrm>
            <a:off x="1938873" y="2866549"/>
            <a:ext cx="864037" cy="30480"/>
          </a:xfrm>
          <a:prstGeom prst="roundRect">
            <a:avLst>
              <a:gd name="adj" fmla="val 1215000"/>
            </a:avLst>
          </a:prstGeom>
          <a:solidFill>
            <a:srgbClr val="5F5F63"/>
          </a:solidFill>
          <a:ln/>
        </p:spPr>
      </p:sp>
      <p:sp>
        <p:nvSpPr>
          <p:cNvPr id="5" name="Shape 3"/>
          <p:cNvSpPr/>
          <p:nvPr/>
        </p:nvSpPr>
        <p:spPr>
          <a:xfrm>
            <a:off x="1413927" y="2604135"/>
            <a:ext cx="555427" cy="555427"/>
          </a:xfrm>
          <a:prstGeom prst="roundRect">
            <a:avLst>
              <a:gd name="adj" fmla="val 66675"/>
            </a:avLst>
          </a:prstGeom>
          <a:solidFill>
            <a:srgbClr val="46464A"/>
          </a:solidFill>
          <a:ln/>
        </p:spPr>
      </p:sp>
      <p:sp>
        <p:nvSpPr>
          <p:cNvPr id="6" name="Text 4"/>
          <p:cNvSpPr/>
          <p:nvPr/>
        </p:nvSpPr>
        <p:spPr>
          <a:xfrm>
            <a:off x="1626930" y="2717244"/>
            <a:ext cx="129421" cy="329208"/>
          </a:xfrm>
          <a:prstGeom prst="rect">
            <a:avLst/>
          </a:prstGeom>
          <a:noFill/>
          <a:ln/>
        </p:spPr>
        <p:txBody>
          <a:bodyPr wrap="none" lIns="0" tIns="0" rIns="0" bIns="0" rtlCol="0" anchor="t"/>
          <a:lstStyle/>
          <a:p>
            <a:pPr marL="0" indent="0" algn="ctr">
              <a:lnSpc>
                <a:spcPts val="2550"/>
              </a:lnSpc>
              <a:buNone/>
            </a:pPr>
            <a:r>
              <a:rPr lang="en-US" sz="2550" b="1" dirty="0">
                <a:solidFill>
                  <a:srgbClr val="D7D4CC"/>
                </a:solidFill>
                <a:latin typeface="Comfortaa Bold" pitchFamily="34" charset="0"/>
                <a:ea typeface="Comfortaa Bold" pitchFamily="34" charset="-122"/>
                <a:cs typeface="Comfortaa Bold" pitchFamily="34" charset="-120"/>
              </a:rPr>
              <a:t>1</a:t>
            </a:r>
            <a:endParaRPr lang="en-US" sz="2550" dirty="0"/>
          </a:p>
        </p:txBody>
      </p:sp>
      <p:sp>
        <p:nvSpPr>
          <p:cNvPr id="7" name="Text 5"/>
          <p:cNvSpPr/>
          <p:nvPr/>
        </p:nvSpPr>
        <p:spPr>
          <a:xfrm>
            <a:off x="3049429" y="2573298"/>
            <a:ext cx="2743200" cy="342900"/>
          </a:xfrm>
          <a:prstGeom prst="rect">
            <a:avLst/>
          </a:prstGeom>
          <a:noFill/>
          <a:ln/>
        </p:spPr>
        <p:txBody>
          <a:bodyPr wrap="none" lIns="0" tIns="0" rIns="0" bIns="0" rtlCol="0" anchor="t"/>
          <a:lstStyle/>
          <a:p>
            <a:pPr marL="0" indent="0" algn="l">
              <a:lnSpc>
                <a:spcPts val="2700"/>
              </a:lnSpc>
              <a:buNone/>
            </a:pPr>
            <a:r>
              <a:rPr lang="en-US" sz="2150" b="1" dirty="0">
                <a:solidFill>
                  <a:srgbClr val="D7D4CC"/>
                </a:solidFill>
                <a:latin typeface="Comfortaa" panose="020B0604020202020204" charset="0"/>
                <a:ea typeface="Comfortaa Bold" pitchFamily="34" charset="-122"/>
                <a:cs typeface="Comfortaa Bold" pitchFamily="34" charset="-120"/>
              </a:rPr>
              <a:t>Import Data</a:t>
            </a:r>
            <a:endParaRPr lang="en-US" sz="2150" dirty="0">
              <a:latin typeface="Comfortaa" panose="020B0604020202020204" charset="0"/>
            </a:endParaRPr>
          </a:p>
        </p:txBody>
      </p:sp>
      <p:sp>
        <p:nvSpPr>
          <p:cNvPr id="8" name="Text 6"/>
          <p:cNvSpPr/>
          <p:nvPr/>
        </p:nvSpPr>
        <p:spPr>
          <a:xfrm>
            <a:off x="3049429" y="3064312"/>
            <a:ext cx="10259616" cy="395049"/>
          </a:xfrm>
          <a:prstGeom prst="rect">
            <a:avLst/>
          </a:prstGeom>
          <a:noFill/>
          <a:ln/>
        </p:spPr>
        <p:txBody>
          <a:bodyPr wrap="none" lIns="0" tIns="0" rIns="0" bIns="0" rtlCol="0" anchor="t"/>
          <a:lstStyle/>
          <a:p>
            <a:pPr>
              <a:lnSpc>
                <a:spcPts val="3100"/>
              </a:lnSpc>
            </a:pPr>
            <a:r>
              <a:rPr lang="en-US" sz="1900" dirty="0">
                <a:solidFill>
                  <a:srgbClr val="D7D4CC"/>
                </a:solidFill>
                <a:latin typeface="Raleway Medium" pitchFamily="34" charset="0"/>
                <a:ea typeface="Raleway Medium" pitchFamily="34" charset="-122"/>
                <a:cs typeface="Raleway Medium" pitchFamily="34" charset="-120"/>
              </a:rPr>
              <a:t>Import raw Supply Chain data from excel files.</a:t>
            </a:r>
            <a:endParaRPr lang="en-US" sz="1900" dirty="0"/>
          </a:p>
        </p:txBody>
      </p:sp>
      <p:sp>
        <p:nvSpPr>
          <p:cNvPr id="9" name="Shape 7"/>
          <p:cNvSpPr/>
          <p:nvPr/>
        </p:nvSpPr>
        <p:spPr>
          <a:xfrm>
            <a:off x="1938873" y="4493062"/>
            <a:ext cx="864037" cy="30480"/>
          </a:xfrm>
          <a:prstGeom prst="roundRect">
            <a:avLst>
              <a:gd name="adj" fmla="val 1215000"/>
            </a:avLst>
          </a:prstGeom>
          <a:solidFill>
            <a:srgbClr val="5F5F63"/>
          </a:solidFill>
          <a:ln/>
        </p:spPr>
      </p:sp>
      <p:sp>
        <p:nvSpPr>
          <p:cNvPr id="10" name="Shape 8"/>
          <p:cNvSpPr/>
          <p:nvPr/>
        </p:nvSpPr>
        <p:spPr>
          <a:xfrm>
            <a:off x="1413927" y="4230648"/>
            <a:ext cx="555427" cy="555427"/>
          </a:xfrm>
          <a:prstGeom prst="roundRect">
            <a:avLst>
              <a:gd name="adj" fmla="val 66675"/>
            </a:avLst>
          </a:prstGeom>
          <a:solidFill>
            <a:srgbClr val="46464A"/>
          </a:solidFill>
          <a:ln/>
        </p:spPr>
      </p:sp>
      <p:sp>
        <p:nvSpPr>
          <p:cNvPr id="11" name="Text 9"/>
          <p:cNvSpPr/>
          <p:nvPr/>
        </p:nvSpPr>
        <p:spPr>
          <a:xfrm>
            <a:off x="1594783" y="4343757"/>
            <a:ext cx="193596" cy="329208"/>
          </a:xfrm>
          <a:prstGeom prst="rect">
            <a:avLst/>
          </a:prstGeom>
          <a:noFill/>
          <a:ln/>
        </p:spPr>
        <p:txBody>
          <a:bodyPr wrap="none" lIns="0" tIns="0" rIns="0" bIns="0" rtlCol="0" anchor="t"/>
          <a:lstStyle/>
          <a:p>
            <a:pPr marL="0" indent="0" algn="ctr">
              <a:lnSpc>
                <a:spcPts val="2550"/>
              </a:lnSpc>
              <a:buNone/>
            </a:pPr>
            <a:r>
              <a:rPr lang="en-US" sz="2550" b="1" dirty="0">
                <a:solidFill>
                  <a:srgbClr val="D7D4CC"/>
                </a:solidFill>
                <a:latin typeface="Comfortaa Bold" pitchFamily="34" charset="0"/>
                <a:ea typeface="Comfortaa Bold" pitchFamily="34" charset="-122"/>
                <a:cs typeface="Comfortaa Bold" pitchFamily="34" charset="-120"/>
              </a:rPr>
              <a:t>2</a:t>
            </a:r>
            <a:endParaRPr lang="en-US" sz="2550" dirty="0"/>
          </a:p>
        </p:txBody>
      </p:sp>
      <p:sp>
        <p:nvSpPr>
          <p:cNvPr id="12" name="Text 10"/>
          <p:cNvSpPr/>
          <p:nvPr/>
        </p:nvSpPr>
        <p:spPr>
          <a:xfrm>
            <a:off x="3049429" y="4199811"/>
            <a:ext cx="2743200" cy="342900"/>
          </a:xfrm>
          <a:prstGeom prst="rect">
            <a:avLst/>
          </a:prstGeom>
          <a:noFill/>
          <a:ln/>
        </p:spPr>
        <p:txBody>
          <a:bodyPr wrap="none" lIns="0" tIns="0" rIns="0" bIns="0" rtlCol="0" anchor="t"/>
          <a:lstStyle/>
          <a:p>
            <a:pPr marL="0" indent="0" algn="l">
              <a:lnSpc>
                <a:spcPts val="2700"/>
              </a:lnSpc>
              <a:buNone/>
            </a:pPr>
            <a:r>
              <a:rPr lang="en-US" sz="2150" b="1" dirty="0">
                <a:solidFill>
                  <a:srgbClr val="D7D4CC"/>
                </a:solidFill>
                <a:latin typeface="Comfortaa" panose="020B0604020202020204" charset="0"/>
                <a:ea typeface="Comfortaa Bold" pitchFamily="34" charset="-122"/>
                <a:cs typeface="Comfortaa Bold" pitchFamily="34" charset="-120"/>
              </a:rPr>
              <a:t>Data Cleaning</a:t>
            </a:r>
            <a:endParaRPr lang="en-US" sz="2150" dirty="0">
              <a:latin typeface="Comfortaa" panose="020B0604020202020204" charset="0"/>
            </a:endParaRPr>
          </a:p>
        </p:txBody>
      </p:sp>
      <p:sp>
        <p:nvSpPr>
          <p:cNvPr id="13" name="Text 11"/>
          <p:cNvSpPr/>
          <p:nvPr/>
        </p:nvSpPr>
        <p:spPr>
          <a:xfrm>
            <a:off x="3049429" y="4690824"/>
            <a:ext cx="10259616" cy="395049"/>
          </a:xfrm>
          <a:prstGeom prst="rect">
            <a:avLst/>
          </a:prstGeom>
          <a:noFill/>
          <a:ln/>
        </p:spPr>
        <p:txBody>
          <a:bodyPr wrap="none" lIns="0" tIns="0" rIns="0" bIns="0" rtlCol="0" anchor="t"/>
          <a:lstStyle/>
          <a:p>
            <a:pPr marL="0" indent="0" algn="l">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Use Power Query to correct inconsistencies in supplier names and product descriptions.</a:t>
            </a:r>
            <a:endParaRPr lang="en-US" sz="1900" dirty="0"/>
          </a:p>
        </p:txBody>
      </p:sp>
      <p:sp>
        <p:nvSpPr>
          <p:cNvPr id="14" name="Shape 12"/>
          <p:cNvSpPr/>
          <p:nvPr/>
        </p:nvSpPr>
        <p:spPr>
          <a:xfrm>
            <a:off x="1938873" y="6119574"/>
            <a:ext cx="864037" cy="30480"/>
          </a:xfrm>
          <a:prstGeom prst="roundRect">
            <a:avLst>
              <a:gd name="adj" fmla="val 1215000"/>
            </a:avLst>
          </a:prstGeom>
          <a:solidFill>
            <a:srgbClr val="5F5F63"/>
          </a:solidFill>
          <a:ln/>
        </p:spPr>
      </p:sp>
      <p:sp>
        <p:nvSpPr>
          <p:cNvPr id="15" name="Shape 13"/>
          <p:cNvSpPr/>
          <p:nvPr/>
        </p:nvSpPr>
        <p:spPr>
          <a:xfrm>
            <a:off x="1413927" y="5857161"/>
            <a:ext cx="555427" cy="555427"/>
          </a:xfrm>
          <a:prstGeom prst="roundRect">
            <a:avLst>
              <a:gd name="adj" fmla="val 66675"/>
            </a:avLst>
          </a:prstGeom>
          <a:solidFill>
            <a:srgbClr val="46464A"/>
          </a:solidFill>
          <a:ln/>
        </p:spPr>
      </p:sp>
      <p:sp>
        <p:nvSpPr>
          <p:cNvPr id="16" name="Text 14"/>
          <p:cNvSpPr/>
          <p:nvPr/>
        </p:nvSpPr>
        <p:spPr>
          <a:xfrm>
            <a:off x="1592997" y="5970270"/>
            <a:ext cx="197168" cy="329208"/>
          </a:xfrm>
          <a:prstGeom prst="rect">
            <a:avLst/>
          </a:prstGeom>
          <a:noFill/>
          <a:ln/>
        </p:spPr>
        <p:txBody>
          <a:bodyPr wrap="none" lIns="0" tIns="0" rIns="0" bIns="0" rtlCol="0" anchor="t"/>
          <a:lstStyle/>
          <a:p>
            <a:pPr marL="0" indent="0" algn="ctr">
              <a:lnSpc>
                <a:spcPts val="2550"/>
              </a:lnSpc>
              <a:buNone/>
            </a:pPr>
            <a:r>
              <a:rPr lang="en-US" sz="2550" b="1" dirty="0">
                <a:solidFill>
                  <a:srgbClr val="D7D4CC"/>
                </a:solidFill>
                <a:latin typeface="Comfortaa Bold" pitchFamily="34" charset="0"/>
                <a:ea typeface="Comfortaa Bold" pitchFamily="34" charset="-122"/>
                <a:cs typeface="Comfortaa Bold" pitchFamily="34" charset="-120"/>
              </a:rPr>
              <a:t>3</a:t>
            </a:r>
            <a:endParaRPr lang="en-US" sz="2550" dirty="0"/>
          </a:p>
        </p:txBody>
      </p:sp>
      <p:sp>
        <p:nvSpPr>
          <p:cNvPr id="17" name="Text 15"/>
          <p:cNvSpPr/>
          <p:nvPr/>
        </p:nvSpPr>
        <p:spPr>
          <a:xfrm>
            <a:off x="3049429" y="5826323"/>
            <a:ext cx="2743200" cy="342900"/>
          </a:xfrm>
          <a:prstGeom prst="rect">
            <a:avLst/>
          </a:prstGeom>
          <a:noFill/>
          <a:ln/>
        </p:spPr>
        <p:txBody>
          <a:bodyPr wrap="none" lIns="0" tIns="0" rIns="0" bIns="0" rtlCol="0" anchor="t"/>
          <a:lstStyle/>
          <a:p>
            <a:pPr marL="0" indent="0" algn="l">
              <a:lnSpc>
                <a:spcPts val="2700"/>
              </a:lnSpc>
              <a:buNone/>
            </a:pPr>
            <a:r>
              <a:rPr lang="en-US" sz="2150" b="1" dirty="0">
                <a:solidFill>
                  <a:srgbClr val="D7D4CC"/>
                </a:solidFill>
                <a:latin typeface="Comfortaa" panose="020B0604020202020204" charset="0"/>
                <a:ea typeface="Comfortaa Bold" pitchFamily="34" charset="-122"/>
                <a:cs typeface="Comfortaa Bold" pitchFamily="34" charset="-120"/>
              </a:rPr>
              <a:t>Create Measures</a:t>
            </a:r>
            <a:endParaRPr lang="en-US" sz="2150" dirty="0">
              <a:latin typeface="Comfortaa" panose="020B0604020202020204" charset="0"/>
            </a:endParaRPr>
          </a:p>
        </p:txBody>
      </p:sp>
      <p:sp>
        <p:nvSpPr>
          <p:cNvPr id="18" name="Text 16"/>
          <p:cNvSpPr/>
          <p:nvPr/>
        </p:nvSpPr>
        <p:spPr>
          <a:xfrm>
            <a:off x="3049429" y="6317337"/>
            <a:ext cx="10259616" cy="395049"/>
          </a:xfrm>
          <a:prstGeom prst="rect">
            <a:avLst/>
          </a:prstGeom>
          <a:noFill/>
          <a:ln/>
        </p:spPr>
        <p:txBody>
          <a:bodyPr wrap="none" lIns="0" tIns="0" rIns="0" bIns="0" rtlCol="0" anchor="t"/>
          <a:lstStyle/>
          <a:p>
            <a:pPr marL="0" indent="0" algn="l">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Develop DAX necessary measures like total volume and total shipments.</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1321356" y="959882"/>
            <a:ext cx="5987891" cy="685800"/>
          </a:xfrm>
          <a:prstGeom prst="rect">
            <a:avLst/>
          </a:prstGeom>
          <a:noFill/>
          <a:ln/>
        </p:spPr>
        <p:txBody>
          <a:bodyPr wrap="none" lIns="0" tIns="0" rIns="0" bIns="0" rtlCol="0" anchor="t"/>
          <a:lstStyle/>
          <a:p>
            <a:pPr marL="0" indent="0">
              <a:lnSpc>
                <a:spcPts val="5400"/>
              </a:lnSpc>
              <a:buNone/>
            </a:pPr>
            <a:r>
              <a:rPr lang="en-US" sz="4300" b="1" dirty="0">
                <a:solidFill>
                  <a:srgbClr val="FFE14D"/>
                </a:solidFill>
                <a:latin typeface="Comfortaa" panose="020B0604020202020204" charset="0"/>
                <a:ea typeface="Comfortaa Bold" pitchFamily="34" charset="-122"/>
                <a:cs typeface="Comfortaa Bold" pitchFamily="34" charset="-120"/>
              </a:rPr>
              <a:t>Dashboard Overview</a:t>
            </a:r>
            <a:endParaRPr lang="en-US" sz="4300" dirty="0">
              <a:latin typeface="Comfortaa" panose="020B0604020202020204" charset="0"/>
            </a:endParaRPr>
          </a:p>
        </p:txBody>
      </p:sp>
      <p:sp>
        <p:nvSpPr>
          <p:cNvPr id="3" name="Shape 1"/>
          <p:cNvSpPr/>
          <p:nvPr/>
        </p:nvSpPr>
        <p:spPr>
          <a:xfrm>
            <a:off x="1321236" y="1793795"/>
            <a:ext cx="5870496" cy="1774746"/>
          </a:xfrm>
          <a:prstGeom prst="roundRect">
            <a:avLst>
              <a:gd name="adj" fmla="val 20867"/>
            </a:avLst>
          </a:prstGeom>
          <a:solidFill>
            <a:srgbClr val="46464A"/>
          </a:solidFill>
          <a:ln/>
        </p:spPr>
        <p:txBody>
          <a:bodyPr/>
          <a:lstStyle/>
          <a:p>
            <a:endParaRPr lang="en-US" dirty="0"/>
          </a:p>
        </p:txBody>
      </p:sp>
      <p:sp>
        <p:nvSpPr>
          <p:cNvPr id="4" name="Text 2"/>
          <p:cNvSpPr/>
          <p:nvPr/>
        </p:nvSpPr>
        <p:spPr>
          <a:xfrm>
            <a:off x="1568172" y="2015025"/>
            <a:ext cx="2743200" cy="342900"/>
          </a:xfrm>
          <a:prstGeom prst="rect">
            <a:avLst/>
          </a:prstGeom>
          <a:noFill/>
          <a:ln/>
        </p:spPr>
        <p:txBody>
          <a:bodyPr wrap="none" lIns="0" tIns="0" rIns="0" bIns="0" rtlCol="0" anchor="t"/>
          <a:lstStyle/>
          <a:p>
            <a:pPr marL="0" indent="0">
              <a:lnSpc>
                <a:spcPts val="2700"/>
              </a:lnSpc>
              <a:buNone/>
            </a:pPr>
            <a:r>
              <a:rPr lang="en-US" sz="2150" b="1" dirty="0">
                <a:solidFill>
                  <a:srgbClr val="D7D4CC"/>
                </a:solidFill>
                <a:latin typeface="Comfortaa" panose="020B0604020202020204" charset="0"/>
                <a:ea typeface="Comfortaa Bold" pitchFamily="34" charset="-122"/>
                <a:cs typeface="Comfortaa Bold" pitchFamily="34" charset="-120"/>
              </a:rPr>
              <a:t>Home Page</a:t>
            </a:r>
            <a:endParaRPr lang="en-US" sz="2150" dirty="0">
              <a:latin typeface="Comfortaa" panose="020B0604020202020204" charset="0"/>
            </a:endParaRPr>
          </a:p>
        </p:txBody>
      </p:sp>
      <p:sp>
        <p:nvSpPr>
          <p:cNvPr id="5" name="Text 3"/>
          <p:cNvSpPr/>
          <p:nvPr/>
        </p:nvSpPr>
        <p:spPr>
          <a:xfrm>
            <a:off x="1568172" y="2443103"/>
            <a:ext cx="5376863" cy="790099"/>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Overview of total import volume, CIF value, and key metrics.</a:t>
            </a:r>
            <a:endParaRPr lang="en-US" sz="1900" dirty="0"/>
          </a:p>
        </p:txBody>
      </p:sp>
      <p:sp>
        <p:nvSpPr>
          <p:cNvPr id="6" name="Shape 4"/>
          <p:cNvSpPr/>
          <p:nvPr/>
        </p:nvSpPr>
        <p:spPr>
          <a:xfrm>
            <a:off x="7438668" y="2744629"/>
            <a:ext cx="5870496" cy="1774746"/>
          </a:xfrm>
          <a:prstGeom prst="roundRect">
            <a:avLst>
              <a:gd name="adj" fmla="val 20867"/>
            </a:avLst>
          </a:prstGeom>
          <a:solidFill>
            <a:srgbClr val="46464A"/>
          </a:solidFill>
          <a:ln/>
        </p:spPr>
      </p:sp>
      <p:sp>
        <p:nvSpPr>
          <p:cNvPr id="7" name="Text 5"/>
          <p:cNvSpPr/>
          <p:nvPr/>
        </p:nvSpPr>
        <p:spPr>
          <a:xfrm>
            <a:off x="7685484" y="2991445"/>
            <a:ext cx="2743200" cy="342900"/>
          </a:xfrm>
          <a:prstGeom prst="rect">
            <a:avLst/>
          </a:prstGeom>
          <a:noFill/>
          <a:ln/>
        </p:spPr>
        <p:txBody>
          <a:bodyPr wrap="none" lIns="0" tIns="0" rIns="0" bIns="0" rtlCol="0" anchor="t"/>
          <a:lstStyle/>
          <a:p>
            <a:pPr marL="0" indent="0">
              <a:lnSpc>
                <a:spcPts val="2700"/>
              </a:lnSpc>
              <a:buNone/>
            </a:pPr>
            <a:r>
              <a:rPr lang="en-US" sz="2150" b="1" dirty="0">
                <a:solidFill>
                  <a:srgbClr val="D7D4CC"/>
                </a:solidFill>
                <a:latin typeface="Comfortaa" panose="020B0604020202020204" charset="0"/>
                <a:ea typeface="Comfortaa Bold" pitchFamily="34" charset="-122"/>
                <a:cs typeface="Comfortaa Bold" pitchFamily="34" charset="-120"/>
              </a:rPr>
              <a:t>Product Analysis</a:t>
            </a:r>
            <a:endParaRPr lang="en-US" sz="2150" dirty="0">
              <a:latin typeface="Comfortaa" panose="020B0604020202020204" charset="0"/>
            </a:endParaRPr>
          </a:p>
        </p:txBody>
      </p:sp>
      <p:sp>
        <p:nvSpPr>
          <p:cNvPr id="8" name="Text 6"/>
          <p:cNvSpPr/>
          <p:nvPr/>
        </p:nvSpPr>
        <p:spPr>
          <a:xfrm>
            <a:off x="7685484" y="3482459"/>
            <a:ext cx="5376863" cy="790099"/>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Insights into product performance based on HS codes and costs.</a:t>
            </a:r>
            <a:endParaRPr lang="en-US" sz="1900" dirty="0"/>
          </a:p>
        </p:txBody>
      </p:sp>
      <p:sp>
        <p:nvSpPr>
          <p:cNvPr id="9" name="Shape 7"/>
          <p:cNvSpPr/>
          <p:nvPr/>
        </p:nvSpPr>
        <p:spPr>
          <a:xfrm>
            <a:off x="1321356" y="4048867"/>
            <a:ext cx="5870496" cy="1774746"/>
          </a:xfrm>
          <a:prstGeom prst="roundRect">
            <a:avLst>
              <a:gd name="adj" fmla="val 20867"/>
            </a:avLst>
          </a:prstGeom>
          <a:solidFill>
            <a:srgbClr val="46464A"/>
          </a:solidFill>
          <a:ln/>
        </p:spPr>
        <p:txBody>
          <a:bodyPr/>
          <a:lstStyle/>
          <a:p>
            <a:endParaRPr lang="en-US" dirty="0"/>
          </a:p>
        </p:txBody>
      </p:sp>
      <p:sp>
        <p:nvSpPr>
          <p:cNvPr id="10" name="Text 8"/>
          <p:cNvSpPr/>
          <p:nvPr/>
        </p:nvSpPr>
        <p:spPr>
          <a:xfrm>
            <a:off x="1568172" y="4337703"/>
            <a:ext cx="2743200" cy="342900"/>
          </a:xfrm>
          <a:prstGeom prst="rect">
            <a:avLst/>
          </a:prstGeom>
          <a:noFill/>
          <a:ln/>
        </p:spPr>
        <p:txBody>
          <a:bodyPr wrap="none" lIns="0" tIns="0" rIns="0" bIns="0" rtlCol="0" anchor="t"/>
          <a:lstStyle/>
          <a:p>
            <a:pPr marL="0" indent="0">
              <a:lnSpc>
                <a:spcPts val="2700"/>
              </a:lnSpc>
              <a:buNone/>
            </a:pPr>
            <a:r>
              <a:rPr lang="en-US" sz="2150" b="1" dirty="0">
                <a:solidFill>
                  <a:srgbClr val="D7D4CC"/>
                </a:solidFill>
                <a:latin typeface="Comfortaa" panose="020B0604020202020204" charset="0"/>
                <a:ea typeface="Comfortaa Bold" pitchFamily="34" charset="-122"/>
                <a:cs typeface="Comfortaa Bold" pitchFamily="34" charset="-120"/>
              </a:rPr>
              <a:t>Supplier Analysis</a:t>
            </a:r>
            <a:endParaRPr lang="en-US" sz="2150" dirty="0">
              <a:latin typeface="Comfortaa" panose="020B0604020202020204" charset="0"/>
            </a:endParaRPr>
          </a:p>
        </p:txBody>
      </p:sp>
      <p:sp>
        <p:nvSpPr>
          <p:cNvPr id="11" name="Text 9"/>
          <p:cNvSpPr/>
          <p:nvPr/>
        </p:nvSpPr>
        <p:spPr>
          <a:xfrm>
            <a:off x="1568050" y="4800742"/>
            <a:ext cx="5376863" cy="790099"/>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Detailed view of supplier performance and import volume.</a:t>
            </a:r>
            <a:endParaRPr lang="en-US" sz="1900" dirty="0"/>
          </a:p>
        </p:txBody>
      </p:sp>
      <p:sp>
        <p:nvSpPr>
          <p:cNvPr id="12" name="Shape 10"/>
          <p:cNvSpPr/>
          <p:nvPr/>
        </p:nvSpPr>
        <p:spPr>
          <a:xfrm>
            <a:off x="7438668" y="4766191"/>
            <a:ext cx="5870496" cy="1774746"/>
          </a:xfrm>
          <a:prstGeom prst="roundRect">
            <a:avLst>
              <a:gd name="adj" fmla="val 20867"/>
            </a:avLst>
          </a:prstGeom>
          <a:solidFill>
            <a:srgbClr val="46464A"/>
          </a:solidFill>
          <a:ln/>
        </p:spPr>
      </p:sp>
      <p:sp>
        <p:nvSpPr>
          <p:cNvPr id="13" name="Text 11"/>
          <p:cNvSpPr/>
          <p:nvPr/>
        </p:nvSpPr>
        <p:spPr>
          <a:xfrm>
            <a:off x="7685484" y="5013008"/>
            <a:ext cx="2929295" cy="342900"/>
          </a:xfrm>
          <a:prstGeom prst="rect">
            <a:avLst/>
          </a:prstGeom>
          <a:noFill/>
          <a:ln/>
        </p:spPr>
        <p:txBody>
          <a:bodyPr wrap="none" lIns="0" tIns="0" rIns="0" bIns="0" rtlCol="0" anchor="t"/>
          <a:lstStyle/>
          <a:p>
            <a:pPr marL="0" indent="0">
              <a:lnSpc>
                <a:spcPts val="2700"/>
              </a:lnSpc>
              <a:buNone/>
            </a:pPr>
            <a:r>
              <a:rPr lang="en-US" sz="2150" b="1" dirty="0">
                <a:solidFill>
                  <a:srgbClr val="D7D4CC"/>
                </a:solidFill>
                <a:latin typeface="Comfortaa" panose="020B0604020202020204" charset="0"/>
                <a:ea typeface="Comfortaa Bold" pitchFamily="34" charset="-122"/>
                <a:cs typeface="Comfortaa Bold" pitchFamily="34" charset="-120"/>
              </a:rPr>
              <a:t>Geographic Analysis</a:t>
            </a:r>
            <a:endParaRPr lang="en-US" sz="2150" dirty="0">
              <a:latin typeface="Comfortaa" panose="020B0604020202020204" charset="0"/>
            </a:endParaRPr>
          </a:p>
        </p:txBody>
      </p:sp>
      <p:sp>
        <p:nvSpPr>
          <p:cNvPr id="15" name="Shape 10">
            <a:extLst>
              <a:ext uri="{FF2B5EF4-FFF2-40B4-BE49-F238E27FC236}">
                <a16:creationId xmlns:a16="http://schemas.microsoft.com/office/drawing/2014/main" id="{9F9C9F87-74A9-433F-2F95-A431E4E3918B}"/>
              </a:ext>
            </a:extLst>
          </p:cNvPr>
          <p:cNvSpPr/>
          <p:nvPr/>
        </p:nvSpPr>
        <p:spPr>
          <a:xfrm>
            <a:off x="1321234" y="6214575"/>
            <a:ext cx="5870496" cy="1774746"/>
          </a:xfrm>
          <a:prstGeom prst="roundRect">
            <a:avLst>
              <a:gd name="adj" fmla="val 20867"/>
            </a:avLst>
          </a:prstGeom>
          <a:solidFill>
            <a:srgbClr val="46464A"/>
          </a:solidFill>
          <a:ln/>
        </p:spPr>
        <p:txBody>
          <a:bodyPr/>
          <a:lstStyle/>
          <a:p>
            <a:endParaRPr lang="en-US" dirty="0"/>
          </a:p>
        </p:txBody>
      </p:sp>
      <p:sp>
        <p:nvSpPr>
          <p:cNvPr id="14" name="Text 12"/>
          <p:cNvSpPr/>
          <p:nvPr/>
        </p:nvSpPr>
        <p:spPr>
          <a:xfrm>
            <a:off x="7685484" y="5504021"/>
            <a:ext cx="5376863" cy="790099"/>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Visualization of import volumes from different countries and shipment modes.</a:t>
            </a:r>
            <a:endParaRPr lang="en-US" sz="1900" dirty="0"/>
          </a:p>
        </p:txBody>
      </p:sp>
      <p:sp>
        <p:nvSpPr>
          <p:cNvPr id="16" name="Text 8">
            <a:extLst>
              <a:ext uri="{FF2B5EF4-FFF2-40B4-BE49-F238E27FC236}">
                <a16:creationId xmlns:a16="http://schemas.microsoft.com/office/drawing/2014/main" id="{5C2E453F-9138-A1EB-9D26-D5C347A513E7}"/>
              </a:ext>
            </a:extLst>
          </p:cNvPr>
          <p:cNvSpPr/>
          <p:nvPr/>
        </p:nvSpPr>
        <p:spPr>
          <a:xfrm>
            <a:off x="1568172" y="6439496"/>
            <a:ext cx="2743200" cy="342900"/>
          </a:xfrm>
          <a:prstGeom prst="rect">
            <a:avLst/>
          </a:prstGeom>
          <a:noFill/>
          <a:ln/>
        </p:spPr>
        <p:txBody>
          <a:bodyPr wrap="none" lIns="0" tIns="0" rIns="0" bIns="0" rtlCol="0" anchor="t"/>
          <a:lstStyle/>
          <a:p>
            <a:pPr marL="0" indent="0">
              <a:lnSpc>
                <a:spcPts val="2700"/>
              </a:lnSpc>
              <a:buNone/>
            </a:pPr>
            <a:r>
              <a:rPr lang="en-US" sz="2150" b="1" dirty="0">
                <a:solidFill>
                  <a:srgbClr val="D7D4CC"/>
                </a:solidFill>
                <a:latin typeface="Comfortaa" panose="020B0604020202020204" charset="0"/>
                <a:ea typeface="Comfortaa Bold" pitchFamily="34" charset="-122"/>
                <a:cs typeface="Comfortaa Bold" pitchFamily="34" charset="-120"/>
              </a:rPr>
              <a:t>Consignee Details</a:t>
            </a:r>
            <a:endParaRPr lang="en-US" sz="2150" dirty="0">
              <a:latin typeface="Comfortaa" panose="020B0604020202020204" charset="0"/>
            </a:endParaRPr>
          </a:p>
        </p:txBody>
      </p:sp>
      <p:sp>
        <p:nvSpPr>
          <p:cNvPr id="17" name="Text 9">
            <a:extLst>
              <a:ext uri="{FF2B5EF4-FFF2-40B4-BE49-F238E27FC236}">
                <a16:creationId xmlns:a16="http://schemas.microsoft.com/office/drawing/2014/main" id="{242B52B0-187E-D8A4-56E4-AD526D0C5E9E}"/>
              </a:ext>
            </a:extLst>
          </p:cNvPr>
          <p:cNvSpPr/>
          <p:nvPr/>
        </p:nvSpPr>
        <p:spPr>
          <a:xfrm>
            <a:off x="1568051" y="6874668"/>
            <a:ext cx="5376863" cy="790099"/>
          </a:xfrm>
          <a:prstGeom prst="rect">
            <a:avLst/>
          </a:prstGeom>
          <a:noFill/>
          <a:ln/>
        </p:spPr>
        <p:txBody>
          <a:bodyPr wrap="square" lIns="0" tIns="0" rIns="0" bIns="0" rtlCol="0" anchor="t"/>
          <a:lstStyle/>
          <a:p>
            <a:pPr marL="0" indent="0">
              <a:lnSpc>
                <a:spcPts val="3100"/>
              </a:lnSpc>
              <a:buNone/>
            </a:pPr>
            <a:endParaRPr lang="en-US" sz="1900" dirty="0"/>
          </a:p>
        </p:txBody>
      </p:sp>
      <p:sp>
        <p:nvSpPr>
          <p:cNvPr id="18" name="Text 9">
            <a:extLst>
              <a:ext uri="{FF2B5EF4-FFF2-40B4-BE49-F238E27FC236}">
                <a16:creationId xmlns:a16="http://schemas.microsoft.com/office/drawing/2014/main" id="{75D19E51-4795-0FFB-6208-2A631EF936B9}"/>
              </a:ext>
            </a:extLst>
          </p:cNvPr>
          <p:cNvSpPr/>
          <p:nvPr/>
        </p:nvSpPr>
        <p:spPr>
          <a:xfrm>
            <a:off x="1568049" y="6879292"/>
            <a:ext cx="5376863" cy="790099"/>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Visualization of imports volumes from Consignee State and City, along with details</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1321356" y="433030"/>
            <a:ext cx="6177677" cy="437317"/>
          </a:xfrm>
          <a:prstGeom prst="rect">
            <a:avLst/>
          </a:prstGeom>
          <a:noFill/>
          <a:ln/>
        </p:spPr>
        <p:txBody>
          <a:bodyPr wrap="none" lIns="0" tIns="0" rIns="0" bIns="0" rtlCol="0" anchor="t"/>
          <a:lstStyle/>
          <a:p>
            <a:pPr marL="0" indent="0">
              <a:lnSpc>
                <a:spcPts val="3400"/>
              </a:lnSpc>
              <a:buNone/>
            </a:pPr>
            <a:r>
              <a:rPr lang="en-US" sz="2750" b="1" dirty="0">
                <a:solidFill>
                  <a:srgbClr val="FFE14D"/>
                </a:solidFill>
                <a:latin typeface="Comfortaa" panose="020B0604020202020204" charset="0"/>
                <a:ea typeface="Comfortaa Bold" pitchFamily="34" charset="-122"/>
                <a:cs typeface="Comfortaa Bold" pitchFamily="34" charset="-120"/>
              </a:rPr>
              <a:t>Key Insights: Product over volume.</a:t>
            </a:r>
            <a:endParaRPr lang="en-US" sz="2750" dirty="0">
              <a:latin typeface="Comfortaa" panose="020B0604020202020204" charset="0"/>
            </a:endParaRPr>
          </a:p>
        </p:txBody>
      </p:sp>
      <p:sp>
        <p:nvSpPr>
          <p:cNvPr id="3" name="Text 1"/>
          <p:cNvSpPr/>
          <p:nvPr/>
        </p:nvSpPr>
        <p:spPr>
          <a:xfrm>
            <a:off x="1321356" y="1106567"/>
            <a:ext cx="11987689" cy="503873"/>
          </a:xfrm>
          <a:prstGeom prst="rect">
            <a:avLst/>
          </a:prstGeom>
          <a:noFill/>
          <a:ln/>
        </p:spPr>
        <p:txBody>
          <a:bodyPr wrap="square" lIns="0" tIns="0" rIns="0" bIns="0" rtlCol="0" anchor="t"/>
          <a:lstStyle/>
          <a:p>
            <a:pPr marL="0" indent="0">
              <a:lnSpc>
                <a:spcPts val="1950"/>
              </a:lnSpc>
              <a:buNone/>
            </a:pPr>
            <a:r>
              <a:rPr lang="en-US" sz="1500" dirty="0">
                <a:solidFill>
                  <a:srgbClr val="D7D4CC"/>
                </a:solidFill>
                <a:latin typeface="Raleway Medium" pitchFamily="34" charset="0"/>
                <a:ea typeface="Raleway Medium" pitchFamily="34" charset="-122"/>
                <a:cs typeface="Raleway Medium" pitchFamily="34" charset="-120"/>
              </a:rPr>
              <a:t>HS Code 28362010 consistently leads in import volume, peaking in January 2024, followed by a sharp drop in February. After moderate fluctuations, both codes experience a decline towards July 2024, suggesting reduced demand or strategic import changes. HS Code 28362020 remains a smaller contributor.</a:t>
            </a:r>
          </a:p>
          <a:p>
            <a:pPr marL="0" indent="0">
              <a:lnSpc>
                <a:spcPts val="1950"/>
              </a:lnSpc>
              <a:buNone/>
            </a:pPr>
            <a:endParaRPr lang="en-US" sz="1500" dirty="0"/>
          </a:p>
        </p:txBody>
      </p:sp>
      <p:sp>
        <p:nvSpPr>
          <p:cNvPr id="4" name="Text 2"/>
          <p:cNvSpPr/>
          <p:nvPr/>
        </p:nvSpPr>
        <p:spPr>
          <a:xfrm>
            <a:off x="1321355" y="1956242"/>
            <a:ext cx="11987689" cy="251936"/>
          </a:xfrm>
          <a:prstGeom prst="rect">
            <a:avLst/>
          </a:prstGeom>
          <a:noFill/>
          <a:ln/>
        </p:spPr>
        <p:txBody>
          <a:bodyPr wrap="none" lIns="0" tIns="0" rIns="0" bIns="0" rtlCol="0" anchor="t"/>
          <a:lstStyle/>
          <a:p>
            <a:pPr marL="0" indent="0">
              <a:lnSpc>
                <a:spcPts val="1950"/>
              </a:lnSpc>
              <a:buNone/>
            </a:pPr>
            <a:r>
              <a:rPr lang="en-US" sz="1500" dirty="0">
                <a:solidFill>
                  <a:srgbClr val="D7D4CC"/>
                </a:solidFill>
                <a:latin typeface="Raleway Medium" pitchFamily="34" charset="0"/>
                <a:ea typeface="Raleway Medium" pitchFamily="34" charset="-122"/>
                <a:cs typeface="Raleway Medium" pitchFamily="34" charset="-120"/>
              </a:rPr>
              <a:t>The main products are </a:t>
            </a:r>
            <a:r>
              <a:rPr lang="en-US" sz="1500" b="1" dirty="0">
                <a:solidFill>
                  <a:srgbClr val="D7D4CC"/>
                </a:solidFill>
                <a:latin typeface="Raleway Medium" pitchFamily="34" charset="0"/>
                <a:ea typeface="Raleway Medium" pitchFamily="34" charset="-122"/>
                <a:cs typeface="Raleway Medium" pitchFamily="34" charset="-120"/>
              </a:rPr>
              <a:t>HS 28362010</a:t>
            </a:r>
            <a:r>
              <a:rPr lang="en-US" sz="1500" dirty="0">
                <a:solidFill>
                  <a:srgbClr val="D7D4CC"/>
                </a:solidFill>
                <a:latin typeface="Raleway Medium" pitchFamily="34" charset="0"/>
                <a:ea typeface="Raleway Medium" pitchFamily="34" charset="-122"/>
                <a:cs typeface="Raleway Medium" pitchFamily="34" charset="-120"/>
              </a:rPr>
              <a:t> (83.94%) and </a:t>
            </a:r>
            <a:r>
              <a:rPr lang="en-US" sz="1500" b="1" dirty="0">
                <a:solidFill>
                  <a:srgbClr val="D7D4CC"/>
                </a:solidFill>
                <a:latin typeface="Raleway Medium" pitchFamily="34" charset="0"/>
                <a:ea typeface="Raleway Medium" pitchFamily="34" charset="-122"/>
                <a:cs typeface="Raleway Medium" pitchFamily="34" charset="-120"/>
              </a:rPr>
              <a:t>HS 28362020</a:t>
            </a:r>
            <a:r>
              <a:rPr lang="en-US" sz="1500" dirty="0">
                <a:solidFill>
                  <a:srgbClr val="D7D4CC"/>
                </a:solidFill>
                <a:latin typeface="Raleway Medium" pitchFamily="34" charset="0"/>
                <a:ea typeface="Raleway Medium" pitchFamily="34" charset="-122"/>
                <a:cs typeface="Raleway Medium" pitchFamily="34" charset="-120"/>
              </a:rPr>
              <a:t> (16.06%), with HS 28362010 being the dominant import.</a:t>
            </a:r>
            <a:endParaRPr lang="en-US" sz="1500" dirty="0"/>
          </a:p>
        </p:txBody>
      </p:sp>
      <p:pic>
        <p:nvPicPr>
          <p:cNvPr id="5" name="Image 0" descr="preencoded.png"/>
          <p:cNvPicPr>
            <a:picLocks noChangeAspect="1"/>
          </p:cNvPicPr>
          <p:nvPr/>
        </p:nvPicPr>
        <p:blipFill>
          <a:blip r:embed="rId3"/>
          <a:stretch>
            <a:fillRect/>
          </a:stretch>
        </p:blipFill>
        <p:spPr>
          <a:xfrm>
            <a:off x="1611812" y="2595756"/>
            <a:ext cx="10296903" cy="5200813"/>
          </a:xfrm>
          <a:prstGeom prst="rect">
            <a:avLst/>
          </a:prstGeom>
        </p:spPr>
      </p:pic>
      <p:sp>
        <p:nvSpPr>
          <p:cNvPr id="6" name="Text 3"/>
          <p:cNvSpPr/>
          <p:nvPr/>
        </p:nvSpPr>
        <p:spPr>
          <a:xfrm>
            <a:off x="1321356" y="8448675"/>
            <a:ext cx="11987689" cy="251936"/>
          </a:xfrm>
          <a:prstGeom prst="rect">
            <a:avLst/>
          </a:prstGeom>
          <a:noFill/>
          <a:ln/>
        </p:spPr>
        <p:txBody>
          <a:bodyPr wrap="none" lIns="0" tIns="0" rIns="0" bIns="0" rtlCol="0" anchor="t"/>
          <a:lstStyle/>
          <a:p>
            <a:pPr marL="0" indent="0">
              <a:lnSpc>
                <a:spcPts val="1950"/>
              </a:lnSpc>
              <a:buNone/>
            </a:pP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1321356" y="534114"/>
            <a:ext cx="4316492" cy="539472"/>
          </a:xfrm>
          <a:prstGeom prst="rect">
            <a:avLst/>
          </a:prstGeom>
          <a:noFill/>
          <a:ln/>
        </p:spPr>
        <p:txBody>
          <a:bodyPr wrap="none" lIns="0" tIns="0" rIns="0" bIns="0" rtlCol="0" anchor="t"/>
          <a:lstStyle/>
          <a:p>
            <a:pPr marL="0" indent="0">
              <a:lnSpc>
                <a:spcPts val="4200"/>
              </a:lnSpc>
              <a:buNone/>
            </a:pPr>
            <a:r>
              <a:rPr lang="en-US" sz="3350" b="1" dirty="0">
                <a:solidFill>
                  <a:srgbClr val="FFE14D"/>
                </a:solidFill>
                <a:latin typeface="Comfortaa" panose="020B0604020202020204" charset="0"/>
                <a:ea typeface="Comfortaa Bold" pitchFamily="34" charset="-122"/>
                <a:cs typeface="Comfortaa Bold" pitchFamily="34" charset="-120"/>
              </a:rPr>
              <a:t>Volume and Value:</a:t>
            </a:r>
            <a:endParaRPr lang="en-US" sz="3350" b="1" dirty="0">
              <a:latin typeface="Comfortaa" panose="020B0604020202020204" charset="0"/>
            </a:endParaRPr>
          </a:p>
        </p:txBody>
      </p:sp>
      <p:sp>
        <p:nvSpPr>
          <p:cNvPr id="3" name="Text 1"/>
          <p:cNvSpPr/>
          <p:nvPr/>
        </p:nvSpPr>
        <p:spPr>
          <a:xfrm>
            <a:off x="1321356" y="1461968"/>
            <a:ext cx="11987689" cy="621268"/>
          </a:xfrm>
          <a:prstGeom prst="rect">
            <a:avLst/>
          </a:prstGeom>
          <a:noFill/>
          <a:ln/>
        </p:spPr>
        <p:txBody>
          <a:bodyPr wrap="square" lIns="0" tIns="0" rIns="0" bIns="0" rtlCol="0" anchor="t"/>
          <a:lstStyle/>
          <a:p>
            <a:pPr marL="0" indent="0">
              <a:lnSpc>
                <a:spcPts val="2400"/>
              </a:lnSpc>
              <a:buNone/>
            </a:pPr>
            <a:r>
              <a:rPr lang="en-US" sz="1500" dirty="0">
                <a:solidFill>
                  <a:srgbClr val="D7D4CC"/>
                </a:solidFill>
                <a:latin typeface="Raleway Medium" pitchFamily="34" charset="0"/>
                <a:ea typeface="Raleway Medium" pitchFamily="34" charset="-122"/>
                <a:cs typeface="Raleway Medium" pitchFamily="34" charset="-120"/>
              </a:rPr>
              <a:t>The overall trend shows decreasing import volumes, with stable CIF values, possibly indicating adjustments in pricing or product mix. February's dip could point to supply chain disruptions or market changes.</a:t>
            </a:r>
            <a:endParaRPr lang="en-US" sz="1500" dirty="0"/>
          </a:p>
        </p:txBody>
      </p:sp>
      <p:pic>
        <p:nvPicPr>
          <p:cNvPr id="4" name="Image 0" descr="preencoded.png"/>
          <p:cNvPicPr>
            <a:picLocks noChangeAspect="1"/>
          </p:cNvPicPr>
          <p:nvPr/>
        </p:nvPicPr>
        <p:blipFill>
          <a:blip r:embed="rId3"/>
          <a:stretch>
            <a:fillRect/>
          </a:stretch>
        </p:blipFill>
        <p:spPr>
          <a:xfrm>
            <a:off x="1633329" y="2269806"/>
            <a:ext cx="10619632" cy="53472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1321356" y="785932"/>
            <a:ext cx="9209365" cy="627698"/>
          </a:xfrm>
          <a:prstGeom prst="rect">
            <a:avLst/>
          </a:prstGeom>
          <a:noFill/>
          <a:ln/>
        </p:spPr>
        <p:txBody>
          <a:bodyPr wrap="none" lIns="0" tIns="0" rIns="0" bIns="0" rtlCol="0" anchor="t"/>
          <a:lstStyle/>
          <a:p>
            <a:pPr marL="0" indent="0">
              <a:lnSpc>
                <a:spcPts val="4900"/>
              </a:lnSpc>
              <a:buNone/>
            </a:pPr>
            <a:r>
              <a:rPr lang="en-US" sz="3950" b="1" dirty="0">
                <a:solidFill>
                  <a:srgbClr val="FFE14D"/>
                </a:solidFill>
                <a:latin typeface="Comfortaa" panose="020B0604020202020204" charset="0"/>
                <a:ea typeface="Comfortaa Bold" pitchFamily="34" charset="-122"/>
                <a:cs typeface="Comfortaa Bold" pitchFamily="34" charset="-120"/>
              </a:rPr>
              <a:t>Geographic and Shipment Analysis</a:t>
            </a:r>
            <a:endParaRPr lang="en-US" sz="3950" dirty="0">
              <a:latin typeface="Comfortaa" panose="020B0604020202020204" charset="0"/>
            </a:endParaRPr>
          </a:p>
        </p:txBody>
      </p:sp>
      <p:pic>
        <p:nvPicPr>
          <p:cNvPr id="3" name="Image 0" descr="preencoded.png"/>
          <p:cNvPicPr>
            <a:picLocks noChangeAspect="1"/>
          </p:cNvPicPr>
          <p:nvPr/>
        </p:nvPicPr>
        <p:blipFill>
          <a:blip r:embed="rId3"/>
          <a:stretch>
            <a:fillRect/>
          </a:stretch>
        </p:blipFill>
        <p:spPr>
          <a:xfrm>
            <a:off x="1321356" y="1752600"/>
            <a:ext cx="3995857" cy="903923"/>
          </a:xfrm>
          <a:prstGeom prst="rect">
            <a:avLst/>
          </a:prstGeom>
        </p:spPr>
      </p:pic>
      <p:sp>
        <p:nvSpPr>
          <p:cNvPr id="4" name="Text 1"/>
          <p:cNvSpPr/>
          <p:nvPr/>
        </p:nvSpPr>
        <p:spPr>
          <a:xfrm>
            <a:off x="1547336" y="2995493"/>
            <a:ext cx="2511028" cy="313849"/>
          </a:xfrm>
          <a:prstGeom prst="rect">
            <a:avLst/>
          </a:prstGeom>
          <a:noFill/>
          <a:ln/>
        </p:spPr>
        <p:txBody>
          <a:bodyPr wrap="none" lIns="0" tIns="0" rIns="0" bIns="0" rtlCol="0" anchor="t"/>
          <a:lstStyle/>
          <a:p>
            <a:pPr marL="0" indent="0" algn="l">
              <a:lnSpc>
                <a:spcPts val="2450"/>
              </a:lnSpc>
              <a:buNone/>
            </a:pPr>
            <a:r>
              <a:rPr lang="en-US" sz="1950" b="1" dirty="0">
                <a:solidFill>
                  <a:srgbClr val="D7D4CC"/>
                </a:solidFill>
                <a:latin typeface="Comfortaa" panose="020B0604020202020204" charset="0"/>
                <a:ea typeface="Comfortaa Bold" pitchFamily="34" charset="-122"/>
                <a:cs typeface="Comfortaa Bold" pitchFamily="34" charset="-120"/>
              </a:rPr>
              <a:t>Geographic Focus</a:t>
            </a:r>
            <a:endParaRPr lang="en-US" sz="1950" dirty="0">
              <a:latin typeface="Comfortaa" panose="020B0604020202020204" charset="0"/>
            </a:endParaRPr>
          </a:p>
        </p:txBody>
      </p:sp>
      <p:sp>
        <p:nvSpPr>
          <p:cNvPr id="5" name="Text 2"/>
          <p:cNvSpPr/>
          <p:nvPr/>
        </p:nvSpPr>
        <p:spPr>
          <a:xfrm>
            <a:off x="1547336" y="3444835"/>
            <a:ext cx="3543895" cy="1084421"/>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D7D4CC"/>
                </a:solidFill>
                <a:latin typeface="Raleway Medium" pitchFamily="34" charset="0"/>
                <a:ea typeface="Raleway Medium" pitchFamily="34" charset="-122"/>
                <a:cs typeface="Raleway Medium" pitchFamily="34" charset="-120"/>
              </a:rPr>
              <a:t>Turkey</a:t>
            </a:r>
            <a:r>
              <a:rPr lang="en-US" sz="1750" dirty="0">
                <a:solidFill>
                  <a:srgbClr val="D7D4CC"/>
                </a:solidFill>
                <a:latin typeface="Raleway Medium" pitchFamily="34" charset="0"/>
                <a:ea typeface="Raleway Medium" pitchFamily="34" charset="-122"/>
                <a:cs typeface="Raleway Medium" pitchFamily="34" charset="-120"/>
              </a:rPr>
              <a:t> leads with over 300M units, followed by </a:t>
            </a:r>
            <a:r>
              <a:rPr lang="en-US" sz="1750" b="1" dirty="0">
                <a:solidFill>
                  <a:srgbClr val="D7D4CC"/>
                </a:solidFill>
                <a:latin typeface="Raleway Medium" pitchFamily="34" charset="0"/>
                <a:ea typeface="Raleway Medium" pitchFamily="34" charset="-122"/>
                <a:cs typeface="Raleway Medium" pitchFamily="34" charset="-120"/>
              </a:rPr>
              <a:t>Russia</a:t>
            </a:r>
            <a:r>
              <a:rPr lang="en-US" sz="1750" dirty="0">
                <a:solidFill>
                  <a:srgbClr val="D7D4CC"/>
                </a:solidFill>
                <a:latin typeface="Raleway Medium" pitchFamily="34" charset="0"/>
                <a:ea typeface="Raleway Medium" pitchFamily="34" charset="-122"/>
                <a:cs typeface="Raleway Medium" pitchFamily="34" charset="-120"/>
              </a:rPr>
              <a:t> (~150M) and the </a:t>
            </a:r>
            <a:r>
              <a:rPr lang="en-US" sz="1750" b="1" dirty="0">
                <a:solidFill>
                  <a:srgbClr val="D7D4CC"/>
                </a:solidFill>
                <a:latin typeface="Raleway Medium" pitchFamily="34" charset="0"/>
                <a:ea typeface="Raleway Medium" pitchFamily="34" charset="-122"/>
                <a:cs typeface="Raleway Medium" pitchFamily="34" charset="-120"/>
              </a:rPr>
              <a:t>U.S.</a:t>
            </a:r>
            <a:r>
              <a:rPr lang="en-US" sz="1750" dirty="0">
                <a:solidFill>
                  <a:srgbClr val="D7D4CC"/>
                </a:solidFill>
                <a:latin typeface="Raleway Medium" pitchFamily="34" charset="0"/>
                <a:ea typeface="Raleway Medium" pitchFamily="34" charset="-122"/>
                <a:cs typeface="Raleway Medium" pitchFamily="34" charset="-120"/>
              </a:rPr>
              <a:t> (~100M).</a:t>
            </a:r>
            <a:endParaRPr lang="en-US" sz="1750" dirty="0"/>
          </a:p>
        </p:txBody>
      </p:sp>
      <p:sp>
        <p:nvSpPr>
          <p:cNvPr id="6" name="Text 3"/>
          <p:cNvSpPr/>
          <p:nvPr/>
        </p:nvSpPr>
        <p:spPr>
          <a:xfrm>
            <a:off x="1547336" y="4608314"/>
            <a:ext cx="3543895" cy="1807369"/>
          </a:xfrm>
          <a:prstGeom prst="rect">
            <a:avLst/>
          </a:prstGeom>
          <a:noFill/>
          <a:ln/>
        </p:spPr>
        <p:txBody>
          <a:bodyPr wrap="square" lIns="0" tIns="0" rIns="0" bIns="0" rtlCol="0" anchor="t"/>
          <a:lstStyle/>
          <a:p>
            <a:pPr marL="342900" indent="-342900" algn="l">
              <a:lnSpc>
                <a:spcPts val="2800"/>
              </a:lnSpc>
              <a:buSzPct val="100000"/>
              <a:buChar char="•"/>
            </a:pPr>
            <a:r>
              <a:rPr lang="en-US" sz="1750" dirty="0">
                <a:solidFill>
                  <a:srgbClr val="D7D4CC"/>
                </a:solidFill>
                <a:latin typeface="Raleway Medium" pitchFamily="34" charset="0"/>
                <a:ea typeface="Raleway Medium" pitchFamily="34" charset="-122"/>
                <a:cs typeface="Raleway Medium" pitchFamily="34" charset="-120"/>
              </a:rPr>
              <a:t>Countries like the </a:t>
            </a:r>
            <a:r>
              <a:rPr lang="en-US" sz="1750" b="1" dirty="0">
                <a:solidFill>
                  <a:srgbClr val="D7D4CC"/>
                </a:solidFill>
                <a:latin typeface="Raleway Medium" pitchFamily="34" charset="0"/>
                <a:ea typeface="Raleway Medium" pitchFamily="34" charset="-122"/>
                <a:cs typeface="Raleway Medium" pitchFamily="34" charset="-120"/>
              </a:rPr>
              <a:t>UAE</a:t>
            </a:r>
            <a:r>
              <a:rPr lang="en-US" sz="1750" dirty="0">
                <a:solidFill>
                  <a:srgbClr val="D7D4CC"/>
                </a:solidFill>
                <a:latin typeface="Raleway Medium" pitchFamily="34" charset="0"/>
                <a:ea typeface="Raleway Medium" pitchFamily="34" charset="-122"/>
                <a:cs typeface="Raleway Medium" pitchFamily="34" charset="-120"/>
              </a:rPr>
              <a:t>, </a:t>
            </a:r>
            <a:r>
              <a:rPr lang="en-US" sz="1750" b="1" dirty="0">
                <a:solidFill>
                  <a:srgbClr val="D7D4CC"/>
                </a:solidFill>
                <a:latin typeface="Raleway Medium" pitchFamily="34" charset="0"/>
                <a:ea typeface="Raleway Medium" pitchFamily="34" charset="-122"/>
                <a:cs typeface="Raleway Medium" pitchFamily="34" charset="-120"/>
              </a:rPr>
              <a:t>Kenya</a:t>
            </a:r>
            <a:r>
              <a:rPr lang="en-US" sz="1750" dirty="0">
                <a:solidFill>
                  <a:srgbClr val="D7D4CC"/>
                </a:solidFill>
                <a:latin typeface="Raleway Medium" pitchFamily="34" charset="0"/>
                <a:ea typeface="Raleway Medium" pitchFamily="34" charset="-122"/>
                <a:cs typeface="Raleway Medium" pitchFamily="34" charset="-120"/>
              </a:rPr>
              <a:t>, and </a:t>
            </a:r>
            <a:r>
              <a:rPr lang="en-US" sz="1750" b="1" dirty="0">
                <a:solidFill>
                  <a:srgbClr val="D7D4CC"/>
                </a:solidFill>
                <a:latin typeface="Raleway Medium" pitchFamily="34" charset="0"/>
                <a:ea typeface="Raleway Medium" pitchFamily="34" charset="-122"/>
                <a:cs typeface="Raleway Medium" pitchFamily="34" charset="-120"/>
              </a:rPr>
              <a:t>Uzbekistan</a:t>
            </a:r>
            <a:r>
              <a:rPr lang="en-US" sz="1750" dirty="0">
                <a:solidFill>
                  <a:srgbClr val="D7D4CC"/>
                </a:solidFill>
                <a:latin typeface="Raleway Medium" pitchFamily="34" charset="0"/>
                <a:ea typeface="Raleway Medium" pitchFamily="34" charset="-122"/>
                <a:cs typeface="Raleway Medium" pitchFamily="34" charset="-120"/>
              </a:rPr>
              <a:t> also have significant volumes, while others like </a:t>
            </a:r>
            <a:r>
              <a:rPr lang="en-US" sz="1750" b="1" dirty="0">
                <a:solidFill>
                  <a:srgbClr val="D7D4CC"/>
                </a:solidFill>
                <a:latin typeface="Raleway Medium" pitchFamily="34" charset="0"/>
                <a:ea typeface="Raleway Medium" pitchFamily="34" charset="-122"/>
                <a:cs typeface="Raleway Medium" pitchFamily="34" charset="-120"/>
              </a:rPr>
              <a:t>Bulgaria</a:t>
            </a:r>
            <a:r>
              <a:rPr lang="en-US" sz="1750" dirty="0">
                <a:solidFill>
                  <a:srgbClr val="D7D4CC"/>
                </a:solidFill>
                <a:latin typeface="Raleway Medium" pitchFamily="34" charset="0"/>
                <a:ea typeface="Raleway Medium" pitchFamily="34" charset="-122"/>
                <a:cs typeface="Raleway Medium" pitchFamily="34" charset="-120"/>
              </a:rPr>
              <a:t>, </a:t>
            </a:r>
            <a:r>
              <a:rPr lang="en-US" sz="1750" b="1" dirty="0">
                <a:solidFill>
                  <a:srgbClr val="D7D4CC"/>
                </a:solidFill>
                <a:latin typeface="Raleway Medium" pitchFamily="34" charset="0"/>
                <a:ea typeface="Raleway Medium" pitchFamily="34" charset="-122"/>
                <a:cs typeface="Raleway Medium" pitchFamily="34" charset="-120"/>
              </a:rPr>
              <a:t>China</a:t>
            </a:r>
            <a:r>
              <a:rPr lang="en-US" sz="1750" dirty="0">
                <a:solidFill>
                  <a:srgbClr val="D7D4CC"/>
                </a:solidFill>
                <a:latin typeface="Raleway Medium" pitchFamily="34" charset="0"/>
                <a:ea typeface="Raleway Medium" pitchFamily="34" charset="-122"/>
                <a:cs typeface="Raleway Medium" pitchFamily="34" charset="-120"/>
              </a:rPr>
              <a:t>, and </a:t>
            </a:r>
            <a:r>
              <a:rPr lang="en-US" sz="1750" b="1" dirty="0">
                <a:solidFill>
                  <a:srgbClr val="D7D4CC"/>
                </a:solidFill>
                <a:latin typeface="Raleway Medium" pitchFamily="34" charset="0"/>
                <a:ea typeface="Raleway Medium" pitchFamily="34" charset="-122"/>
                <a:cs typeface="Raleway Medium" pitchFamily="34" charset="-120"/>
              </a:rPr>
              <a:t>Bosnia</a:t>
            </a:r>
            <a:r>
              <a:rPr lang="en-US" sz="1750" dirty="0">
                <a:solidFill>
                  <a:srgbClr val="D7D4CC"/>
                </a:solidFill>
                <a:latin typeface="Raleway Medium" pitchFamily="34" charset="0"/>
                <a:ea typeface="Raleway Medium" pitchFamily="34" charset="-122"/>
                <a:cs typeface="Raleway Medium" pitchFamily="34" charset="-120"/>
              </a:rPr>
              <a:t> contribute less.</a:t>
            </a:r>
            <a:endParaRPr lang="en-US" sz="1750" dirty="0"/>
          </a:p>
        </p:txBody>
      </p:sp>
      <p:sp>
        <p:nvSpPr>
          <p:cNvPr id="7" name="Text 4"/>
          <p:cNvSpPr/>
          <p:nvPr/>
        </p:nvSpPr>
        <p:spPr>
          <a:xfrm>
            <a:off x="1547336" y="6494740"/>
            <a:ext cx="3543895" cy="722948"/>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D7D4CC"/>
                </a:solidFill>
                <a:latin typeface="Raleway Medium" pitchFamily="34" charset="0"/>
                <a:ea typeface="Raleway Medium" pitchFamily="34" charset="-122"/>
                <a:cs typeface="Raleway Medium" pitchFamily="34" charset="-120"/>
              </a:rPr>
              <a:t>Turkey</a:t>
            </a:r>
            <a:r>
              <a:rPr lang="en-US" sz="1750" dirty="0">
                <a:solidFill>
                  <a:srgbClr val="D7D4CC"/>
                </a:solidFill>
                <a:latin typeface="Raleway Medium" pitchFamily="34" charset="0"/>
                <a:ea typeface="Raleway Medium" pitchFamily="34" charset="-122"/>
                <a:cs typeface="Raleway Medium" pitchFamily="34" charset="-120"/>
              </a:rPr>
              <a:t> dominates overall import volumes.</a:t>
            </a:r>
            <a:endParaRPr lang="en-US" sz="1750" dirty="0"/>
          </a:p>
        </p:txBody>
      </p:sp>
      <p:pic>
        <p:nvPicPr>
          <p:cNvPr id="8" name="Image 1" descr="preencoded.png"/>
          <p:cNvPicPr>
            <a:picLocks noChangeAspect="1"/>
          </p:cNvPicPr>
          <p:nvPr/>
        </p:nvPicPr>
        <p:blipFill>
          <a:blip r:embed="rId4"/>
          <a:stretch>
            <a:fillRect/>
          </a:stretch>
        </p:blipFill>
        <p:spPr>
          <a:xfrm>
            <a:off x="5317212" y="1752600"/>
            <a:ext cx="3995857" cy="903923"/>
          </a:xfrm>
          <a:prstGeom prst="rect">
            <a:avLst/>
          </a:prstGeom>
        </p:spPr>
      </p:pic>
      <p:sp>
        <p:nvSpPr>
          <p:cNvPr id="9" name="Text 5"/>
          <p:cNvSpPr/>
          <p:nvPr/>
        </p:nvSpPr>
        <p:spPr>
          <a:xfrm>
            <a:off x="5543193" y="2995493"/>
            <a:ext cx="2511028" cy="313849"/>
          </a:xfrm>
          <a:prstGeom prst="rect">
            <a:avLst/>
          </a:prstGeom>
          <a:noFill/>
          <a:ln/>
        </p:spPr>
        <p:txBody>
          <a:bodyPr wrap="none" lIns="0" tIns="0" rIns="0" bIns="0" rtlCol="0" anchor="t"/>
          <a:lstStyle/>
          <a:p>
            <a:pPr marL="0" indent="0" algn="l">
              <a:lnSpc>
                <a:spcPts val="2450"/>
              </a:lnSpc>
              <a:buNone/>
            </a:pPr>
            <a:r>
              <a:rPr lang="en-US" sz="1950" b="1" dirty="0">
                <a:solidFill>
                  <a:srgbClr val="D7D4CC"/>
                </a:solidFill>
                <a:latin typeface="Comfortaa" panose="020B0604020202020204" charset="0"/>
                <a:ea typeface="Comfortaa Bold" pitchFamily="34" charset="-122"/>
                <a:cs typeface="Comfortaa Bold" pitchFamily="34" charset="-120"/>
              </a:rPr>
              <a:t>Shipment Modes</a:t>
            </a:r>
            <a:endParaRPr lang="en-US" sz="1950" dirty="0">
              <a:latin typeface="Comfortaa" panose="020B0604020202020204" charset="0"/>
            </a:endParaRPr>
          </a:p>
        </p:txBody>
      </p:sp>
      <p:sp>
        <p:nvSpPr>
          <p:cNvPr id="10" name="Text 6"/>
          <p:cNvSpPr/>
          <p:nvPr/>
        </p:nvSpPr>
        <p:spPr>
          <a:xfrm>
            <a:off x="5543193" y="3444835"/>
            <a:ext cx="3543895" cy="1445895"/>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D7D4CC"/>
                </a:solidFill>
                <a:latin typeface="Raleway Medium" pitchFamily="34" charset="0"/>
                <a:ea typeface="Raleway Medium" pitchFamily="34" charset="-122"/>
                <a:cs typeface="Raleway Medium" pitchFamily="34" charset="-120"/>
              </a:rPr>
              <a:t>Air transport</a:t>
            </a:r>
            <a:r>
              <a:rPr lang="en-US" sz="1750" dirty="0">
                <a:solidFill>
                  <a:srgbClr val="D7D4CC"/>
                </a:solidFill>
                <a:latin typeface="Raleway Medium" pitchFamily="34" charset="0"/>
                <a:ea typeface="Raleway Medium" pitchFamily="34" charset="-122"/>
                <a:cs typeface="Raleway Medium" pitchFamily="34" charset="-120"/>
              </a:rPr>
              <a:t> is the primary mode for most countries, including </a:t>
            </a:r>
            <a:r>
              <a:rPr lang="en-US" sz="1750" b="1" dirty="0">
                <a:solidFill>
                  <a:srgbClr val="D7D4CC"/>
                </a:solidFill>
                <a:latin typeface="Raleway Medium" pitchFamily="34" charset="0"/>
                <a:ea typeface="Raleway Medium" pitchFamily="34" charset="-122"/>
                <a:cs typeface="Raleway Medium" pitchFamily="34" charset="-120"/>
              </a:rPr>
              <a:t>Turkey</a:t>
            </a:r>
            <a:r>
              <a:rPr lang="en-US" sz="1750" dirty="0">
                <a:solidFill>
                  <a:srgbClr val="D7D4CC"/>
                </a:solidFill>
                <a:latin typeface="Raleway Medium" pitchFamily="34" charset="0"/>
                <a:ea typeface="Raleway Medium" pitchFamily="34" charset="-122"/>
                <a:cs typeface="Raleway Medium" pitchFamily="34" charset="-120"/>
              </a:rPr>
              <a:t>, </a:t>
            </a:r>
            <a:r>
              <a:rPr lang="en-US" sz="1750" b="1" dirty="0">
                <a:solidFill>
                  <a:srgbClr val="D7D4CC"/>
                </a:solidFill>
                <a:latin typeface="Raleway Medium" pitchFamily="34" charset="0"/>
                <a:ea typeface="Raleway Medium" pitchFamily="34" charset="-122"/>
                <a:cs typeface="Raleway Medium" pitchFamily="34" charset="-120"/>
              </a:rPr>
              <a:t>Russia</a:t>
            </a:r>
            <a:r>
              <a:rPr lang="en-US" sz="1750" dirty="0">
                <a:solidFill>
                  <a:srgbClr val="D7D4CC"/>
                </a:solidFill>
                <a:latin typeface="Raleway Medium" pitchFamily="34" charset="0"/>
                <a:ea typeface="Raleway Medium" pitchFamily="34" charset="-122"/>
                <a:cs typeface="Raleway Medium" pitchFamily="34" charset="-120"/>
              </a:rPr>
              <a:t>, and the </a:t>
            </a:r>
            <a:r>
              <a:rPr lang="en-US" sz="1750" b="1" dirty="0">
                <a:solidFill>
                  <a:srgbClr val="D7D4CC"/>
                </a:solidFill>
                <a:latin typeface="Raleway Medium" pitchFamily="34" charset="0"/>
                <a:ea typeface="Raleway Medium" pitchFamily="34" charset="-122"/>
                <a:cs typeface="Raleway Medium" pitchFamily="34" charset="-120"/>
              </a:rPr>
              <a:t>U.S.</a:t>
            </a:r>
            <a:r>
              <a:rPr lang="en-US" sz="1750" dirty="0">
                <a:solidFill>
                  <a:srgbClr val="D7D4CC"/>
                </a:solidFill>
                <a:latin typeface="Raleway Medium" pitchFamily="34" charset="0"/>
                <a:ea typeface="Raleway Medium" pitchFamily="34" charset="-122"/>
                <a:cs typeface="Raleway Medium" pitchFamily="34" charset="-120"/>
              </a:rPr>
              <a:t>.</a:t>
            </a:r>
            <a:endParaRPr lang="en-US" sz="1750" dirty="0"/>
          </a:p>
        </p:txBody>
      </p:sp>
      <p:sp>
        <p:nvSpPr>
          <p:cNvPr id="11" name="Text 7"/>
          <p:cNvSpPr/>
          <p:nvPr/>
        </p:nvSpPr>
        <p:spPr>
          <a:xfrm>
            <a:off x="5543193" y="4969788"/>
            <a:ext cx="3543895" cy="1084421"/>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D7D4CC"/>
                </a:solidFill>
                <a:latin typeface="Raleway Medium" pitchFamily="34" charset="0"/>
                <a:ea typeface="Raleway Medium" pitchFamily="34" charset="-122"/>
                <a:cs typeface="Raleway Medium" pitchFamily="34" charset="-120"/>
              </a:rPr>
              <a:t>Japan</a:t>
            </a:r>
            <a:r>
              <a:rPr lang="en-US" sz="1750" dirty="0">
                <a:solidFill>
                  <a:srgbClr val="D7D4CC"/>
                </a:solidFill>
                <a:latin typeface="Raleway Medium" pitchFamily="34" charset="0"/>
                <a:ea typeface="Raleway Medium" pitchFamily="34" charset="-122"/>
                <a:cs typeface="Raleway Medium" pitchFamily="34" charset="-120"/>
              </a:rPr>
              <a:t> uses a mix (80% air, 20% sea), while </a:t>
            </a:r>
            <a:r>
              <a:rPr lang="en-US" sz="1750" b="1" dirty="0">
                <a:solidFill>
                  <a:srgbClr val="D7D4CC"/>
                </a:solidFill>
                <a:latin typeface="Raleway Medium" pitchFamily="34" charset="0"/>
                <a:ea typeface="Raleway Medium" pitchFamily="34" charset="-122"/>
                <a:cs typeface="Raleway Medium" pitchFamily="34" charset="-120"/>
              </a:rPr>
              <a:t>Belgium</a:t>
            </a:r>
            <a:r>
              <a:rPr lang="en-US" sz="1750" dirty="0">
                <a:solidFill>
                  <a:srgbClr val="D7D4CC"/>
                </a:solidFill>
                <a:latin typeface="Raleway Medium" pitchFamily="34" charset="0"/>
                <a:ea typeface="Raleway Medium" pitchFamily="34" charset="-122"/>
                <a:cs typeface="Raleway Medium" pitchFamily="34" charset="-120"/>
              </a:rPr>
              <a:t> relies solely on sea shipments</a:t>
            </a:r>
            <a:endParaRPr lang="en-US" sz="1750" dirty="0"/>
          </a:p>
        </p:txBody>
      </p:sp>
      <p:pic>
        <p:nvPicPr>
          <p:cNvPr id="12" name="Image 2" descr="preencoded.png"/>
          <p:cNvPicPr>
            <a:picLocks noChangeAspect="1"/>
          </p:cNvPicPr>
          <p:nvPr/>
        </p:nvPicPr>
        <p:blipFill>
          <a:blip r:embed="rId5"/>
          <a:stretch>
            <a:fillRect/>
          </a:stretch>
        </p:blipFill>
        <p:spPr>
          <a:xfrm>
            <a:off x="9313069" y="1752600"/>
            <a:ext cx="3995857" cy="903923"/>
          </a:xfrm>
          <a:prstGeom prst="rect">
            <a:avLst/>
          </a:prstGeom>
        </p:spPr>
      </p:pic>
      <p:sp>
        <p:nvSpPr>
          <p:cNvPr id="13" name="Text 8"/>
          <p:cNvSpPr/>
          <p:nvPr/>
        </p:nvSpPr>
        <p:spPr>
          <a:xfrm>
            <a:off x="9539049" y="2995493"/>
            <a:ext cx="2843927" cy="313849"/>
          </a:xfrm>
          <a:prstGeom prst="rect">
            <a:avLst/>
          </a:prstGeom>
          <a:noFill/>
          <a:ln/>
        </p:spPr>
        <p:txBody>
          <a:bodyPr wrap="none" lIns="0" tIns="0" rIns="0" bIns="0" rtlCol="0" anchor="t"/>
          <a:lstStyle/>
          <a:p>
            <a:pPr marL="0" indent="0" algn="l">
              <a:lnSpc>
                <a:spcPts val="2450"/>
              </a:lnSpc>
              <a:buNone/>
            </a:pPr>
            <a:r>
              <a:rPr lang="en-US" sz="1950" b="1" dirty="0">
                <a:solidFill>
                  <a:srgbClr val="D7D4CC"/>
                </a:solidFill>
                <a:latin typeface="Comfortaa" panose="020B0604020202020204" charset="0"/>
                <a:ea typeface="Comfortaa Bold" pitchFamily="34" charset="-122"/>
                <a:cs typeface="Comfortaa Bold" pitchFamily="34" charset="-120"/>
              </a:rPr>
              <a:t>Volume &amp; Value Trend</a:t>
            </a:r>
            <a:endParaRPr lang="en-US" sz="1950" dirty="0">
              <a:latin typeface="Comfortaa" panose="020B0604020202020204" charset="0"/>
            </a:endParaRPr>
          </a:p>
        </p:txBody>
      </p:sp>
      <p:sp>
        <p:nvSpPr>
          <p:cNvPr id="14" name="Text 9"/>
          <p:cNvSpPr/>
          <p:nvPr/>
        </p:nvSpPr>
        <p:spPr>
          <a:xfrm>
            <a:off x="9539049" y="3444835"/>
            <a:ext cx="3543895" cy="1084421"/>
          </a:xfrm>
          <a:prstGeom prst="rect">
            <a:avLst/>
          </a:prstGeom>
          <a:noFill/>
          <a:ln/>
        </p:spPr>
        <p:txBody>
          <a:bodyPr wrap="square" lIns="0" tIns="0" rIns="0" bIns="0" rtlCol="0" anchor="t"/>
          <a:lstStyle/>
          <a:p>
            <a:pPr marL="0" indent="0" algn="l">
              <a:lnSpc>
                <a:spcPts val="2800"/>
              </a:lnSpc>
              <a:buNone/>
            </a:pPr>
            <a:r>
              <a:rPr lang="en-US" sz="1750" dirty="0">
                <a:solidFill>
                  <a:srgbClr val="D7D4CC"/>
                </a:solidFill>
                <a:latin typeface="Raleway Medium" pitchFamily="34" charset="0"/>
                <a:ea typeface="Raleway Medium" pitchFamily="34" charset="-122"/>
                <a:cs typeface="Raleway Medium" pitchFamily="34" charset="-120"/>
              </a:rPr>
              <a:t>Steady growth from Nov 2023 to Jul 2024, indicating increasing demand.</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1321356" y="1885950"/>
            <a:ext cx="5486400" cy="685800"/>
          </a:xfrm>
          <a:prstGeom prst="rect">
            <a:avLst/>
          </a:prstGeom>
          <a:noFill/>
          <a:ln/>
        </p:spPr>
        <p:txBody>
          <a:bodyPr wrap="none" lIns="0" tIns="0" rIns="0" bIns="0" rtlCol="0" anchor="t"/>
          <a:lstStyle/>
          <a:p>
            <a:pPr marL="0" indent="0">
              <a:lnSpc>
                <a:spcPts val="5400"/>
              </a:lnSpc>
              <a:buNone/>
            </a:pPr>
            <a:r>
              <a:rPr lang="en-US" sz="4300" b="1" dirty="0">
                <a:solidFill>
                  <a:srgbClr val="FFE14D"/>
                </a:solidFill>
                <a:latin typeface="Comfortaa" panose="020B0604020202020204" charset="0"/>
                <a:ea typeface="Comfortaa Bold" pitchFamily="34" charset="-122"/>
                <a:cs typeface="Comfortaa Bold" pitchFamily="34" charset="-120"/>
              </a:rPr>
              <a:t>Recommendations</a:t>
            </a:r>
            <a:endParaRPr lang="en-US" sz="4300" dirty="0">
              <a:latin typeface="Comfortaa" panose="020B0604020202020204" charset="0"/>
            </a:endParaRPr>
          </a:p>
        </p:txBody>
      </p:sp>
      <p:pic>
        <p:nvPicPr>
          <p:cNvPr id="3" name="Image 0" descr="preencoded.png"/>
          <p:cNvPicPr>
            <a:picLocks noChangeAspect="1"/>
          </p:cNvPicPr>
          <p:nvPr/>
        </p:nvPicPr>
        <p:blipFill>
          <a:blip r:embed="rId3"/>
          <a:stretch>
            <a:fillRect/>
          </a:stretch>
        </p:blipFill>
        <p:spPr>
          <a:xfrm>
            <a:off x="1321356" y="3065502"/>
            <a:ext cx="617220" cy="617220"/>
          </a:xfrm>
          <a:prstGeom prst="rect">
            <a:avLst/>
          </a:prstGeom>
        </p:spPr>
      </p:pic>
      <p:sp>
        <p:nvSpPr>
          <p:cNvPr id="4" name="Text 1"/>
          <p:cNvSpPr/>
          <p:nvPr/>
        </p:nvSpPr>
        <p:spPr>
          <a:xfrm>
            <a:off x="1321356" y="3929539"/>
            <a:ext cx="2719149" cy="342900"/>
          </a:xfrm>
          <a:prstGeom prst="rect">
            <a:avLst/>
          </a:prstGeom>
          <a:noFill/>
          <a:ln/>
        </p:spPr>
        <p:txBody>
          <a:bodyPr wrap="none" lIns="0" tIns="0" rIns="0" bIns="0" rtlCol="0" anchor="t"/>
          <a:lstStyle/>
          <a:p>
            <a:pPr marL="0" indent="0" algn="l">
              <a:lnSpc>
                <a:spcPts val="2700"/>
              </a:lnSpc>
              <a:buNone/>
            </a:pPr>
            <a:r>
              <a:rPr lang="en-US" sz="2150" b="1" dirty="0">
                <a:solidFill>
                  <a:srgbClr val="D7D4CC"/>
                </a:solidFill>
                <a:latin typeface="Comfortaa" panose="020B0604020202020204" charset="0"/>
                <a:ea typeface="Comfortaa Bold" pitchFamily="34" charset="-122"/>
                <a:cs typeface="Comfortaa Bold" pitchFamily="34" charset="-120"/>
              </a:rPr>
              <a:t>Diversify Suppliers</a:t>
            </a:r>
            <a:endParaRPr lang="en-US" sz="2150" dirty="0">
              <a:latin typeface="Comfortaa" panose="020B0604020202020204" charset="0"/>
            </a:endParaRPr>
          </a:p>
        </p:txBody>
      </p:sp>
      <p:sp>
        <p:nvSpPr>
          <p:cNvPr id="5" name="Text 2"/>
          <p:cNvSpPr/>
          <p:nvPr/>
        </p:nvSpPr>
        <p:spPr>
          <a:xfrm>
            <a:off x="1321356" y="4420553"/>
            <a:ext cx="2719149" cy="1580198"/>
          </a:xfrm>
          <a:prstGeom prst="rect">
            <a:avLst/>
          </a:prstGeom>
          <a:noFill/>
          <a:ln/>
        </p:spPr>
        <p:txBody>
          <a:bodyPr wrap="square" lIns="0" tIns="0" rIns="0" bIns="0" rtlCol="0" anchor="t"/>
          <a:lstStyle/>
          <a:p>
            <a:pPr marL="0" indent="0" algn="l">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Reduce risk and improve bargaining power by expanding supplier base.</a:t>
            </a:r>
            <a:endParaRPr lang="en-US" sz="1900" dirty="0"/>
          </a:p>
        </p:txBody>
      </p:sp>
      <p:pic>
        <p:nvPicPr>
          <p:cNvPr id="6" name="Image 1" descr="preencoded.png"/>
          <p:cNvPicPr>
            <a:picLocks noChangeAspect="1"/>
          </p:cNvPicPr>
          <p:nvPr/>
        </p:nvPicPr>
        <p:blipFill>
          <a:blip r:embed="rId4"/>
          <a:stretch>
            <a:fillRect/>
          </a:stretch>
        </p:blipFill>
        <p:spPr>
          <a:xfrm>
            <a:off x="4410789" y="3065502"/>
            <a:ext cx="617220" cy="617220"/>
          </a:xfrm>
          <a:prstGeom prst="rect">
            <a:avLst/>
          </a:prstGeom>
        </p:spPr>
      </p:pic>
      <p:sp>
        <p:nvSpPr>
          <p:cNvPr id="7" name="Text 3"/>
          <p:cNvSpPr/>
          <p:nvPr/>
        </p:nvSpPr>
        <p:spPr>
          <a:xfrm>
            <a:off x="4410789" y="3929539"/>
            <a:ext cx="2719268" cy="342900"/>
          </a:xfrm>
          <a:prstGeom prst="rect">
            <a:avLst/>
          </a:prstGeom>
          <a:noFill/>
          <a:ln/>
        </p:spPr>
        <p:txBody>
          <a:bodyPr wrap="none" lIns="0" tIns="0" rIns="0" bIns="0" rtlCol="0" anchor="t"/>
          <a:lstStyle/>
          <a:p>
            <a:pPr marL="0" indent="0" algn="l">
              <a:lnSpc>
                <a:spcPts val="2700"/>
              </a:lnSpc>
              <a:buNone/>
            </a:pPr>
            <a:r>
              <a:rPr lang="en-US" sz="2150" b="1" dirty="0">
                <a:solidFill>
                  <a:srgbClr val="D7D4CC"/>
                </a:solidFill>
                <a:latin typeface="Comfortaa" panose="020B0604020202020204" charset="0"/>
                <a:ea typeface="Comfortaa Bold" pitchFamily="34" charset="-122"/>
                <a:cs typeface="Comfortaa Bold" pitchFamily="34" charset="-120"/>
              </a:rPr>
              <a:t>Optimize Costs</a:t>
            </a:r>
            <a:endParaRPr lang="en-US" sz="2150" dirty="0">
              <a:latin typeface="Comfortaa" panose="020B0604020202020204" charset="0"/>
            </a:endParaRPr>
          </a:p>
        </p:txBody>
      </p:sp>
      <p:sp>
        <p:nvSpPr>
          <p:cNvPr id="8" name="Text 4"/>
          <p:cNvSpPr/>
          <p:nvPr/>
        </p:nvSpPr>
        <p:spPr>
          <a:xfrm>
            <a:off x="4410789" y="4420553"/>
            <a:ext cx="2719268" cy="1185148"/>
          </a:xfrm>
          <a:prstGeom prst="rect">
            <a:avLst/>
          </a:prstGeom>
          <a:noFill/>
          <a:ln/>
        </p:spPr>
        <p:txBody>
          <a:bodyPr wrap="square" lIns="0" tIns="0" rIns="0" bIns="0" rtlCol="0" anchor="t"/>
          <a:lstStyle/>
          <a:p>
            <a:pPr marL="0" indent="0" algn="l">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Negotiate better terms, improve logistics, and explore bulk discounts.</a:t>
            </a:r>
            <a:endParaRPr lang="en-US" sz="1900" dirty="0"/>
          </a:p>
        </p:txBody>
      </p:sp>
      <p:pic>
        <p:nvPicPr>
          <p:cNvPr id="9" name="Image 2" descr="preencoded.png"/>
          <p:cNvPicPr>
            <a:picLocks noChangeAspect="1"/>
          </p:cNvPicPr>
          <p:nvPr/>
        </p:nvPicPr>
        <p:blipFill>
          <a:blip r:embed="rId5"/>
          <a:stretch>
            <a:fillRect/>
          </a:stretch>
        </p:blipFill>
        <p:spPr>
          <a:xfrm>
            <a:off x="7500342" y="3065502"/>
            <a:ext cx="617220" cy="617220"/>
          </a:xfrm>
          <a:prstGeom prst="rect">
            <a:avLst/>
          </a:prstGeom>
        </p:spPr>
      </p:pic>
      <p:sp>
        <p:nvSpPr>
          <p:cNvPr id="10" name="Text 5"/>
          <p:cNvSpPr/>
          <p:nvPr/>
        </p:nvSpPr>
        <p:spPr>
          <a:xfrm>
            <a:off x="7500342" y="3929539"/>
            <a:ext cx="2719149" cy="685800"/>
          </a:xfrm>
          <a:prstGeom prst="rect">
            <a:avLst/>
          </a:prstGeom>
          <a:noFill/>
          <a:ln/>
        </p:spPr>
        <p:txBody>
          <a:bodyPr wrap="square" lIns="0" tIns="0" rIns="0" bIns="0" rtlCol="0" anchor="t"/>
          <a:lstStyle/>
          <a:p>
            <a:pPr marL="0" indent="0" algn="l">
              <a:lnSpc>
                <a:spcPts val="2700"/>
              </a:lnSpc>
              <a:buNone/>
            </a:pPr>
            <a:r>
              <a:rPr lang="en-US" sz="2150" b="1" dirty="0">
                <a:solidFill>
                  <a:srgbClr val="D7D4CC"/>
                </a:solidFill>
                <a:latin typeface="Comfortaa" panose="020B0604020202020204" charset="0"/>
                <a:ea typeface="Comfortaa Bold" pitchFamily="34" charset="-122"/>
                <a:cs typeface="Comfortaa Bold" pitchFamily="34" charset="-120"/>
              </a:rPr>
              <a:t>Geographic Expansion</a:t>
            </a:r>
            <a:endParaRPr lang="en-US" sz="2150" dirty="0">
              <a:latin typeface="Comfortaa" panose="020B0604020202020204" charset="0"/>
            </a:endParaRPr>
          </a:p>
        </p:txBody>
      </p:sp>
      <p:sp>
        <p:nvSpPr>
          <p:cNvPr id="11" name="Text 6"/>
          <p:cNvSpPr/>
          <p:nvPr/>
        </p:nvSpPr>
        <p:spPr>
          <a:xfrm>
            <a:off x="7500342" y="4763453"/>
            <a:ext cx="2719149" cy="1580198"/>
          </a:xfrm>
          <a:prstGeom prst="rect">
            <a:avLst/>
          </a:prstGeom>
          <a:noFill/>
          <a:ln/>
        </p:spPr>
        <p:txBody>
          <a:bodyPr wrap="square" lIns="0" tIns="0" rIns="0" bIns="0" rtlCol="0" anchor="t"/>
          <a:lstStyle/>
          <a:p>
            <a:pPr marL="0" indent="0" algn="l">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Source from regions like Southeast Asia or Africa to reduce geopolitical risk.</a:t>
            </a:r>
            <a:endParaRPr lang="en-US" sz="1900" dirty="0"/>
          </a:p>
        </p:txBody>
      </p:sp>
      <p:pic>
        <p:nvPicPr>
          <p:cNvPr id="12" name="Image 3" descr="preencoded.png"/>
          <p:cNvPicPr>
            <a:picLocks noChangeAspect="1"/>
          </p:cNvPicPr>
          <p:nvPr/>
        </p:nvPicPr>
        <p:blipFill>
          <a:blip r:embed="rId6"/>
          <a:stretch>
            <a:fillRect/>
          </a:stretch>
        </p:blipFill>
        <p:spPr>
          <a:xfrm>
            <a:off x="10589776" y="3065502"/>
            <a:ext cx="617220" cy="617220"/>
          </a:xfrm>
          <a:prstGeom prst="rect">
            <a:avLst/>
          </a:prstGeom>
        </p:spPr>
      </p:pic>
      <p:sp>
        <p:nvSpPr>
          <p:cNvPr id="13" name="Text 7"/>
          <p:cNvSpPr/>
          <p:nvPr/>
        </p:nvSpPr>
        <p:spPr>
          <a:xfrm>
            <a:off x="10589776" y="3929539"/>
            <a:ext cx="2719268" cy="342900"/>
          </a:xfrm>
          <a:prstGeom prst="rect">
            <a:avLst/>
          </a:prstGeom>
          <a:noFill/>
          <a:ln/>
        </p:spPr>
        <p:txBody>
          <a:bodyPr wrap="none" lIns="0" tIns="0" rIns="0" bIns="0" rtlCol="0" anchor="t"/>
          <a:lstStyle/>
          <a:p>
            <a:pPr marL="0" indent="0" algn="l">
              <a:lnSpc>
                <a:spcPts val="2700"/>
              </a:lnSpc>
              <a:buNone/>
            </a:pPr>
            <a:r>
              <a:rPr lang="en-US" sz="2150" b="1" dirty="0">
                <a:solidFill>
                  <a:srgbClr val="D7D4CC"/>
                </a:solidFill>
                <a:latin typeface="Comfortaa" panose="020B0604020202020204" charset="0"/>
                <a:ea typeface="Comfortaa Bold" pitchFamily="34" charset="-122"/>
                <a:cs typeface="Comfortaa Bold" pitchFamily="34" charset="-120"/>
              </a:rPr>
              <a:t>Market Analysis</a:t>
            </a:r>
            <a:endParaRPr lang="en-US" sz="2150" dirty="0">
              <a:latin typeface="Comfortaa" panose="020B0604020202020204" charset="0"/>
            </a:endParaRPr>
          </a:p>
        </p:txBody>
      </p:sp>
      <p:sp>
        <p:nvSpPr>
          <p:cNvPr id="14" name="Text 8"/>
          <p:cNvSpPr/>
          <p:nvPr/>
        </p:nvSpPr>
        <p:spPr>
          <a:xfrm>
            <a:off x="10589776" y="4420553"/>
            <a:ext cx="2719268" cy="1185148"/>
          </a:xfrm>
          <a:prstGeom prst="rect">
            <a:avLst/>
          </a:prstGeom>
          <a:noFill/>
          <a:ln/>
        </p:spPr>
        <p:txBody>
          <a:bodyPr wrap="square" lIns="0" tIns="0" rIns="0" bIns="0" rtlCol="0" anchor="t"/>
          <a:lstStyle/>
          <a:p>
            <a:pPr marL="0" indent="0" algn="l">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Monitor raw material prices closely to protect margins.</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583</Words>
  <Application>Microsoft Office PowerPoint</Application>
  <PresentationFormat>Custom</PresentationFormat>
  <Paragraphs>79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Raleway Bold</vt:lpstr>
      <vt:lpstr>Raleway Medium</vt:lpstr>
      <vt:lpstr>Arial</vt:lpstr>
      <vt:lpstr>Comfortaa</vt:lpstr>
      <vt:lpstr>Comfortaa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 </cp:lastModifiedBy>
  <cp:revision>9</cp:revision>
  <dcterms:created xsi:type="dcterms:W3CDTF">2024-10-24T17:19:25Z</dcterms:created>
  <dcterms:modified xsi:type="dcterms:W3CDTF">2024-11-18T17:09:19Z</dcterms:modified>
</cp:coreProperties>
</file>