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1D9-BFE0-4BE0-81DA-AE67BE488F8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85-458C-424C-8034-473F2573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1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1D9-BFE0-4BE0-81DA-AE67BE488F8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85-458C-424C-8034-473F2573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1D9-BFE0-4BE0-81DA-AE67BE488F8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85-458C-424C-8034-473F2573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1D9-BFE0-4BE0-81DA-AE67BE488F8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85-458C-424C-8034-473F25732C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069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1D9-BFE0-4BE0-81DA-AE67BE488F8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85-458C-424C-8034-473F2573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2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1D9-BFE0-4BE0-81DA-AE67BE488F8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85-458C-424C-8034-473F2573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6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1D9-BFE0-4BE0-81DA-AE67BE488F8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85-458C-424C-8034-473F2573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1D9-BFE0-4BE0-81DA-AE67BE488F8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85-458C-424C-8034-473F2573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73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1D9-BFE0-4BE0-81DA-AE67BE488F8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85-458C-424C-8034-473F2573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9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1D9-BFE0-4BE0-81DA-AE67BE488F8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85-458C-424C-8034-473F2573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0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1D9-BFE0-4BE0-81DA-AE67BE488F8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85-458C-424C-8034-473F2573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7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1D9-BFE0-4BE0-81DA-AE67BE488F8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85-458C-424C-8034-473F2573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5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1D9-BFE0-4BE0-81DA-AE67BE488F8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85-458C-424C-8034-473F2573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6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1D9-BFE0-4BE0-81DA-AE67BE488F8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85-458C-424C-8034-473F2573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1D9-BFE0-4BE0-81DA-AE67BE488F8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85-458C-424C-8034-473F2573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0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1D9-BFE0-4BE0-81DA-AE67BE488F8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85-458C-424C-8034-473F2573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0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1D9-BFE0-4BE0-81DA-AE67BE488F8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4A85-458C-424C-8034-473F2573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54F1D9-BFE0-4BE0-81DA-AE67BE488F8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44A85-458C-424C-8034-473F2573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65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A5D3-8588-4947-A5CE-45479EEF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137125" cy="3329581"/>
          </a:xfrm>
        </p:spPr>
        <p:txBody>
          <a:bodyPr/>
          <a:lstStyle/>
          <a:p>
            <a:r>
              <a:rPr lang="en-US" sz="6000" dirty="0"/>
              <a:t>Predicting the success of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C1D81-B944-4F64-A2E6-ECF58CCE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137125" cy="861420"/>
          </a:xfrm>
        </p:spPr>
        <p:txBody>
          <a:bodyPr>
            <a:normAutofit/>
          </a:bodyPr>
          <a:lstStyle/>
          <a:p>
            <a:r>
              <a:rPr lang="en-US" sz="3600" dirty="0"/>
              <a:t>Kumararatnam Kabilesh</a:t>
            </a:r>
          </a:p>
        </p:txBody>
      </p:sp>
    </p:spTree>
    <p:extLst>
      <p:ext uri="{BB962C8B-B14F-4D97-AF65-F5344CB8AC3E}">
        <p14:creationId xmlns:p14="http://schemas.microsoft.com/office/powerpoint/2010/main" val="215974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3066-B0B7-46B6-BC69-F5BB7C18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0174-0902-4CEC-8257-07A0B0C4C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886470" cy="4195481"/>
          </a:xfrm>
        </p:spPr>
        <p:txBody>
          <a:bodyPr>
            <a:normAutofit/>
          </a:bodyPr>
          <a:lstStyle/>
          <a:p>
            <a:r>
              <a:rPr lang="en-US" sz="2400" dirty="0"/>
              <a:t>Companies use direct marketing when targeting segments of customers by contacting them to meet a specific goal. </a:t>
            </a:r>
          </a:p>
          <a:p>
            <a:r>
              <a:rPr lang="en-US" sz="2400" dirty="0"/>
              <a:t>The banking sector is one of those industries that exercise direct marketing campaigns, in this case phone calls. </a:t>
            </a:r>
          </a:p>
          <a:p>
            <a:r>
              <a:rPr lang="en-US" sz="2400" dirty="0"/>
              <a:t>Sometimes even though many marketing calls are made, only some of them may result in success. </a:t>
            </a:r>
          </a:p>
          <a:p>
            <a:r>
              <a:rPr lang="en-US" sz="2400" dirty="0"/>
              <a:t>Therefore, predicting if the calls made result in success can help the  marketing team to arrive at a conclusion of success of the campaign and adjust the number of calls accordingly.</a:t>
            </a:r>
          </a:p>
        </p:txBody>
      </p:sp>
    </p:spTree>
    <p:extLst>
      <p:ext uri="{BB962C8B-B14F-4D97-AF65-F5344CB8AC3E}">
        <p14:creationId xmlns:p14="http://schemas.microsoft.com/office/powerpoint/2010/main" val="169064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3066-B0B7-46B6-BC69-F5BB7C18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0174-0902-4CEC-8257-07A0B0C4C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34160"/>
            <a:ext cx="10886470" cy="471423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dataset was picked from UCI Machine Learning Repository</a:t>
            </a:r>
          </a:p>
          <a:p>
            <a:r>
              <a:rPr lang="en-US" sz="2400" dirty="0"/>
              <a:t>Input variables:</a:t>
            </a:r>
          </a:p>
          <a:p>
            <a:pPr lvl="1"/>
            <a:r>
              <a:rPr lang="en-US" sz="2200" dirty="0"/>
              <a:t>Attributes about bank client data</a:t>
            </a:r>
          </a:p>
          <a:p>
            <a:pPr lvl="2"/>
            <a:r>
              <a:rPr lang="en-US" sz="2000" dirty="0"/>
              <a:t>age, job, marital, education, default, housing, loan, </a:t>
            </a:r>
          </a:p>
          <a:p>
            <a:pPr lvl="1"/>
            <a:r>
              <a:rPr lang="en-US" sz="2200" dirty="0"/>
              <a:t>Attributes related with the last contact of the current campaign</a:t>
            </a:r>
          </a:p>
          <a:p>
            <a:pPr lvl="2"/>
            <a:r>
              <a:rPr lang="en-US" sz="2000" dirty="0"/>
              <a:t>Contract, month, </a:t>
            </a:r>
            <a:r>
              <a:rPr lang="en-US" sz="2000" dirty="0" err="1"/>
              <a:t>day_of_week</a:t>
            </a:r>
            <a:r>
              <a:rPr lang="en-US" sz="2000" dirty="0"/>
              <a:t>, duration, campaign, </a:t>
            </a:r>
            <a:r>
              <a:rPr lang="en-US" sz="2000" dirty="0" err="1"/>
              <a:t>pdays</a:t>
            </a:r>
            <a:r>
              <a:rPr lang="en-US" sz="2000" dirty="0"/>
              <a:t>, previous, </a:t>
            </a:r>
            <a:r>
              <a:rPr lang="en-US" sz="2000" dirty="0" err="1"/>
              <a:t>poutcome</a:t>
            </a:r>
            <a:endParaRPr lang="en-US" sz="2000" dirty="0"/>
          </a:p>
          <a:p>
            <a:pPr lvl="1"/>
            <a:r>
              <a:rPr lang="en-US" sz="2200" dirty="0"/>
              <a:t>Social and economic context attributes</a:t>
            </a:r>
          </a:p>
          <a:p>
            <a:pPr lvl="2"/>
            <a:r>
              <a:rPr lang="en-US" sz="2000" dirty="0" err="1"/>
              <a:t>emp.var.rate</a:t>
            </a:r>
            <a:r>
              <a:rPr lang="en-US" sz="2000" dirty="0"/>
              <a:t>, </a:t>
            </a:r>
            <a:r>
              <a:rPr lang="en-US" sz="2000" dirty="0" err="1"/>
              <a:t>cons.price.idx</a:t>
            </a:r>
            <a:r>
              <a:rPr lang="en-US" sz="2000" dirty="0"/>
              <a:t>, cons,.</a:t>
            </a:r>
            <a:r>
              <a:rPr lang="en-US" sz="2000" dirty="0" err="1"/>
              <a:t>conf.idx</a:t>
            </a:r>
            <a:r>
              <a:rPr lang="en-US" sz="2000" dirty="0"/>
              <a:t>, Euribor3m, </a:t>
            </a:r>
            <a:r>
              <a:rPr lang="en-US" sz="2000" dirty="0" err="1"/>
              <a:t>nr.employed</a:t>
            </a:r>
            <a:endParaRPr lang="en-US" sz="2000" dirty="0"/>
          </a:p>
          <a:p>
            <a:r>
              <a:rPr lang="en-US" sz="2400" dirty="0"/>
              <a:t>Output variable (desired target):</a:t>
            </a:r>
          </a:p>
          <a:p>
            <a:pPr lvl="1"/>
            <a:r>
              <a:rPr lang="en-US" sz="2200" dirty="0"/>
              <a:t>y - has the client subscribed a term deposit? (binary: 'yes', 'no')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831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3066-B0B7-46B6-BC69-F5BB7C18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0174-0902-4CEC-8257-07A0B0C4C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34160"/>
            <a:ext cx="10886470" cy="4714239"/>
          </a:xfrm>
        </p:spPr>
        <p:txBody>
          <a:bodyPr>
            <a:normAutofit/>
          </a:bodyPr>
          <a:lstStyle/>
          <a:p>
            <a:r>
              <a:rPr lang="en-US" sz="2400" dirty="0"/>
              <a:t>This is a binary classification problem. Our two classes are “yes” denoting that the customer subscribed to a term deposit, and “no” denoting that the customer did not subscribe.</a:t>
            </a:r>
          </a:p>
          <a:p>
            <a:r>
              <a:rPr lang="en-US" sz="2400" dirty="0"/>
              <a:t>Shape of data - (41188, 21)</a:t>
            </a:r>
          </a:p>
          <a:p>
            <a:r>
              <a:rPr lang="en-US" sz="2400" dirty="0"/>
              <a:t>The missing values had value as ‘unknown’ instead of ‘Nan’ or ‘null’.  Records with missing values were either removed, or ‘unknown’ </a:t>
            </a:r>
            <a:r>
              <a:rPr lang="en-US" sz="2400" dirty="0" err="1"/>
              <a:t>wasa</a:t>
            </a:r>
            <a:r>
              <a:rPr lang="en-US" sz="2400" dirty="0"/>
              <a:t> used as a value. </a:t>
            </a:r>
          </a:p>
          <a:p>
            <a:r>
              <a:rPr lang="en-US" sz="2400" dirty="0"/>
              <a:t>Categorical attributes that are ordinal were encode with </a:t>
            </a:r>
            <a:r>
              <a:rPr lang="en-US" sz="2400" dirty="0" err="1"/>
              <a:t>OrdinalEncoder</a:t>
            </a:r>
            <a:r>
              <a:rPr lang="en-US" sz="2400" dirty="0"/>
              <a:t> and categorical attributes that are not ordinal were encoded with </a:t>
            </a:r>
            <a:r>
              <a:rPr lang="en-US" sz="2400" dirty="0" err="1"/>
              <a:t>LabelEncoder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411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D3066-B0B7-46B6-BC69-F5BB7C18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0174-0902-4CEC-8257-07A0B0C4C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279" y="4588329"/>
            <a:ext cx="3344020" cy="1621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Correlation between attributes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3DB40B9-C2DF-4714-BFBB-F301A00F519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8334" y="965141"/>
            <a:ext cx="5589700" cy="4932911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944903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3066-B0B7-46B6-BC69-F5BB7C18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0174-0902-4CEC-8257-07A0B0C4C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853248"/>
            <a:ext cx="10581670" cy="43951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Models Trained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Logistic Regression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SVM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Naïve Bayes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Random Forest 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XgBoost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7823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D3066-B0B7-46B6-BC69-F5BB7C18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BF30DF-D9A3-4934-A1F3-9F6130EAB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513592"/>
              </p:ext>
            </p:extLst>
          </p:nvPr>
        </p:nvGraphicFramePr>
        <p:xfrm>
          <a:off x="955392" y="1454894"/>
          <a:ext cx="6275587" cy="3953409"/>
        </p:xfrm>
        <a:graphic>
          <a:graphicData uri="http://schemas.openxmlformats.org/drawingml/2006/table">
            <a:tbl>
              <a:tblPr firstRow="1" firstCol="1" bandRow="1"/>
              <a:tblGrid>
                <a:gridCol w="1754157">
                  <a:extLst>
                    <a:ext uri="{9D8B030D-6E8A-4147-A177-3AD203B41FA5}">
                      <a16:colId xmlns:a16="http://schemas.microsoft.com/office/drawing/2014/main" val="3007213166"/>
                    </a:ext>
                  </a:extLst>
                </a:gridCol>
                <a:gridCol w="1284250">
                  <a:extLst>
                    <a:ext uri="{9D8B030D-6E8A-4147-A177-3AD203B41FA5}">
                      <a16:colId xmlns:a16="http://schemas.microsoft.com/office/drawing/2014/main" val="122714073"/>
                    </a:ext>
                  </a:extLst>
                </a:gridCol>
                <a:gridCol w="1260756">
                  <a:extLst>
                    <a:ext uri="{9D8B030D-6E8A-4147-A177-3AD203B41FA5}">
                      <a16:colId xmlns:a16="http://schemas.microsoft.com/office/drawing/2014/main" val="3652350661"/>
                    </a:ext>
                  </a:extLst>
                </a:gridCol>
                <a:gridCol w="988212">
                  <a:extLst>
                    <a:ext uri="{9D8B030D-6E8A-4147-A177-3AD203B41FA5}">
                      <a16:colId xmlns:a16="http://schemas.microsoft.com/office/drawing/2014/main" val="2974510554"/>
                    </a:ext>
                  </a:extLst>
                </a:gridCol>
                <a:gridCol w="988212">
                  <a:extLst>
                    <a:ext uri="{9D8B030D-6E8A-4147-A177-3AD203B41FA5}">
                      <a16:colId xmlns:a16="http://schemas.microsoft.com/office/drawing/2014/main" val="1518833546"/>
                    </a:ext>
                  </a:extLst>
                </a:gridCol>
              </a:tblGrid>
              <a:tr h="64753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321372"/>
                  </a:ext>
                </a:extLst>
              </a:tr>
              <a:tr h="64753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0.9077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0.7881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0.6853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0.6853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754941"/>
                  </a:ext>
                </a:extLst>
              </a:tr>
              <a:tr h="35788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0.8493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0.6697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0.7455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0.6951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220405"/>
                  </a:ext>
                </a:extLst>
              </a:tr>
              <a:tr h="64753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Vector Machine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0.8870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0.6941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0.5058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0.4830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562270"/>
                  </a:ext>
                </a:extLst>
              </a:tr>
              <a:tr h="35788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0.9136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0.7960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0.7326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0.7590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416373"/>
                  </a:ext>
                </a:extLst>
              </a:tr>
              <a:tr h="93717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 with feature selection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0.9136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0.7921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0.7456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0.7660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959746"/>
                  </a:ext>
                </a:extLst>
              </a:tr>
              <a:tr h="35788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0.9049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0.8380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0.6097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0.6503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499" marR="101499" marT="14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24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870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3066-B0B7-46B6-BC69-F5BB7C18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1083DA8-BFB8-4A84-A789-58FAD23DB5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" y="1775460"/>
            <a:ext cx="8425180" cy="4629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81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3066-B0B7-46B6-BC69-F5BB7C18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3BAD60-0716-4E62-B8C6-A065D4E8B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26871"/>
            <a:ext cx="10886470" cy="3586480"/>
          </a:xfrm>
        </p:spPr>
        <p:txBody>
          <a:bodyPr>
            <a:normAutofit/>
          </a:bodyPr>
          <a:lstStyle/>
          <a:p>
            <a:r>
              <a:rPr lang="en-US" sz="2400" dirty="0"/>
              <a:t>As it can be seen from the above table, ensemble based models and </a:t>
            </a:r>
            <a:r>
              <a:rPr lang="en-US" sz="2400" dirty="0" err="1"/>
              <a:t>xgBoost</a:t>
            </a:r>
            <a:r>
              <a:rPr lang="en-US" sz="2400" dirty="0"/>
              <a:t> perform the best. Random Forest with feature selection gave better performance than the one without feature selection.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obtained results are credible for the banking domain and provide valuable knowledge for the telemarketing campaign manager. </a:t>
            </a:r>
          </a:p>
        </p:txBody>
      </p:sp>
    </p:spTree>
    <p:extLst>
      <p:ext uri="{BB962C8B-B14F-4D97-AF65-F5344CB8AC3E}">
        <p14:creationId xmlns:p14="http://schemas.microsoft.com/office/powerpoint/2010/main" val="464001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429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</vt:lpstr>
      <vt:lpstr>Predicting the success of marketing campaign</vt:lpstr>
      <vt:lpstr>Introduction </vt:lpstr>
      <vt:lpstr>Data </vt:lpstr>
      <vt:lpstr>Methodology</vt:lpstr>
      <vt:lpstr>Methodology</vt:lpstr>
      <vt:lpstr>Methodology</vt:lpstr>
      <vt:lpstr>Results</vt:lpstr>
      <vt:lpstr>Feature Importance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success of marketing campaign</dc:title>
  <dc:creator>Dhushanthan Kumararatnam</dc:creator>
  <cp:lastModifiedBy>Dhushanthan Kumararatnam</cp:lastModifiedBy>
  <cp:revision>3</cp:revision>
  <dcterms:created xsi:type="dcterms:W3CDTF">2022-04-10T15:43:58Z</dcterms:created>
  <dcterms:modified xsi:type="dcterms:W3CDTF">2022-04-10T15:48:39Z</dcterms:modified>
</cp:coreProperties>
</file>