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80939F-3EB5-455C-8C54-5637DEE7071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680939F-3EB5-455C-8C54-5637DEE70719}" type="datetimeFigureOut">
              <a:rPr lang="en-IN" smtClean="0"/>
              <a:t>02-04-2024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87C702F-96F6-4C11-B315-C0614C01843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5" name="TextBox 4"/>
          <p:cNvSpPr txBox="1"/>
          <p:nvPr/>
        </p:nvSpPr>
        <p:spPr>
          <a:xfrm>
            <a:off x="-1908720" y="75306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755576" y="4077072"/>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S.Akash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St.Joseph</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a:t>
            </a:r>
            <a:r>
              <a:rPr lang="en-US" sz="2000" b="1" dirty="0" smtClean="0">
                <a:solidFill>
                  <a:schemeClr val="accent1">
                    <a:lumMod val="75000"/>
                  </a:schemeClr>
                </a:solidFill>
                <a:latin typeface="Arial"/>
                <a:cs typeface="Arial"/>
              </a:rPr>
              <a:t>ollege </a:t>
            </a:r>
            <a:r>
              <a:rPr lang="en-US" sz="2000" b="1" dirty="0" smtClean="0">
                <a:solidFill>
                  <a:schemeClr val="accent1">
                    <a:lumMod val="75000"/>
                  </a:schemeClr>
                </a:solidFill>
                <a:latin typeface="Arial"/>
                <a:cs typeface="Arial"/>
              </a:rPr>
              <a:t>of </a:t>
            </a:r>
            <a:r>
              <a:rPr lang="en-US" sz="2000" b="1" dirty="0" smtClean="0">
                <a:solidFill>
                  <a:schemeClr val="accent1">
                    <a:lumMod val="75000"/>
                  </a:schemeClr>
                </a:solidFill>
                <a:latin typeface="Arial"/>
                <a:cs typeface="Arial"/>
              </a:rPr>
              <a:t>Engineering- </a:t>
            </a:r>
            <a:r>
              <a:rPr lang="en-US" sz="2000" b="1" dirty="0" smtClean="0">
                <a:solidFill>
                  <a:schemeClr val="accent1">
                    <a:lumMod val="75000"/>
                  </a:schemeClr>
                </a:solidFill>
                <a:latin typeface="Arial"/>
                <a:cs typeface="Arial"/>
              </a:rPr>
              <a:t>Information </a:t>
            </a:r>
            <a:r>
              <a:rPr lang="en-US" sz="2000" b="1" dirty="0" smtClean="0">
                <a:solidFill>
                  <a:schemeClr val="accent1">
                    <a:lumMod val="75000"/>
                  </a:schemeClr>
                </a:solidFill>
                <a:latin typeface="Arial"/>
                <a:cs typeface="Arial"/>
              </a:rPr>
              <a:t>Technology</a:t>
            </a:r>
            <a:endParaRPr lang="en-US" sz="2000" b="1" dirty="0" smtClean="0">
              <a:solidFill>
                <a:schemeClr val="accent1">
                  <a:lumMod val="75000"/>
                </a:schemeClr>
              </a:solidFill>
              <a:latin typeface="Arial"/>
              <a:cs typeface="Arial"/>
            </a:endParaRP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447460" y="771730"/>
            <a:ext cx="8694992" cy="530296"/>
          </a:xfrm>
          <a:prstGeom prst="rect">
            <a:avLst/>
          </a:prstGeom>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0" y="1371600"/>
            <a:ext cx="8694991" cy="467332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r>
              <a:rPr lang="en-IN" sz="1800" dirty="0" smtClean="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ea typeface="+mn-lt"/>
                <a:cs typeface="+mn-lt"/>
              </a:rPr>
              <a:t>preprocessing</a:t>
            </a:r>
            <a:r>
              <a:rPr lang="en-IN" sz="1800" dirty="0" smtClean="0">
                <a:solidFill>
                  <a:srgbClr val="0F0F0F"/>
                </a:solidFill>
                <a:ea typeface="+mn-lt"/>
                <a:cs typeface="+mn-lt"/>
              </a:rPr>
              <a:t> and model evaluation.</a:t>
            </a:r>
            <a:endParaRPr lang="en-IN" sz="1800" dirty="0"/>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5665" y="3244334"/>
            <a:ext cx="1552669" cy="369332"/>
          </a:xfrm>
          <a:prstGeom prst="rect">
            <a:avLst/>
          </a:prstGeom>
        </p:spPr>
        <p:txBody>
          <a:bodyPr wrap="none">
            <a:spAutoFit/>
          </a:bodyPr>
          <a:lstStyle/>
          <a:p>
            <a:r>
              <a:rPr lang="en-US" b="1" dirty="0" smtClean="0">
                <a:solidFill>
                  <a:srgbClr val="002060"/>
                </a:solidFill>
                <a:latin typeface="Arial" panose="020B0604020202020204" pitchFamily="34" charset="0"/>
                <a:cs typeface="Arial" panose="020B0604020202020204" pitchFamily="34" charset="0"/>
              </a:rPr>
              <a:t>THANK YOU</a:t>
            </a:r>
            <a:endParaRPr lang="en-IN" dirty="0"/>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293374"/>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smtClean="0">
                <a:latin typeface="Arial"/>
                <a:ea typeface="+mn-lt"/>
                <a:cs typeface="Arial"/>
              </a:rPr>
              <a:t>  </a:t>
            </a:r>
            <a:endParaRPr lang="en-US" smtClean="0">
              <a:latin typeface="Arial"/>
              <a:cs typeface="Arial"/>
            </a:endParaRPr>
          </a:p>
          <a:p>
            <a:pPr marL="305435" indent="-305435"/>
            <a:r>
              <a:rPr lang="en-US" sz="2000" b="1" smtClean="0">
                <a:latin typeface="Arial"/>
                <a:ea typeface="+mn-lt"/>
                <a:cs typeface="Arial"/>
              </a:rPr>
              <a:t>Problem Statement </a:t>
            </a:r>
            <a:r>
              <a:rPr lang="en-US" sz="2000" smtClean="0">
                <a:latin typeface="Arial"/>
                <a:ea typeface="+mn-lt"/>
                <a:cs typeface="Arial"/>
              </a:rPr>
              <a:t>(Should not include solution)</a:t>
            </a:r>
            <a:endParaRPr lang="en-US" smtClean="0">
              <a:latin typeface="Arial"/>
              <a:cs typeface="Arial"/>
            </a:endParaRPr>
          </a:p>
          <a:p>
            <a:pPr marL="305435" indent="-305435"/>
            <a:r>
              <a:rPr lang="en-US" sz="2000" b="1" smtClean="0">
                <a:latin typeface="Arial"/>
                <a:ea typeface="+mn-lt"/>
                <a:cs typeface="Arial"/>
              </a:rPr>
              <a:t>Proposed System/Solution</a:t>
            </a:r>
            <a:endParaRPr lang="en-US" smtClean="0">
              <a:latin typeface="Arial"/>
              <a:cs typeface="Arial"/>
            </a:endParaRPr>
          </a:p>
          <a:p>
            <a:pPr marL="305435" indent="-305435"/>
            <a:r>
              <a:rPr lang="en-US" sz="2000" b="1" smtClean="0">
                <a:latin typeface="Arial"/>
                <a:ea typeface="+mn-lt"/>
                <a:cs typeface="Calibri"/>
              </a:rPr>
              <a:t>System </a:t>
            </a:r>
            <a:r>
              <a:rPr lang="en-US" sz="2000" b="1" smtClean="0">
                <a:latin typeface="Arial"/>
                <a:ea typeface="+mn-lt"/>
                <a:cs typeface="+mn-lt"/>
              </a:rPr>
              <a:t>Development Approach </a:t>
            </a:r>
            <a:r>
              <a:rPr lang="en-US" sz="2000" smtClean="0">
                <a:latin typeface="Arial"/>
                <a:ea typeface="+mn-lt"/>
                <a:cs typeface="+mn-lt"/>
              </a:rPr>
              <a:t>(Technology Used) </a:t>
            </a:r>
            <a:endParaRPr lang="en-US" smtClean="0">
              <a:latin typeface="Arial"/>
              <a:ea typeface="+mn-lt"/>
              <a:cs typeface="+mn-lt"/>
            </a:endParaRPr>
          </a:p>
          <a:p>
            <a:pPr marL="305435" indent="-305435"/>
            <a:r>
              <a:rPr lang="en-US" sz="2000" b="1" smtClean="0">
                <a:latin typeface="Arial"/>
                <a:ea typeface="+mn-lt"/>
                <a:cs typeface="+mn-lt"/>
              </a:rPr>
              <a:t>Algorithm &amp; Deployment  </a:t>
            </a:r>
            <a:endParaRPr lang="en-US" smtClean="0">
              <a:latin typeface="Arial"/>
              <a:cs typeface="Calibri"/>
            </a:endParaRPr>
          </a:p>
          <a:p>
            <a:pPr marL="305435" indent="-305435"/>
            <a:r>
              <a:rPr lang="en-US" sz="2000" b="1" smtClean="0">
                <a:latin typeface="Arial"/>
                <a:ea typeface="+mn-lt"/>
                <a:cs typeface="Arial"/>
              </a:rPr>
              <a:t>Result (Output Image)</a:t>
            </a:r>
          </a:p>
          <a:p>
            <a:pPr marL="305435" indent="-305435"/>
            <a:r>
              <a:rPr lang="en-US" sz="2000" b="1" smtClean="0">
                <a:latin typeface="Arial"/>
                <a:ea typeface="+mn-lt"/>
                <a:cs typeface="Arial"/>
              </a:rPr>
              <a:t>Conclusion</a:t>
            </a:r>
            <a:endParaRPr lang="en-US" smtClean="0">
              <a:latin typeface="Arial"/>
              <a:cs typeface="Arial"/>
            </a:endParaRPr>
          </a:p>
          <a:p>
            <a:pPr marL="305435" indent="-305435"/>
            <a:r>
              <a:rPr lang="en-US" sz="2000" b="1" smtClean="0">
                <a:latin typeface="Arial"/>
                <a:ea typeface="+mn-lt"/>
                <a:cs typeface="Arial"/>
              </a:rPr>
              <a:t>Future Scope</a:t>
            </a:r>
          </a:p>
          <a:p>
            <a:pPr marL="305435" indent="-305435"/>
            <a:r>
              <a:rPr lang="en-US" sz="2000" b="1" smtClean="0">
                <a:latin typeface="Arial"/>
                <a:ea typeface="+mn-lt"/>
                <a:cs typeface="Arial"/>
              </a:rPr>
              <a:t>References</a:t>
            </a:r>
            <a:endParaRPr lang="en-US" smtClean="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80528" y="707336"/>
            <a:ext cx="11029616" cy="530296"/>
          </a:xfrm>
          <a:prstGeom prst="rect">
            <a:avLst/>
          </a:prstGeom>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accent1"/>
                </a:solidFill>
                <a:latin typeface="Arial" panose="020B0604020202020204" pitchFamily="34" charset="0"/>
                <a:cs typeface="Arial" panose="020B0604020202020204" pitchFamily="34" charset="0"/>
              </a:rPr>
              <a:t>Problem Statement</a:t>
            </a:r>
            <a:endParaRPr lang="en-US"/>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121287" y="2276872"/>
            <a:ext cx="9047053" cy="395324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F0F0F"/>
                </a:solidFill>
                <a:ea typeface="+mn-lt"/>
                <a:cs typeface="+mn-lt"/>
              </a:rPr>
              <a:t>Example:</a:t>
            </a:r>
            <a:r>
              <a:rPr lang="en-IN" sz="2800" dirty="0" smtClean="0">
                <a:solidFill>
                  <a:srgbClr val="0F0F0F"/>
                </a:solidFill>
                <a:ea typeface="+mn-lt"/>
                <a:cs typeface="+mn-lt"/>
              </a:rPr>
              <a:t> </a:t>
            </a:r>
            <a:r>
              <a:rPr lang="en-IN" sz="2400" dirty="0" smtClean="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smtClean="0"/>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557082"/>
            <a:ext cx="8582185" cy="511524"/>
          </a:xfrm>
          <a:prstGeom prst="rect">
            <a:avLst/>
          </a:prstGeom>
        </p:spPr>
        <p:txBody>
          <a:bodyP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107504" y="942305"/>
            <a:ext cx="903649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b="1" smtClean="0">
              <a:latin typeface="Calibri"/>
              <a:cs typeface="Calibri"/>
            </a:endParaRPr>
          </a:p>
          <a:p>
            <a:pPr marL="305435" indent="-305435"/>
            <a:r>
              <a:rPr lang="en-IN" sz="1200" b="1"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smtClean="0">
              <a:latin typeface="Calibri"/>
              <a:cs typeface="Calibri"/>
            </a:endParaRPr>
          </a:p>
          <a:p>
            <a:pPr marL="305435" indent="-305435"/>
            <a:r>
              <a:rPr lang="en-IN" sz="1200" b="1" smtClean="0">
                <a:latin typeface="Calibri"/>
                <a:ea typeface="+mn-lt"/>
                <a:cs typeface="+mn-lt"/>
              </a:rPr>
              <a:t>Data Collection:</a:t>
            </a:r>
            <a:endParaRPr lang="en-IN" sz="1200" b="1" smtClean="0">
              <a:latin typeface="Calibri"/>
              <a:cs typeface="Calibri"/>
            </a:endParaRPr>
          </a:p>
          <a:p>
            <a:pPr marL="629920" lvl="1" indent="-305435"/>
            <a:r>
              <a:rPr lang="en-IN" sz="1200" b="1" smtClean="0">
                <a:latin typeface="Calibri"/>
                <a:ea typeface="+mn-lt"/>
                <a:cs typeface="+mn-lt"/>
              </a:rPr>
              <a:t>Gather historical data on bike rentals, including time, date, location, and other relevant factors.</a:t>
            </a:r>
            <a:endParaRPr lang="en-IN" sz="1200" b="1" smtClean="0">
              <a:latin typeface="Calibri"/>
              <a:cs typeface="Calibri"/>
            </a:endParaRPr>
          </a:p>
          <a:p>
            <a:pPr marL="629920" lvl="1" indent="-305435"/>
            <a:r>
              <a:rPr lang="en-IN" sz="1200" b="1" smtClean="0">
                <a:latin typeface="Calibri"/>
                <a:ea typeface="+mn-lt"/>
                <a:cs typeface="+mn-lt"/>
              </a:rPr>
              <a:t>Utilize real-time data sources, such as weather conditions, events, and holidays, to enhance prediction accuracy.</a:t>
            </a:r>
            <a:endParaRPr lang="en-IN" sz="1200" b="1" smtClean="0">
              <a:latin typeface="Calibri"/>
              <a:cs typeface="Calibri"/>
            </a:endParaRPr>
          </a:p>
          <a:p>
            <a:pPr marL="305435" indent="-305435"/>
            <a:r>
              <a:rPr lang="en-IN" sz="1200" b="1" smtClean="0">
                <a:latin typeface="Calibri"/>
                <a:ea typeface="+mn-lt"/>
                <a:cs typeface="+mn-lt"/>
              </a:rPr>
              <a:t>Data Preprocessing:</a:t>
            </a:r>
            <a:endParaRPr lang="en-IN" sz="1200" b="1" smtClean="0">
              <a:latin typeface="Calibri"/>
              <a:cs typeface="Calibri"/>
            </a:endParaRPr>
          </a:p>
          <a:p>
            <a:pPr marL="629920" lvl="1" indent="-305435"/>
            <a:r>
              <a:rPr lang="en-IN" sz="1200" b="1" smtClean="0">
                <a:latin typeface="Calibri"/>
                <a:ea typeface="+mn-lt"/>
                <a:cs typeface="+mn-lt"/>
              </a:rPr>
              <a:t>Clean and preprocess the collected data to handle missing values, outliers, and inconsistencies.</a:t>
            </a:r>
            <a:endParaRPr lang="en-IN" sz="1200" b="1" smtClean="0">
              <a:latin typeface="Calibri"/>
              <a:cs typeface="Calibri"/>
            </a:endParaRPr>
          </a:p>
          <a:p>
            <a:pPr marL="629920" lvl="1" indent="-305435"/>
            <a:r>
              <a:rPr lang="en-IN" sz="1200" b="1" smtClean="0">
                <a:latin typeface="Calibri"/>
                <a:ea typeface="+mn-lt"/>
                <a:cs typeface="+mn-lt"/>
              </a:rPr>
              <a:t>Feature engineering to extract relevant features from the data that might impact bike demand.</a:t>
            </a:r>
            <a:endParaRPr lang="en-IN" sz="1200" b="1" smtClean="0">
              <a:latin typeface="Calibri"/>
              <a:cs typeface="Calibri"/>
            </a:endParaRPr>
          </a:p>
          <a:p>
            <a:pPr marL="305435" indent="-305435"/>
            <a:r>
              <a:rPr lang="en-IN" sz="1200" b="1" smtClean="0">
                <a:latin typeface="Calibri"/>
                <a:ea typeface="+mn-lt"/>
                <a:cs typeface="+mn-lt"/>
              </a:rPr>
              <a:t>Machine Learning Algorithm:</a:t>
            </a:r>
            <a:endParaRPr lang="en-IN" sz="1200" b="1" smtClean="0">
              <a:latin typeface="Calibri"/>
              <a:cs typeface="Calibri"/>
            </a:endParaRPr>
          </a:p>
          <a:p>
            <a:pPr marL="629920" lvl="1" indent="-305435"/>
            <a:r>
              <a:rPr lang="en-IN" sz="1200" b="1" smtClean="0">
                <a:latin typeface="Calibri"/>
                <a:ea typeface="+mn-lt"/>
                <a:cs typeface="+mn-lt"/>
              </a:rPr>
              <a:t>Implement a machine learning algorithm, such as a time-series forecasting model (e.g., ARIMA, SARIMA, or LSTM), to predict bike counts based on historical patterns.</a:t>
            </a:r>
            <a:endParaRPr lang="en-IN" sz="1200" b="1" smtClean="0">
              <a:latin typeface="Calibri"/>
              <a:cs typeface="Calibri"/>
            </a:endParaRPr>
          </a:p>
          <a:p>
            <a:pPr marL="629920" lvl="1" indent="-305435"/>
            <a:r>
              <a:rPr lang="en-IN" sz="1200" b="1" smtClean="0">
                <a:latin typeface="Calibri"/>
                <a:ea typeface="+mn-lt"/>
                <a:cs typeface="+mn-lt"/>
              </a:rPr>
              <a:t>Consider incorporating other factors like weather conditions, day of the week, and special events to improve prediction accuracy.</a:t>
            </a:r>
            <a:endParaRPr lang="en-IN" sz="1200" b="1" smtClean="0">
              <a:latin typeface="Calibri"/>
              <a:cs typeface="Calibri"/>
            </a:endParaRPr>
          </a:p>
          <a:p>
            <a:pPr marL="305435" indent="-305435"/>
            <a:r>
              <a:rPr lang="en-IN" sz="1200" b="1" smtClean="0">
                <a:latin typeface="Calibri"/>
                <a:ea typeface="+mn-lt"/>
                <a:cs typeface="+mn-lt"/>
              </a:rPr>
              <a:t>Deployment:</a:t>
            </a:r>
            <a:endParaRPr lang="en-IN" sz="1200" b="1" smtClean="0">
              <a:latin typeface="Calibri"/>
              <a:cs typeface="Calibri"/>
            </a:endParaRPr>
          </a:p>
          <a:p>
            <a:pPr marL="629920" lvl="1" indent="-305435"/>
            <a:r>
              <a:rPr lang="en-IN" sz="1200" b="1" smtClean="0">
                <a:latin typeface="Calibri"/>
                <a:ea typeface="+mn-lt"/>
                <a:cs typeface="+mn-lt"/>
              </a:rPr>
              <a:t>Develop a user-friendly interface or application that provides real-time predictions for bike counts at different hours.</a:t>
            </a:r>
            <a:endParaRPr lang="en-IN" sz="1200" b="1" smtClean="0">
              <a:latin typeface="Calibri"/>
              <a:cs typeface="Calibri"/>
            </a:endParaRPr>
          </a:p>
          <a:p>
            <a:pPr marL="629920" lvl="1" indent="-305435"/>
            <a:r>
              <a:rPr lang="en-IN" sz="1200" b="1" smtClean="0">
                <a:latin typeface="Calibri"/>
                <a:ea typeface="+mn-lt"/>
                <a:cs typeface="+mn-lt"/>
              </a:rPr>
              <a:t>Deploy the solution on a scalable and reliable platform, considering factors like server infrastructure, response time, and user accessibility.</a:t>
            </a:r>
            <a:endParaRPr lang="en-IN" sz="1200" b="1" smtClean="0">
              <a:latin typeface="Calibri"/>
              <a:cs typeface="Calibri"/>
            </a:endParaRPr>
          </a:p>
          <a:p>
            <a:pPr marL="305435" indent="-305435"/>
            <a:r>
              <a:rPr lang="en-IN" sz="1200" b="1" smtClean="0">
                <a:latin typeface="Calibri"/>
                <a:ea typeface="+mn-lt"/>
                <a:cs typeface="+mn-lt"/>
              </a:rPr>
              <a:t>Evaluation:</a:t>
            </a:r>
            <a:endParaRPr lang="en-IN" sz="1200" b="1" smtClean="0">
              <a:latin typeface="Calibri"/>
              <a:cs typeface="Calibri"/>
            </a:endParaRPr>
          </a:p>
          <a:p>
            <a:pPr marL="629920" lvl="1" indent="-305435"/>
            <a:r>
              <a:rPr lang="en-IN" sz="1200" b="1" smtClean="0">
                <a:latin typeface="Calibri"/>
                <a:ea typeface="+mn-lt"/>
                <a:cs typeface="+mn-lt"/>
              </a:rPr>
              <a:t>Assess the model's performance using appropriate metrics such as Mean Absolute Error (MAE), Root Mean Squared Error (RMSE), or other relevant metrics.</a:t>
            </a:r>
            <a:endParaRPr lang="en-IN" sz="1200" b="1" smtClean="0">
              <a:latin typeface="Calibri"/>
              <a:cs typeface="Calibri"/>
            </a:endParaRPr>
          </a:p>
          <a:p>
            <a:pPr marL="629920" lvl="1" indent="-305435"/>
            <a:r>
              <a:rPr lang="en-IN" sz="1200" b="1" smtClean="0">
                <a:latin typeface="Calibri"/>
                <a:ea typeface="+mn-lt"/>
                <a:cs typeface="+mn-lt"/>
              </a:rPr>
              <a:t>Fine-tune the model based on feedback and continuous monitoring of prediction accuracy.</a:t>
            </a:r>
            <a:endParaRPr lang="en-IN" sz="1200" b="1" smtClean="0">
              <a:latin typeface="Calibri"/>
            </a:endParaRPr>
          </a:p>
          <a:p>
            <a:pPr marL="629920" lvl="1" indent="-305435"/>
            <a:r>
              <a:rPr lang="en-IN" sz="1200" smtClean="0">
                <a:ea typeface="+mn-lt"/>
                <a:cs typeface="+mn-lt"/>
              </a:rPr>
              <a:t>Result:</a:t>
            </a:r>
            <a:endParaRPr lang="en-IN" sz="1200" smtClean="0"/>
          </a:p>
          <a:p>
            <a:pPr marL="0" indent="0">
              <a:buFont typeface="Arial" pitchFamily="34" charset="0"/>
              <a:buNone/>
            </a:pPr>
            <a:endParaRPr lang="en-IN"/>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accent1"/>
                </a:solidFill>
                <a:latin typeface="Arial"/>
                <a:ea typeface="+mj-lt"/>
                <a:cs typeface="Arial"/>
              </a:rPr>
              <a:t>System  Approach</a:t>
            </a:r>
            <a:endParaRPr lang="en-US">
              <a:solidFill>
                <a:schemeClr val="accent1"/>
              </a:solidFill>
              <a:latin typeface="Calibri Light"/>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15821" y="1192528"/>
            <a:ext cx="9159822" cy="41806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800" b="1" smtClean="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mtClean="0"/>
          </a:p>
          <a:p>
            <a:pPr marL="305435" indent="-305435"/>
            <a:r>
              <a:rPr lang="en-IN" sz="1800" b="1" smtClean="0">
                <a:solidFill>
                  <a:srgbClr val="0F0F0F"/>
                </a:solidFill>
              </a:rPr>
              <a:t>System requirements</a:t>
            </a:r>
          </a:p>
          <a:p>
            <a:pPr marL="305435" indent="-305435"/>
            <a:r>
              <a:rPr lang="en-IN" sz="1800" b="1" smtClean="0">
                <a:solidFill>
                  <a:srgbClr val="0F0F0F"/>
                </a:solidFill>
              </a:rPr>
              <a:t>Library required to build the model</a:t>
            </a:r>
            <a:endParaRPr lang="en-IN" sz="1800" b="1">
              <a:solidFill>
                <a:srgbClr val="0F0F0F"/>
              </a:solidFill>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100" b="1" dirty="0" smtClean="0">
                <a:solidFill>
                  <a:schemeClr val="accent1"/>
                </a:solidFill>
                <a:latin typeface="Arial"/>
                <a:ea typeface="+mj-lt"/>
                <a:cs typeface="Arial"/>
              </a:rPr>
              <a:t>Algorithm </a:t>
            </a:r>
            <a:r>
              <a:rPr lang="en-US" sz="1400" b="1" dirty="0" smtClean="0">
                <a:solidFill>
                  <a:schemeClr val="accent1"/>
                </a:solidFill>
                <a:latin typeface="Arial"/>
                <a:ea typeface="+mj-lt"/>
                <a:cs typeface="Arial"/>
              </a:rPr>
              <a:t>&amp; </a:t>
            </a:r>
            <a:r>
              <a:rPr lang="en-US" sz="2100" b="1" dirty="0" smtClean="0">
                <a:solidFill>
                  <a:schemeClr val="accent1"/>
                </a:solidFill>
                <a:latin typeface="Arial"/>
                <a:ea typeface="+mj-lt"/>
                <a:cs typeface="Arial"/>
              </a:rPr>
              <a:t>Deployment</a:t>
            </a:r>
            <a:endParaRPr lang="en-US" sz="2100" dirty="0"/>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1" y="1148550"/>
            <a:ext cx="9144000"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r>
              <a:rPr lang="en-IN" sz="1400" smtClean="0">
                <a:ea typeface="+mn-lt"/>
                <a:cs typeface="+mn-lt"/>
              </a:rPr>
              <a:t>In the Algorithm section, describe the machine learning algorithm chosen for predicting bike counts. Here's an example structure for this section:</a:t>
            </a:r>
            <a:endParaRPr lang="en-IN" sz="1400" smtClean="0"/>
          </a:p>
          <a:p>
            <a:pPr marL="305435" indent="-305435"/>
            <a:r>
              <a:rPr lang="en-IN" sz="1400" b="1" smtClean="0">
                <a:ea typeface="+mn-lt"/>
                <a:cs typeface="+mn-lt"/>
              </a:rPr>
              <a:t>Algorithm Selection:</a:t>
            </a:r>
            <a:endParaRPr lang="en-IN" sz="1400" smtClean="0"/>
          </a:p>
          <a:p>
            <a:pPr marL="629920" lvl="1" indent="-305435"/>
            <a:r>
              <a:rPr lang="en-IN" sz="1400" smtClean="0">
                <a:ea typeface="+mn-lt"/>
                <a:cs typeface="+mn-lt"/>
              </a:rPr>
              <a:t>Provide a brief overview of the chosen algorithm (e.g., time-series forecasting model, like ARIMA or LSTM) and justify its selection based on the problem statement and data characteristics.</a:t>
            </a:r>
            <a:endParaRPr lang="en-IN" sz="1400" smtClean="0"/>
          </a:p>
          <a:p>
            <a:pPr marL="305435" indent="-305435"/>
            <a:r>
              <a:rPr lang="en-IN" sz="1400" b="1" smtClean="0">
                <a:ea typeface="+mn-lt"/>
                <a:cs typeface="+mn-lt"/>
              </a:rPr>
              <a:t>Data Input:</a:t>
            </a:r>
            <a:endParaRPr lang="en-IN" sz="1400" smtClean="0"/>
          </a:p>
          <a:p>
            <a:pPr marL="629920" lvl="1" indent="-305435"/>
            <a:r>
              <a:rPr lang="en-IN" sz="1400" smtClean="0">
                <a:ea typeface="+mn-lt"/>
                <a:cs typeface="+mn-lt"/>
              </a:rPr>
              <a:t>Specify the input features used by the algorithm, such as historical bike rental data, weather conditions, day of the week, and any other relevant factors.</a:t>
            </a:r>
            <a:endParaRPr lang="en-IN" sz="1400" smtClean="0"/>
          </a:p>
          <a:p>
            <a:pPr marL="305435" indent="-305435"/>
            <a:r>
              <a:rPr lang="en-IN" sz="1400" b="1" smtClean="0">
                <a:ea typeface="+mn-lt"/>
                <a:cs typeface="+mn-lt"/>
              </a:rPr>
              <a:t>Training Process:</a:t>
            </a:r>
            <a:endParaRPr lang="en-IN" sz="1400" smtClean="0"/>
          </a:p>
          <a:p>
            <a:pPr marL="629920" lvl="1" indent="-305435"/>
            <a:r>
              <a:rPr lang="en-IN" sz="1400" smtClean="0">
                <a:ea typeface="+mn-lt"/>
                <a:cs typeface="+mn-lt"/>
              </a:rPr>
              <a:t>Explain how the algorithm is trained using historical data. Highlight any specific considerations or techniques employed, such as cross-validation or hyperparameter tuning.</a:t>
            </a:r>
            <a:endParaRPr lang="en-IN" sz="1400" smtClean="0"/>
          </a:p>
          <a:p>
            <a:pPr marL="305435" indent="-305435"/>
            <a:r>
              <a:rPr lang="en-IN" sz="1400" b="1" smtClean="0">
                <a:ea typeface="+mn-lt"/>
                <a:cs typeface="+mn-lt"/>
              </a:rPr>
              <a:t>Prediction Process:</a:t>
            </a:r>
            <a:endParaRPr lang="en-IN" sz="1400" smtClean="0"/>
          </a:p>
          <a:p>
            <a:pPr marL="629920" lvl="1" indent="-305435"/>
            <a:r>
              <a:rPr lang="en-IN" sz="1400" smtClean="0">
                <a:ea typeface="+mn-lt"/>
                <a:cs typeface="+mn-lt"/>
              </a:rPr>
              <a:t>Detail how the trained algorithm makes predictions for future bike counts. Discuss any real-time data inputs considered during the prediction phase.</a:t>
            </a:r>
            <a:endParaRPr lang="en-IN" sz="1400" smtClean="0"/>
          </a:p>
          <a:p>
            <a:pPr marL="305435" indent="-305435"/>
            <a:endParaRPr lang="en-IN" sz="1400" dirty="0"/>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620688"/>
            <a:ext cx="8455305" cy="585608"/>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chemeClr val="accent1"/>
                </a:solidFill>
                <a:latin typeface="Arial"/>
                <a:ea typeface="+mj-lt"/>
                <a:cs typeface="Arial"/>
              </a:rPr>
              <a:t>Result</a:t>
            </a:r>
            <a:endParaRPr lang="en-US" sz="2400" dirty="0"/>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3" y="1220558"/>
            <a:ext cx="8455304"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000" smtClean="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000" dirty="0"/>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332656"/>
            <a:ext cx="8562809" cy="649903"/>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chemeClr val="accent1"/>
                </a:solidFill>
                <a:latin typeface="Arial"/>
                <a:ea typeface="+mj-lt"/>
                <a:cs typeface="Arial"/>
              </a:rPr>
              <a:t>Conclusion</a:t>
            </a:r>
            <a:endParaRPr lang="en-US" sz="2400"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251521" y="932527"/>
            <a:ext cx="8562808" cy="57273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r>
              <a:rPr lang="en-IN" sz="1800" smtClean="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45523" y="1229096"/>
            <a:ext cx="9098478"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r>
              <a:rPr lang="en-US" sz="1800"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TotalTime>
  <Words>658</Words>
  <Application>Microsoft Office PowerPoint</Application>
  <PresentationFormat>On-screen Show (4:3)</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5</cp:revision>
  <dcterms:created xsi:type="dcterms:W3CDTF">2024-04-02T05:41:25Z</dcterms:created>
  <dcterms:modified xsi:type="dcterms:W3CDTF">2024-04-02T06:05:28Z</dcterms:modified>
</cp:coreProperties>
</file>