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85" r:id="rId6"/>
    <p:sldId id="286" r:id="rId7"/>
    <p:sldId id="268" r:id="rId8"/>
    <p:sldId id="272" r:id="rId9"/>
    <p:sldId id="281" r:id="rId10"/>
    <p:sldId id="261" r:id="rId11"/>
    <p:sldId id="269" r:id="rId12"/>
    <p:sldId id="282" r:id="rId13"/>
    <p:sldId id="283" r:id="rId14"/>
    <p:sldId id="270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85AB541-0427-4C66-B989-14B6FA7B2FBE}">
          <p14:sldIdLst>
            <p14:sldId id="256"/>
            <p14:sldId id="257"/>
            <p14:sldId id="258"/>
          </p14:sldIdLst>
        </p14:section>
        <p14:section name="Untitled Section" id="{8143044D-7CD6-4B57-99C4-21330388826D}">
          <p14:sldIdLst>
            <p14:sldId id="259"/>
            <p14:sldId id="285"/>
            <p14:sldId id="286"/>
            <p14:sldId id="268"/>
            <p14:sldId id="272"/>
            <p14:sldId id="281"/>
            <p14:sldId id="261"/>
            <p14:sldId id="269"/>
            <p14:sldId id="282"/>
            <p14:sldId id="283"/>
            <p14:sldId id="270"/>
            <p14:sldId id="274"/>
            <p14:sldId id="275"/>
            <p14:sldId id="276"/>
            <p14:sldId id="277"/>
            <p14:sldId id="278"/>
            <p14:sldId id="279"/>
            <p14:sldId id="280"/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91" userDrawn="1">
          <p15:clr>
            <a:srgbClr val="A4A3A4"/>
          </p15:clr>
        </p15:guide>
        <p15:guide id="2" pos="28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4" d="100"/>
          <a:sy n="64" d="100"/>
        </p:scale>
        <p:origin x="-1470" y="-102"/>
      </p:cViewPr>
      <p:guideLst>
        <p:guide orient="horz" pos="2191"/>
        <p:guide pos="28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viewProps" Target="viewProp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notesMaster" Target="notesMasters/notesMaster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1E066-B14E-4C05-AF05-F230891FCF3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DC39F-95EB-44AE-9B72-7BF5BBDCDD0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88EFD-9397-43F6-BEF2-76FBA4E1A0A1}" type="datetime1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Date of Review:                           Review No.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A980-E953-4767-8F5D-5B2736C63D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DCDC-C05D-46CD-9216-328DB51D8878}" type="datetime1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Date of Review:                           Review No.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A980-E953-4767-8F5D-5B2736C63D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A17FB-D426-4B1F-83FA-852CC1B432B5}" type="datetime1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Date of Review:                           Review No.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A980-E953-4767-8F5D-5B2736C63D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1BE5D-3DBC-44E0-9F29-4D722DD92D55}" type="datetime1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Date of Review:                           Review No.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A980-E953-4767-8F5D-5B2736C63D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58BB0-E54A-4A6F-A47D-7E8866EA3BCA}" type="datetime1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Date of Review:                           Review No.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A980-E953-4767-8F5D-5B2736C63D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04664-3F09-4EC8-9E73-04EDEC87E7A6}" type="datetime1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Date of Review:                           Review No.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A980-E953-4767-8F5D-5B2736C63D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07971-AA98-48CF-BBC6-74D9DFC7A17B}" type="datetime1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Date of Review:                           Review No.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A980-E953-4767-8F5D-5B2736C63D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C0B80-50B7-48E3-9911-1AB0DDFA17E6}" type="datetime1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Date of Review:                           Review No.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A980-E953-4767-8F5D-5B2736C63D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C7E8-A97C-4D00-8FCA-79CB9BD9F306}" type="datetime1">
              <a:rPr lang="en-US" smtClean="0"/>
              <a:t>3/10/2025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Date of Review:                           Review No.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A980-E953-4767-8F5D-5B2736C63D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A696B-CDF3-4442-820B-0BBA91476E2E}" type="datetime1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Date of Review:                           Review No.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A980-E953-4767-8F5D-5B2736C63D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60D9B-52C9-4C3D-9E6F-BD791C5E48FB}" type="datetime1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Date of Review:                           Review No.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A980-E953-4767-8F5D-5B2736C63D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06A4F-A14F-4ED4-8748-DF6A689F4C76}" type="datetime1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 of Review:                           Review No.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2A980-E953-4767-8F5D-5B2736C63D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717964"/>
            <a:ext cx="914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ARTIFICIAL INTELLIGENCE AND DATA SCIENCE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60267" y="2705100"/>
            <a:ext cx="6629400" cy="46166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2400" b="1" dirty="0">
                <a:latin typeface="Times New Roman"/>
                <a:cs typeface="Times New Roman"/>
              </a:rPr>
              <a:t>Disease prediction &amp; Suggest medicine’s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108902" y="4070893"/>
            <a:ext cx="44720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Ganesan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ASP/AI and DS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292462" y="4071135"/>
            <a:ext cx="446449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 of the project team with Roll no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K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abilan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721921243055</a:t>
            </a:r>
          </a:p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Indiran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721921243051</a:t>
            </a:r>
          </a:p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Hari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Prasath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721921243048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Hari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Prasath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721921243049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79070" y="6381115"/>
            <a:ext cx="8856345" cy="381000"/>
          </a:xfrm>
        </p:spPr>
        <p:txBody>
          <a:bodyPr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Date of Review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: </a:t>
            </a:r>
            <a:r>
              <a:rPr lang="en-IN" sz="1800" dirty="0">
                <a:solidFill>
                  <a:schemeClr val="tx1"/>
                </a:solidFill>
                <a:latin typeface="Times New Roman"/>
                <a:cs typeface="Times New Roman"/>
              </a:rPr>
              <a:t>10</a:t>
            </a:r>
            <a:r>
              <a:rPr lang="en-IN" alt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-03-2025</a:t>
            </a: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  </a:t>
            </a:r>
            <a:r>
              <a:rPr lang="en-US" sz="1600" dirty="0">
                <a:latin typeface="Arial"/>
                <a:cs typeface="Arial"/>
              </a:rPr>
              <a:t>                                              </a:t>
            </a:r>
            <a:r>
              <a:rPr lang="en-IN" altLang="en-US" sz="1600" dirty="0">
                <a:latin typeface="Arial"/>
                <a:cs typeface="Arial"/>
              </a:rPr>
              <a:t>           </a:t>
            </a:r>
            <a:r>
              <a:rPr lang="en-US" sz="1600" dirty="0">
                <a:latin typeface="Arial"/>
                <a:cs typeface="Arial"/>
              </a:rPr>
              <a:t>         </a:t>
            </a:r>
            <a:r>
              <a:rPr lang="en-IN" altLang="en-US" sz="1600" dirty="0">
                <a:latin typeface="Arial"/>
                <a:cs typeface="Arial"/>
              </a:rPr>
              <a:t>  </a:t>
            </a:r>
            <a:r>
              <a:rPr lang="en-IN" altLang="en-US" sz="1600" b="1" dirty="0">
                <a:latin typeface="Arial"/>
                <a:cs typeface="Arial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 Review No</a:t>
            </a:r>
            <a:r>
              <a:rPr lang="en-IN" altLang="en-US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:02</a:t>
            </a:r>
            <a:endParaRPr lang="en-IN" altLang="en-US" sz="18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pic>
        <p:nvPicPr>
          <p:cNvPr id="14" name="Picture 13" descr="WhatsApp_Image_2024-09-07_at_5.42.49_AM-removebg-preview.png"/>
          <p:cNvPicPr/>
          <p:nvPr/>
        </p:nvPicPr>
        <p:blipFill>
          <a:blip r:embed="rId3">
            <a:grayscl/>
          </a:blip>
          <a:srcRect l="2316"/>
          <a:stretch>
            <a:fillRect/>
          </a:stretch>
        </p:blipFill>
        <p:spPr bwMode="auto">
          <a:xfrm>
            <a:off x="642910" y="214290"/>
            <a:ext cx="7858180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A980-E953-4767-8F5D-5B2736C63DBF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28600" y="195590"/>
            <a:ext cx="1107996" cy="523220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>
              <a:defRPr/>
            </a:pPr>
            <a:r>
              <a:rPr lang="en-US" sz="2800" b="1" kern="1200" dirty="0">
                <a:solidFill>
                  <a:schemeClr val="dk1"/>
                </a:solidFill>
                <a:latin typeface="Times New Roman"/>
                <a:cs typeface="Times New Roman"/>
              </a:rPr>
              <a:t>	</a:t>
            </a:r>
            <a:endParaRPr lang="en-US">
              <a:solidFill>
                <a:schemeClr val="dk1"/>
              </a:solidFill>
              <a:latin typeface="Times New Roman"/>
              <a:cs typeface="Times New Roman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9061" y="462418"/>
            <a:ext cx="8391029" cy="5156420"/>
          </a:xfrm>
          <a:prstGeom prst="rect">
            <a:avLst/>
          </a:prstGeom>
        </p:spPr>
        <p:txBody>
          <a:bodyPr wrap="square" lIns="91440" tIns="45720" rIns="91440" bIns="45720" anchor="t">
            <a:noAutofit/>
          </a:bodyPr>
          <a:lstStyle/>
          <a:p>
            <a:pPr algn="just"/>
            <a:r>
              <a:rPr lang="en-US" sz="2000" b="1" dirty="0">
                <a:latin typeface="Times New Roman"/>
                <a:ea typeface="+mn-lt"/>
                <a:cs typeface="+mn-lt"/>
              </a:rPr>
              <a:t>4. Instant Medical Care and Drug Suggestion Service Using Data Mining and Machine Learning-Based Intelligent Self-Diagnosis Medical System</a:t>
            </a:r>
            <a:endParaRPr lang="en-US" sz="2000" b="1" dirty="0">
              <a:latin typeface="Times New Roman"/>
              <a:ea typeface="Calibri"/>
              <a:cs typeface="Calibri"/>
            </a:endParaRPr>
          </a:p>
          <a:p>
            <a:pPr algn="just"/>
            <a:endParaRPr lang="en-US" sz="2000" b="1" dirty="0">
              <a:latin typeface="Times New Roman"/>
              <a:ea typeface="Calibri"/>
              <a:cs typeface="Calibri"/>
            </a:endParaRPr>
          </a:p>
          <a:p>
            <a:pPr algn="just"/>
            <a:r>
              <a:rPr lang="en-US" sz="2000" b="1" dirty="0">
                <a:solidFill>
                  <a:srgbClr val="FF0000"/>
                </a:solidFill>
                <a:latin typeface="Times New Roman"/>
                <a:ea typeface="+mn-lt"/>
                <a:cs typeface="+mn-lt"/>
              </a:rPr>
              <a:t>Author: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M. Sudha</a:t>
            </a:r>
            <a:endParaRPr lang="en-US" sz="2000" dirty="0">
              <a:latin typeface="Times New Roman"/>
              <a:cs typeface="Times New Roman"/>
            </a:endParaRPr>
          </a:p>
          <a:p>
            <a:pPr algn="just"/>
            <a:endParaRPr lang="en-US" sz="2000" dirty="0">
              <a:latin typeface="Times New Roman"/>
              <a:cs typeface="Times New Roman"/>
            </a:endParaRPr>
          </a:p>
          <a:p>
            <a:pPr algn="just"/>
            <a:r>
              <a:rPr lang="en-US" sz="2000" b="1" dirty="0">
                <a:solidFill>
                  <a:srgbClr val="FF0000"/>
                </a:solidFill>
                <a:latin typeface="Times New Roman"/>
                <a:ea typeface="+mn-lt"/>
                <a:cs typeface="+mn-lt"/>
              </a:rPr>
              <a:t>Published: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2017</a:t>
            </a:r>
            <a:endParaRPr lang="en-US" sz="2000" dirty="0">
              <a:latin typeface="Times New Roman"/>
              <a:cs typeface="Times New Roman"/>
            </a:endParaRPr>
          </a:p>
          <a:p>
            <a:pPr algn="just"/>
            <a:endParaRPr lang="en-US" sz="2000" dirty="0">
              <a:latin typeface="Times New Roman"/>
              <a:ea typeface="+mn-lt"/>
              <a:cs typeface="+mn-lt"/>
            </a:endParaRPr>
          </a:p>
          <a:p>
            <a:pPr algn="just"/>
            <a:r>
              <a:rPr lang="en-US" sz="2000" b="1" dirty="0">
                <a:solidFill>
                  <a:srgbClr val="FF0000"/>
                </a:solidFill>
                <a:latin typeface="Times New Roman"/>
                <a:ea typeface="+mn-lt"/>
                <a:cs typeface="+mn-lt"/>
              </a:rPr>
              <a:t>Summary: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</a:t>
            </a:r>
            <a:endParaRPr lang="en-US" sz="2000" dirty="0">
              <a:latin typeface="Times New Roman"/>
              <a:ea typeface="+mn-lt"/>
              <a:cs typeface="Times New Roman"/>
            </a:endParaRPr>
          </a:p>
          <a:p>
            <a:pPr algn="just"/>
            <a:r>
              <a:rPr lang="en-US" sz="2000" dirty="0">
                <a:latin typeface="Times New Roman"/>
                <a:ea typeface="+mn-lt"/>
                <a:cs typeface="+mn-lt"/>
              </a:rPr>
              <a:t>This paper discusses the Intelligent Self-Diagnosis Medical System (I-SDMS), which automates medical diagnostics using machine learning algorithms. The system evaluates clinical reports and symptoms to provide self-diagnosis and drug suggestions. The methodology focuses on improving accuracy and reducing the need for physical appointments, thus saving time and cost. The results show I-SDMS as a cost-effective and efficient tool for medical practice.</a:t>
            </a:r>
            <a:endParaRPr lang="en-US" sz="2000">
              <a:latin typeface="Times New Roman"/>
              <a:cs typeface="Times New Roman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79070" y="6381115"/>
            <a:ext cx="8856345" cy="381000"/>
          </a:xfrm>
        </p:spPr>
        <p:txBody>
          <a:bodyPr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Date of Review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: </a:t>
            </a:r>
            <a:r>
              <a:rPr lang="en-IN" sz="1800" dirty="0">
                <a:solidFill>
                  <a:schemeClr val="tx1"/>
                </a:solidFill>
                <a:latin typeface="Times New Roman"/>
                <a:cs typeface="Times New Roman"/>
              </a:rPr>
              <a:t>10</a:t>
            </a:r>
            <a:r>
              <a:rPr lang="en-IN" alt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-03-2025</a:t>
            </a: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  </a:t>
            </a:r>
            <a:r>
              <a:rPr lang="en-US" sz="1600" dirty="0">
                <a:latin typeface="Arial"/>
                <a:cs typeface="Arial"/>
              </a:rPr>
              <a:t>                                              </a:t>
            </a:r>
            <a:r>
              <a:rPr lang="en-IN" altLang="en-US" sz="1600" dirty="0">
                <a:latin typeface="Arial"/>
                <a:cs typeface="Arial"/>
              </a:rPr>
              <a:t>           </a:t>
            </a:r>
            <a:r>
              <a:rPr lang="en-US" sz="1600" dirty="0">
                <a:latin typeface="Arial"/>
                <a:cs typeface="Arial"/>
              </a:rPr>
              <a:t>         </a:t>
            </a:r>
            <a:r>
              <a:rPr lang="en-IN" altLang="en-US" sz="1600" dirty="0">
                <a:latin typeface="Arial"/>
                <a:cs typeface="Arial"/>
              </a:rPr>
              <a:t>  </a:t>
            </a:r>
            <a:r>
              <a:rPr lang="en-IN" altLang="en-US" sz="1600" b="1" dirty="0">
                <a:latin typeface="Arial"/>
                <a:cs typeface="Arial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 Review No</a:t>
            </a:r>
            <a:r>
              <a:rPr lang="en-IN" altLang="en-US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:02</a:t>
            </a:r>
            <a:r>
              <a:rPr lang="en-IN" altLang="en-US" sz="1800" dirty="0">
                <a:latin typeface="Times New Roman"/>
                <a:cs typeface="Times New Roman"/>
              </a:rPr>
              <a:t>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A980-E953-4767-8F5D-5B2736C63DBF}" type="slidenum">
              <a:rPr lang="en-US" smtClean="0"/>
              <a:t>11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04800" y="292572"/>
            <a:ext cx="184731" cy="523220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2520" y="554603"/>
            <a:ext cx="8203126" cy="470898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IN" sz="2000" b="1" dirty="0">
                <a:solidFill>
                  <a:srgbClr val="FF0000"/>
                </a:solidFill>
                <a:latin typeface="Times New Roman"/>
                <a:ea typeface="Calibri"/>
                <a:cs typeface="Times New Roman"/>
              </a:rPr>
              <a:t>3. PROBLEM IDENTIFICATION</a:t>
            </a:r>
            <a:endParaRPr lang="en-US" sz="2000">
              <a:solidFill>
                <a:srgbClr val="FF0000"/>
              </a:solidFill>
              <a:latin typeface="Times New Roman"/>
              <a:ea typeface="Calibri"/>
              <a:cs typeface="Times New Roman"/>
            </a:endParaRPr>
          </a:p>
          <a:p>
            <a:pPr algn="just"/>
            <a:endParaRPr lang="en-IN" sz="2000" b="1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algn="just"/>
            <a:r>
              <a:rPr lang="en-IN"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3.1 Challenges in Healthcare Systems</a:t>
            </a:r>
            <a:endParaRPr lang="en-IN" sz="2000">
              <a:solidFill>
                <a:srgbClr val="FF0000"/>
              </a:solidFill>
              <a:latin typeface="Times New Roman"/>
              <a:ea typeface="Calibri"/>
              <a:cs typeface="Times New Roman"/>
            </a:endParaRPr>
          </a:p>
          <a:p>
            <a:pPr algn="just"/>
            <a:endParaRPr lang="en-IN" sz="2000" b="1" dirty="0">
              <a:latin typeface="Times New Roman"/>
              <a:ea typeface="+mn-lt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en-IN" sz="2000" b="1" dirty="0">
                <a:latin typeface="Times New Roman"/>
                <a:ea typeface="+mn-lt"/>
                <a:cs typeface="+mn-lt"/>
              </a:rPr>
              <a:t>Data Overload</a:t>
            </a:r>
            <a:r>
              <a:rPr lang="en-IN" sz="2000" dirty="0">
                <a:latin typeface="Times New Roman"/>
                <a:ea typeface="+mn-lt"/>
                <a:cs typeface="+mn-lt"/>
              </a:rPr>
              <a:t> – Healthcare generates vast data, making manual analysis inefficient.</a:t>
            </a:r>
            <a:endParaRPr lang="en-IN" sz="2000">
              <a:latin typeface="Times New Roman"/>
              <a:ea typeface="Calibri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endParaRPr lang="en-IN" sz="2000" dirty="0">
              <a:latin typeface="Times New Roman"/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IN" sz="2000" b="1" dirty="0">
                <a:latin typeface="Times New Roman"/>
                <a:ea typeface="+mn-lt"/>
                <a:cs typeface="+mn-lt"/>
              </a:rPr>
              <a:t>Late Diagnosis</a:t>
            </a:r>
            <a:r>
              <a:rPr lang="en-IN" sz="2000" dirty="0">
                <a:latin typeface="Times New Roman"/>
                <a:ea typeface="+mn-lt"/>
                <a:cs typeface="+mn-lt"/>
              </a:rPr>
              <a:t> – Many diseases are detected at advanced stages.</a:t>
            </a:r>
            <a:endParaRPr lang="en-IN" sz="2000">
              <a:latin typeface="Times New Roman"/>
              <a:ea typeface="Calibri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endParaRPr lang="en-IN" sz="2000" dirty="0">
              <a:latin typeface="Times New Roman"/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IN" sz="2000" b="1" dirty="0">
                <a:latin typeface="Times New Roman"/>
                <a:ea typeface="+mn-lt"/>
                <a:cs typeface="+mn-lt"/>
              </a:rPr>
              <a:t>Limited Personalized Treatment</a:t>
            </a:r>
            <a:r>
              <a:rPr lang="en-IN" sz="2000" dirty="0">
                <a:latin typeface="Times New Roman"/>
                <a:ea typeface="+mn-lt"/>
                <a:cs typeface="+mn-lt"/>
              </a:rPr>
              <a:t> – Current systems lack AI-based recommendations.</a:t>
            </a:r>
            <a:endParaRPr lang="en-IN" sz="2000">
              <a:latin typeface="Times New Roman"/>
              <a:ea typeface="Calibri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endParaRPr lang="en-IN" sz="2000" dirty="0">
              <a:latin typeface="Times New Roman"/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IN" sz="2000" b="1" dirty="0">
                <a:latin typeface="Times New Roman"/>
                <a:ea typeface="+mn-lt"/>
                <a:cs typeface="+mn-lt"/>
              </a:rPr>
              <a:t>Incorrect Prescriptions</a:t>
            </a:r>
            <a:r>
              <a:rPr lang="en-IN" sz="2000" dirty="0">
                <a:latin typeface="Times New Roman"/>
                <a:ea typeface="+mn-lt"/>
                <a:cs typeface="+mn-lt"/>
              </a:rPr>
              <a:t> – Medicine recommendations are not always optimized.</a:t>
            </a:r>
            <a:endParaRPr lang="en-IN" sz="2000">
              <a:latin typeface="Times New Roman"/>
              <a:ea typeface="Calibri"/>
              <a:cs typeface="Calibri"/>
            </a:endParaRPr>
          </a:p>
          <a:p>
            <a:pPr algn="just"/>
            <a:endParaRPr lang="en-IN" sz="2000" b="1" dirty="0">
              <a:latin typeface="Times New Roman" panose="02020603050405020304" pitchFamily="18" charset="0"/>
              <a:ea typeface="Calibri"/>
              <a:cs typeface="Calibri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79070" y="6381115"/>
            <a:ext cx="8856345" cy="381000"/>
          </a:xfrm>
        </p:spPr>
        <p:txBody>
          <a:bodyPr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Date of Review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: </a:t>
            </a:r>
            <a:r>
              <a:rPr lang="en-IN" sz="1800" dirty="0">
                <a:solidFill>
                  <a:schemeClr val="tx1"/>
                </a:solidFill>
                <a:latin typeface="Times New Roman"/>
                <a:cs typeface="Times New Roman"/>
              </a:rPr>
              <a:t>10</a:t>
            </a:r>
            <a:r>
              <a:rPr lang="en-IN" alt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-03-2025</a:t>
            </a: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  </a:t>
            </a:r>
            <a:r>
              <a:rPr lang="en-US" sz="1600" dirty="0">
                <a:latin typeface="Arial"/>
                <a:cs typeface="Arial"/>
              </a:rPr>
              <a:t>                                              </a:t>
            </a:r>
            <a:r>
              <a:rPr lang="en-IN" altLang="en-US" sz="1600" dirty="0">
                <a:latin typeface="Arial"/>
                <a:cs typeface="Arial"/>
              </a:rPr>
              <a:t>           </a:t>
            </a:r>
            <a:r>
              <a:rPr lang="en-US" sz="1600" dirty="0">
                <a:latin typeface="Arial"/>
                <a:cs typeface="Arial"/>
              </a:rPr>
              <a:t>         </a:t>
            </a:r>
            <a:r>
              <a:rPr lang="en-IN" altLang="en-US" sz="1600" dirty="0">
                <a:latin typeface="Arial"/>
                <a:cs typeface="Arial"/>
              </a:rPr>
              <a:t>  </a:t>
            </a:r>
            <a:r>
              <a:rPr lang="en-IN" altLang="en-US" sz="1600" b="1" dirty="0">
                <a:latin typeface="Arial"/>
                <a:cs typeface="Arial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 Review No</a:t>
            </a:r>
            <a:r>
              <a:rPr lang="en-IN" altLang="en-US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:02</a:t>
            </a:r>
            <a:endParaRPr lang="en-IN" altLang="en-US" sz="18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D81B6A-953C-CCCD-54DF-AF44E0268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A980-E953-4767-8F5D-5B2736C63DBF}" type="slidenum">
              <a:rPr lang="en-US" smtClean="0"/>
              <a:t>12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1CACC4-2575-F394-A354-98165EE92116}"/>
              </a:ext>
            </a:extLst>
          </p:cNvPr>
          <p:cNvSpPr txBox="1"/>
          <p:nvPr/>
        </p:nvSpPr>
        <p:spPr>
          <a:xfrm>
            <a:off x="494687" y="567937"/>
            <a:ext cx="8079268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GB"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3.2 Consequences of Inefficient Disease Prediction</a:t>
            </a:r>
            <a:endParaRPr lang="en-US" sz="2000">
              <a:solidFill>
                <a:srgbClr val="FF0000"/>
              </a:solidFill>
              <a:latin typeface="Times New Roman"/>
              <a:ea typeface="Calibri"/>
              <a:cs typeface="Times New Roman"/>
            </a:endParaRPr>
          </a:p>
          <a:p>
            <a:pPr algn="just"/>
            <a:endParaRPr lang="en-GB" sz="2000" b="1" dirty="0">
              <a:latin typeface="Times New Roman"/>
              <a:ea typeface="+mn-lt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en-GB" sz="2000" dirty="0">
                <a:latin typeface="Times New Roman"/>
                <a:ea typeface="+mn-lt"/>
                <a:cs typeface="+mn-lt"/>
              </a:rPr>
              <a:t>Increased </a:t>
            </a:r>
            <a:r>
              <a:rPr lang="en-GB" sz="2000" b="1" dirty="0">
                <a:latin typeface="Times New Roman"/>
                <a:ea typeface="+mn-lt"/>
                <a:cs typeface="+mn-lt"/>
              </a:rPr>
              <a:t>treatment costs</a:t>
            </a:r>
            <a:r>
              <a:rPr lang="en-GB" sz="2000" dirty="0">
                <a:latin typeface="Times New Roman"/>
                <a:ea typeface="+mn-lt"/>
                <a:cs typeface="+mn-lt"/>
              </a:rPr>
              <a:t> due to delayed intervention.</a:t>
            </a:r>
            <a:endParaRPr lang="en-GB" sz="2000" dirty="0">
              <a:latin typeface="Times New Roman"/>
              <a:ea typeface="Calibri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endParaRPr lang="en-GB" sz="2000" dirty="0">
              <a:latin typeface="Times New Roman"/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GB" sz="2000" dirty="0">
                <a:latin typeface="Times New Roman"/>
                <a:ea typeface="+mn-lt"/>
                <a:cs typeface="+mn-lt"/>
              </a:rPr>
              <a:t>Higher </a:t>
            </a:r>
            <a:r>
              <a:rPr lang="en-GB" sz="2000" b="1" dirty="0">
                <a:latin typeface="Times New Roman"/>
                <a:ea typeface="+mn-lt"/>
                <a:cs typeface="+mn-lt"/>
              </a:rPr>
              <a:t>mortality rates</a:t>
            </a:r>
            <a:r>
              <a:rPr lang="en-GB" sz="2000" dirty="0">
                <a:latin typeface="Times New Roman"/>
                <a:ea typeface="+mn-lt"/>
                <a:cs typeface="+mn-lt"/>
              </a:rPr>
              <a:t> in severe conditions (e.g., cancer, heart disease).</a:t>
            </a:r>
            <a:endParaRPr lang="en-GB" sz="2000" dirty="0">
              <a:latin typeface="Times New Roman"/>
              <a:ea typeface="Calibri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endParaRPr lang="en-GB" sz="2000" dirty="0">
              <a:latin typeface="Times New Roman"/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GB" sz="2000" b="1" dirty="0">
                <a:latin typeface="Times New Roman"/>
                <a:ea typeface="+mn-lt"/>
                <a:cs typeface="+mn-lt"/>
              </a:rPr>
              <a:t>Over-prescription</a:t>
            </a:r>
            <a:r>
              <a:rPr lang="en-GB" sz="2000" dirty="0">
                <a:latin typeface="Times New Roman"/>
                <a:ea typeface="+mn-lt"/>
                <a:cs typeface="+mn-lt"/>
              </a:rPr>
              <a:t> or </a:t>
            </a:r>
            <a:r>
              <a:rPr lang="en-GB" sz="2000" b="1" dirty="0">
                <a:latin typeface="Times New Roman"/>
                <a:ea typeface="+mn-lt"/>
                <a:cs typeface="+mn-lt"/>
              </a:rPr>
              <a:t>under-prescription</a:t>
            </a:r>
            <a:r>
              <a:rPr lang="en-GB" sz="2000" dirty="0">
                <a:latin typeface="Times New Roman"/>
                <a:ea typeface="+mn-lt"/>
                <a:cs typeface="+mn-lt"/>
              </a:rPr>
              <a:t> of medicines leading to adverse effects.</a:t>
            </a:r>
            <a:endParaRPr lang="en-GB" sz="2000">
              <a:latin typeface="Times New Roman"/>
              <a:ea typeface="Calibri"/>
              <a:cs typeface="Calibri"/>
            </a:endParaRPr>
          </a:p>
          <a:p>
            <a:pPr algn="just"/>
            <a:endParaRPr lang="en-GB" sz="2000" dirty="0">
              <a:latin typeface="Times New Roman"/>
              <a:ea typeface="Calibri"/>
              <a:cs typeface="Calibri"/>
            </a:endParaRPr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236A2C52-0889-EE55-9795-6650E8D45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9070" y="6381115"/>
            <a:ext cx="8856345" cy="381000"/>
          </a:xfrm>
        </p:spPr>
        <p:txBody>
          <a:bodyPr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Date of Review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: </a:t>
            </a:r>
            <a:r>
              <a:rPr lang="en-IN" sz="1800" dirty="0">
                <a:solidFill>
                  <a:schemeClr val="tx1"/>
                </a:solidFill>
                <a:latin typeface="Times New Roman"/>
                <a:cs typeface="Times New Roman"/>
              </a:rPr>
              <a:t>10</a:t>
            </a:r>
            <a:r>
              <a:rPr lang="en-IN" alt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-03-2025</a:t>
            </a: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  </a:t>
            </a:r>
            <a:r>
              <a:rPr lang="en-US" sz="1600" dirty="0">
                <a:latin typeface="Arial"/>
                <a:cs typeface="Arial"/>
              </a:rPr>
              <a:t>                                              </a:t>
            </a:r>
            <a:r>
              <a:rPr lang="en-IN" altLang="en-US" sz="1600" dirty="0">
                <a:latin typeface="Arial"/>
                <a:cs typeface="Arial"/>
              </a:rPr>
              <a:t>           </a:t>
            </a:r>
            <a:r>
              <a:rPr lang="en-US" sz="1600" dirty="0">
                <a:latin typeface="Arial"/>
                <a:cs typeface="Arial"/>
              </a:rPr>
              <a:t>         </a:t>
            </a:r>
            <a:r>
              <a:rPr lang="en-IN" altLang="en-US" sz="1600" dirty="0">
                <a:latin typeface="Arial"/>
                <a:cs typeface="Arial"/>
              </a:rPr>
              <a:t>  </a:t>
            </a:r>
            <a:r>
              <a:rPr lang="en-IN" altLang="en-US" sz="1600" b="1" dirty="0">
                <a:latin typeface="Arial"/>
                <a:cs typeface="Arial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 Review No</a:t>
            </a:r>
            <a:r>
              <a:rPr lang="en-IN" altLang="en-US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:02</a:t>
            </a:r>
            <a:endParaRPr lang="en-IN" altLang="en-US" sz="18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35819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8E089E-7838-3882-C974-64BFA244B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A980-E953-4767-8F5D-5B2736C63DBF}" type="slidenum">
              <a:rPr lang="en-US" smtClean="0"/>
              <a:t>13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D55AA0-FA5E-4929-007F-0EF0768B7810}"/>
              </a:ext>
            </a:extLst>
          </p:cNvPr>
          <p:cNvSpPr txBox="1"/>
          <p:nvPr/>
        </p:nvSpPr>
        <p:spPr>
          <a:xfrm>
            <a:off x="481442" y="465045"/>
            <a:ext cx="7967452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GB"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3.3 Need for an AI-Driven Approach</a:t>
            </a:r>
            <a:endParaRPr lang="en-US" sz="2000">
              <a:solidFill>
                <a:srgbClr val="FF0000"/>
              </a:solidFill>
              <a:latin typeface="Times New Roman"/>
              <a:ea typeface="Calibri"/>
              <a:cs typeface="Calibri"/>
            </a:endParaRPr>
          </a:p>
          <a:p>
            <a:pPr algn="just"/>
            <a:endParaRPr lang="en-GB" sz="2000" b="1" dirty="0">
              <a:solidFill>
                <a:srgbClr val="FF0000"/>
              </a:solidFill>
              <a:latin typeface="Times New Roman"/>
              <a:ea typeface="+mn-lt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en-GB" sz="2000" dirty="0">
                <a:latin typeface="Times New Roman"/>
                <a:ea typeface="+mn-lt"/>
                <a:cs typeface="+mn-lt"/>
              </a:rPr>
              <a:t>AI can </a:t>
            </a:r>
            <a:r>
              <a:rPr lang="en-GB" sz="2000" b="1" dirty="0" err="1">
                <a:latin typeface="Times New Roman"/>
                <a:ea typeface="+mn-lt"/>
                <a:cs typeface="+mn-lt"/>
              </a:rPr>
              <a:t>analyze</a:t>
            </a:r>
            <a:r>
              <a:rPr lang="en-GB" sz="2000" b="1" dirty="0">
                <a:latin typeface="Times New Roman"/>
                <a:ea typeface="+mn-lt"/>
                <a:cs typeface="+mn-lt"/>
              </a:rPr>
              <a:t> patient symptoms</a:t>
            </a:r>
            <a:r>
              <a:rPr lang="en-GB" sz="2000" dirty="0">
                <a:latin typeface="Times New Roman"/>
                <a:ea typeface="+mn-lt"/>
                <a:cs typeface="+mn-lt"/>
              </a:rPr>
              <a:t> and predict diseases </a:t>
            </a:r>
            <a:r>
              <a:rPr lang="en-GB" sz="2000" b="1" dirty="0">
                <a:latin typeface="Times New Roman"/>
                <a:ea typeface="+mn-lt"/>
                <a:cs typeface="+mn-lt"/>
              </a:rPr>
              <a:t>before severe progression</a:t>
            </a:r>
            <a:r>
              <a:rPr lang="en-GB" sz="2000" dirty="0">
                <a:latin typeface="Times New Roman"/>
                <a:ea typeface="+mn-lt"/>
                <a:cs typeface="+mn-lt"/>
              </a:rPr>
              <a:t>.</a:t>
            </a:r>
            <a:endParaRPr lang="en-GB" sz="2000" dirty="0">
              <a:latin typeface="Times New Roman"/>
              <a:ea typeface="Calibri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endParaRPr lang="en-GB" sz="2000" dirty="0">
              <a:latin typeface="Times New Roman"/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GB" sz="2000" dirty="0">
                <a:latin typeface="Times New Roman"/>
                <a:ea typeface="+mn-lt"/>
                <a:cs typeface="+mn-lt"/>
              </a:rPr>
              <a:t>ML models can recommend </a:t>
            </a:r>
            <a:r>
              <a:rPr lang="en-GB" sz="2000" b="1" dirty="0">
                <a:latin typeface="Times New Roman"/>
                <a:ea typeface="+mn-lt"/>
                <a:cs typeface="+mn-lt"/>
              </a:rPr>
              <a:t>personalized medications</a:t>
            </a:r>
            <a:r>
              <a:rPr lang="en-GB" sz="2000" dirty="0">
                <a:latin typeface="Times New Roman"/>
                <a:ea typeface="+mn-lt"/>
                <a:cs typeface="+mn-lt"/>
              </a:rPr>
              <a:t> based on patient history.</a:t>
            </a:r>
            <a:endParaRPr lang="en-GB" sz="2000" dirty="0">
              <a:latin typeface="Times New Roman"/>
              <a:ea typeface="Calibri"/>
              <a:cs typeface="Calibri"/>
            </a:endParaRPr>
          </a:p>
          <a:p>
            <a:pPr algn="just"/>
            <a:endParaRPr lang="en-GB" sz="2000" dirty="0">
              <a:latin typeface="Times New Roman"/>
              <a:ea typeface="Calibri"/>
              <a:cs typeface="Calibri"/>
            </a:endParaRPr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C3D117E8-0BED-E547-7198-73A772925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9070" y="6381115"/>
            <a:ext cx="8856345" cy="381000"/>
          </a:xfrm>
        </p:spPr>
        <p:txBody>
          <a:bodyPr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Date of Review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: </a:t>
            </a:r>
            <a:r>
              <a:rPr lang="en-IN" sz="1800" dirty="0">
                <a:solidFill>
                  <a:schemeClr val="tx1"/>
                </a:solidFill>
                <a:latin typeface="Times New Roman"/>
                <a:cs typeface="Times New Roman"/>
              </a:rPr>
              <a:t>10</a:t>
            </a:r>
            <a:r>
              <a:rPr lang="en-IN" alt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-03-2025</a:t>
            </a: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  </a:t>
            </a:r>
            <a:r>
              <a:rPr lang="en-US" sz="1600" dirty="0">
                <a:latin typeface="Arial"/>
                <a:cs typeface="Arial"/>
              </a:rPr>
              <a:t>                                              </a:t>
            </a:r>
            <a:r>
              <a:rPr lang="en-IN" altLang="en-US" sz="1600" dirty="0">
                <a:latin typeface="Arial"/>
                <a:cs typeface="Arial"/>
              </a:rPr>
              <a:t>           </a:t>
            </a:r>
            <a:r>
              <a:rPr lang="en-US" sz="1600" dirty="0">
                <a:latin typeface="Arial"/>
                <a:cs typeface="Arial"/>
              </a:rPr>
              <a:t>         </a:t>
            </a:r>
            <a:r>
              <a:rPr lang="en-IN" altLang="en-US" sz="1600" dirty="0">
                <a:latin typeface="Arial"/>
                <a:cs typeface="Arial"/>
              </a:rPr>
              <a:t>  </a:t>
            </a:r>
            <a:r>
              <a:rPr lang="en-IN" altLang="en-US" sz="1600" b="1" dirty="0">
                <a:latin typeface="Arial"/>
                <a:cs typeface="Arial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 Review No</a:t>
            </a:r>
            <a:r>
              <a:rPr lang="en-IN" altLang="en-US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:02</a:t>
            </a:r>
            <a:r>
              <a:rPr lang="en-IN" altLang="en-US" sz="1800" dirty="0">
                <a:latin typeface="Times New Roman"/>
                <a:cs typeface="Times New Roma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1048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A980-E953-4767-8F5D-5B2736C63DBF}" type="slidenum">
              <a:rPr lang="en-US" smtClean="0"/>
              <a:t>14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8747" y="487551"/>
            <a:ext cx="2954655" cy="400110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4. AIM &amp; OBJECTIVE</a:t>
            </a:r>
            <a:r>
              <a:rPr lang="en-US" sz="2000" kern="12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endParaRPr lang="en-US" sz="20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8747" y="998835"/>
            <a:ext cx="8398526" cy="31700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US" sz="2000" b="1" dirty="0">
                <a:solidFill>
                  <a:srgbClr val="FF0000"/>
                </a:solidFill>
                <a:latin typeface="Times New Roman"/>
                <a:ea typeface="+mn-lt"/>
                <a:cs typeface="+mn-lt"/>
              </a:rPr>
              <a:t>4.1 Aim of the Project</a:t>
            </a:r>
            <a:endParaRPr lang="en-US" sz="2000" b="1" dirty="0">
              <a:solidFill>
                <a:srgbClr val="FF0000"/>
              </a:solidFill>
              <a:latin typeface="Times New Roman"/>
              <a:ea typeface="Calibri"/>
              <a:cs typeface="Calibri"/>
            </a:endParaRPr>
          </a:p>
          <a:p>
            <a:pPr algn="just"/>
            <a:endParaRPr lang="en-US" sz="2000" b="1" dirty="0">
              <a:solidFill>
                <a:srgbClr val="FF0000"/>
              </a:solidFill>
              <a:latin typeface="Times New Roman"/>
              <a:ea typeface="Calibri"/>
              <a:cs typeface="Calibri"/>
            </a:endParaRP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/>
                <a:ea typeface="+mn-lt"/>
                <a:cs typeface="+mn-lt"/>
              </a:rPr>
              <a:t>Develop an AI-based disease prediction system</a:t>
            </a:r>
            <a:endParaRPr lang="en-US" sz="2000" dirty="0">
              <a:latin typeface="Times New Roman"/>
              <a:cs typeface="Times New Roman"/>
            </a:endParaRPr>
          </a:p>
          <a:p>
            <a:pPr marL="457200" indent="-457200" algn="just">
              <a:buAutoNum type="arabicPeriod"/>
            </a:pPr>
            <a:endParaRPr lang="en-US" sz="2000" dirty="0">
              <a:latin typeface="Times New Roman"/>
              <a:cs typeface="Times New Roman"/>
            </a:endParaRP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/>
                <a:ea typeface="+mn-lt"/>
                <a:cs typeface="+mn-lt"/>
              </a:rPr>
              <a:t>Provide personalized medicine recommendations</a:t>
            </a:r>
            <a:endParaRPr lang="en-US" sz="2000" dirty="0">
              <a:latin typeface="Times New Roman"/>
              <a:cs typeface="Times New Roman"/>
            </a:endParaRPr>
          </a:p>
          <a:p>
            <a:pPr marL="457200" indent="-457200" algn="just">
              <a:buAutoNum type="arabicPeriod"/>
            </a:pPr>
            <a:endParaRPr lang="en-US" sz="2000" dirty="0">
              <a:latin typeface="Times New Roman"/>
              <a:cs typeface="Times New Roman"/>
            </a:endParaRP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/>
                <a:ea typeface="+mn-lt"/>
                <a:cs typeface="+mn-lt"/>
              </a:rPr>
              <a:t>Support early diagnosis and preventive care</a:t>
            </a:r>
            <a:endParaRPr lang="en-US" sz="2000" dirty="0">
              <a:latin typeface="Times New Roman"/>
              <a:cs typeface="Times New Roman"/>
            </a:endParaRPr>
          </a:p>
          <a:p>
            <a:pPr marL="457200" indent="-457200" algn="just">
              <a:buAutoNum type="arabicPeriod"/>
            </a:pPr>
            <a:endParaRPr lang="en-US" sz="2000" dirty="0">
              <a:latin typeface="Times New Roman"/>
              <a:cs typeface="Times New Roman"/>
            </a:endParaRPr>
          </a:p>
          <a:p>
            <a:pPr marL="457200" indent="-457200" algn="just">
              <a:buAutoNum type="arabicPeriod"/>
            </a:pPr>
            <a:r>
              <a:rPr lang="en-US" sz="2000" dirty="0">
                <a:latin typeface="Times New Roman"/>
                <a:ea typeface="+mn-lt"/>
                <a:cs typeface="+mn-lt"/>
              </a:rPr>
              <a:t>Ensure data security and privacy</a:t>
            </a:r>
            <a:endParaRPr lang="en-US" sz="2000" dirty="0">
              <a:latin typeface="Times New Roman"/>
              <a:cs typeface="Times New Roman"/>
            </a:endParaRPr>
          </a:p>
          <a:p>
            <a:pPr marL="457200" indent="-457200" algn="just">
              <a:buAutoNum type="arabicPeriod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79070" y="6381115"/>
            <a:ext cx="8856345" cy="381000"/>
          </a:xfrm>
        </p:spPr>
        <p:txBody>
          <a:bodyPr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Date of Review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: </a:t>
            </a:r>
            <a:r>
              <a:rPr lang="en-IN" sz="1800" dirty="0">
                <a:solidFill>
                  <a:schemeClr val="tx1"/>
                </a:solidFill>
                <a:latin typeface="Times New Roman"/>
                <a:cs typeface="Times New Roman"/>
              </a:rPr>
              <a:t>10</a:t>
            </a:r>
            <a:r>
              <a:rPr lang="en-IN" alt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-03-2025</a:t>
            </a: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  </a:t>
            </a:r>
            <a:r>
              <a:rPr lang="en-US" sz="1600" dirty="0">
                <a:latin typeface="Arial"/>
                <a:cs typeface="Arial"/>
              </a:rPr>
              <a:t>                                              </a:t>
            </a:r>
            <a:r>
              <a:rPr lang="en-IN" altLang="en-US" sz="1600" dirty="0">
                <a:latin typeface="Arial"/>
                <a:cs typeface="Arial"/>
              </a:rPr>
              <a:t>           </a:t>
            </a:r>
            <a:r>
              <a:rPr lang="en-US" sz="1600" dirty="0">
                <a:latin typeface="Arial"/>
                <a:cs typeface="Arial"/>
              </a:rPr>
              <a:t>         </a:t>
            </a:r>
            <a:r>
              <a:rPr lang="en-IN" altLang="en-US" sz="1600" dirty="0">
                <a:latin typeface="Arial"/>
                <a:cs typeface="Arial"/>
              </a:rPr>
              <a:t>  </a:t>
            </a:r>
            <a:r>
              <a:rPr lang="en-IN" altLang="en-US" sz="1600" b="1" dirty="0">
                <a:latin typeface="Arial"/>
                <a:cs typeface="Arial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 Review No</a:t>
            </a:r>
            <a:r>
              <a:rPr lang="en-IN" altLang="en-US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:02</a:t>
            </a:r>
            <a:r>
              <a:rPr lang="en-IN" altLang="en-US" sz="1800" dirty="0">
                <a:latin typeface="Times New Roman"/>
                <a:cs typeface="Times New Roman"/>
              </a:rPr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A980-E953-4767-8F5D-5B2736C63DBF}" type="slidenum">
              <a:rPr lang="en-US" smtClean="0"/>
              <a:t>15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324883" y="2060848"/>
            <a:ext cx="184731" cy="1631216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endParaRPr lang="en-US" sz="10000" b="0" cap="none" spc="0">
              <a:ln w="0"/>
              <a:gradFill>
                <a:gsLst>
                  <a:gs pos="0">
                    <a:srgbClr val="4BACC6">
                      <a:lumMod val="50000"/>
                    </a:srgbClr>
                  </a:gs>
                  <a:gs pos="50000">
                    <a:srgbClr val="4BACC6"/>
                  </a:gs>
                  <a:gs pos="100000">
                    <a:srgbClr val="4BACC6">
                      <a:lumMod val="60000"/>
                      <a:lumOff val="40000"/>
                    </a:srgb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Times New Roman"/>
              <a:cs typeface="Times New Roman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79070" y="6381115"/>
            <a:ext cx="8856345" cy="381000"/>
          </a:xfrm>
        </p:spPr>
        <p:txBody>
          <a:bodyPr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Date of Review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: </a:t>
            </a:r>
            <a:r>
              <a:rPr lang="en-IN" sz="1800" dirty="0">
                <a:solidFill>
                  <a:schemeClr val="tx1"/>
                </a:solidFill>
                <a:latin typeface="Times New Roman"/>
                <a:cs typeface="Times New Roman"/>
              </a:rPr>
              <a:t>10</a:t>
            </a:r>
            <a:r>
              <a:rPr lang="en-IN" alt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-03-2025</a:t>
            </a: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  </a:t>
            </a:r>
            <a:r>
              <a:rPr lang="en-US" sz="1600" dirty="0">
                <a:latin typeface="Arial"/>
                <a:cs typeface="Arial"/>
              </a:rPr>
              <a:t>                                              </a:t>
            </a:r>
            <a:r>
              <a:rPr lang="en-IN" altLang="en-US" sz="1600" dirty="0">
                <a:latin typeface="Arial"/>
                <a:cs typeface="Arial"/>
              </a:rPr>
              <a:t>           </a:t>
            </a:r>
            <a:r>
              <a:rPr lang="en-US" sz="1600" dirty="0">
                <a:latin typeface="Arial"/>
                <a:cs typeface="Arial"/>
              </a:rPr>
              <a:t>         </a:t>
            </a:r>
            <a:r>
              <a:rPr lang="en-IN" altLang="en-US" sz="1600" dirty="0">
                <a:latin typeface="Arial"/>
                <a:cs typeface="Arial"/>
              </a:rPr>
              <a:t>  </a:t>
            </a:r>
            <a:r>
              <a:rPr lang="en-IN" altLang="en-US" sz="1600" b="1" dirty="0">
                <a:latin typeface="Arial"/>
                <a:cs typeface="Arial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 Review No</a:t>
            </a:r>
            <a:r>
              <a:rPr lang="en-IN" altLang="en-US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:02</a:t>
            </a:r>
            <a:endParaRPr lang="en-IN" altLang="en-US" sz="18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6B7B04-09F2-498D-9892-4B72B9AB60B3}"/>
              </a:ext>
            </a:extLst>
          </p:cNvPr>
          <p:cNvSpPr txBox="1"/>
          <p:nvPr/>
        </p:nvSpPr>
        <p:spPr>
          <a:xfrm>
            <a:off x="382178" y="526691"/>
            <a:ext cx="8172447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  <a:latin typeface="Times New Roman"/>
                <a:ea typeface="+mn-lt"/>
                <a:cs typeface="+mn-lt"/>
              </a:rPr>
              <a:t>4.2 Objectives</a:t>
            </a:r>
            <a:endParaRPr lang="en-US" sz="2000" b="1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endParaRPr lang="en-GB" sz="2000" dirty="0">
              <a:latin typeface="Times New Roman"/>
              <a:cs typeface="Times New Roman"/>
            </a:endParaRPr>
          </a:p>
          <a:p>
            <a:r>
              <a:rPr lang="en-GB" sz="2000" dirty="0">
                <a:latin typeface="Times New Roman"/>
                <a:ea typeface="+mn-lt"/>
                <a:cs typeface="+mn-lt"/>
              </a:rPr>
              <a:t>1.⁠ ⁠Early Disease Detection – Identify potential health risks</a:t>
            </a:r>
            <a:endParaRPr lang="en-GB" sz="2000" dirty="0">
              <a:latin typeface="Times New Roman"/>
              <a:cs typeface="Times New Roman"/>
            </a:endParaRPr>
          </a:p>
          <a:p>
            <a:endParaRPr lang="en-GB" sz="2000" dirty="0">
              <a:latin typeface="Times New Roman"/>
              <a:cs typeface="Times New Roman"/>
            </a:endParaRPr>
          </a:p>
          <a:p>
            <a:endParaRPr lang="en-GB" sz="2000" dirty="0">
              <a:latin typeface="Times New Roman"/>
              <a:cs typeface="Times New Roman"/>
            </a:endParaRPr>
          </a:p>
          <a:p>
            <a:r>
              <a:rPr lang="en-GB" sz="2000" dirty="0">
                <a:latin typeface="Times New Roman"/>
                <a:ea typeface="+mn-lt"/>
                <a:cs typeface="+mn-lt"/>
              </a:rPr>
              <a:t>2.⁠ ⁠Personalized Healthcare Insights – Suggest medicines based on patient data</a:t>
            </a:r>
            <a:endParaRPr lang="en-GB" sz="2000" dirty="0">
              <a:latin typeface="Times New Roman"/>
              <a:cs typeface="Times New Roman"/>
            </a:endParaRPr>
          </a:p>
          <a:p>
            <a:endParaRPr lang="en-GB" sz="2000" dirty="0">
              <a:latin typeface="Times New Roman"/>
              <a:cs typeface="Times New Roman"/>
            </a:endParaRPr>
          </a:p>
          <a:p>
            <a:endParaRPr lang="en-GB" sz="2000" dirty="0">
              <a:latin typeface="Times New Roman"/>
              <a:cs typeface="Times New Roman"/>
            </a:endParaRPr>
          </a:p>
          <a:p>
            <a:r>
              <a:rPr lang="en-GB" sz="2000" dirty="0">
                <a:latin typeface="Times New Roman"/>
                <a:ea typeface="+mn-lt"/>
                <a:cs typeface="+mn-lt"/>
              </a:rPr>
              <a:t>3.⁠ ⁠Improved Decision-Making – Assist doctors with AI-driven insights</a:t>
            </a:r>
            <a:endParaRPr lang="en-GB" sz="2000" dirty="0">
              <a:latin typeface="Times New Roman"/>
              <a:cs typeface="Times New Roman"/>
            </a:endParaRPr>
          </a:p>
          <a:p>
            <a:endParaRPr lang="en-GB" sz="2000" dirty="0">
              <a:latin typeface="Times New Roman"/>
              <a:cs typeface="Times New Roman"/>
            </a:endParaRPr>
          </a:p>
          <a:p>
            <a:endParaRPr lang="en-GB" sz="2000" dirty="0">
              <a:latin typeface="Times New Roman"/>
              <a:cs typeface="Times New Roman"/>
            </a:endParaRPr>
          </a:p>
          <a:p>
            <a:r>
              <a:rPr lang="en-GB" sz="2000" dirty="0">
                <a:latin typeface="Times New Roman"/>
                <a:ea typeface="+mn-lt"/>
                <a:cs typeface="+mn-lt"/>
              </a:rPr>
              <a:t>4.⁠ ⁠Data Privacy &amp; Security – Use encryption to protect sensitive data</a:t>
            </a:r>
            <a:endParaRPr lang="en-GB" sz="2000" dirty="0">
              <a:latin typeface="Times New Roman"/>
              <a:cs typeface="Times New Roman"/>
            </a:endParaRPr>
          </a:p>
          <a:p>
            <a:pPr algn="l"/>
            <a:endParaRPr lang="en-GB" sz="2000" dirty="0">
              <a:latin typeface="Times New Roman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E1D4EA-94AC-7030-C12D-5233C70D7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82F00D-1FC0-627B-EB19-2644AE1AF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A980-E953-4767-8F5D-5B2736C63DBF}" type="slidenum">
              <a:rPr lang="en-US" smtClean="0"/>
              <a:t>16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C35056-CD15-DF75-448D-9BA0EF96C845}"/>
              </a:ext>
            </a:extLst>
          </p:cNvPr>
          <p:cNvSpPr txBox="1"/>
          <p:nvPr/>
        </p:nvSpPr>
        <p:spPr>
          <a:xfrm>
            <a:off x="1636172" y="1102385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5E16A1-69B8-108F-6961-736640B65A54}"/>
              </a:ext>
            </a:extLst>
          </p:cNvPr>
          <p:cNvSpPr txBox="1"/>
          <p:nvPr/>
        </p:nvSpPr>
        <p:spPr>
          <a:xfrm>
            <a:off x="385929" y="397472"/>
            <a:ext cx="7986090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GB" sz="2000" b="1" dirty="0">
                <a:solidFill>
                  <a:srgbClr val="FF0000"/>
                </a:solidFill>
                <a:latin typeface="Times New Roman"/>
                <a:ea typeface="Calibri"/>
                <a:cs typeface="Calibri"/>
              </a:rPr>
              <a:t>5. PROPOSED METHOD</a:t>
            </a:r>
          </a:p>
          <a:p>
            <a:pPr algn="just"/>
            <a:endParaRPr lang="en-GB" sz="2000" dirty="0">
              <a:latin typeface="Times New Roman"/>
              <a:cs typeface="Times New Roman"/>
            </a:endParaRPr>
          </a:p>
          <a:p>
            <a:r>
              <a:rPr lang="en-GB" sz="2000" b="1" dirty="0">
                <a:latin typeface="Times New Roman"/>
                <a:cs typeface="Times New Roman"/>
              </a:rPr>
              <a:t>5.1 Overview of the Methodology</a:t>
            </a:r>
            <a:endParaRPr lang="en-GB" sz="2000" dirty="0">
              <a:latin typeface="Times New Roman"/>
              <a:ea typeface="Calibri"/>
              <a:cs typeface="Times New Roman"/>
            </a:endParaRPr>
          </a:p>
          <a:p>
            <a:endParaRPr lang="en-GB" sz="2000" b="1" dirty="0">
              <a:latin typeface="Times New Roman"/>
              <a:ea typeface="+mn-lt"/>
              <a:cs typeface="Times New Roman"/>
            </a:endParaRPr>
          </a:p>
          <a:p>
            <a:r>
              <a:rPr lang="en-GB" sz="2000" dirty="0">
                <a:latin typeface="Times New Roman"/>
                <a:ea typeface="+mn-lt"/>
                <a:cs typeface="+mn-lt"/>
              </a:rPr>
              <a:t>The proposed system consists of the following stages:</a:t>
            </a:r>
            <a:endParaRPr lang="en-GB" sz="2000">
              <a:latin typeface="Times New Roman"/>
              <a:ea typeface="Calibri"/>
              <a:cs typeface="Calibri"/>
            </a:endParaRPr>
          </a:p>
          <a:p>
            <a:endParaRPr lang="en-GB" sz="2000" dirty="0">
              <a:latin typeface="Times New Roman"/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GB" sz="2000" dirty="0">
                <a:latin typeface="Times New Roman"/>
                <a:ea typeface="+mn-lt"/>
                <a:cs typeface="+mn-lt"/>
              </a:rPr>
              <a:t>Data Collection &amp; Preprocessing.</a:t>
            </a:r>
            <a:endParaRPr lang="en-GB" sz="2000">
              <a:latin typeface="Times New Roman"/>
              <a:ea typeface="Calibri"/>
              <a:cs typeface="Calibri"/>
            </a:endParaRPr>
          </a:p>
          <a:p>
            <a:pPr marL="457200" indent="-457200">
              <a:buAutoNum type="arabicPeriod"/>
            </a:pPr>
            <a:endParaRPr lang="en-GB" sz="2000" dirty="0">
              <a:latin typeface="Times New Roman"/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GB" sz="2000" dirty="0">
                <a:latin typeface="Times New Roman"/>
                <a:ea typeface="+mn-lt"/>
                <a:cs typeface="+mn-lt"/>
              </a:rPr>
              <a:t>Feature Engineering &amp; Selection.</a:t>
            </a:r>
            <a:endParaRPr lang="en-GB" sz="2000">
              <a:latin typeface="Times New Roman"/>
              <a:ea typeface="Calibri"/>
              <a:cs typeface="Calibri"/>
            </a:endParaRPr>
          </a:p>
          <a:p>
            <a:pPr marL="457200" indent="-457200">
              <a:buAutoNum type="arabicPeriod"/>
            </a:pPr>
            <a:endParaRPr lang="en-GB" sz="2000" dirty="0">
              <a:latin typeface="Times New Roman"/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GB" sz="2000" dirty="0">
                <a:latin typeface="Times New Roman"/>
                <a:ea typeface="+mn-lt"/>
                <a:cs typeface="+mn-lt"/>
              </a:rPr>
              <a:t>ML Model Training &amp; Optimization.</a:t>
            </a:r>
            <a:endParaRPr lang="en-GB" sz="2000">
              <a:latin typeface="Times New Roman"/>
              <a:ea typeface="Calibri"/>
              <a:cs typeface="Calibri"/>
            </a:endParaRPr>
          </a:p>
          <a:p>
            <a:pPr marL="457200" indent="-457200">
              <a:buAutoNum type="arabicPeriod"/>
            </a:pPr>
            <a:endParaRPr lang="en-GB" sz="2000" dirty="0">
              <a:latin typeface="Times New Roman"/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GB" sz="2000" dirty="0">
                <a:latin typeface="Times New Roman"/>
                <a:ea typeface="+mn-lt"/>
                <a:cs typeface="+mn-lt"/>
              </a:rPr>
              <a:t>Medicine Recommendation System.</a:t>
            </a:r>
            <a:endParaRPr lang="en-GB" sz="2000">
              <a:latin typeface="Times New Roman"/>
              <a:ea typeface="Calibri"/>
              <a:cs typeface="Calibri"/>
            </a:endParaRPr>
          </a:p>
          <a:p>
            <a:pPr marL="457200" indent="-457200">
              <a:buAutoNum type="arabicPeriod"/>
            </a:pPr>
            <a:endParaRPr lang="en-GB" sz="2000" dirty="0">
              <a:latin typeface="Times New Roman"/>
              <a:ea typeface="+mn-lt"/>
              <a:cs typeface="+mn-lt"/>
            </a:endParaRPr>
          </a:p>
          <a:p>
            <a:pPr marL="457200" indent="-457200">
              <a:buAutoNum type="arabicPeriod"/>
            </a:pPr>
            <a:r>
              <a:rPr lang="en-GB" sz="2000" dirty="0">
                <a:latin typeface="Times New Roman"/>
                <a:ea typeface="+mn-lt"/>
                <a:cs typeface="+mn-lt"/>
              </a:rPr>
              <a:t>User Interface &amp; Deployment.</a:t>
            </a:r>
            <a:endParaRPr lang="en-GB" sz="2000">
              <a:latin typeface="Times New Roman"/>
              <a:ea typeface="Calibri"/>
              <a:cs typeface="Calibri"/>
            </a:endParaRPr>
          </a:p>
          <a:p>
            <a:pPr marL="457200" indent="-457200">
              <a:buAutoNum type="arabicPeriod"/>
            </a:pPr>
            <a:endParaRPr lang="en-GB" sz="2000" dirty="0">
              <a:latin typeface="Times New Roman"/>
              <a:ea typeface="Calibri"/>
              <a:cs typeface="Calibri"/>
            </a:endParaRPr>
          </a:p>
        </p:txBody>
      </p:sp>
      <p:sp>
        <p:nvSpPr>
          <p:cNvPr id="7" name="Footer Placeholder 8">
            <a:extLst>
              <a:ext uri="{FF2B5EF4-FFF2-40B4-BE49-F238E27FC236}">
                <a16:creationId xmlns:a16="http://schemas.microsoft.com/office/drawing/2014/main" id="{82D45995-BC3B-DB09-2C27-CFF7289E4F71}"/>
              </a:ext>
            </a:extLst>
          </p:cNvPr>
          <p:cNvSpPr txBox="1">
            <a:spLocks/>
          </p:cNvSpPr>
          <p:nvPr/>
        </p:nvSpPr>
        <p:spPr>
          <a:xfrm>
            <a:off x="147130" y="6339116"/>
            <a:ext cx="8856345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Date of Review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: </a:t>
            </a:r>
            <a:r>
              <a:rPr lang="en-IN" sz="1800" dirty="0">
                <a:solidFill>
                  <a:schemeClr val="tx1"/>
                </a:solidFill>
                <a:latin typeface="Times New Roman"/>
                <a:cs typeface="Times New Roman"/>
              </a:rPr>
              <a:t>10</a:t>
            </a:r>
            <a:r>
              <a:rPr lang="en-IN" alt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-03-2025</a:t>
            </a: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  </a:t>
            </a:r>
            <a:r>
              <a:rPr lang="en-US" sz="1600" dirty="0">
                <a:latin typeface="Arial"/>
                <a:cs typeface="Arial"/>
              </a:rPr>
              <a:t>                                              </a:t>
            </a:r>
            <a:r>
              <a:rPr lang="en-IN" altLang="en-US" sz="1600" dirty="0">
                <a:latin typeface="Arial"/>
                <a:cs typeface="Arial"/>
              </a:rPr>
              <a:t>           </a:t>
            </a:r>
            <a:r>
              <a:rPr lang="en-US" sz="1600" dirty="0">
                <a:latin typeface="Arial"/>
                <a:cs typeface="Arial"/>
              </a:rPr>
              <a:t>         </a:t>
            </a:r>
            <a:r>
              <a:rPr lang="en-IN" altLang="en-US" sz="1600" dirty="0">
                <a:latin typeface="Arial"/>
                <a:cs typeface="Arial"/>
              </a:rPr>
              <a:t>  </a:t>
            </a:r>
            <a:r>
              <a:rPr lang="en-IN" altLang="en-US" sz="1600" b="1" dirty="0">
                <a:latin typeface="Arial"/>
                <a:cs typeface="Arial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 Review No</a:t>
            </a:r>
            <a:r>
              <a:rPr lang="en-IN" altLang="en-US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:02</a:t>
            </a:r>
            <a:endParaRPr lang="en-IN" altLang="en-US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05866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0FA98C-B172-BF25-F141-893C0047E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A980-E953-4767-8F5D-5B2736C63DBF}" type="slidenum">
              <a:rPr lang="en-US" smtClean="0"/>
              <a:t>17</a:t>
            </a:fld>
            <a:endParaRPr lang="en-US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AA07F4C9-8208-7750-ACCD-8C12A858E5AE}"/>
              </a:ext>
            </a:extLst>
          </p:cNvPr>
          <p:cNvSpPr txBox="1">
            <a:spLocks/>
          </p:cNvSpPr>
          <p:nvPr/>
        </p:nvSpPr>
        <p:spPr>
          <a:xfrm>
            <a:off x="147130" y="6339116"/>
            <a:ext cx="8856345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Date of Review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: </a:t>
            </a:r>
            <a:r>
              <a:rPr lang="en-IN" sz="1800" dirty="0">
                <a:solidFill>
                  <a:schemeClr val="tx1"/>
                </a:solidFill>
                <a:latin typeface="Times New Roman"/>
                <a:cs typeface="Times New Roman"/>
              </a:rPr>
              <a:t>10</a:t>
            </a:r>
            <a:r>
              <a:rPr lang="en-IN" alt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-03-2025</a:t>
            </a: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  </a:t>
            </a:r>
            <a:r>
              <a:rPr lang="en-US" sz="1600" dirty="0">
                <a:latin typeface="Arial"/>
                <a:cs typeface="Arial"/>
              </a:rPr>
              <a:t>                                              </a:t>
            </a:r>
            <a:r>
              <a:rPr lang="en-IN" altLang="en-US" sz="1600" dirty="0">
                <a:latin typeface="Arial"/>
                <a:cs typeface="Arial"/>
              </a:rPr>
              <a:t>           </a:t>
            </a:r>
            <a:r>
              <a:rPr lang="en-US" sz="1600" dirty="0">
                <a:latin typeface="Arial"/>
                <a:cs typeface="Arial"/>
              </a:rPr>
              <a:t>         </a:t>
            </a:r>
            <a:r>
              <a:rPr lang="en-IN" altLang="en-US" sz="1600" dirty="0">
                <a:latin typeface="Arial"/>
                <a:cs typeface="Arial"/>
              </a:rPr>
              <a:t>  </a:t>
            </a:r>
            <a:r>
              <a:rPr lang="en-IN" altLang="en-US" sz="1600" b="1" dirty="0">
                <a:latin typeface="Arial"/>
                <a:cs typeface="Arial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 Review No</a:t>
            </a:r>
            <a:r>
              <a:rPr lang="en-IN" altLang="en-US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:03</a:t>
            </a:r>
            <a:r>
              <a:rPr lang="en-IN" altLang="en-US" sz="1800" dirty="0"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C7B888-D0F3-150F-D926-D4D44ABC4072}"/>
              </a:ext>
            </a:extLst>
          </p:cNvPr>
          <p:cNvSpPr txBox="1"/>
          <p:nvPr/>
        </p:nvSpPr>
        <p:spPr>
          <a:xfrm>
            <a:off x="396463" y="392929"/>
            <a:ext cx="8290475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GB"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5.2 Data Collection &amp; Preprocessing</a:t>
            </a:r>
            <a:endParaRPr lang="en-GB" sz="20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algn="just"/>
            <a:endParaRPr lang="en-GB" sz="2000" b="1" dirty="0">
              <a:latin typeface="Times New Roman"/>
              <a:ea typeface="+mn-lt"/>
              <a:cs typeface="Times New Roman"/>
            </a:endParaRPr>
          </a:p>
          <a:p>
            <a:pPr marL="342900" indent="-342900" algn="just">
              <a:buFont typeface="Arial"/>
              <a:buChar char="•"/>
            </a:pPr>
            <a:r>
              <a:rPr lang="en-GB" sz="2000" b="1" dirty="0">
                <a:latin typeface="Times New Roman"/>
                <a:ea typeface="+mn-lt"/>
                <a:cs typeface="+mn-lt"/>
              </a:rPr>
              <a:t>Data Sources:</a:t>
            </a:r>
            <a:r>
              <a:rPr lang="en-GB" sz="2000" dirty="0">
                <a:latin typeface="Times New Roman"/>
                <a:ea typeface="+mn-lt"/>
                <a:cs typeface="+mn-lt"/>
              </a:rPr>
              <a:t> WHO,  Kaggle, hospital databases.</a:t>
            </a:r>
            <a:endParaRPr lang="en-GB" sz="2000" dirty="0">
              <a:latin typeface="Times New Roman"/>
              <a:cs typeface="Times New Roman"/>
            </a:endParaRPr>
          </a:p>
          <a:p>
            <a:pPr marL="342900" indent="-342900" algn="just">
              <a:buFont typeface="Arial"/>
              <a:buChar char="•"/>
            </a:pPr>
            <a:endParaRPr lang="en-GB" sz="2000" dirty="0">
              <a:latin typeface="Times New Roman"/>
              <a:ea typeface="+mn-lt"/>
              <a:cs typeface="+mn-lt"/>
            </a:endParaRPr>
          </a:p>
          <a:p>
            <a:pPr marL="342900" indent="-342900" algn="just">
              <a:buFont typeface="Arial"/>
              <a:buChar char="•"/>
            </a:pPr>
            <a:r>
              <a:rPr lang="en-GB" sz="2000" b="1" dirty="0">
                <a:latin typeface="Times New Roman"/>
                <a:ea typeface="+mn-lt"/>
                <a:cs typeface="+mn-lt"/>
              </a:rPr>
              <a:t>Preprocessing Steps:</a:t>
            </a:r>
            <a:r>
              <a:rPr lang="en-GB" sz="2000" dirty="0">
                <a:latin typeface="Times New Roman"/>
                <a:ea typeface="+mn-lt"/>
                <a:cs typeface="+mn-lt"/>
              </a:rPr>
              <a:t> Handling missing values, normalizing numerical features.</a:t>
            </a:r>
            <a:endParaRPr lang="en-GB" sz="2000">
              <a:latin typeface="Times New Roman"/>
              <a:cs typeface="Times New Roman"/>
            </a:endParaRPr>
          </a:p>
          <a:p>
            <a:pPr marL="342900" indent="-342900" algn="just">
              <a:buFont typeface="Arial"/>
              <a:buChar char="•"/>
            </a:pPr>
            <a:endParaRPr lang="en-GB" sz="2000" dirty="0">
              <a:latin typeface="Times New Roman"/>
              <a:ea typeface="Calibri"/>
              <a:cs typeface="Calibri"/>
            </a:endParaRPr>
          </a:p>
          <a:p>
            <a:pPr algn="just"/>
            <a:endParaRPr lang="en-GB" sz="2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just"/>
            <a:r>
              <a:rPr lang="en-GB"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5.3 Feature Engineering &amp; Selection</a:t>
            </a:r>
            <a:endParaRPr lang="en-GB" sz="20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algn="just"/>
            <a:endParaRPr lang="en-GB" sz="2000" b="1" dirty="0">
              <a:solidFill>
                <a:srgbClr val="FF0000"/>
              </a:solidFill>
              <a:latin typeface="Times New Roman"/>
              <a:ea typeface="+mn-lt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en-GB" sz="2000" dirty="0">
                <a:latin typeface="Times New Roman"/>
                <a:ea typeface="+mn-lt"/>
                <a:cs typeface="+mn-lt"/>
              </a:rPr>
              <a:t>Selecting </a:t>
            </a:r>
            <a:r>
              <a:rPr lang="en-GB" sz="2000" b="1" dirty="0">
                <a:latin typeface="Times New Roman"/>
                <a:ea typeface="+mn-lt"/>
                <a:cs typeface="+mn-lt"/>
              </a:rPr>
              <a:t>relevant symptoms and health parameters</a:t>
            </a:r>
            <a:r>
              <a:rPr lang="en-GB" sz="2000" dirty="0">
                <a:latin typeface="Times New Roman"/>
                <a:ea typeface="+mn-lt"/>
                <a:cs typeface="+mn-lt"/>
              </a:rPr>
              <a:t>.</a:t>
            </a:r>
            <a:endParaRPr lang="en-GB" sz="2000">
              <a:latin typeface="Times New Roman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endParaRPr lang="en-GB" sz="2000" dirty="0">
              <a:latin typeface="Times New Roman"/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GB" sz="2000" dirty="0">
                <a:latin typeface="Times New Roman"/>
                <a:ea typeface="+mn-lt"/>
                <a:cs typeface="+mn-lt"/>
              </a:rPr>
              <a:t>Using </a:t>
            </a:r>
            <a:r>
              <a:rPr lang="en-GB" sz="2000" b="1" dirty="0">
                <a:latin typeface="Times New Roman"/>
                <a:ea typeface="+mn-lt"/>
                <a:cs typeface="+mn-lt"/>
              </a:rPr>
              <a:t>Principal Component Analysis (PCA)</a:t>
            </a:r>
            <a:r>
              <a:rPr lang="en-GB" sz="2000" dirty="0">
                <a:latin typeface="Times New Roman"/>
                <a:ea typeface="+mn-lt"/>
                <a:cs typeface="+mn-lt"/>
              </a:rPr>
              <a:t> to optimize features.</a:t>
            </a:r>
            <a:endParaRPr lang="en-GB" dirty="0">
              <a:latin typeface="Times New Roman"/>
            </a:endParaRPr>
          </a:p>
          <a:p>
            <a:pPr algn="just"/>
            <a:endParaRPr lang="en-GB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24323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D32E5A-6341-0AFB-543E-20912606F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A980-E953-4767-8F5D-5B2736C63DBF}" type="slidenum">
              <a:rPr lang="en-US" smtClean="0"/>
              <a:t>18</a:t>
            </a:fld>
            <a:endParaRPr lang="en-US"/>
          </a:p>
        </p:txBody>
      </p:sp>
      <p:sp>
        <p:nvSpPr>
          <p:cNvPr id="5" name="Footer Placeholder 8">
            <a:extLst>
              <a:ext uri="{FF2B5EF4-FFF2-40B4-BE49-F238E27FC236}">
                <a16:creationId xmlns:a16="http://schemas.microsoft.com/office/drawing/2014/main" id="{55D072E6-8B15-61F2-C874-7B039BF6889C}"/>
              </a:ext>
            </a:extLst>
          </p:cNvPr>
          <p:cNvSpPr txBox="1">
            <a:spLocks/>
          </p:cNvSpPr>
          <p:nvPr/>
        </p:nvSpPr>
        <p:spPr>
          <a:xfrm>
            <a:off x="147130" y="6339116"/>
            <a:ext cx="8856345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Date of Review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: </a:t>
            </a:r>
            <a:r>
              <a:rPr lang="en-IN" sz="1800" dirty="0">
                <a:solidFill>
                  <a:schemeClr val="tx1"/>
                </a:solidFill>
                <a:latin typeface="Times New Roman"/>
                <a:cs typeface="Times New Roman"/>
              </a:rPr>
              <a:t>10</a:t>
            </a:r>
            <a:r>
              <a:rPr lang="en-IN" alt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-03-2025</a:t>
            </a: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  </a:t>
            </a:r>
            <a:r>
              <a:rPr lang="en-US" sz="1600" dirty="0">
                <a:latin typeface="Arial"/>
                <a:cs typeface="Arial"/>
              </a:rPr>
              <a:t>                                              </a:t>
            </a:r>
            <a:r>
              <a:rPr lang="en-IN" altLang="en-US" sz="1600" dirty="0">
                <a:latin typeface="Arial"/>
                <a:cs typeface="Arial"/>
              </a:rPr>
              <a:t>           </a:t>
            </a:r>
            <a:r>
              <a:rPr lang="en-US" sz="1600" dirty="0">
                <a:latin typeface="Arial"/>
                <a:cs typeface="Arial"/>
              </a:rPr>
              <a:t>         </a:t>
            </a:r>
            <a:r>
              <a:rPr lang="en-IN" altLang="en-US" sz="1600" dirty="0">
                <a:latin typeface="Arial"/>
                <a:cs typeface="Arial"/>
              </a:rPr>
              <a:t>  </a:t>
            </a:r>
            <a:r>
              <a:rPr lang="en-IN" altLang="en-US" sz="1600" b="1" dirty="0">
                <a:latin typeface="Arial"/>
                <a:cs typeface="Arial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 Review No</a:t>
            </a:r>
            <a:r>
              <a:rPr lang="en-IN" altLang="en-US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:02</a:t>
            </a:r>
            <a:r>
              <a:rPr lang="en-IN" altLang="en-US" sz="1800" dirty="0"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9C567B-5CE9-45A1-A214-7ADEEA7225C5}"/>
              </a:ext>
            </a:extLst>
          </p:cNvPr>
          <p:cNvSpPr txBox="1"/>
          <p:nvPr/>
        </p:nvSpPr>
        <p:spPr>
          <a:xfrm>
            <a:off x="468798" y="451643"/>
            <a:ext cx="8209719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5.4 Machine Learning Model for Disease Prediction</a:t>
            </a:r>
          </a:p>
          <a:p>
            <a:endParaRPr lang="en-GB" sz="2000" b="1" dirty="0">
              <a:solidFill>
                <a:srgbClr val="FF0000"/>
              </a:solidFill>
              <a:latin typeface="Times New Roman"/>
              <a:ea typeface="+mn-lt"/>
              <a:cs typeface="+mn-lt"/>
            </a:endParaRPr>
          </a:p>
          <a:p>
            <a:r>
              <a:rPr lang="en-GB" sz="2000" b="1" dirty="0">
                <a:latin typeface="Times New Roman"/>
                <a:ea typeface="+mn-lt"/>
                <a:cs typeface="+mn-lt"/>
              </a:rPr>
              <a:t>Supervised Learning Algorithms:</a:t>
            </a:r>
            <a:endParaRPr lang="en-GB" sz="2000" b="1" dirty="0">
              <a:latin typeface="Times New Roman"/>
              <a:ea typeface="Calibri"/>
              <a:cs typeface="Calibri"/>
            </a:endParaRPr>
          </a:p>
          <a:p>
            <a:endParaRPr lang="en-GB" sz="2000" b="1" dirty="0">
              <a:latin typeface="Times New Roman"/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GB" sz="2000" b="1" dirty="0">
                <a:latin typeface="Times New Roman"/>
                <a:ea typeface="+mn-lt"/>
                <a:cs typeface="+mn-lt"/>
              </a:rPr>
              <a:t>Decision Trees &amp; Random Forest:</a:t>
            </a:r>
            <a:r>
              <a:rPr lang="en-GB" sz="2000" dirty="0">
                <a:latin typeface="Times New Roman"/>
                <a:ea typeface="+mn-lt"/>
                <a:cs typeface="+mn-lt"/>
              </a:rPr>
              <a:t> Structured classification models.</a:t>
            </a:r>
            <a:endParaRPr lang="en-GB" sz="2000" dirty="0">
              <a:latin typeface="Times New Roman"/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endParaRPr lang="en-GB" sz="2000" dirty="0">
              <a:latin typeface="Times New Roman"/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GB" sz="2000" b="1" dirty="0">
                <a:latin typeface="Times New Roman"/>
                <a:ea typeface="+mn-lt"/>
                <a:cs typeface="+mn-lt"/>
              </a:rPr>
              <a:t>SVM &amp; Neural Networks:</a:t>
            </a:r>
            <a:r>
              <a:rPr lang="en-GB" sz="2000" dirty="0">
                <a:latin typeface="Times New Roman"/>
                <a:ea typeface="+mn-lt"/>
                <a:cs typeface="+mn-lt"/>
              </a:rPr>
              <a:t> Advanced classification techniques.</a:t>
            </a:r>
            <a:endParaRPr lang="en-GB" sz="2000" dirty="0">
              <a:latin typeface="Times New Roman"/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endParaRPr lang="en-GB" sz="2000" dirty="0">
              <a:latin typeface="Times New Roman"/>
              <a:ea typeface="+mn-lt"/>
              <a:cs typeface="+mn-lt"/>
            </a:endParaRPr>
          </a:p>
          <a:p>
            <a:r>
              <a:rPr lang="en-GB" sz="2000" b="1" dirty="0">
                <a:latin typeface="Times New Roman"/>
                <a:ea typeface="+mn-lt"/>
                <a:cs typeface="+mn-lt"/>
              </a:rPr>
              <a:t>Evaluation Metrics:</a:t>
            </a:r>
            <a:endParaRPr lang="en-GB" sz="2000" b="1" dirty="0">
              <a:latin typeface="Times New Roman"/>
              <a:ea typeface="Calibri"/>
              <a:cs typeface="Calibri"/>
            </a:endParaRPr>
          </a:p>
          <a:p>
            <a:endParaRPr lang="en-GB" sz="2000" b="1" dirty="0">
              <a:latin typeface="Times New Roman"/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GB" sz="2000" dirty="0">
                <a:latin typeface="Times New Roman"/>
                <a:ea typeface="+mn-lt"/>
                <a:cs typeface="+mn-lt"/>
              </a:rPr>
              <a:t>Accuracy, Precision, Recall, F1-score.</a:t>
            </a:r>
            <a:endParaRPr lang="en-GB" sz="2000">
              <a:latin typeface="Times New Roman"/>
              <a:cs typeface="Times New Roman"/>
            </a:endParaRPr>
          </a:p>
          <a:p>
            <a:endParaRPr lang="en-GB" sz="2000" dirty="0">
              <a:latin typeface="Times New Roman"/>
              <a:ea typeface="Calibri"/>
              <a:cs typeface="Calibri"/>
            </a:endParaRPr>
          </a:p>
          <a:p>
            <a:endParaRPr lang="en-GB" sz="2000" dirty="0">
              <a:latin typeface="Times New Roman"/>
              <a:ea typeface="Calibri"/>
              <a:cs typeface="Calibri"/>
            </a:endParaRPr>
          </a:p>
          <a:p>
            <a:pPr algn="l"/>
            <a:endParaRPr lang="en-GB" sz="2000" dirty="0"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6587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2E2990-27EF-22F2-7455-65134833C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A980-E953-4767-8F5D-5B2736C63DBF}" type="slidenum">
              <a:rPr lang="en-US" smtClean="0"/>
              <a:t>19</a:t>
            </a:fld>
            <a:endParaRPr lang="en-US"/>
          </a:p>
        </p:txBody>
      </p:sp>
      <p:sp>
        <p:nvSpPr>
          <p:cNvPr id="5" name="Footer Placeholder 8">
            <a:extLst>
              <a:ext uri="{FF2B5EF4-FFF2-40B4-BE49-F238E27FC236}">
                <a16:creationId xmlns:a16="http://schemas.microsoft.com/office/drawing/2014/main" id="{79A2EDB4-7125-1F2E-AA9B-9F5B3124EA2F}"/>
              </a:ext>
            </a:extLst>
          </p:cNvPr>
          <p:cNvSpPr txBox="1">
            <a:spLocks/>
          </p:cNvSpPr>
          <p:nvPr/>
        </p:nvSpPr>
        <p:spPr>
          <a:xfrm>
            <a:off x="147130" y="6339116"/>
            <a:ext cx="8856345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Date of Review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: </a:t>
            </a:r>
            <a:r>
              <a:rPr lang="en-IN" sz="1800" dirty="0">
                <a:solidFill>
                  <a:schemeClr val="tx1"/>
                </a:solidFill>
                <a:latin typeface="Times New Roman"/>
                <a:cs typeface="Times New Roman"/>
              </a:rPr>
              <a:t>10</a:t>
            </a:r>
            <a:r>
              <a:rPr lang="en-IN" alt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-03-2025</a:t>
            </a: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  </a:t>
            </a:r>
            <a:r>
              <a:rPr lang="en-US" sz="1600" dirty="0">
                <a:latin typeface="Arial"/>
                <a:cs typeface="Arial"/>
              </a:rPr>
              <a:t>                                              </a:t>
            </a:r>
            <a:r>
              <a:rPr lang="en-IN" altLang="en-US" sz="1600" dirty="0">
                <a:latin typeface="Arial"/>
                <a:cs typeface="Arial"/>
              </a:rPr>
              <a:t>           </a:t>
            </a:r>
            <a:r>
              <a:rPr lang="en-US" sz="1600" dirty="0">
                <a:latin typeface="Arial"/>
                <a:cs typeface="Arial"/>
              </a:rPr>
              <a:t>         </a:t>
            </a:r>
            <a:r>
              <a:rPr lang="en-IN" altLang="en-US" sz="1600" dirty="0">
                <a:latin typeface="Arial"/>
                <a:cs typeface="Arial"/>
              </a:rPr>
              <a:t>  </a:t>
            </a:r>
            <a:r>
              <a:rPr lang="en-IN" altLang="en-US" sz="1600" b="1" dirty="0">
                <a:latin typeface="Arial"/>
                <a:cs typeface="Arial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 Review No</a:t>
            </a:r>
            <a:r>
              <a:rPr lang="en-IN" altLang="en-US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:02</a:t>
            </a:r>
            <a:r>
              <a:rPr lang="en-IN" altLang="en-US" sz="1800" dirty="0"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B772DA-0B57-1874-230F-DA3893DC84A9}"/>
              </a:ext>
            </a:extLst>
          </p:cNvPr>
          <p:cNvSpPr txBox="1"/>
          <p:nvPr/>
        </p:nvSpPr>
        <p:spPr>
          <a:xfrm>
            <a:off x="475230" y="535710"/>
            <a:ext cx="8203506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5.5 Medicine Recommendation System</a:t>
            </a:r>
            <a:endParaRPr lang="en-US" sz="20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endParaRPr lang="en-GB" sz="2000" b="1" dirty="0">
              <a:solidFill>
                <a:srgbClr val="FF0000"/>
              </a:solidFill>
              <a:latin typeface="Times New Roman"/>
              <a:ea typeface="+mn-lt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GB" sz="2000" b="1" dirty="0">
                <a:latin typeface="Times New Roman"/>
                <a:ea typeface="+mn-lt"/>
                <a:cs typeface="+mn-lt"/>
              </a:rPr>
              <a:t>Rule-Based System:</a:t>
            </a:r>
            <a:r>
              <a:rPr lang="en-GB" sz="2000" dirty="0">
                <a:latin typeface="Times New Roman"/>
                <a:ea typeface="+mn-lt"/>
                <a:cs typeface="+mn-lt"/>
              </a:rPr>
              <a:t> Matching diseases to standard treatments.</a:t>
            </a:r>
            <a:endParaRPr lang="en-GB" sz="20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GB" sz="2000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sz="2000" b="1" dirty="0">
                <a:latin typeface="Times New Roman"/>
                <a:ea typeface="+mn-lt"/>
                <a:cs typeface="+mn-lt"/>
              </a:rPr>
              <a:t>AI-Based System:</a:t>
            </a:r>
            <a:r>
              <a:rPr lang="en-GB" sz="2000" dirty="0">
                <a:latin typeface="Times New Roman"/>
                <a:ea typeface="+mn-lt"/>
                <a:cs typeface="+mn-lt"/>
              </a:rPr>
              <a:t> Learning from patient history &amp; doctor prescriptions.</a:t>
            </a:r>
            <a:endParaRPr lang="en-GB" sz="20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GB" sz="2000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GB" sz="2000" dirty="0">
              <a:latin typeface="Times New Roman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GB" sz="2000" dirty="0">
              <a:latin typeface="Times New Roman"/>
              <a:ea typeface="Calibri"/>
              <a:cs typeface="Calibri"/>
            </a:endParaRPr>
          </a:p>
          <a:p>
            <a:r>
              <a:rPr lang="en-GB"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5.6 System Architecture</a:t>
            </a:r>
            <a:endParaRPr lang="en-GB" sz="200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endParaRPr lang="en-GB" sz="2000" b="1" dirty="0">
              <a:solidFill>
                <a:srgbClr val="FF0000"/>
              </a:solidFill>
              <a:latin typeface="Times New Roman"/>
              <a:ea typeface="+mn-lt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GB" sz="2000" b="1" dirty="0">
                <a:latin typeface="Times New Roman"/>
                <a:ea typeface="+mn-lt"/>
                <a:cs typeface="+mn-lt"/>
              </a:rPr>
              <a:t>Input:</a:t>
            </a:r>
            <a:r>
              <a:rPr lang="en-GB" sz="2000" dirty="0">
                <a:latin typeface="Times New Roman"/>
                <a:ea typeface="+mn-lt"/>
                <a:cs typeface="+mn-lt"/>
              </a:rPr>
              <a:t> Patient symptoms are entered.</a:t>
            </a:r>
            <a:endParaRPr lang="en-GB" sz="20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GB" sz="2000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sz="2000" b="1" dirty="0">
                <a:latin typeface="Times New Roman"/>
                <a:ea typeface="+mn-lt"/>
                <a:cs typeface="+mn-lt"/>
              </a:rPr>
              <a:t>Processing:</a:t>
            </a:r>
            <a:r>
              <a:rPr lang="en-GB" sz="2000" dirty="0">
                <a:latin typeface="Times New Roman"/>
                <a:ea typeface="+mn-lt"/>
                <a:cs typeface="+mn-lt"/>
              </a:rPr>
              <a:t> ML model predicts the disease.</a:t>
            </a:r>
            <a:endParaRPr lang="en-GB" sz="20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GB" sz="2000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sz="2000" b="1" dirty="0">
                <a:latin typeface="Times New Roman"/>
                <a:ea typeface="+mn-lt"/>
                <a:cs typeface="+mn-lt"/>
              </a:rPr>
              <a:t>Output:</a:t>
            </a:r>
            <a:r>
              <a:rPr lang="en-GB" sz="2000" dirty="0">
                <a:latin typeface="Times New Roman"/>
                <a:ea typeface="+mn-lt"/>
                <a:cs typeface="+mn-lt"/>
              </a:rPr>
              <a:t> Recommended treatment &amp; medicine.</a:t>
            </a:r>
            <a:endParaRPr lang="en-GB" sz="2000">
              <a:latin typeface="Times New Roman"/>
              <a:cs typeface="Times New Roman"/>
            </a:endParaRPr>
          </a:p>
          <a:p>
            <a:pPr algn="l"/>
            <a:endParaRPr lang="en-GB" sz="2000" dirty="0"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5289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2415381"/>
              </p:ext>
            </p:extLst>
          </p:nvPr>
        </p:nvGraphicFramePr>
        <p:xfrm>
          <a:off x="503168" y="428624"/>
          <a:ext cx="8093926" cy="4260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3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024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4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469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CONTENT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SLIDE</a:t>
                      </a:r>
                      <a:r>
                        <a:rPr lang="en-US" sz="2000" b="1" baseline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NO.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454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 i="0" u="none" strike="noStrike" kern="1200" noProof="0" dirty="0">
                          <a:solidFill>
                            <a:schemeClr val="dk1"/>
                          </a:solidFill>
                          <a:effectLst/>
                          <a:latin typeface="Times New Roman"/>
                        </a:rPr>
                        <a:t>INTRODUCTION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/>
                          <a:cs typeface="Times New Roman"/>
                        </a:rPr>
                        <a:t>      03-04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469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1" i="0" u="none" strike="noStrike" kern="1200" noProof="0" dirty="0">
                          <a:solidFill>
                            <a:schemeClr val="dk1"/>
                          </a:solidFill>
                          <a:effectLst/>
                          <a:latin typeface="Times New Roman"/>
                        </a:rPr>
                        <a:t>LITERATURE SURVEY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lang="en-IN" sz="2000" b="1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lang="en-US" sz="2000" b="1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000" b="1" baseline="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2000" b="1" dirty="0">
                          <a:latin typeface="Times New Roman"/>
                          <a:cs typeface="Times New Roman"/>
                        </a:rPr>
                        <a:t>05-08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469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i="0" u="none" strike="noStrike" noProof="0" dirty="0">
                          <a:latin typeface="Times New Roman"/>
                        </a:rPr>
                        <a:t>PROBLEM IDENTIFICATION</a:t>
                      </a:r>
                      <a:endParaRPr lang="en-US" sz="2000" b="1" i="0" u="none" strike="noStrike" noProof="0" dirty="0">
                        <a:latin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/>
                          <a:cs typeface="Times New Roman"/>
                        </a:rPr>
                        <a:t>      09-11</a:t>
                      </a:r>
                      <a:endParaRPr lang="en-IN" sz="2000" b="1" dirty="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469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AIM &amp; OBJECTIVE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/>
                          <a:cs typeface="Times New Roman"/>
                        </a:rPr>
                        <a:t>      12-13</a:t>
                      </a:r>
                      <a:endParaRPr lang="en-IN" sz="2000" b="1" dirty="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881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PROPOSED METHOD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/>
                          <a:cs typeface="Times New Roman"/>
                        </a:rPr>
                        <a:t>      14-17</a:t>
                      </a:r>
                      <a:endParaRPr lang="en-IN" sz="2000" b="1" dirty="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8814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2000" b="1" kern="1200" dirty="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EXPECTED OUTCOME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Times New Roman"/>
                          <a:cs typeface="Times New Roman"/>
                        </a:rPr>
                        <a:t>      18-19</a:t>
                      </a:r>
                      <a:endParaRPr lang="en-IN" sz="2000" b="1" dirty="0">
                        <a:latin typeface="Times New Roman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A980-E953-4767-8F5D-5B2736C63DBF}" type="slidenum">
              <a:rPr lang="en-US" smtClean="0"/>
              <a:t>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79070" y="6381115"/>
            <a:ext cx="8856345" cy="381000"/>
          </a:xfrm>
        </p:spPr>
        <p:txBody>
          <a:bodyPr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Date of Review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: </a:t>
            </a:r>
            <a:r>
              <a:rPr lang="en-IN" sz="1800" dirty="0">
                <a:solidFill>
                  <a:schemeClr val="tx1"/>
                </a:solidFill>
                <a:latin typeface="Times New Roman"/>
                <a:cs typeface="Times New Roman"/>
              </a:rPr>
              <a:t>10</a:t>
            </a:r>
            <a:r>
              <a:rPr lang="en-IN" alt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-03-2025</a:t>
            </a: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  </a:t>
            </a:r>
            <a:r>
              <a:rPr lang="en-US" sz="1600" dirty="0">
                <a:latin typeface="Arial"/>
                <a:cs typeface="Arial"/>
              </a:rPr>
              <a:t>                                              </a:t>
            </a:r>
            <a:r>
              <a:rPr lang="en-IN" altLang="en-US" sz="1600" dirty="0">
                <a:latin typeface="Arial"/>
                <a:cs typeface="Arial"/>
              </a:rPr>
              <a:t>           </a:t>
            </a:r>
            <a:r>
              <a:rPr lang="en-US" sz="1600" dirty="0">
                <a:latin typeface="Arial"/>
                <a:cs typeface="Arial"/>
              </a:rPr>
              <a:t>         </a:t>
            </a:r>
            <a:r>
              <a:rPr lang="en-IN" altLang="en-US" sz="1600" dirty="0">
                <a:latin typeface="Arial"/>
                <a:cs typeface="Arial"/>
              </a:rPr>
              <a:t>  </a:t>
            </a:r>
            <a:r>
              <a:rPr lang="en-IN" altLang="en-US" sz="1600" b="1" dirty="0">
                <a:latin typeface="Arial"/>
                <a:cs typeface="Arial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 Review No</a:t>
            </a:r>
            <a:r>
              <a:rPr lang="en-IN" altLang="en-US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:02</a:t>
            </a:r>
            <a:endParaRPr lang="en-IN" altLang="en-US"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65A5B1-BA41-1B23-F802-D9CC2AA6B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A980-E953-4767-8F5D-5B2736C63DBF}" type="slidenum">
              <a:rPr lang="en-US" smtClean="0"/>
              <a:t>20</a:t>
            </a:fld>
            <a:endParaRPr lang="en-US"/>
          </a:p>
        </p:txBody>
      </p:sp>
      <p:sp>
        <p:nvSpPr>
          <p:cNvPr id="5" name="Footer Placeholder 8">
            <a:extLst>
              <a:ext uri="{FF2B5EF4-FFF2-40B4-BE49-F238E27FC236}">
                <a16:creationId xmlns:a16="http://schemas.microsoft.com/office/drawing/2014/main" id="{3AAEB9D4-9184-FCEB-A977-9964A5EBE682}"/>
              </a:ext>
            </a:extLst>
          </p:cNvPr>
          <p:cNvSpPr txBox="1">
            <a:spLocks/>
          </p:cNvSpPr>
          <p:nvPr/>
        </p:nvSpPr>
        <p:spPr>
          <a:xfrm>
            <a:off x="147130" y="6339116"/>
            <a:ext cx="8856345" cy="381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Date of Review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: </a:t>
            </a:r>
            <a:r>
              <a:rPr lang="en-IN" sz="1800" dirty="0">
                <a:solidFill>
                  <a:schemeClr val="tx1"/>
                </a:solidFill>
                <a:latin typeface="Times New Roman"/>
                <a:cs typeface="Times New Roman"/>
              </a:rPr>
              <a:t>10</a:t>
            </a:r>
            <a:r>
              <a:rPr lang="en-IN" alt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-03-2025</a:t>
            </a: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  </a:t>
            </a:r>
            <a:r>
              <a:rPr lang="en-US" sz="1600" dirty="0">
                <a:latin typeface="Arial"/>
                <a:cs typeface="Arial"/>
              </a:rPr>
              <a:t>                                              </a:t>
            </a:r>
            <a:r>
              <a:rPr lang="en-IN" altLang="en-US" sz="1600" dirty="0">
                <a:latin typeface="Arial"/>
                <a:cs typeface="Arial"/>
              </a:rPr>
              <a:t>           </a:t>
            </a:r>
            <a:r>
              <a:rPr lang="en-US" sz="1600" dirty="0">
                <a:latin typeface="Arial"/>
                <a:cs typeface="Arial"/>
              </a:rPr>
              <a:t>         </a:t>
            </a:r>
            <a:r>
              <a:rPr lang="en-IN" altLang="en-US" sz="1600" dirty="0">
                <a:latin typeface="Arial"/>
                <a:cs typeface="Arial"/>
              </a:rPr>
              <a:t>  </a:t>
            </a:r>
            <a:r>
              <a:rPr lang="en-IN" altLang="en-US" sz="1600" b="1" dirty="0">
                <a:latin typeface="Arial"/>
                <a:cs typeface="Arial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 Review No</a:t>
            </a:r>
            <a:r>
              <a:rPr lang="en-IN" altLang="en-US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:02</a:t>
            </a:r>
            <a:r>
              <a:rPr lang="en-IN" altLang="en-US" sz="1800" dirty="0"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2A7ED4-E1C8-8BAE-0B5F-FAC38FC5A231}"/>
              </a:ext>
            </a:extLst>
          </p:cNvPr>
          <p:cNvSpPr txBox="1"/>
          <p:nvPr/>
        </p:nvSpPr>
        <p:spPr>
          <a:xfrm>
            <a:off x="471951" y="498659"/>
            <a:ext cx="8203507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6. EXPECTED OUTCOME</a:t>
            </a:r>
            <a:endParaRPr lang="en-US" sz="200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endParaRPr lang="en-GB" sz="2000" b="1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r>
              <a:rPr lang="en-GB"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6.1 Predicted Results</a:t>
            </a:r>
            <a:endParaRPr lang="en-GB" sz="200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endParaRPr lang="en-GB" sz="2000" b="1" dirty="0">
              <a:solidFill>
                <a:srgbClr val="FF0000"/>
              </a:solidFill>
              <a:latin typeface="Times New Roman"/>
              <a:ea typeface="+mn-lt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GB" sz="2000" dirty="0">
                <a:latin typeface="Times New Roman"/>
                <a:ea typeface="+mn-lt"/>
                <a:cs typeface="+mn-lt"/>
              </a:rPr>
              <a:t>High-accuracy disease detection.</a:t>
            </a:r>
            <a:endParaRPr lang="en-GB" sz="20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GB" sz="2000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sz="2000" dirty="0">
                <a:latin typeface="Times New Roman"/>
                <a:ea typeface="+mn-lt"/>
                <a:cs typeface="+mn-lt"/>
              </a:rPr>
              <a:t>Efficient and safe medicine recommendations.</a:t>
            </a:r>
            <a:endParaRPr lang="en-GB" sz="20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GB" sz="2000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sz="2000" dirty="0">
                <a:latin typeface="Times New Roman"/>
                <a:ea typeface="+mn-lt"/>
                <a:cs typeface="+mn-lt"/>
              </a:rPr>
              <a:t>Faster decision-making for healthcare professionals.</a:t>
            </a:r>
            <a:endParaRPr lang="en-GB" sz="2000">
              <a:latin typeface="Times New Roman"/>
              <a:cs typeface="Times New Roman"/>
            </a:endParaRPr>
          </a:p>
          <a:p>
            <a:pPr algn="l"/>
            <a:endParaRPr lang="en-GB" sz="2000" dirty="0"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3612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4372CD-2542-FE09-DE1C-3AC6277A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A980-E953-4767-8F5D-5B2736C63DBF}" type="slidenum">
              <a:rPr lang="en-US" smtClean="0"/>
              <a:t>21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72C860-2E56-748E-7E11-7CBEABE482EE}"/>
              </a:ext>
            </a:extLst>
          </p:cNvPr>
          <p:cNvSpPr txBox="1"/>
          <p:nvPr/>
        </p:nvSpPr>
        <p:spPr>
          <a:xfrm>
            <a:off x="464635" y="496420"/>
            <a:ext cx="7955030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6.2 Benefits of the System</a:t>
            </a:r>
            <a:endParaRPr lang="en-US" sz="2000">
              <a:solidFill>
                <a:srgbClr val="FF0000"/>
              </a:solidFill>
              <a:latin typeface="Times New Roman"/>
              <a:ea typeface="Calibri"/>
              <a:cs typeface="Times New Roman"/>
            </a:endParaRPr>
          </a:p>
          <a:p>
            <a:endParaRPr lang="en-GB" sz="2000" b="1" dirty="0">
              <a:solidFill>
                <a:srgbClr val="FF0000"/>
              </a:solidFill>
              <a:latin typeface="Times New Roman"/>
              <a:ea typeface="+mn-lt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GB" sz="2000" b="1" dirty="0">
                <a:latin typeface="Times New Roman"/>
                <a:ea typeface="+mn-lt"/>
                <a:cs typeface="+mn-lt"/>
              </a:rPr>
              <a:t>Early detection</a:t>
            </a:r>
            <a:r>
              <a:rPr lang="en-GB" sz="2000" dirty="0">
                <a:latin typeface="Times New Roman"/>
                <a:ea typeface="+mn-lt"/>
                <a:cs typeface="+mn-lt"/>
              </a:rPr>
              <a:t> of diseases reduces risks.</a:t>
            </a:r>
          </a:p>
          <a:p>
            <a:pPr marL="342900" indent="-342900">
              <a:buFont typeface="Arial"/>
              <a:buChar char="•"/>
            </a:pPr>
            <a:endParaRPr lang="en-GB" sz="2000" b="1" dirty="0">
              <a:latin typeface="Times New Roman"/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GB" sz="2000" b="1" dirty="0">
                <a:latin typeface="Times New Roman"/>
                <a:ea typeface="+mn-lt"/>
                <a:cs typeface="+mn-lt"/>
              </a:rPr>
              <a:t>AI-driven prescriptions</a:t>
            </a:r>
            <a:r>
              <a:rPr lang="en-GB" sz="2000" dirty="0">
                <a:latin typeface="Times New Roman"/>
                <a:ea typeface="+mn-lt"/>
                <a:cs typeface="+mn-lt"/>
              </a:rPr>
              <a:t> minimize medication errors.</a:t>
            </a:r>
          </a:p>
          <a:p>
            <a:pPr marL="342900" indent="-342900">
              <a:buFont typeface="Arial"/>
              <a:buChar char="•"/>
            </a:pPr>
            <a:endParaRPr lang="en-GB" sz="2000" b="1" dirty="0">
              <a:latin typeface="Times New Roman"/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GB" sz="2000" b="1" dirty="0">
                <a:latin typeface="Times New Roman"/>
                <a:ea typeface="+mn-lt"/>
                <a:cs typeface="+mn-lt"/>
              </a:rPr>
              <a:t>User-friendly interface</a:t>
            </a:r>
            <a:r>
              <a:rPr lang="en-GB" sz="2000" dirty="0">
                <a:latin typeface="Times New Roman"/>
                <a:ea typeface="+mn-lt"/>
                <a:cs typeface="+mn-lt"/>
              </a:rPr>
              <a:t> for patients &amp; doctors.</a:t>
            </a:r>
            <a:endParaRPr lang="en-GB" sz="2000" dirty="0">
              <a:latin typeface="Times New Roman"/>
              <a:ea typeface="Calibri"/>
              <a:cs typeface="Calibri"/>
            </a:endParaRPr>
          </a:p>
          <a:p>
            <a:pPr marL="342900" indent="-342900" algn="l">
              <a:buFont typeface="Arial"/>
              <a:buChar char="•"/>
            </a:pPr>
            <a:endParaRPr lang="en-GB" sz="2000" dirty="0"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3473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182704-5379-38A9-F921-064E5ABE1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A980-E953-4767-8F5D-5B2736C63DBF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5D808A-86B0-2EC6-58E2-70A7CF3EFABB}"/>
              </a:ext>
            </a:extLst>
          </p:cNvPr>
          <p:cNvSpPr txBox="1"/>
          <p:nvPr/>
        </p:nvSpPr>
        <p:spPr>
          <a:xfrm>
            <a:off x="3002548" y="3104113"/>
            <a:ext cx="313455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 dirty="0">
                <a:latin typeface="Times New Roman"/>
                <a:ea typeface="Calibri"/>
                <a:cs typeface="Calibri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633658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A980-E953-4767-8F5D-5B2736C63DBF}" type="slidenum">
              <a:rPr lang="en-US" smtClean="0"/>
              <a:t>3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4879" y="253574"/>
            <a:ext cx="3487653" cy="40011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1. INTRODUCTION </a:t>
            </a:r>
            <a:endParaRPr lang="en-US" sz="2000">
              <a:ea typeface="Calibri"/>
              <a:cs typeface="Calibri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69918" y="3052215"/>
            <a:ext cx="8320058" cy="313311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IN"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1.2 Importance of AI in Healthcare</a:t>
            </a:r>
            <a:endParaRPr lang="en-US" sz="200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algn="just"/>
            <a:endParaRPr lang="en-IN" sz="2000" b="1" dirty="0">
              <a:solidFill>
                <a:srgbClr val="FF0000"/>
              </a:solidFill>
              <a:latin typeface="Times New Roman"/>
              <a:ea typeface="+mn-lt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en-IN" sz="2000" dirty="0">
                <a:latin typeface="Times New Roman"/>
                <a:ea typeface="+mn-lt"/>
                <a:cs typeface="+mn-lt"/>
              </a:rPr>
              <a:t>AI models can </a:t>
            </a:r>
            <a:r>
              <a:rPr lang="en-IN" sz="2000" err="1">
                <a:latin typeface="Times New Roman"/>
                <a:ea typeface="+mn-lt"/>
                <a:cs typeface="+mn-lt"/>
              </a:rPr>
              <a:t>analyze</a:t>
            </a:r>
            <a:r>
              <a:rPr lang="en-IN" sz="2000" dirty="0">
                <a:latin typeface="Times New Roman"/>
                <a:ea typeface="+mn-lt"/>
                <a:cs typeface="+mn-lt"/>
              </a:rPr>
              <a:t> </a:t>
            </a:r>
            <a:r>
              <a:rPr lang="en-IN" sz="2000" b="1" dirty="0">
                <a:latin typeface="Times New Roman"/>
                <a:ea typeface="+mn-lt"/>
                <a:cs typeface="+mn-lt"/>
              </a:rPr>
              <a:t>vast amounts of patient data</a:t>
            </a:r>
            <a:r>
              <a:rPr lang="en-IN" sz="2000" dirty="0">
                <a:latin typeface="Times New Roman"/>
                <a:ea typeface="+mn-lt"/>
                <a:cs typeface="+mn-lt"/>
              </a:rPr>
              <a:t> to detect patterns.</a:t>
            </a:r>
            <a:endParaRPr lang="en-IN" sz="2000">
              <a:latin typeface="Times New Roman"/>
              <a:cs typeface="Times New Roman"/>
            </a:endParaRPr>
          </a:p>
          <a:p>
            <a:pPr marL="285750" indent="-285750" algn="just">
              <a:buFont typeface="Arial"/>
              <a:buChar char="•"/>
            </a:pPr>
            <a:endParaRPr lang="en-IN" sz="2000" dirty="0">
              <a:latin typeface="Times New Roman"/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IN" sz="2000" dirty="0">
                <a:latin typeface="Times New Roman"/>
                <a:ea typeface="+mn-lt"/>
                <a:cs typeface="+mn-lt"/>
              </a:rPr>
              <a:t>Machine learning algorithms help in </a:t>
            </a:r>
            <a:r>
              <a:rPr lang="en-IN" sz="2000" b="1" dirty="0">
                <a:latin typeface="Times New Roman"/>
                <a:ea typeface="+mn-lt"/>
                <a:cs typeface="+mn-lt"/>
              </a:rPr>
              <a:t>early diagnosis</a:t>
            </a:r>
            <a:r>
              <a:rPr lang="en-IN" sz="2000" dirty="0">
                <a:latin typeface="Times New Roman"/>
                <a:ea typeface="+mn-lt"/>
                <a:cs typeface="+mn-lt"/>
              </a:rPr>
              <a:t>, improving survival rates.</a:t>
            </a:r>
            <a:endParaRPr lang="en-IN" sz="2000">
              <a:latin typeface="Times New Roman"/>
              <a:cs typeface="Times New Roman"/>
            </a:endParaRPr>
          </a:p>
          <a:p>
            <a:pPr algn="just"/>
            <a:endParaRPr lang="en-IN" sz="2000" dirty="0">
              <a:latin typeface="Times New Roman"/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IN" sz="2000" dirty="0">
                <a:latin typeface="Times New Roman"/>
                <a:ea typeface="+mn-lt"/>
                <a:cs typeface="+mn-lt"/>
              </a:rPr>
              <a:t>AI-based </a:t>
            </a:r>
            <a:r>
              <a:rPr lang="en-IN" sz="2000" b="1" dirty="0">
                <a:latin typeface="Times New Roman"/>
                <a:ea typeface="+mn-lt"/>
                <a:cs typeface="+mn-lt"/>
              </a:rPr>
              <a:t>medicine recommendation systems</a:t>
            </a:r>
            <a:r>
              <a:rPr lang="en-IN" sz="2000" dirty="0">
                <a:latin typeface="Times New Roman"/>
                <a:ea typeface="+mn-lt"/>
                <a:cs typeface="+mn-lt"/>
              </a:rPr>
              <a:t> ensure proper treatment.</a:t>
            </a:r>
            <a:endParaRPr lang="en-IN" sz="2000">
              <a:latin typeface="Times New Roman"/>
              <a:cs typeface="Times New Roman"/>
            </a:endParaRP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69888" y="778816"/>
            <a:ext cx="8324742" cy="228052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IN"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1.1 Overview</a:t>
            </a:r>
            <a:endParaRPr lang="en-US" sz="2000" b="1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algn="just"/>
            <a:endParaRPr lang="en-IN" sz="2000" b="1" dirty="0">
              <a:solidFill>
                <a:srgbClr val="FF0000"/>
              </a:solidFill>
              <a:latin typeface="Times New Roman"/>
              <a:ea typeface="+mn-lt"/>
              <a:cs typeface="Times New Roman"/>
            </a:endParaRPr>
          </a:p>
          <a:p>
            <a:pPr algn="just"/>
            <a:r>
              <a:rPr lang="en-IN" sz="2000" dirty="0">
                <a:latin typeface="Times New Roman"/>
                <a:ea typeface="+mn-lt"/>
                <a:cs typeface="+mn-lt"/>
              </a:rPr>
              <a:t>Healthcare is undergoing a transformation with the integration of </a:t>
            </a:r>
            <a:r>
              <a:rPr lang="en-IN" sz="2000" b="1" dirty="0">
                <a:latin typeface="Times New Roman"/>
                <a:ea typeface="+mn-lt"/>
                <a:cs typeface="+mn-lt"/>
              </a:rPr>
              <a:t>Artificial Intelligence (AI) and Machine Learning (ML)</a:t>
            </a:r>
            <a:r>
              <a:rPr lang="en-IN" sz="2000" dirty="0">
                <a:latin typeface="Times New Roman"/>
                <a:ea typeface="+mn-lt"/>
                <a:cs typeface="+mn-lt"/>
              </a:rPr>
              <a:t> to predict diseases and recommend medicines. Early detection of diseases plays a crucial role in reducing mortality rates and improving healthcare outcomes.</a:t>
            </a:r>
            <a:endParaRPr lang="en-IN" sz="2000" dirty="0">
              <a:latin typeface="Times New Roman"/>
              <a:cs typeface="Times New Roman"/>
            </a:endParaRPr>
          </a:p>
          <a:p>
            <a:pPr algn="just">
              <a:lnSpc>
                <a:spcPct val="130000"/>
              </a:lnSpc>
            </a:pPr>
            <a:endParaRPr lang="en-IN" sz="2000" dirty="0">
              <a:latin typeface="Times New Roman"/>
              <a:cs typeface="Times New Roman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79070" y="6381115"/>
            <a:ext cx="8856345" cy="381000"/>
          </a:xfrm>
        </p:spPr>
        <p:txBody>
          <a:bodyPr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Date of Review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: </a:t>
            </a:r>
            <a:r>
              <a:rPr lang="en-IN" sz="1800" dirty="0">
                <a:solidFill>
                  <a:schemeClr val="tx1"/>
                </a:solidFill>
                <a:latin typeface="Times New Roman"/>
                <a:cs typeface="Times New Roman"/>
              </a:rPr>
              <a:t>10</a:t>
            </a:r>
            <a:r>
              <a:rPr lang="en-IN" alt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-03-2025</a:t>
            </a: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  </a:t>
            </a:r>
            <a:r>
              <a:rPr lang="en-US" sz="1600" dirty="0">
                <a:latin typeface="Arial"/>
                <a:cs typeface="Arial"/>
              </a:rPr>
              <a:t>                                              </a:t>
            </a:r>
            <a:r>
              <a:rPr lang="en-IN" altLang="en-US" sz="1600" dirty="0">
                <a:latin typeface="Arial"/>
                <a:cs typeface="Arial"/>
              </a:rPr>
              <a:t>           </a:t>
            </a:r>
            <a:r>
              <a:rPr lang="en-US" sz="1600" dirty="0">
                <a:latin typeface="Arial"/>
                <a:cs typeface="Arial"/>
              </a:rPr>
              <a:t>         </a:t>
            </a:r>
            <a:r>
              <a:rPr lang="en-IN" altLang="en-US" sz="1600" dirty="0">
                <a:latin typeface="Arial"/>
                <a:cs typeface="Arial"/>
              </a:rPr>
              <a:t>  </a:t>
            </a:r>
            <a:r>
              <a:rPr lang="en-IN" altLang="en-US" sz="1600" b="1" dirty="0">
                <a:latin typeface="Arial"/>
                <a:cs typeface="Arial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 Review No</a:t>
            </a:r>
            <a:r>
              <a:rPr lang="en-IN" altLang="en-US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:02</a:t>
            </a:r>
            <a:endParaRPr lang="en-IN" altLang="en-US" sz="18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/>
          <p:cNvSpPr>
            <a:spLocks noGrp="1"/>
          </p:cNvSpPr>
          <p:nvPr>
            <p:ph type="subTitle" idx="1"/>
          </p:nvPr>
        </p:nvSpPr>
        <p:spPr>
          <a:xfrm>
            <a:off x="553997" y="938333"/>
            <a:ext cx="8265850" cy="4091721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US"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1.3 Need for Disease Prediction Systems</a:t>
            </a:r>
            <a:endParaRPr lang="en-US" sz="2000" dirty="0">
              <a:solidFill>
                <a:srgbClr val="FF0000"/>
              </a:solidFill>
              <a:latin typeface="Times New Roman"/>
              <a:ea typeface="Calibri"/>
              <a:cs typeface="Times New Roman"/>
            </a:endParaRPr>
          </a:p>
          <a:p>
            <a:pPr algn="just"/>
            <a:endParaRPr lang="en-US" sz="2000" b="1" dirty="0">
              <a:solidFill>
                <a:srgbClr val="FF0000"/>
              </a:solidFill>
              <a:latin typeface="Times New Roman"/>
              <a:ea typeface="+mn-lt"/>
              <a:cs typeface="Times New Roman"/>
            </a:endParaRP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Traditional diagnosis methods often rely on doctors' expertise, which can lead to </a:t>
            </a:r>
            <a:r>
              <a:rPr lang="en-US" sz="2000" b="1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delayed or incorrect diagnoses</a:t>
            </a:r>
            <a:r>
              <a:rPr lang="en-US" sz="20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. AI-based systems can:</a:t>
            </a:r>
            <a:endParaRPr lang="en-US" sz="2000">
              <a:solidFill>
                <a:schemeClr val="tx1"/>
              </a:solidFill>
              <a:latin typeface="Times New Roman"/>
              <a:ea typeface="Calibri"/>
              <a:cs typeface="Calibri"/>
            </a:endParaRPr>
          </a:p>
          <a:p>
            <a:pPr algn="just"/>
            <a:endParaRPr lang="en-US" sz="2000" dirty="0">
              <a:solidFill>
                <a:schemeClr val="tx1"/>
              </a:solidFill>
              <a:latin typeface="Times New Roman"/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Provide </a:t>
            </a:r>
            <a:r>
              <a:rPr lang="en-US" sz="2000" b="1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automated, data-driven insights</a:t>
            </a:r>
            <a:r>
              <a:rPr lang="en-US" sz="20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.</a:t>
            </a:r>
            <a:endParaRPr lang="en-US" sz="2000">
              <a:solidFill>
                <a:schemeClr val="tx1"/>
              </a:solidFill>
              <a:latin typeface="Times New Roman"/>
              <a:ea typeface="Calibri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endParaRPr lang="en-US" sz="2000" dirty="0">
              <a:solidFill>
                <a:schemeClr val="tx1"/>
              </a:solidFill>
              <a:latin typeface="Times New Roman"/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Reduce the risk of </a:t>
            </a:r>
            <a:r>
              <a:rPr lang="en-US" sz="2000" b="1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human error</a:t>
            </a:r>
            <a:r>
              <a:rPr lang="en-US" sz="20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.</a:t>
            </a:r>
            <a:endParaRPr lang="en-US" sz="2000">
              <a:solidFill>
                <a:schemeClr val="tx1"/>
              </a:solidFill>
              <a:latin typeface="Times New Roman"/>
              <a:ea typeface="Calibri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endParaRPr lang="en-US" sz="2000" dirty="0">
              <a:solidFill>
                <a:schemeClr val="tx1"/>
              </a:solidFill>
              <a:latin typeface="Times New Roman"/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Assist healthcare professionals in </a:t>
            </a:r>
            <a:r>
              <a:rPr lang="en-US" sz="2000" b="1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making informed decisions</a:t>
            </a:r>
            <a:r>
              <a:rPr lang="en-US" sz="2000" dirty="0">
                <a:solidFill>
                  <a:schemeClr val="tx1"/>
                </a:solidFill>
                <a:latin typeface="Times New Roman"/>
                <a:ea typeface="+mn-lt"/>
                <a:cs typeface="+mn-lt"/>
              </a:rPr>
              <a:t>.</a:t>
            </a:r>
            <a:endParaRPr lang="en-US" sz="2000">
              <a:solidFill>
                <a:schemeClr val="tx1"/>
              </a:solidFill>
              <a:latin typeface="Times New Roman"/>
              <a:ea typeface="Calibri"/>
              <a:cs typeface="Calibri"/>
            </a:endParaRPr>
          </a:p>
          <a:p>
            <a:pPr algn="just"/>
            <a:endParaRPr lang="en-US" sz="2000" b="1" dirty="0">
              <a:solidFill>
                <a:schemeClr val="tx1"/>
              </a:solidFill>
              <a:latin typeface="Times New Roman"/>
              <a:ea typeface="Calibri"/>
              <a:cs typeface="Calibri"/>
            </a:endParaRPr>
          </a:p>
          <a:p>
            <a:pPr algn="just"/>
            <a:endParaRPr lang="en-US" sz="20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algn="just"/>
            <a:endParaRPr lang="en-US" sz="2000">
              <a:solidFill>
                <a:schemeClr val="tx1"/>
              </a:solidFill>
              <a:latin typeface="Times New Roman"/>
              <a:ea typeface="Calibri"/>
              <a:cs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A980-E953-4767-8F5D-5B2736C63DBF}" type="slidenum">
              <a:rPr lang="en-US" smtClean="0"/>
              <a:t>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79070" y="6381115"/>
            <a:ext cx="8856345" cy="381000"/>
          </a:xfrm>
        </p:spPr>
        <p:txBody>
          <a:bodyPr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Date of Review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: </a:t>
            </a:r>
            <a:r>
              <a:rPr lang="en-IN" sz="1800" dirty="0">
                <a:solidFill>
                  <a:schemeClr val="tx1"/>
                </a:solidFill>
                <a:latin typeface="Times New Roman"/>
                <a:cs typeface="Times New Roman"/>
              </a:rPr>
              <a:t>10</a:t>
            </a:r>
            <a:r>
              <a:rPr lang="en-IN" alt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-03-2025</a:t>
            </a: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  </a:t>
            </a:r>
            <a:r>
              <a:rPr lang="en-US" sz="1600" dirty="0">
                <a:latin typeface="Arial"/>
                <a:cs typeface="Arial"/>
              </a:rPr>
              <a:t>                                              </a:t>
            </a:r>
            <a:r>
              <a:rPr lang="en-IN" altLang="en-US" sz="1600" dirty="0">
                <a:latin typeface="Arial"/>
                <a:cs typeface="Arial"/>
              </a:rPr>
              <a:t>           </a:t>
            </a:r>
            <a:r>
              <a:rPr lang="en-US" sz="1600" dirty="0">
                <a:latin typeface="Arial"/>
                <a:cs typeface="Arial"/>
              </a:rPr>
              <a:t>         </a:t>
            </a:r>
            <a:r>
              <a:rPr lang="en-IN" altLang="en-US" sz="1600" dirty="0">
                <a:latin typeface="Arial"/>
                <a:cs typeface="Arial"/>
              </a:rPr>
              <a:t>  </a:t>
            </a:r>
            <a:r>
              <a:rPr lang="en-IN" altLang="en-US" sz="1600" b="1" dirty="0">
                <a:latin typeface="Arial"/>
                <a:cs typeface="Arial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 Review No</a:t>
            </a:r>
            <a:r>
              <a:rPr lang="en-IN" altLang="en-US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:02</a:t>
            </a:r>
            <a:endParaRPr lang="en-IN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6123E-7CED-0D55-C4E3-53F92C33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9217" y="6210852"/>
            <a:ext cx="8377583" cy="441738"/>
          </a:xfrm>
        </p:spPr>
        <p:txBody>
          <a:bodyPr/>
          <a:lstStyle/>
          <a:p>
            <a:r>
              <a:rPr lang="en-US" dirty="0"/>
              <a:t>        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E15C2B-001E-AFD3-8E02-11C9C8048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A980-E953-4767-8F5D-5B2736C63DBF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0EF9EF-E2DA-EB8C-B073-E2A1DF8C0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29" y="1466785"/>
            <a:ext cx="8473084" cy="42248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1042C8-DDFA-34DD-2A1C-0FE94943DECD}"/>
              </a:ext>
            </a:extLst>
          </p:cNvPr>
          <p:cNvSpPr txBox="1"/>
          <p:nvPr/>
        </p:nvSpPr>
        <p:spPr>
          <a:xfrm>
            <a:off x="715618" y="415235"/>
            <a:ext cx="8269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dirty="0"/>
              <a:t>System Architecture Diagram for AI based disease prediction and suggest medicine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9146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C3678E-2031-AEEF-505C-FB987B48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A980-E953-4767-8F5D-5B2736C63DBF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BC41AD-CDC8-624F-EC06-04DFE0E4E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35" y="1104348"/>
            <a:ext cx="8569739" cy="51860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DB2654-2896-787F-CE8D-39D58DBFFEC7}"/>
              </a:ext>
            </a:extLst>
          </p:cNvPr>
          <p:cNvSpPr txBox="1"/>
          <p:nvPr/>
        </p:nvSpPr>
        <p:spPr>
          <a:xfrm>
            <a:off x="759791" y="309217"/>
            <a:ext cx="7447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dirty="0"/>
              <a:t>Data Flow Diagram for AI based Disease prediction and suggest medicine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21463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A980-E953-4767-8F5D-5B2736C63DBF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6628" y="400585"/>
            <a:ext cx="3235950" cy="830997"/>
          </a:xfrm>
          <a:prstGeom prst="rect">
            <a:avLst/>
          </a:prstGeom>
        </p:spPr>
        <p:txBody>
          <a:bodyPr wrap="none" lIns="91440" tIns="45720" rIns="91440" bIns="45720" anchor="t">
            <a:spAutoFit/>
          </a:bodyPr>
          <a:lstStyle/>
          <a:p>
            <a:pPr>
              <a:defRPr/>
            </a:pPr>
            <a:r>
              <a:rPr lang="en-US"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2. LITERATURE SURVEY</a:t>
            </a:r>
          </a:p>
          <a:p>
            <a:pPr>
              <a:defRPr/>
            </a:pPr>
            <a:endParaRPr lang="en-US" sz="2800" b="1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6627" y="844514"/>
            <a:ext cx="8332818" cy="3322513"/>
          </a:xfrm>
          <a:prstGeom prst="rect">
            <a:avLst/>
          </a:prstGeom>
          <a:noFill/>
        </p:spPr>
        <p:txBody>
          <a:bodyPr wrap="square" lIns="91440" tIns="45720" rIns="91440" bIns="45720" anchor="ctr">
            <a:spAutoFit/>
          </a:bodyPr>
          <a:lstStyle/>
          <a:p>
            <a:pPr algn="just"/>
            <a:r>
              <a:rPr lang="en-IN" sz="2000" b="1" dirty="0">
                <a:latin typeface="Times New Roman"/>
                <a:ea typeface="+mn-lt"/>
                <a:cs typeface="+mn-lt"/>
              </a:rPr>
              <a:t>1.A Comparative Analysis on Learning Algorithms</a:t>
            </a:r>
            <a:endParaRPr lang="en-US" sz="2000" b="1" dirty="0">
              <a:latin typeface="Times New Roman"/>
              <a:ea typeface="Calibri"/>
              <a:cs typeface="Calibri"/>
            </a:endParaRPr>
          </a:p>
          <a:p>
            <a:pPr algn="just"/>
            <a:endParaRPr lang="en-IN" sz="2000" dirty="0">
              <a:latin typeface="Times New Roman"/>
              <a:ea typeface="Calibri"/>
              <a:cs typeface="Calibri"/>
            </a:endParaRPr>
          </a:p>
          <a:p>
            <a:pPr algn="just"/>
            <a:r>
              <a:rPr lang="en-IN" sz="2000" b="1" dirty="0">
                <a:solidFill>
                  <a:srgbClr val="FF0000"/>
                </a:solidFill>
                <a:latin typeface="Times New Roman"/>
                <a:ea typeface="+mn-lt"/>
                <a:cs typeface="+mn-lt"/>
              </a:rPr>
              <a:t>Authors: </a:t>
            </a:r>
            <a:r>
              <a:rPr lang="en-IN" sz="2000" dirty="0">
                <a:latin typeface="Times New Roman"/>
                <a:ea typeface="+mn-lt"/>
                <a:cs typeface="+mn-lt"/>
              </a:rPr>
              <a:t>Gokul Unnikrishnan, Ebin K J, George Joseph K, Sreelakshmi</a:t>
            </a:r>
          </a:p>
          <a:p>
            <a:pPr algn="just"/>
            <a:r>
              <a:rPr lang="en-IN" sz="2000" dirty="0">
                <a:latin typeface="Times New Roman"/>
                <a:ea typeface="+mn-lt"/>
                <a:cs typeface="+mn-lt"/>
              </a:rPr>
              <a:t>Jayaraj</a:t>
            </a:r>
            <a:endParaRPr lang="en-IN" sz="2000" dirty="0">
              <a:latin typeface="Times New Roman"/>
              <a:ea typeface="Calibri"/>
              <a:cs typeface="Calibri"/>
            </a:endParaRPr>
          </a:p>
          <a:p>
            <a:pPr algn="just"/>
            <a:endParaRPr lang="en-IN" sz="2000" dirty="0">
              <a:latin typeface="Times New Roman"/>
              <a:ea typeface="Calibri"/>
              <a:cs typeface="Calibri"/>
            </a:endParaRPr>
          </a:p>
          <a:p>
            <a:pPr algn="just"/>
            <a:r>
              <a:rPr lang="en-IN" sz="2000" b="1" dirty="0">
                <a:solidFill>
                  <a:srgbClr val="FF0000"/>
                </a:solidFill>
                <a:latin typeface="Times New Roman"/>
                <a:ea typeface="+mn-lt"/>
                <a:cs typeface="+mn-lt"/>
              </a:rPr>
              <a:t>Published:</a:t>
            </a:r>
            <a:r>
              <a:rPr lang="en-IN" sz="2000" dirty="0">
                <a:latin typeface="Times New Roman"/>
                <a:ea typeface="+mn-lt"/>
                <a:cs typeface="+mn-lt"/>
              </a:rPr>
              <a:t> April 2024</a:t>
            </a:r>
            <a:endParaRPr lang="en-IN" sz="2000">
              <a:latin typeface="Times New Roman"/>
              <a:ea typeface="Calibri"/>
              <a:cs typeface="Calibri"/>
            </a:endParaRPr>
          </a:p>
          <a:p>
            <a:pPr algn="just"/>
            <a:endParaRPr lang="en-IN" sz="2000" dirty="0">
              <a:latin typeface="Times New Roman"/>
              <a:ea typeface="Calibri"/>
              <a:cs typeface="Calibri"/>
            </a:endParaRPr>
          </a:p>
          <a:p>
            <a:pPr algn="just">
              <a:lnSpc>
                <a:spcPct val="120000"/>
              </a:lnSpc>
            </a:pPr>
            <a:r>
              <a:rPr lang="en-IN" sz="2000" b="1" dirty="0">
                <a:solidFill>
                  <a:srgbClr val="FF0000"/>
                </a:solidFill>
                <a:latin typeface="Times New Roman"/>
                <a:ea typeface="+mn-lt"/>
                <a:cs typeface="+mn-lt"/>
              </a:rPr>
              <a:t>Summary:</a:t>
            </a:r>
            <a:r>
              <a:rPr lang="en-IN" sz="2000" dirty="0">
                <a:latin typeface="Times New Roman"/>
                <a:ea typeface="+mn-lt"/>
                <a:cs typeface="+mn-lt"/>
              </a:rPr>
              <a:t> This paper provides a comparative analysis of various learning algorithms applied to disease prediction and medicine recommendation systems.</a:t>
            </a:r>
            <a:endParaRPr lang="en-IN" sz="2000">
              <a:latin typeface="Times New Roman"/>
              <a:ea typeface="Calibri"/>
              <a:cs typeface="Calibri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79070" y="6381115"/>
            <a:ext cx="8856345" cy="381000"/>
          </a:xfrm>
        </p:spPr>
        <p:txBody>
          <a:bodyPr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Date of Review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: </a:t>
            </a:r>
            <a:r>
              <a:rPr lang="en-IN" sz="1800" dirty="0">
                <a:solidFill>
                  <a:schemeClr val="tx1"/>
                </a:solidFill>
                <a:latin typeface="Times New Roman"/>
                <a:cs typeface="Times New Roman"/>
              </a:rPr>
              <a:t>10</a:t>
            </a:r>
            <a:r>
              <a:rPr lang="en-IN" alt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-03-2025</a:t>
            </a: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  </a:t>
            </a:r>
            <a:r>
              <a:rPr lang="en-US" sz="1600" dirty="0">
                <a:latin typeface="Arial"/>
                <a:cs typeface="Arial"/>
              </a:rPr>
              <a:t>                                              </a:t>
            </a:r>
            <a:r>
              <a:rPr lang="en-IN" altLang="en-US" sz="1600" dirty="0">
                <a:latin typeface="Arial"/>
                <a:cs typeface="Arial"/>
              </a:rPr>
              <a:t>           </a:t>
            </a:r>
            <a:r>
              <a:rPr lang="en-US" sz="1600" dirty="0">
                <a:latin typeface="Arial"/>
                <a:cs typeface="Arial"/>
              </a:rPr>
              <a:t>         </a:t>
            </a:r>
            <a:r>
              <a:rPr lang="en-IN" altLang="en-US" sz="1600" dirty="0">
                <a:latin typeface="Arial"/>
                <a:cs typeface="Arial"/>
              </a:rPr>
              <a:t>  </a:t>
            </a:r>
            <a:r>
              <a:rPr lang="en-IN" altLang="en-US" sz="1600" b="1" dirty="0">
                <a:latin typeface="Arial"/>
                <a:cs typeface="Arial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 Review No</a:t>
            </a:r>
            <a:r>
              <a:rPr lang="en-IN" altLang="en-US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:02</a:t>
            </a:r>
            <a:endParaRPr lang="en-IN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A980-E953-4767-8F5D-5B2736C63DBF}" type="slidenum">
              <a:rPr lang="en-US" smtClean="0"/>
              <a:t>8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79512" y="116632"/>
            <a:ext cx="8784976" cy="877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tabLst>
                <a:tab pos="457200" algn="l"/>
              </a:tabLst>
            </a:pPr>
            <a:endParaRPr lang="en-US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0973" y="389890"/>
            <a:ext cx="8483104" cy="4542155"/>
          </a:xfrm>
          <a:prstGeom prst="rect">
            <a:avLst/>
          </a:prstGeom>
          <a:noFill/>
        </p:spPr>
        <p:txBody>
          <a:bodyPr wrap="square" lIns="91440" tIns="45720" rIns="91440" bIns="45720" anchor="t">
            <a:noAutofit/>
          </a:bodyPr>
          <a:lstStyle/>
          <a:p>
            <a:pPr algn="just"/>
            <a:r>
              <a:rPr lang="en-IN" sz="2000" b="1" dirty="0">
                <a:latin typeface="Times New Roman"/>
                <a:ea typeface="+mn-lt"/>
                <a:cs typeface="+mn-lt"/>
              </a:rPr>
              <a:t>2. An Intelligent Disease Prediction and Drug Recommendation System</a:t>
            </a:r>
            <a:endParaRPr lang="en-US" sz="2000" b="1" dirty="0">
              <a:latin typeface="Times New Roman"/>
              <a:cs typeface="Times New Roman"/>
            </a:endParaRPr>
          </a:p>
          <a:p>
            <a:pPr algn="just"/>
            <a:endParaRPr lang="en-IN" sz="2000" b="1" dirty="0">
              <a:latin typeface="Times New Roman"/>
              <a:cs typeface="Times New Roman"/>
            </a:endParaRPr>
          </a:p>
          <a:p>
            <a:pPr algn="just"/>
            <a:r>
              <a:rPr lang="en-IN" sz="2000" b="1" dirty="0">
                <a:solidFill>
                  <a:srgbClr val="FF0000"/>
                </a:solidFill>
                <a:latin typeface="Times New Roman"/>
                <a:ea typeface="+mn-lt"/>
                <a:cs typeface="+mn-lt"/>
              </a:rPr>
              <a:t>Authors: </a:t>
            </a:r>
            <a:r>
              <a:rPr lang="en-IN" sz="2000" dirty="0">
                <a:latin typeface="Times New Roman"/>
                <a:ea typeface="+mn-lt"/>
                <a:cs typeface="+mn-lt"/>
              </a:rPr>
              <a:t>G. Gokul, T. Udhayakumar</a:t>
            </a:r>
            <a:endParaRPr lang="en-IN" sz="2000" dirty="0">
              <a:latin typeface="Times New Roman"/>
              <a:cs typeface="Times New Roman"/>
            </a:endParaRPr>
          </a:p>
          <a:p>
            <a:pPr algn="just"/>
            <a:endParaRPr lang="en-IN" sz="2000" dirty="0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pPr algn="just"/>
            <a:r>
              <a:rPr lang="en-IN" sz="2000" b="1" dirty="0">
                <a:solidFill>
                  <a:srgbClr val="FF0000"/>
                </a:solidFill>
                <a:latin typeface="Times New Roman"/>
                <a:ea typeface="+mn-lt"/>
                <a:cs typeface="+mn-lt"/>
              </a:rPr>
              <a:t>Published:</a:t>
            </a:r>
            <a:r>
              <a:rPr lang="en-IN" sz="2000" dirty="0">
                <a:latin typeface="Times New Roman"/>
                <a:ea typeface="+mn-lt"/>
                <a:cs typeface="+mn-lt"/>
              </a:rPr>
              <a:t> October 2023</a:t>
            </a:r>
            <a:endParaRPr lang="en-IN" sz="2000">
              <a:latin typeface="Times New Roman"/>
              <a:cs typeface="Times New Roman"/>
            </a:endParaRPr>
          </a:p>
          <a:p>
            <a:pPr algn="just"/>
            <a:endParaRPr lang="en-IN" sz="2000" dirty="0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pPr algn="just"/>
            <a:r>
              <a:rPr lang="en-IN" sz="2000" b="1" dirty="0">
                <a:solidFill>
                  <a:srgbClr val="FF0000"/>
                </a:solidFill>
                <a:latin typeface="Times New Roman"/>
                <a:ea typeface="+mn-lt"/>
                <a:cs typeface="+mn-lt"/>
              </a:rPr>
              <a:t>Summary:</a:t>
            </a:r>
          </a:p>
          <a:p>
            <a:pPr algn="just"/>
            <a:r>
              <a:rPr lang="en-IN" sz="2000" dirty="0">
                <a:latin typeface="Times New Roman"/>
                <a:ea typeface="+mn-lt"/>
                <a:cs typeface="+mn-lt"/>
              </a:rPr>
              <a:t>This study introduces a system that predicts diseases and recommends drugs based on patient ratings and conditions, utilizing multiple prototypes for disease prediction.</a:t>
            </a:r>
            <a:endParaRPr lang="en-IN"/>
          </a:p>
          <a:p>
            <a:pPr algn="just"/>
            <a:endParaRPr lang="en-IN" sz="2000" dirty="0">
              <a:latin typeface="Times New Roman"/>
              <a:ea typeface="+mn-lt"/>
              <a:cs typeface="+mn-lt"/>
            </a:endParaRPr>
          </a:p>
          <a:p>
            <a:pPr algn="just"/>
            <a:endParaRPr lang="en-IN" sz="2000" dirty="0">
              <a:latin typeface="Times New Roman"/>
              <a:ea typeface="Calibri"/>
              <a:cs typeface="Calibri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79070" y="6381115"/>
            <a:ext cx="8856345" cy="381000"/>
          </a:xfrm>
        </p:spPr>
        <p:txBody>
          <a:bodyPr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Date of Review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: </a:t>
            </a:r>
            <a:r>
              <a:rPr lang="en-IN" sz="1800" dirty="0">
                <a:solidFill>
                  <a:schemeClr val="tx1"/>
                </a:solidFill>
                <a:latin typeface="Times New Roman"/>
                <a:cs typeface="Times New Roman"/>
              </a:rPr>
              <a:t>10</a:t>
            </a:r>
            <a:r>
              <a:rPr lang="en-IN" alt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-03-2025</a:t>
            </a: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  </a:t>
            </a:r>
            <a:r>
              <a:rPr lang="en-US" sz="1600" dirty="0">
                <a:latin typeface="Arial"/>
                <a:cs typeface="Arial"/>
              </a:rPr>
              <a:t>                                              </a:t>
            </a:r>
            <a:r>
              <a:rPr lang="en-IN" altLang="en-US" sz="1600" dirty="0">
                <a:latin typeface="Arial"/>
                <a:cs typeface="Arial"/>
              </a:rPr>
              <a:t>           </a:t>
            </a:r>
            <a:r>
              <a:rPr lang="en-US" sz="1600" dirty="0">
                <a:latin typeface="Arial"/>
                <a:cs typeface="Arial"/>
              </a:rPr>
              <a:t>         </a:t>
            </a:r>
            <a:r>
              <a:rPr lang="en-IN" altLang="en-US" sz="1600" dirty="0">
                <a:latin typeface="Arial"/>
                <a:cs typeface="Arial"/>
              </a:rPr>
              <a:t>  </a:t>
            </a:r>
            <a:r>
              <a:rPr lang="en-IN" altLang="en-US" sz="1600" b="1" dirty="0">
                <a:latin typeface="Arial"/>
                <a:cs typeface="Arial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 Review No</a:t>
            </a:r>
            <a:r>
              <a:rPr lang="en-IN" altLang="en-US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:02</a:t>
            </a:r>
            <a:r>
              <a:rPr lang="en-IN" altLang="en-US" sz="1800" dirty="0">
                <a:latin typeface="Times New Roman"/>
                <a:cs typeface="Times New Roman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2C31F1-4E37-6B60-AC72-74B5CCD2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2A980-E953-4767-8F5D-5B2736C63DBF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D9E87B-03E9-655C-F9F3-0BB17D944EFE}"/>
              </a:ext>
            </a:extLst>
          </p:cNvPr>
          <p:cNvSpPr txBox="1"/>
          <p:nvPr/>
        </p:nvSpPr>
        <p:spPr>
          <a:xfrm>
            <a:off x="459874" y="592091"/>
            <a:ext cx="8215933" cy="40626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IN" sz="2000" b="1">
                <a:latin typeface="Times New Roman"/>
                <a:cs typeface="Times New Roman"/>
              </a:rPr>
              <a:t>3. A Computer-Based Disease Prediction and Medicine Recommendation </a:t>
            </a:r>
            <a:r>
              <a:rPr lang="en-IN" sz="2000" b="1" dirty="0">
                <a:latin typeface="Times New Roman"/>
                <a:cs typeface="Times New Roman"/>
              </a:rPr>
              <a:t>System Using Machine Learning Approach</a:t>
            </a:r>
            <a:endParaRPr lang="en-IN" sz="2000" dirty="0">
              <a:latin typeface="Times New Roman"/>
              <a:cs typeface="Times New Roman"/>
            </a:endParaRPr>
          </a:p>
          <a:p>
            <a:pPr algn="just"/>
            <a:endParaRPr lang="en-IN" sz="2000" dirty="0">
              <a:latin typeface="Times New Roman"/>
              <a:cs typeface="Times New Roman"/>
            </a:endParaRPr>
          </a:p>
          <a:p>
            <a:pPr algn="just"/>
            <a:r>
              <a:rPr lang="en-IN"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Authors:</a:t>
            </a:r>
            <a:r>
              <a:rPr lang="en-IN" sz="2000" dirty="0">
                <a:latin typeface="Times New Roman"/>
                <a:cs typeface="Times New Roman"/>
              </a:rPr>
              <a:t> Jay Prakash Gupta, Ashutosh Singh, Ravi Kant Kumar</a:t>
            </a:r>
          </a:p>
          <a:p>
            <a:pPr algn="just"/>
            <a:endParaRPr lang="en-IN" sz="2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just"/>
            <a:r>
              <a:rPr lang="en-IN"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Published:</a:t>
            </a:r>
            <a:r>
              <a:rPr lang="en-IN" sz="2000" dirty="0">
                <a:latin typeface="Times New Roman"/>
                <a:cs typeface="Times New Roman"/>
              </a:rPr>
              <a:t> 2021</a:t>
            </a:r>
          </a:p>
          <a:p>
            <a:pPr algn="just"/>
            <a:endParaRPr lang="en-IN" sz="2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just"/>
            <a:r>
              <a:rPr lang="en-IN"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Summary:</a:t>
            </a:r>
          </a:p>
          <a:p>
            <a:pPr algn="just"/>
            <a:r>
              <a:rPr lang="en-IN" sz="2000" dirty="0">
                <a:latin typeface="Times New Roman"/>
                <a:cs typeface="Times New Roman"/>
              </a:rPr>
              <a:t>This paper introduces a system that uses machine learning to predict diseases and recommend medicines. It aims to help healthcare by providing accurate disease predictions and treatment suggestions, improving early diagnosis and personalized care.</a:t>
            </a:r>
            <a:endParaRPr lang="en-IN"/>
          </a:p>
          <a:p>
            <a:pPr algn="l"/>
            <a:endParaRPr lang="en-GB" dirty="0">
              <a:ea typeface="Calibri"/>
              <a:cs typeface="Calibri"/>
            </a:endParaRPr>
          </a:p>
        </p:txBody>
      </p:sp>
      <p:sp>
        <p:nvSpPr>
          <p:cNvPr id="6" name="Footer Placeholder 8">
            <a:extLst>
              <a:ext uri="{FF2B5EF4-FFF2-40B4-BE49-F238E27FC236}">
                <a16:creationId xmlns:a16="http://schemas.microsoft.com/office/drawing/2014/main" id="{1A66441E-AA51-FEF2-DE4C-ABD39E57C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9070" y="6381115"/>
            <a:ext cx="8856345" cy="381000"/>
          </a:xfrm>
        </p:spPr>
        <p:txBody>
          <a:bodyPr/>
          <a:lstStyle/>
          <a:p>
            <a:pPr algn="l"/>
            <a:r>
              <a:rPr lang="en-US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Date of Review</a:t>
            </a:r>
            <a:r>
              <a:rPr 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: </a:t>
            </a:r>
            <a:r>
              <a:rPr lang="en-IN" sz="1800" dirty="0">
                <a:solidFill>
                  <a:schemeClr val="tx1"/>
                </a:solidFill>
                <a:latin typeface="Times New Roman"/>
                <a:cs typeface="Times New Roman"/>
              </a:rPr>
              <a:t>10- </a:t>
            </a:r>
            <a:r>
              <a:rPr lang="en-IN" altLang="en-US" sz="1800" dirty="0">
                <a:solidFill>
                  <a:schemeClr val="tx1"/>
                </a:solidFill>
                <a:latin typeface="Times New Roman"/>
                <a:cs typeface="Times New Roman"/>
              </a:rPr>
              <a:t>03-2025</a:t>
            </a:r>
            <a:r>
              <a:rPr lang="en-US" sz="1600" dirty="0">
                <a:solidFill>
                  <a:schemeClr val="tx1"/>
                </a:solidFill>
                <a:latin typeface="Arial"/>
                <a:cs typeface="Arial"/>
              </a:rPr>
              <a:t>  </a:t>
            </a:r>
            <a:r>
              <a:rPr lang="en-US" sz="1600" dirty="0">
                <a:latin typeface="Arial"/>
                <a:cs typeface="Arial"/>
              </a:rPr>
              <a:t>                                              </a:t>
            </a:r>
            <a:r>
              <a:rPr lang="en-IN" altLang="en-US" sz="1600" dirty="0">
                <a:latin typeface="Arial"/>
                <a:cs typeface="Arial"/>
              </a:rPr>
              <a:t>           </a:t>
            </a:r>
            <a:r>
              <a:rPr lang="en-US" sz="1600" dirty="0">
                <a:latin typeface="Arial"/>
                <a:cs typeface="Arial"/>
              </a:rPr>
              <a:t>         </a:t>
            </a:r>
            <a:r>
              <a:rPr lang="en-IN" altLang="en-US" sz="1600" dirty="0">
                <a:latin typeface="Arial"/>
                <a:cs typeface="Arial"/>
              </a:rPr>
              <a:t>  </a:t>
            </a:r>
            <a:r>
              <a:rPr lang="en-IN" altLang="en-US" sz="1600" b="1" dirty="0">
                <a:latin typeface="Arial"/>
                <a:cs typeface="Arial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 Review No</a:t>
            </a:r>
            <a:r>
              <a:rPr lang="en-IN" altLang="en-US" sz="1800" b="1" dirty="0">
                <a:solidFill>
                  <a:schemeClr val="tx1"/>
                </a:solidFill>
                <a:latin typeface="Times New Roman"/>
                <a:cs typeface="Times New Roman"/>
              </a:rPr>
              <a:t>:02</a:t>
            </a:r>
            <a:endParaRPr lang="en-IN" altLang="en-US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0846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4791</Words>
  <Application>Microsoft Office PowerPoint</Application>
  <PresentationFormat>On-screen Show (4:3)</PresentationFormat>
  <Paragraphs>160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vijayan</dc:creator>
  <cp:lastModifiedBy>919597681815</cp:lastModifiedBy>
  <cp:revision>807</cp:revision>
  <dcterms:created xsi:type="dcterms:W3CDTF">2021-05-09T01:35:00Z</dcterms:created>
  <dcterms:modified xsi:type="dcterms:W3CDTF">2025-03-10T08:20:24Z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7387C0F042AA4AA9A56CE9E7E5D98BA8_12</vt:lpwstr>
  </property>
  <property fmtid="{D5CDD505-2E9C-101B-9397-08002B2CF9AE}" pid="3" name="KSOProductBuildVer">
    <vt:lpwstr>1033-12.2.0.19805</vt:lpwstr>
  </property>
</Properties>
</file>