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1" autoAdjust="0"/>
    <p:restoredTop sz="94660"/>
  </p:normalViewPr>
  <p:slideViewPr>
    <p:cSldViewPr snapToGrid="0">
      <p:cViewPr varScale="1">
        <p:scale>
          <a:sx n="18" d="100"/>
          <a:sy n="18" d="100"/>
        </p:scale>
        <p:origin x="241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3F567D-7CDF-4175-A0DA-69A3E3ACD5F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19370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F567D-7CDF-4175-A0DA-69A3E3ACD5F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87824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F567D-7CDF-4175-A0DA-69A3E3ACD5F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257432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F567D-7CDF-4175-A0DA-69A3E3ACD5F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81884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F567D-7CDF-4175-A0DA-69A3E3ACD5F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80643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3F567D-7CDF-4175-A0DA-69A3E3ACD5F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62173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3F567D-7CDF-4175-A0DA-69A3E3ACD5FC}"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395137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3F567D-7CDF-4175-A0DA-69A3E3ACD5FC}"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2293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F567D-7CDF-4175-A0DA-69A3E3ACD5FC}"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319574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B3F567D-7CDF-4175-A0DA-69A3E3ACD5F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259092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B3F567D-7CDF-4175-A0DA-69A3E3ACD5F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E20C4-75E0-497A-B623-833BB079F231}" type="slidenum">
              <a:rPr lang="en-US" smtClean="0"/>
              <a:t>‹#›</a:t>
            </a:fld>
            <a:endParaRPr lang="en-US"/>
          </a:p>
        </p:txBody>
      </p:sp>
    </p:spTree>
    <p:extLst>
      <p:ext uri="{BB962C8B-B14F-4D97-AF65-F5344CB8AC3E}">
        <p14:creationId xmlns:p14="http://schemas.microsoft.com/office/powerpoint/2010/main" val="40321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BB3F567D-7CDF-4175-A0DA-69A3E3ACD5FC}" type="datetimeFigureOut">
              <a:rPr lang="en-US" smtClean="0"/>
              <a:t>3/3/2022</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925E20C4-75E0-497A-B623-833BB079F231}" type="slidenum">
              <a:rPr lang="en-US" smtClean="0"/>
              <a:t>‹#›</a:t>
            </a:fld>
            <a:endParaRPr lang="en-US"/>
          </a:p>
        </p:txBody>
      </p:sp>
    </p:spTree>
    <p:extLst>
      <p:ext uri="{BB962C8B-B14F-4D97-AF65-F5344CB8AC3E}">
        <p14:creationId xmlns:p14="http://schemas.microsoft.com/office/powerpoint/2010/main" val="305227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C4CE091-F559-4649-B898-C9BCAD5B28FD}"/>
              </a:ext>
            </a:extLst>
          </p:cNvPr>
          <p:cNvSpPr/>
          <p:nvPr/>
        </p:nvSpPr>
        <p:spPr>
          <a:xfrm>
            <a:off x="1326387" y="2421425"/>
            <a:ext cx="19389082" cy="3532931"/>
          </a:xfrm>
          <a:prstGeom prst="roundRect">
            <a:avLst>
              <a:gd name="adj" fmla="val 8485"/>
            </a:avLst>
          </a:prstGeom>
          <a:solidFill>
            <a:schemeClr val="accent6">
              <a:lumMod val="60000"/>
              <a:lumOff val="40000"/>
            </a:schemeClr>
          </a:solidFill>
          <a:ln w="76200">
            <a:solidFill>
              <a:schemeClr val="tx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0" algn="ctr"/>
            <a:r>
              <a:rPr lang="en-US" sz="4800" b="1" dirty="0">
                <a:solidFill>
                  <a:schemeClr val="tx1"/>
                </a:solidFill>
                <a:latin typeface="Times New Roman" panose="02020603050405020304" pitchFamily="18" charset="0"/>
                <a:cs typeface="Times New Roman" panose="02020603050405020304" pitchFamily="18" charset="0"/>
              </a:rPr>
              <a:t>GANDHINAGAR INSTITUTE OF TECHNOLOGY</a:t>
            </a:r>
          </a:p>
          <a:p>
            <a:pPr marL="4572000" algn="ctr"/>
            <a:r>
              <a:rPr lang="en-US" sz="2800" b="1" dirty="0">
                <a:solidFill>
                  <a:schemeClr val="tx1"/>
                </a:solidFill>
                <a:latin typeface="Roboto Light" panose="02000000000000000000" pitchFamily="2" charset="0"/>
                <a:ea typeface="Roboto Light" panose="02000000000000000000" pitchFamily="2" charset="0"/>
                <a:cs typeface="Times New Roman" panose="02020603050405020304" pitchFamily="18" charset="0"/>
              </a:rPr>
              <a:t>“Where Success is a Tradition”</a:t>
            </a:r>
          </a:p>
          <a:p>
            <a:pPr marL="5139823" algn="ctr"/>
            <a:endParaRPr lang="en-US" sz="1200" b="1" dirty="0">
              <a:solidFill>
                <a:schemeClr val="tx1"/>
              </a:solidFill>
              <a:highlight>
                <a:srgbClr val="FFFF00"/>
              </a:highlight>
              <a:latin typeface="Times New Roman" panose="02020603050405020304" pitchFamily="18" charset="0"/>
              <a:cs typeface="Times New Roman" panose="02020603050405020304" pitchFamily="18" charset="0"/>
            </a:endParaRPr>
          </a:p>
          <a:p>
            <a:pPr marL="4572000" algn="ctr"/>
            <a:r>
              <a:rPr lang="en-US" sz="4800" b="1" dirty="0">
                <a:solidFill>
                  <a:schemeClr val="tx1"/>
                </a:solidFill>
                <a:latin typeface="Times New Roman" panose="02020603050405020304" pitchFamily="18" charset="0"/>
                <a:cs typeface="Times New Roman" panose="02020603050405020304" pitchFamily="18" charset="0"/>
              </a:rPr>
              <a:t>Unique ID Management System </a:t>
            </a:r>
            <a:endParaRPr lang="en-US" sz="5000" b="1" dirty="0">
              <a:solidFill>
                <a:schemeClr val="tx1"/>
              </a:solidFill>
              <a:latin typeface="Times New Roman" panose="02020603050405020304" pitchFamily="18" charset="0"/>
              <a:cs typeface="Times New Roman" panose="02020603050405020304" pitchFamily="18" charset="0"/>
            </a:endParaRPr>
          </a:p>
          <a:p>
            <a:pPr marL="4572000" algn="ctr"/>
            <a:r>
              <a:rPr lang="en-US" sz="2800" b="1" dirty="0">
                <a:solidFill>
                  <a:schemeClr val="tx1"/>
                </a:solidFill>
                <a:latin typeface="Times New Roman" panose="02020603050405020304" pitchFamily="18" charset="0"/>
                <a:cs typeface="Times New Roman" panose="02020603050405020304" pitchFamily="18" charset="0"/>
              </a:rPr>
              <a:t>Prepared by: (1) Sahil Panchal (190120107080) (2) Vishwas Patel (190120107112)</a:t>
            </a:r>
          </a:p>
          <a:p>
            <a:pPr marL="4572000" algn="ctr"/>
            <a:r>
              <a:rPr lang="en-US" sz="2800" b="1" dirty="0">
                <a:solidFill>
                  <a:schemeClr val="tx1"/>
                </a:solidFill>
                <a:latin typeface="Times New Roman" panose="02020603050405020304" pitchFamily="18" charset="0"/>
                <a:cs typeface="Times New Roman" panose="02020603050405020304" pitchFamily="18" charset="0"/>
              </a:rPr>
              <a:t> (3) Kabir Shah (190120107147)</a:t>
            </a:r>
          </a:p>
          <a:p>
            <a:pPr marL="4572000" algn="ctr"/>
            <a:r>
              <a:rPr lang="en-US" sz="2800" b="1" dirty="0">
                <a:solidFill>
                  <a:schemeClr val="tx1"/>
                </a:solidFill>
                <a:latin typeface="Times New Roman" panose="02020603050405020304" pitchFamily="18" charset="0"/>
                <a:cs typeface="Times New Roman" panose="02020603050405020304" pitchFamily="18" charset="0"/>
              </a:rPr>
              <a:t>Guided by: Prof. Shradha Prajapati</a:t>
            </a:r>
          </a:p>
        </p:txBody>
      </p:sp>
      <p:pic>
        <p:nvPicPr>
          <p:cNvPr id="7" name="Picture 6">
            <a:extLst>
              <a:ext uri="{FF2B5EF4-FFF2-40B4-BE49-F238E27FC236}">
                <a16:creationId xmlns:a16="http://schemas.microsoft.com/office/drawing/2014/main" id="{29FC9635-00B3-48B7-B47F-04E8ECD70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82" y="2793053"/>
            <a:ext cx="4466496" cy="2865874"/>
          </a:xfrm>
          <a:prstGeom prst="rect">
            <a:avLst/>
          </a:prstGeom>
        </p:spPr>
      </p:pic>
      <p:sp>
        <p:nvSpPr>
          <p:cNvPr id="8" name="Rectangle: Rounded Corners 7">
            <a:extLst>
              <a:ext uri="{FF2B5EF4-FFF2-40B4-BE49-F238E27FC236}">
                <a16:creationId xmlns:a16="http://schemas.microsoft.com/office/drawing/2014/main" id="{D1F53060-C621-43BE-A0CB-1DAE8D98F4DC}"/>
              </a:ext>
            </a:extLst>
          </p:cNvPr>
          <p:cNvSpPr/>
          <p:nvPr/>
        </p:nvSpPr>
        <p:spPr>
          <a:xfrm>
            <a:off x="1010653" y="711200"/>
            <a:ext cx="20020547" cy="31394399"/>
          </a:xfrm>
          <a:prstGeom prst="roundRect">
            <a:avLst>
              <a:gd name="adj" fmla="val 2424"/>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pPr marL="514299" indent="-514299">
              <a:buAutoNum type="arabicPeriod"/>
            </a:pPr>
            <a:endParaRPr lang="en-US" sz="2799"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B75D653-5574-487E-A99C-F4DBF2DD7BA0}"/>
              </a:ext>
            </a:extLst>
          </p:cNvPr>
          <p:cNvSpPr/>
          <p:nvPr/>
        </p:nvSpPr>
        <p:spPr>
          <a:xfrm>
            <a:off x="1326387" y="550725"/>
            <a:ext cx="19389082" cy="1082293"/>
          </a:xfrm>
          <a:prstGeom prst="roundRect">
            <a:avLst>
              <a:gd name="adj" fmla="val 26505"/>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Design Demo Day 2022</a:t>
            </a:r>
          </a:p>
        </p:txBody>
      </p:sp>
      <p:sp>
        <p:nvSpPr>
          <p:cNvPr id="12" name="Rectangle: Rounded Corners 11">
            <a:extLst>
              <a:ext uri="{FF2B5EF4-FFF2-40B4-BE49-F238E27FC236}">
                <a16:creationId xmlns:a16="http://schemas.microsoft.com/office/drawing/2014/main" id="{FDB93B0B-599D-42E7-B81E-E2A41E2AA217}"/>
              </a:ext>
            </a:extLst>
          </p:cNvPr>
          <p:cNvSpPr/>
          <p:nvPr/>
        </p:nvSpPr>
        <p:spPr>
          <a:xfrm>
            <a:off x="1334407" y="6373067"/>
            <a:ext cx="9523184" cy="25351921"/>
          </a:xfrm>
          <a:prstGeom prst="roundRect">
            <a:avLst>
              <a:gd name="adj" fmla="val 5860"/>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AutoNum type="arabicPeriod"/>
            </a:pPr>
            <a:r>
              <a:rPr lang="en-US" sz="5000" b="1" dirty="0">
                <a:solidFill>
                  <a:schemeClr val="tx1"/>
                </a:solidFill>
                <a:latin typeface="Times New Roman" panose="02020603050405020304" pitchFamily="18" charset="0"/>
                <a:cs typeface="Times New Roman" panose="02020603050405020304" pitchFamily="18" charset="0"/>
              </a:rPr>
              <a:t>Introduction:</a:t>
            </a:r>
          </a:p>
          <a:p>
            <a:r>
              <a:rPr lang="en-IN" sz="36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The Unique ID management is about maintaining a unique number for each and every citizen of the country. It will simplify the task of identity for an individual. Every citizen should have unique identification to find out personal information in each and every department or services wherever the citizen goes or do work. Unique identity can be provided with a birth certificate. After attaining age of 18 every citizen should be provided with a password to access the site which is assigned to apply for ID.</a:t>
            </a:r>
            <a:endParaRPr lang="en-US" sz="3600"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r>
              <a:rPr lang="en-US" sz="5000" b="1" dirty="0">
                <a:solidFill>
                  <a:schemeClr val="tx1"/>
                </a:solidFill>
                <a:latin typeface="Times New Roman" panose="02020603050405020304" pitchFamily="18" charset="0"/>
                <a:cs typeface="Times New Roman" panose="02020603050405020304" pitchFamily="18" charset="0"/>
              </a:rPr>
              <a:t>2. Observations:</a:t>
            </a:r>
          </a:p>
          <a:p>
            <a:r>
              <a:rPr lang="en-US" sz="3600" i="0" dirty="0">
                <a:solidFill>
                  <a:srgbClr val="000000"/>
                </a:solidFill>
                <a:effectLst/>
                <a:latin typeface="Times New Roman" panose="02020603050405020304" pitchFamily="18" charset="0"/>
                <a:cs typeface="Times New Roman" panose="02020603050405020304" pitchFamily="18" charset="0"/>
              </a:rPr>
              <a:t>The biggest Limitations in the existing IDs is that they serve different purpose and the level of cross acceptance of these id is minimal.</a:t>
            </a:r>
            <a:r>
              <a:rPr lang="en-US" sz="3600" i="0" dirty="0">
                <a:solidFill>
                  <a:srgbClr val="333333"/>
                </a:solidFill>
                <a:effectLst/>
                <a:latin typeface="Times New Roman" panose="02020603050405020304" pitchFamily="18" charset="0"/>
                <a:cs typeface="Times New Roman" panose="02020603050405020304" pitchFamily="18" charset="0"/>
              </a:rPr>
              <a:t> </a:t>
            </a:r>
            <a:r>
              <a:rPr lang="en-US" sz="3600" i="0" dirty="0">
                <a:solidFill>
                  <a:srgbClr val="000000"/>
                </a:solidFill>
                <a:effectLst/>
                <a:latin typeface="Times New Roman" panose="02020603050405020304" pitchFamily="18" charset="0"/>
                <a:cs typeface="Times New Roman" panose="02020603050405020304" pitchFamily="18" charset="0"/>
              </a:rPr>
              <a:t>The person below 18 (age) do not have unique identification. To find information about any person, government department such as police department, CBI, need to gather information manually. For any type of connections such as electric, phone, water supply and for passport / visa, applicant is required to submit their complete documents at respective department. And then respective department verify documents then provide respective facilities</a:t>
            </a:r>
            <a:r>
              <a:rPr lang="en-US" sz="3600" i="0" dirty="0">
                <a:solidFill>
                  <a:srgbClr val="000000"/>
                </a:solidFill>
                <a:effectLst/>
                <a:latin typeface="ff6"/>
              </a:rPr>
              <a:t>.</a:t>
            </a:r>
            <a:endParaRPr lang="en-US" sz="3600" i="0" dirty="0">
              <a:solidFill>
                <a:srgbClr val="000000"/>
              </a:solidFill>
              <a:effectLst/>
              <a:latin typeface="Source Sans Pro" panose="020B0604020202020204" pitchFamily="34"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5000" b="1" dirty="0">
                <a:solidFill>
                  <a:schemeClr val="tx1"/>
                </a:solidFill>
                <a:latin typeface="Times New Roman" panose="02020603050405020304" pitchFamily="18" charset="0"/>
                <a:cs typeface="Times New Roman" panose="02020603050405020304" pitchFamily="18" charset="0"/>
              </a:rPr>
              <a:t>3. Understanding of Canvases:</a:t>
            </a:r>
          </a:p>
          <a:p>
            <a:pPr marL="571500" indent="-571500">
              <a:buFont typeface="Arial" panose="020B0604020202020204" pitchFamily="34" charset="0"/>
              <a:buChar char="•"/>
            </a:pPr>
            <a:r>
              <a:rPr lang="en-US" sz="4000" b="1" dirty="0">
                <a:solidFill>
                  <a:schemeClr val="tx1"/>
                </a:solidFill>
                <a:latin typeface="Times New Roman" panose="02020603050405020304" pitchFamily="18" charset="0"/>
                <a:cs typeface="Times New Roman" panose="02020603050405020304" pitchFamily="18" charset="0"/>
              </a:rPr>
              <a:t>Empathy Mapping</a:t>
            </a:r>
          </a:p>
          <a:p>
            <a:r>
              <a:rPr lang="en-US" sz="4000" dirty="0">
                <a:solidFill>
                  <a:schemeClr val="tx1"/>
                </a:solidFill>
                <a:latin typeface="Times New Roman" panose="02020603050405020304" pitchFamily="18" charset="0"/>
                <a:cs typeface="Times New Roman" panose="02020603050405020304" pitchFamily="18" charset="0"/>
              </a:rPr>
              <a:t>An empathy map is a collaborative visualization used to articulate what we know about a particular type of user. It externalizes knowledge about users in order to 1) create a shared understanding of user needs, and 2) aid in decision making.</a:t>
            </a:r>
            <a:r>
              <a:rPr lang="en-US" sz="4000" b="1" dirty="0">
                <a:solidFill>
                  <a:schemeClr val="tx1"/>
                </a:solidFill>
                <a:latin typeface="Times New Roman" panose="02020603050405020304" pitchFamily="18" charset="0"/>
                <a:cs typeface="Times New Roman" panose="02020603050405020304" pitchFamily="18" charset="0"/>
              </a:rPr>
              <a:t> </a:t>
            </a:r>
          </a:p>
          <a:p>
            <a:pPr marL="571500" indent="-571500">
              <a:buFont typeface="Arial" panose="020B0604020202020204" pitchFamily="34" charset="0"/>
              <a:buChar char="•"/>
            </a:pPr>
            <a:r>
              <a:rPr lang="en-US" sz="4000" b="1" dirty="0">
                <a:solidFill>
                  <a:schemeClr val="tx1"/>
                </a:solidFill>
                <a:latin typeface="Times New Roman" panose="02020603050405020304" pitchFamily="18" charset="0"/>
                <a:cs typeface="Times New Roman" panose="02020603050405020304" pitchFamily="18" charset="0"/>
              </a:rPr>
              <a:t>Mind Mapping</a:t>
            </a:r>
          </a:p>
          <a:p>
            <a:r>
              <a:rPr lang="en-US" sz="3600" dirty="0">
                <a:solidFill>
                  <a:schemeClr val="tx1"/>
                </a:solidFill>
                <a:latin typeface="Times New Roman" panose="02020603050405020304" pitchFamily="18" charset="0"/>
                <a:cs typeface="Times New Roman" panose="02020603050405020304" pitchFamily="18" charset="0"/>
              </a:rPr>
              <a:t>Mind mapping is the sheet on which all the thoughts are given a proper route and are classifies under specific headings based on the activities. It consists of all the random thoughts running through the mind when the topic name is heard.</a:t>
            </a:r>
          </a:p>
          <a:p>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A25C5ECD-A684-497D-ACF5-D26F3C0D300A}"/>
              </a:ext>
            </a:extLst>
          </p:cNvPr>
          <p:cNvSpPr/>
          <p:nvPr/>
        </p:nvSpPr>
        <p:spPr>
          <a:xfrm>
            <a:off x="11153309" y="6358553"/>
            <a:ext cx="9523184" cy="25351921"/>
          </a:xfrm>
          <a:prstGeom prst="roundRect">
            <a:avLst>
              <a:gd name="adj" fmla="val 5860"/>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5000" b="1" dirty="0">
                <a:solidFill>
                  <a:schemeClr val="tx1"/>
                </a:solidFill>
                <a:latin typeface="Times New Roman" panose="02020603050405020304" pitchFamily="18" charset="0"/>
                <a:cs typeface="Times New Roman" panose="02020603050405020304" pitchFamily="18" charset="0"/>
              </a:rPr>
              <a:t>4. Functionalities:</a:t>
            </a:r>
          </a:p>
          <a:p>
            <a:pPr marL="457200" indent="-457200">
              <a:buFont typeface="Times New Roman" panose="02020603050405020304" pitchFamily="18" charset="0"/>
              <a:buChar char="-"/>
            </a:pPr>
            <a:r>
              <a:rPr lang="en-US" sz="3500" dirty="0">
                <a:solidFill>
                  <a:schemeClr val="tx1"/>
                </a:solidFill>
                <a:latin typeface="Times New Roman" panose="02020603050405020304" pitchFamily="18" charset="0"/>
                <a:cs typeface="Times New Roman" panose="02020603050405020304" pitchFamily="18" charset="0"/>
              </a:rPr>
              <a:t>User Login : Every citizen can login and access their information page.</a:t>
            </a:r>
          </a:p>
          <a:p>
            <a:pPr marL="457200" indent="-457200">
              <a:buFont typeface="Times New Roman" panose="02020603050405020304" pitchFamily="18" charset="0"/>
              <a:buChar char="-"/>
            </a:pPr>
            <a:r>
              <a:rPr lang="en-US" sz="3500" dirty="0">
                <a:solidFill>
                  <a:schemeClr val="tx1"/>
                </a:solidFill>
                <a:latin typeface="Times New Roman" panose="02020603050405020304" pitchFamily="18" charset="0"/>
                <a:cs typeface="Times New Roman" panose="02020603050405020304" pitchFamily="18" charset="0"/>
              </a:rPr>
              <a:t>Security: A normal user other than Government officers, moderators and administrators can only access his/her information. For information update they must approach corresponding office to get approval.</a:t>
            </a:r>
          </a:p>
          <a:p>
            <a:pPr marL="457200" indent="-457200">
              <a:buFont typeface="Times New Roman" panose="02020603050405020304" pitchFamily="18" charset="0"/>
              <a:buChar char="-"/>
            </a:pPr>
            <a:r>
              <a:rPr lang="en-US" sz="3500" dirty="0">
                <a:solidFill>
                  <a:schemeClr val="tx1"/>
                </a:solidFill>
                <a:latin typeface="Times New Roman" panose="02020603050405020304" pitchFamily="18" charset="0"/>
                <a:cs typeface="Times New Roman" panose="02020603050405020304" pitchFamily="18" charset="0"/>
              </a:rPr>
              <a:t>Security Officials Login: Authorized Security person in police, army, and airline should give a unique ID and password to access to information of all users.</a:t>
            </a:r>
          </a:p>
          <a:p>
            <a:pPr marL="457200" indent="-457200">
              <a:buFont typeface="Times New Roman" panose="02020603050405020304" pitchFamily="18" charset="0"/>
              <a:buChar char="-"/>
            </a:pPr>
            <a:r>
              <a:rPr lang="en-US" sz="3500" dirty="0">
                <a:solidFill>
                  <a:schemeClr val="tx1"/>
                </a:solidFill>
                <a:latin typeface="Times New Roman" panose="02020603050405020304" pitchFamily="18" charset="0"/>
                <a:cs typeface="Times New Roman" panose="02020603050405020304" pitchFamily="18" charset="0"/>
              </a:rPr>
              <a:t>Admin : Admin can modify the entire coding and structure of the system. Admin can have access to detail of all users. He can modify the entire database.</a:t>
            </a:r>
          </a:p>
          <a:p>
            <a:pPr marL="457200" indent="-457200">
              <a:buFont typeface="Times New Roman" panose="02020603050405020304" pitchFamily="18" charset="0"/>
              <a:buChar char="-"/>
            </a:pPr>
            <a:r>
              <a:rPr lang="en-US" sz="3500" dirty="0">
                <a:solidFill>
                  <a:schemeClr val="tx1"/>
                </a:solidFill>
                <a:latin typeface="Times New Roman" panose="02020603050405020304" pitchFamily="18" charset="0"/>
                <a:cs typeface="Times New Roman" panose="02020603050405020304" pitchFamily="18" charset="0"/>
              </a:rPr>
              <a:t>Admin can change his/her detail without approval.</a:t>
            </a:r>
          </a:p>
          <a:p>
            <a:pPr marL="457200" indent="-457200">
              <a:buFont typeface="Times New Roman" panose="02020603050405020304" pitchFamily="18" charset="0"/>
              <a:buChar char="-"/>
            </a:pPr>
            <a:r>
              <a:rPr lang="en-US" sz="3500" dirty="0">
                <a:solidFill>
                  <a:schemeClr val="tx1"/>
                </a:solidFill>
                <a:latin typeface="Times New Roman" panose="02020603050405020304" pitchFamily="18" charset="0"/>
                <a:cs typeface="Times New Roman" panose="02020603050405020304" pitchFamily="18" charset="0"/>
              </a:rPr>
              <a:t>Change of photo of every user after 3 years is mandatory</a:t>
            </a:r>
          </a:p>
          <a:p>
            <a:pPr marL="457200" indent="-457200">
              <a:buFont typeface="Times New Roman" panose="02020603050405020304" pitchFamily="18" charset="0"/>
              <a:buChar char="-"/>
            </a:pPr>
            <a:endParaRPr lang="en-US" sz="3500" b="1" dirty="0">
              <a:solidFill>
                <a:schemeClr val="tx1"/>
              </a:solidFill>
              <a:latin typeface="Times New Roman" panose="02020603050405020304" pitchFamily="18" charset="0"/>
              <a:cs typeface="Times New Roman" panose="02020603050405020304" pitchFamily="18" charset="0"/>
            </a:endParaRPr>
          </a:p>
          <a:p>
            <a:r>
              <a:rPr lang="en-US" sz="5000" b="1" dirty="0">
                <a:solidFill>
                  <a:schemeClr val="tx1"/>
                </a:solidFill>
                <a:latin typeface="Times New Roman" panose="02020603050405020304" pitchFamily="18" charset="0"/>
                <a:cs typeface="Times New Roman" panose="02020603050405020304" pitchFamily="18" charset="0"/>
              </a:rPr>
              <a:t>5. Photographs of  prototype</a:t>
            </a: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500" b="1" dirty="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98627A2-623E-4FC5-9119-F37E6ADE4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0743" y="19712720"/>
            <a:ext cx="7924800" cy="4279394"/>
          </a:xfrm>
          <a:prstGeom prst="rect">
            <a:avLst/>
          </a:prstGeom>
        </p:spPr>
      </p:pic>
      <p:pic>
        <p:nvPicPr>
          <p:cNvPr id="6" name="Picture 5">
            <a:extLst>
              <a:ext uri="{FF2B5EF4-FFF2-40B4-BE49-F238E27FC236}">
                <a16:creationId xmlns:a16="http://schemas.microsoft.com/office/drawing/2014/main" id="{72F07C64-A7D3-4481-A5AC-E712FDBD6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3725" y="25160379"/>
            <a:ext cx="8011942" cy="4279394"/>
          </a:xfrm>
          <a:prstGeom prst="rect">
            <a:avLst/>
          </a:prstGeom>
        </p:spPr>
      </p:pic>
    </p:spTree>
    <p:extLst>
      <p:ext uri="{BB962C8B-B14F-4D97-AF65-F5344CB8AC3E}">
        <p14:creationId xmlns:p14="http://schemas.microsoft.com/office/powerpoint/2010/main" val="1525405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489</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ff6</vt:lpstr>
      <vt:lpstr>Roboto Light</vt:lpstr>
      <vt:lpstr>Source Sans Pro</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Kabir Shah</cp:lastModifiedBy>
  <cp:revision>25</cp:revision>
  <dcterms:created xsi:type="dcterms:W3CDTF">2019-10-10T08:42:50Z</dcterms:created>
  <dcterms:modified xsi:type="dcterms:W3CDTF">2022-03-03T06:14:24Z</dcterms:modified>
</cp:coreProperties>
</file>