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95" r:id="rId2"/>
    <p:sldId id="296" r:id="rId3"/>
    <p:sldId id="297" r:id="rId4"/>
    <p:sldId id="298" r:id="rId5"/>
    <p:sldId id="299" r:id="rId6"/>
    <p:sldId id="305" r:id="rId7"/>
    <p:sldId id="300" r:id="rId8"/>
    <p:sldId id="306" r:id="rId9"/>
    <p:sldId id="301" r:id="rId10"/>
    <p:sldId id="302" r:id="rId11"/>
    <p:sldId id="303" r:id="rId12"/>
    <p:sldId id="304" r:id="rId13"/>
    <p:sldId id="307" r:id="rId14"/>
    <p:sldId id="308" r:id="rId15"/>
    <p:sldId id="309" r:id="rId16"/>
    <p:sldId id="310" r:id="rId17"/>
    <p:sldId id="311" r:id="rId18"/>
    <p:sldId id="312" r:id="rId19"/>
    <p:sldId id="31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660"/>
  </p:normalViewPr>
  <p:slideViewPr>
    <p:cSldViewPr>
      <p:cViewPr varScale="1">
        <p:scale>
          <a:sx n="82" d="100"/>
          <a:sy n="82" d="100"/>
        </p:scale>
        <p:origin x="149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0A679-8B86-42C5-98DE-7AD02C1CAED6}" type="datetimeFigureOut">
              <a:rPr lang="en-US" smtClean="0"/>
              <a:pPr/>
              <a:t>9/4/2021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A84F5-9337-45E8-853B-9A454E3D2175}" type="slidenum">
              <a:rPr lang="en-US" smtClean="0"/>
              <a:pPr/>
              <a:t>‹#›</a:t>
            </a:fld>
            <a:endParaRPr lang="en-US"/>
          </a:p>
        </p:txBody>
      </p:sp>
    </p:spTree>
    <p:extLst>
      <p:ext uri="{BB962C8B-B14F-4D97-AF65-F5344CB8AC3E}">
        <p14:creationId xmlns:p14="http://schemas.microsoft.com/office/powerpoint/2010/main" val="2516468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83000" b="8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7299" y="5851570"/>
            <a:ext cx="8001000" cy="762000"/>
          </a:xfrm>
        </p:spPr>
        <p:txBody>
          <a:bodyPr>
            <a:noAutofit/>
          </a:bodyPr>
          <a:lstStyle/>
          <a:p>
            <a:r>
              <a:rPr lang="en-US" sz="2800" b="1" dirty="0">
                <a:latin typeface="Times New Roman" pitchFamily="18" charset="0"/>
                <a:cs typeface="Times New Roman" pitchFamily="18" charset="0"/>
              </a:rPr>
              <a:t>GANDHINAGAR INSTITUTE OF TECHNOLGY</a:t>
            </a:r>
          </a:p>
        </p:txBody>
      </p:sp>
      <p:sp>
        <p:nvSpPr>
          <p:cNvPr id="5" name="TextBox 4"/>
          <p:cNvSpPr txBox="1"/>
          <p:nvPr/>
        </p:nvSpPr>
        <p:spPr>
          <a:xfrm>
            <a:off x="940899" y="404578"/>
            <a:ext cx="7772400" cy="1877437"/>
          </a:xfrm>
          <a:prstGeom prst="rect">
            <a:avLst/>
          </a:prstGeom>
          <a:noFill/>
        </p:spPr>
        <p:txBody>
          <a:bodyPr wrap="square" rtlCol="0">
            <a:spAutoFit/>
          </a:bodyPr>
          <a:lstStyle/>
          <a:p>
            <a:pPr algn="ctr"/>
            <a:r>
              <a:rPr lang="en-US" sz="3500" b="1" dirty="0">
                <a:latin typeface="Times New Roman" pitchFamily="18" charset="0"/>
                <a:cs typeface="Times New Roman" pitchFamily="18" charset="0"/>
              </a:rPr>
              <a:t>Design Engineering II A</a:t>
            </a:r>
          </a:p>
          <a:p>
            <a:pPr algn="ctr"/>
            <a:r>
              <a:rPr lang="en-US" sz="1600" b="1" dirty="0">
                <a:latin typeface="Times New Roman" pitchFamily="18" charset="0"/>
                <a:cs typeface="Times New Roman" pitchFamily="18" charset="0"/>
              </a:rPr>
              <a:t>Monthly Assessment III Presentation</a:t>
            </a:r>
          </a:p>
          <a:p>
            <a:pPr algn="ctr"/>
            <a:r>
              <a:rPr lang="en-US" sz="2800" b="1" dirty="0">
                <a:latin typeface="Times New Roman" pitchFamily="18" charset="0"/>
                <a:cs typeface="Times New Roman" pitchFamily="18" charset="0"/>
              </a:rPr>
              <a:t>Project Title</a:t>
            </a:r>
          </a:p>
          <a:p>
            <a:pPr algn="ctr"/>
            <a:endParaRPr lang="en-US" sz="3500" b="1" dirty="0">
              <a:latin typeface="Times New Roman" pitchFamily="18" charset="0"/>
              <a:cs typeface="Times New Roman" pitchFamily="18" charset="0"/>
            </a:endParaRPr>
          </a:p>
        </p:txBody>
      </p:sp>
      <p:sp>
        <p:nvSpPr>
          <p:cNvPr id="6" name="TextBox 5"/>
          <p:cNvSpPr txBox="1"/>
          <p:nvPr/>
        </p:nvSpPr>
        <p:spPr>
          <a:xfrm>
            <a:off x="954967" y="4008165"/>
            <a:ext cx="7772400" cy="707886"/>
          </a:xfrm>
          <a:prstGeom prst="rect">
            <a:avLst/>
          </a:prstGeom>
          <a:noFill/>
        </p:spPr>
        <p:txBody>
          <a:bodyPr wrap="square" rtlCol="0">
            <a:spAutoFit/>
          </a:bodyPr>
          <a:lstStyle/>
          <a:p>
            <a:pPr algn="ctr"/>
            <a:r>
              <a:rPr lang="en-US" sz="2000" b="1" dirty="0">
                <a:latin typeface="Times New Roman" pitchFamily="18" charset="0"/>
                <a:cs typeface="Times New Roman" pitchFamily="18" charset="0"/>
              </a:rPr>
              <a:t>Guided By</a:t>
            </a:r>
          </a:p>
          <a:p>
            <a:pPr algn="ctr"/>
            <a:r>
              <a:rPr lang="en-US" sz="2000" b="1" dirty="0">
                <a:latin typeface="Times New Roman" pitchFamily="18" charset="0"/>
                <a:cs typeface="Times New Roman" pitchFamily="18" charset="0"/>
              </a:rPr>
              <a:t>Prof. </a:t>
            </a:r>
            <a:r>
              <a:rPr lang="en-US" sz="2000" b="1" dirty="0" err="1">
                <a:latin typeface="Times New Roman" pitchFamily="18" charset="0"/>
                <a:cs typeface="Times New Roman" pitchFamily="18" charset="0"/>
              </a:rPr>
              <a:t>Jalay</a:t>
            </a:r>
            <a:r>
              <a:rPr lang="en-US" sz="2000" b="1" dirty="0">
                <a:latin typeface="Times New Roman" pitchFamily="18" charset="0"/>
                <a:cs typeface="Times New Roman" pitchFamily="18" charset="0"/>
              </a:rPr>
              <a:t> Maru</a:t>
            </a:r>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4191000" y="4765586"/>
            <a:ext cx="1447800" cy="1066800"/>
          </a:xfrm>
          <a:prstGeom prst="rect">
            <a:avLst/>
          </a:prstGeom>
        </p:spPr>
      </p:pic>
      <p:sp>
        <p:nvSpPr>
          <p:cNvPr id="8" name="TextBox 7"/>
          <p:cNvSpPr txBox="1"/>
          <p:nvPr/>
        </p:nvSpPr>
        <p:spPr>
          <a:xfrm>
            <a:off x="954967" y="1867818"/>
            <a:ext cx="7557063" cy="2215991"/>
          </a:xfrm>
          <a:prstGeom prst="rect">
            <a:avLst/>
          </a:prstGeom>
          <a:noFill/>
        </p:spPr>
        <p:txBody>
          <a:bodyPr wrap="square" rtlCol="0">
            <a:spAutoFit/>
          </a:bodyPr>
          <a:lstStyle/>
          <a:p>
            <a:pPr algn="ctr"/>
            <a:r>
              <a:rPr lang="en-US" sz="2000" b="1" dirty="0">
                <a:latin typeface="Times New Roman" pitchFamily="18" charset="0"/>
                <a:cs typeface="Times New Roman" pitchFamily="18" charset="0"/>
              </a:rPr>
              <a:t>Presented By </a:t>
            </a:r>
          </a:p>
          <a:p>
            <a:pPr algn="ctr"/>
            <a:r>
              <a:rPr lang="en-IN" b="0" i="0" dirty="0">
                <a:solidFill>
                  <a:srgbClr val="000000"/>
                </a:solidFill>
                <a:effectLst/>
                <a:latin typeface="Times New Roman" panose="02020603050405020304" pitchFamily="18" charset="0"/>
              </a:rPr>
              <a:t>CE/DE-IIA/2021/G-</a:t>
            </a:r>
            <a:r>
              <a:rPr lang="en-IN" dirty="0">
                <a:solidFill>
                  <a:srgbClr val="000000"/>
                </a:solidFill>
                <a:latin typeface="Times New Roman" panose="02020603050405020304" pitchFamily="18" charset="0"/>
              </a:rPr>
              <a:t>07</a:t>
            </a:r>
            <a:endParaRPr lang="en-US" b="1" dirty="0">
              <a:latin typeface="Times New Roman" pitchFamily="18" charset="0"/>
              <a:cs typeface="Times New Roman" pitchFamily="18" charset="0"/>
            </a:endParaRPr>
          </a:p>
          <a:p>
            <a:pPr algn="ctr"/>
            <a:r>
              <a:rPr lang="en-US" sz="2000" b="1" dirty="0">
                <a:latin typeface="Times New Roman" pitchFamily="18" charset="0"/>
                <a:cs typeface="Times New Roman" pitchFamily="18" charset="0"/>
              </a:rPr>
              <a:t>Sahil Panchal (190120107080)</a:t>
            </a:r>
          </a:p>
          <a:p>
            <a:pPr algn="ctr"/>
            <a:r>
              <a:rPr lang="en-US" sz="2000" b="1" dirty="0">
                <a:latin typeface="Times New Roman" pitchFamily="18" charset="0"/>
                <a:cs typeface="Times New Roman" pitchFamily="18" charset="0"/>
              </a:rPr>
              <a:t>Vishwas Patel (190120107112)</a:t>
            </a:r>
          </a:p>
          <a:p>
            <a:pPr algn="ctr"/>
            <a:r>
              <a:rPr lang="en-US" sz="2000" b="1" dirty="0">
                <a:latin typeface="Times New Roman" pitchFamily="18" charset="0"/>
                <a:cs typeface="Times New Roman" pitchFamily="18" charset="0"/>
              </a:rPr>
              <a:t>Kabir Shah (190120107147)</a:t>
            </a:r>
          </a:p>
          <a:p>
            <a:pPr algn="ctr"/>
            <a:endParaRPr lang="en-US" sz="2000" b="1" dirty="0">
              <a:latin typeface="Times New Roman" pitchFamily="18" charset="0"/>
              <a:cs typeface="Times New Roman" pitchFamily="18" charset="0"/>
            </a:endParaRPr>
          </a:p>
          <a:p>
            <a:pPr algn="ct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697489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FAD10F-66E3-4F1C-9362-54A1EF177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171700" y="-419101"/>
            <a:ext cx="4953001" cy="8534402"/>
          </a:xfrm>
          <a:prstGeom prst="rect">
            <a:avLst/>
          </a:prstGeom>
        </p:spPr>
      </p:pic>
    </p:spTree>
    <p:extLst>
      <p:ext uri="{BB962C8B-B14F-4D97-AF65-F5344CB8AC3E}">
        <p14:creationId xmlns:p14="http://schemas.microsoft.com/office/powerpoint/2010/main" val="1268720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A2C9-4689-4A55-8F6E-61B44383FDF9}"/>
              </a:ext>
            </a:extLst>
          </p:cNvPr>
          <p:cNvSpPr>
            <a:spLocks noGrp="1"/>
          </p:cNvSpPr>
          <p:nvPr>
            <p:ph type="title"/>
          </p:nvPr>
        </p:nvSpPr>
        <p:spPr/>
        <p:txBody>
          <a:bodyPr/>
          <a:lstStyle/>
          <a:p>
            <a:r>
              <a:rPr lang="en-US" dirty="0"/>
              <a:t>Ideation Canvas</a:t>
            </a:r>
            <a:endParaRPr lang="en-IN" dirty="0"/>
          </a:p>
        </p:txBody>
      </p:sp>
      <p:sp>
        <p:nvSpPr>
          <p:cNvPr id="3" name="Content Placeholder 2">
            <a:extLst>
              <a:ext uri="{FF2B5EF4-FFF2-40B4-BE49-F238E27FC236}">
                <a16:creationId xmlns:a16="http://schemas.microsoft.com/office/drawing/2014/main" id="{A9BF8BCF-178B-4E6B-A55B-C3AA40E90AE0}"/>
              </a:ext>
            </a:extLst>
          </p:cNvPr>
          <p:cNvSpPr>
            <a:spLocks noGrp="1"/>
          </p:cNvSpPr>
          <p:nvPr>
            <p:ph idx="1"/>
          </p:nvPr>
        </p:nvSpPr>
        <p:spPr/>
        <p:txBody>
          <a:bodyPr>
            <a:normAutofit fontScale="32500" lnSpcReduction="20000"/>
          </a:bodyPr>
          <a:lstStyle/>
          <a:p>
            <a:pPr>
              <a:lnSpc>
                <a:spcPct val="115000"/>
              </a:lnSpc>
              <a:spcAft>
                <a:spcPts val="700"/>
              </a:spcAft>
            </a:pPr>
            <a:r>
              <a:rPr lang="en-IN" sz="74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Ideation canvas consists of activities that are done at that particular place during observation, people that were present involved in the activity, under what situation the observation and interaction was done with the people and at what location also what are the possible solutions that come to the mind. </a:t>
            </a:r>
            <a:endParaRPr lang="en-IN" sz="7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15000"/>
              </a:lnSpc>
              <a:spcAft>
                <a:spcPts val="700"/>
              </a:spcAft>
            </a:pPr>
            <a:r>
              <a:rPr lang="en-IN" sz="74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Ideation Canvas deals with 4 things: </a:t>
            </a:r>
          </a:p>
          <a:p>
            <a:pPr>
              <a:lnSpc>
                <a:spcPct val="115000"/>
              </a:lnSpc>
              <a:spcAft>
                <a:spcPts val="700"/>
              </a:spcAft>
            </a:pPr>
            <a:r>
              <a:rPr lang="en-IN" sz="7400" kern="100" dirty="0">
                <a:solidFill>
                  <a:srgbClr val="222222"/>
                </a:solidFill>
                <a:latin typeface="Times New Roman" panose="02020603050405020304" pitchFamily="18" charset="0"/>
                <a:ea typeface="SimSun" panose="02010600030101010101" pitchFamily="2" charset="-122"/>
                <a:cs typeface="Times New Roman" panose="02020603050405020304" pitchFamily="18" charset="0"/>
              </a:rPr>
              <a:t>People</a:t>
            </a:r>
          </a:p>
          <a:p>
            <a:pPr>
              <a:lnSpc>
                <a:spcPct val="115000"/>
              </a:lnSpc>
              <a:spcAft>
                <a:spcPts val="700"/>
              </a:spcAft>
            </a:pPr>
            <a:r>
              <a:rPr lang="en-IN" sz="74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Activities</a:t>
            </a:r>
          </a:p>
          <a:p>
            <a:pPr>
              <a:lnSpc>
                <a:spcPct val="115000"/>
              </a:lnSpc>
              <a:spcAft>
                <a:spcPts val="700"/>
              </a:spcAft>
            </a:pPr>
            <a:r>
              <a:rPr lang="en-IN" sz="7400" kern="100" dirty="0">
                <a:solidFill>
                  <a:srgbClr val="222222"/>
                </a:solidFill>
                <a:latin typeface="Times New Roman" panose="02020603050405020304" pitchFamily="18" charset="0"/>
                <a:ea typeface="SimSun" panose="02010600030101010101" pitchFamily="2" charset="-122"/>
                <a:cs typeface="Times New Roman" panose="02020603050405020304" pitchFamily="18" charset="0"/>
              </a:rPr>
              <a:t>Situation/Context/Location</a:t>
            </a:r>
          </a:p>
          <a:p>
            <a:pPr>
              <a:lnSpc>
                <a:spcPct val="115000"/>
              </a:lnSpc>
              <a:spcAft>
                <a:spcPts val="700"/>
              </a:spcAft>
            </a:pPr>
            <a:r>
              <a:rPr lang="en-IN" sz="74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Props/P</a:t>
            </a:r>
            <a:r>
              <a:rPr lang="en-IN" sz="7400" kern="100" dirty="0">
                <a:solidFill>
                  <a:srgbClr val="222222"/>
                </a:solidFill>
                <a:latin typeface="Times New Roman" panose="02020603050405020304" pitchFamily="18" charset="0"/>
                <a:ea typeface="SimSun" panose="02010600030101010101" pitchFamily="2" charset="-122"/>
                <a:cs typeface="Times New Roman" panose="02020603050405020304" pitchFamily="18" charset="0"/>
              </a:rPr>
              <a:t>ossible solution</a:t>
            </a:r>
            <a:endParaRPr lang="en-IN" sz="7400" kern="1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2936694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F25218-370B-4BD4-B380-1BCBBAB23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71600"/>
            <a:ext cx="8382000" cy="5334000"/>
          </a:xfrm>
          <a:prstGeom prst="rect">
            <a:avLst/>
          </a:prstGeom>
        </p:spPr>
      </p:pic>
    </p:spTree>
    <p:extLst>
      <p:ext uri="{BB962C8B-B14F-4D97-AF65-F5344CB8AC3E}">
        <p14:creationId xmlns:p14="http://schemas.microsoft.com/office/powerpoint/2010/main" val="2656920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815AF-FAE5-4D1B-B191-C16F0B9EE33B}"/>
              </a:ext>
            </a:extLst>
          </p:cNvPr>
          <p:cNvSpPr>
            <a:spLocks noGrp="1"/>
          </p:cNvSpPr>
          <p:nvPr>
            <p:ph type="title"/>
          </p:nvPr>
        </p:nvSpPr>
        <p:spPr/>
        <p:txBody>
          <a:bodyPr/>
          <a:lstStyle/>
          <a:p>
            <a:pPr algn="l"/>
            <a:r>
              <a:rPr lang="en-US" dirty="0"/>
              <a:t> Product Development Canvas</a:t>
            </a:r>
            <a:endParaRPr lang="en-IN" dirty="0"/>
          </a:p>
        </p:txBody>
      </p:sp>
      <p:sp>
        <p:nvSpPr>
          <p:cNvPr id="3" name="Content Placeholder 2">
            <a:extLst>
              <a:ext uri="{FF2B5EF4-FFF2-40B4-BE49-F238E27FC236}">
                <a16:creationId xmlns:a16="http://schemas.microsoft.com/office/drawing/2014/main" id="{9A88C56C-E05D-4291-B558-63AD20C16C5E}"/>
              </a:ext>
            </a:extLst>
          </p:cNvPr>
          <p:cNvSpPr>
            <a:spLocks noGrp="1"/>
          </p:cNvSpPr>
          <p:nvPr>
            <p:ph idx="1"/>
          </p:nvPr>
        </p:nvSpPr>
        <p:spPr/>
        <p:txBody>
          <a:bodyPr>
            <a:normAutofit fontScale="25000" lnSpcReduction="20000"/>
          </a:bodyPr>
          <a:lstStyle/>
          <a:p>
            <a:r>
              <a:rPr lang="en-IN" sz="8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Product development canvas deals with: </a:t>
            </a:r>
          </a:p>
          <a:p>
            <a:pPr marL="0" indent="0">
              <a:buNone/>
            </a:pPr>
            <a:endParaRPr lang="en-IN" sz="8800" kern="100" dirty="0">
              <a:effectLst/>
              <a:latin typeface="Times New Roman" panose="02020603050405020304" pitchFamily="18" charset="0"/>
              <a:ea typeface="SimSun" panose="02010600030101010101" pitchFamily="2" charset="-122"/>
              <a:cs typeface="Times New Roman" panose="02020603050405020304" pitchFamily="18" charset="0"/>
            </a:endParaRPr>
          </a:p>
          <a:p>
            <a:r>
              <a:rPr lang="en-IN" sz="8800" b="1"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Purpose:</a:t>
            </a:r>
            <a:r>
              <a:rPr lang="en-IN" sz="8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Why the product was designed</a:t>
            </a:r>
          </a:p>
          <a:p>
            <a:r>
              <a:rPr lang="en-IN" sz="8800" b="1"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People:</a:t>
            </a:r>
            <a:r>
              <a:rPr lang="en-IN" sz="8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For whom the product was designed</a:t>
            </a:r>
            <a:endParaRPr lang="en-IN" sz="8800" kern="100" dirty="0">
              <a:effectLst/>
              <a:latin typeface="Times New Roman" panose="02020603050405020304" pitchFamily="18" charset="0"/>
              <a:ea typeface="SimSun" panose="02010600030101010101" pitchFamily="2" charset="-122"/>
              <a:cs typeface="Times New Roman" panose="02020603050405020304" pitchFamily="18" charset="0"/>
            </a:endParaRPr>
          </a:p>
          <a:p>
            <a:r>
              <a:rPr lang="en-IN" sz="8800" b="1"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Product Experience:</a:t>
            </a:r>
            <a:r>
              <a:rPr lang="en-IN" sz="8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How was the product after using it for first time?</a:t>
            </a:r>
            <a:endParaRPr lang="en-IN" sz="8800" kern="100" dirty="0">
              <a:effectLst/>
              <a:latin typeface="Times New Roman" panose="02020603050405020304" pitchFamily="18" charset="0"/>
              <a:ea typeface="SimSun" panose="02010600030101010101" pitchFamily="2" charset="-122"/>
              <a:cs typeface="Times New Roman" panose="02020603050405020304" pitchFamily="18" charset="0"/>
            </a:endParaRPr>
          </a:p>
          <a:p>
            <a:r>
              <a:rPr lang="en-IN" sz="8800" b="1"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Product Function:</a:t>
            </a:r>
            <a:r>
              <a:rPr lang="en-IN" sz="8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What was the function of the product?</a:t>
            </a:r>
            <a:endParaRPr lang="en-IN" sz="8800" kern="100" dirty="0">
              <a:effectLst/>
              <a:latin typeface="Times New Roman" panose="02020603050405020304" pitchFamily="18" charset="0"/>
              <a:ea typeface="SimSun" panose="02010600030101010101" pitchFamily="2" charset="-122"/>
              <a:cs typeface="Times New Roman" panose="02020603050405020304" pitchFamily="18" charset="0"/>
            </a:endParaRPr>
          </a:p>
          <a:p>
            <a:r>
              <a:rPr lang="en-IN" sz="8800" b="1"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Product Feature: </a:t>
            </a:r>
            <a:r>
              <a:rPr lang="en-IN" sz="8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What are the features?</a:t>
            </a:r>
            <a:endParaRPr lang="en-IN" sz="8800" kern="100" dirty="0">
              <a:effectLst/>
              <a:latin typeface="Times New Roman" panose="02020603050405020304" pitchFamily="18" charset="0"/>
              <a:ea typeface="SimSun" panose="02010600030101010101" pitchFamily="2" charset="-122"/>
              <a:cs typeface="Times New Roman" panose="02020603050405020304" pitchFamily="18" charset="0"/>
            </a:endParaRPr>
          </a:p>
          <a:p>
            <a:r>
              <a:rPr lang="en-IN" sz="8800" b="1"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Components:</a:t>
            </a:r>
            <a:r>
              <a:rPr lang="en-IN" sz="8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What things were used to make the product?</a:t>
            </a:r>
            <a:endParaRPr lang="en-IN" sz="8800" kern="100" dirty="0">
              <a:effectLst/>
              <a:latin typeface="Times New Roman" panose="02020603050405020304" pitchFamily="18" charset="0"/>
              <a:ea typeface="SimSun" panose="02010600030101010101" pitchFamily="2" charset="-122"/>
              <a:cs typeface="Times New Roman" panose="02020603050405020304" pitchFamily="18" charset="0"/>
            </a:endParaRPr>
          </a:p>
          <a:p>
            <a:r>
              <a:rPr lang="en-IN" sz="8800" b="1"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Customer Revalidation:</a:t>
            </a:r>
            <a:r>
              <a:rPr lang="en-IN" sz="8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Testing is done here by the user for its proper functionality</a:t>
            </a:r>
            <a:endParaRPr lang="en-IN" sz="8800" kern="100" dirty="0">
              <a:effectLst/>
              <a:latin typeface="Times New Roman" panose="02020603050405020304" pitchFamily="18" charset="0"/>
              <a:ea typeface="SimSun" panose="02010600030101010101" pitchFamily="2" charset="-122"/>
              <a:cs typeface="Times New Roman" panose="02020603050405020304" pitchFamily="18" charset="0"/>
            </a:endParaRPr>
          </a:p>
          <a:p>
            <a:r>
              <a:rPr lang="en-IN" sz="8800" b="1"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Reject, Redesign, Retain:</a:t>
            </a:r>
            <a:r>
              <a:rPr lang="en-IN" sz="8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It consists of what things were rejected by the user, what changes are to be done and what things need not to be done.</a:t>
            </a:r>
            <a:endParaRPr lang="en-IN" sz="8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61569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717D0A-B4F2-4CDB-8AAB-73520ECB5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47800"/>
            <a:ext cx="7696200" cy="4953000"/>
          </a:xfrm>
          <a:prstGeom prst="rect">
            <a:avLst/>
          </a:prstGeom>
        </p:spPr>
      </p:pic>
    </p:spTree>
    <p:extLst>
      <p:ext uri="{BB962C8B-B14F-4D97-AF65-F5344CB8AC3E}">
        <p14:creationId xmlns:p14="http://schemas.microsoft.com/office/powerpoint/2010/main" val="3787442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ED28-F03E-485F-9D4E-F1466A4D14E6}"/>
              </a:ext>
            </a:extLst>
          </p:cNvPr>
          <p:cNvSpPr>
            <a:spLocks noGrp="1"/>
          </p:cNvSpPr>
          <p:nvPr>
            <p:ph type="title"/>
          </p:nvPr>
        </p:nvSpPr>
        <p:spPr/>
        <p:txBody>
          <a:bodyPr/>
          <a:lstStyle/>
          <a:p>
            <a:r>
              <a:rPr lang="en-US" dirty="0"/>
              <a:t>Learning Need Matrix</a:t>
            </a:r>
            <a:endParaRPr lang="en-IN" dirty="0"/>
          </a:p>
        </p:txBody>
      </p:sp>
      <p:sp>
        <p:nvSpPr>
          <p:cNvPr id="3" name="Content Placeholder 2">
            <a:extLst>
              <a:ext uri="{FF2B5EF4-FFF2-40B4-BE49-F238E27FC236}">
                <a16:creationId xmlns:a16="http://schemas.microsoft.com/office/drawing/2014/main" id="{12525CB0-D618-49E2-9A9E-3C4EF1C70F12}"/>
              </a:ext>
            </a:extLst>
          </p:cNvPr>
          <p:cNvSpPr>
            <a:spLocks noGrp="1"/>
          </p:cNvSpPr>
          <p:nvPr>
            <p:ph idx="1"/>
          </p:nvPr>
        </p:nvSpPr>
        <p:spPr/>
        <p:txBody>
          <a:bodyPr>
            <a:normAutofit fontScale="85000" lnSpcReduction="20000"/>
          </a:bodyPr>
          <a:lstStyle/>
          <a:p>
            <a:r>
              <a:rPr lang="en-US" sz="3300" b="0" i="0" dirty="0">
                <a:effectLst/>
                <a:latin typeface="Times New Roman" panose="02020603050405020304" pitchFamily="18" charset="0"/>
                <a:cs typeface="Times New Roman" panose="02020603050405020304" pitchFamily="18" charset="0"/>
              </a:rPr>
              <a:t>The purpose of LNM is to identify the requirements of learning among the team members. While a new product/process is under development based on a unique idea (to reduce the level of difficulty faced by a user), the team members need to learn and explore a lot of new skills and documents, methods and guidelines</a:t>
            </a:r>
            <a:r>
              <a:rPr lang="en-US" sz="3300" b="0" i="0" dirty="0">
                <a:solidFill>
                  <a:srgbClr val="666666"/>
                </a:solidFill>
                <a:effectLst/>
                <a:latin typeface="Times New Roman" panose="02020603050405020304" pitchFamily="18" charset="0"/>
                <a:cs typeface="Times New Roman" panose="02020603050405020304" pitchFamily="18" charset="0"/>
              </a:rPr>
              <a:t>.</a:t>
            </a:r>
          </a:p>
          <a:p>
            <a:r>
              <a:rPr lang="en-US" sz="3300" b="0" i="0" dirty="0">
                <a:effectLst/>
                <a:latin typeface="Times New Roman" panose="02020603050405020304" pitchFamily="18" charset="0"/>
                <a:cs typeface="Times New Roman" panose="02020603050405020304" pitchFamily="18" charset="0"/>
              </a:rPr>
              <a:t>The LNM is containing a quadratic layout. From center (the concept under development), it needs to have mention of learning/exploring requirements in each quadrant representing a specific type of skill acquisition</a:t>
            </a:r>
            <a:r>
              <a:rPr lang="en-US" sz="3300" b="0" i="0" dirty="0">
                <a:effectLst/>
                <a:latin typeface="Arial" panose="020B0604020202020204" pitchFamily="34" charset="0"/>
                <a:cs typeface="Arial" panose="020B0604020202020204" pitchFamily="34" charset="0"/>
              </a:rPr>
              <a:t>.</a:t>
            </a:r>
            <a:endParaRPr lang="en-IN" sz="33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624336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81B6AD-7FD9-4971-82BE-F235084B0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1447800"/>
            <a:ext cx="7924801" cy="4884658"/>
          </a:xfrm>
          <a:prstGeom prst="rect">
            <a:avLst/>
          </a:prstGeom>
        </p:spPr>
      </p:pic>
    </p:spTree>
    <p:extLst>
      <p:ext uri="{BB962C8B-B14F-4D97-AF65-F5344CB8AC3E}">
        <p14:creationId xmlns:p14="http://schemas.microsoft.com/office/powerpoint/2010/main" val="3009300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FF19-A79B-4577-95C8-CBDAC7BA89F6}"/>
              </a:ext>
            </a:extLst>
          </p:cNvPr>
          <p:cNvSpPr>
            <a:spLocks noGrp="1"/>
          </p:cNvSpPr>
          <p:nvPr>
            <p:ph type="title"/>
          </p:nvPr>
        </p:nvSpPr>
        <p:spPr/>
        <p:txBody>
          <a:bodyPr/>
          <a:lstStyle/>
          <a:p>
            <a:r>
              <a:rPr lang="en-US" dirty="0"/>
              <a:t>Rough Prototype</a:t>
            </a:r>
            <a:endParaRPr lang="en-IN" dirty="0"/>
          </a:p>
        </p:txBody>
      </p:sp>
      <p:sp>
        <p:nvSpPr>
          <p:cNvPr id="3" name="Content Placeholder 2">
            <a:extLst>
              <a:ext uri="{FF2B5EF4-FFF2-40B4-BE49-F238E27FC236}">
                <a16:creationId xmlns:a16="http://schemas.microsoft.com/office/drawing/2014/main" id="{1AE3914C-C414-41ED-BBAE-DC09A9BB7A51}"/>
              </a:ext>
            </a:extLst>
          </p:cNvPr>
          <p:cNvSpPr>
            <a:spLocks noGrp="1"/>
          </p:cNvSpPr>
          <p:nvPr>
            <p:ph idx="1"/>
          </p:nvPr>
        </p:nvSpPr>
        <p:spPr/>
        <p:txBody>
          <a:bodyPr>
            <a:noAutofit/>
          </a:bodyPr>
          <a:lstStyle/>
          <a:p>
            <a:r>
              <a:rPr lang="en-US" sz="2800" dirty="0">
                <a:latin typeface="Times New Roman" panose="02020603050405020304" pitchFamily="18" charset="0"/>
                <a:cs typeface="Times New Roman" panose="02020603050405020304" pitchFamily="18" charset="0"/>
              </a:rPr>
              <a:t>Prototypes are a powerful tool for inspiring, expressing, and testing ideas. Prototypes are useful at all stages of the design process, although different kinds of prototypes are appropriate at different times. The greatest power of a prototype comes from the fact that it is only a representation of something, not the thing itself. This very incompleteness allows us to represent only the important parts of an idea without having to worry about all the details. We can therefore make prototypes very rapidly and gain a great amount of insight in a very short time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209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4B7D39-2B21-4F2C-B2AA-4B326EFD05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1676400"/>
            <a:ext cx="8153400" cy="4793932"/>
          </a:xfrm>
          <a:prstGeom prst="rect">
            <a:avLst/>
          </a:prstGeom>
        </p:spPr>
      </p:pic>
    </p:spTree>
    <p:extLst>
      <p:ext uri="{BB962C8B-B14F-4D97-AF65-F5344CB8AC3E}">
        <p14:creationId xmlns:p14="http://schemas.microsoft.com/office/powerpoint/2010/main" val="1578508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30E854-8F55-436D-A3E5-0F3C0FF888FF}"/>
              </a:ext>
            </a:extLst>
          </p:cNvPr>
          <p:cNvSpPr txBox="1"/>
          <p:nvPr/>
        </p:nvSpPr>
        <p:spPr>
          <a:xfrm>
            <a:off x="2133600" y="2719855"/>
            <a:ext cx="4572000" cy="769441"/>
          </a:xfrm>
          <a:prstGeom prst="rect">
            <a:avLst/>
          </a:prstGeom>
          <a:noFill/>
        </p:spPr>
        <p:txBody>
          <a:bodyPr wrap="square">
            <a:spAutoFit/>
          </a:bodyPr>
          <a:lstStyle/>
          <a:p>
            <a:pPr algn="ctr"/>
            <a:r>
              <a:rPr lang="en-IN" sz="4400" dirty="0">
                <a:effectLst/>
                <a:latin typeface="Calibri" panose="020F0502020204030204" pitchFamily="34" charset="0"/>
                <a:ea typeface="Calibri" panose="020F0502020204030204" pitchFamily="34" charset="0"/>
                <a:cs typeface="Times New Roman" panose="02020603050405020304" pitchFamily="18" charset="0"/>
              </a:rPr>
              <a:t>Thank You</a:t>
            </a:r>
            <a:endParaRPr lang="en-IN" sz="4400" dirty="0"/>
          </a:p>
        </p:txBody>
      </p:sp>
    </p:spTree>
    <p:extLst>
      <p:ext uri="{BB962C8B-B14F-4D97-AF65-F5344CB8AC3E}">
        <p14:creationId xmlns:p14="http://schemas.microsoft.com/office/powerpoint/2010/main" val="417075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solidFill>
                  <a:schemeClr val="accent5">
                    <a:lumMod val="75000"/>
                  </a:schemeClr>
                </a:solidFill>
                <a:latin typeface="Times New Roman" panose="02020603050405020304" pitchFamily="18" charset="0"/>
                <a:cs typeface="Times New Roman" panose="02020603050405020304" pitchFamily="18" charset="0"/>
              </a:rPr>
              <a:t>Outline</a:t>
            </a:r>
          </a:p>
        </p:txBody>
      </p:sp>
      <p:sp>
        <p:nvSpPr>
          <p:cNvPr id="3" name="Content Placeholder 2"/>
          <p:cNvSpPr>
            <a:spLocks noGrp="1"/>
          </p:cNvSpPr>
          <p:nvPr>
            <p:ph idx="1"/>
          </p:nvPr>
        </p:nvSpPr>
        <p:spPr>
          <a:xfrm>
            <a:off x="457200" y="1295400"/>
            <a:ext cx="8229600" cy="5105400"/>
          </a:xfrm>
        </p:spPr>
        <p:txBody>
          <a:bodyPr>
            <a:normAutofit/>
          </a:bodyPr>
          <a:lstStyle/>
          <a:p>
            <a:r>
              <a:rPr lang="en-US" sz="2800" dirty="0">
                <a:latin typeface="Times New Roman" panose="02020603050405020304" pitchFamily="18" charset="0"/>
                <a:cs typeface="Times New Roman" panose="02020603050405020304" pitchFamily="18" charset="0"/>
              </a:rPr>
              <a:t>Introduction</a:t>
            </a:r>
          </a:p>
          <a:p>
            <a:r>
              <a:rPr lang="en-US" sz="2800" dirty="0">
                <a:latin typeface="Times New Roman" panose="02020603050405020304" pitchFamily="18" charset="0"/>
                <a:cs typeface="Times New Roman" panose="02020603050405020304" pitchFamily="18" charset="0"/>
              </a:rPr>
              <a:t>Problem Definition </a:t>
            </a:r>
          </a:p>
          <a:p>
            <a:r>
              <a:rPr lang="en-US" sz="2800" dirty="0">
                <a:latin typeface="Times New Roman" panose="02020603050405020304" pitchFamily="18" charset="0"/>
                <a:cs typeface="Times New Roman" panose="02020603050405020304" pitchFamily="18" charset="0"/>
              </a:rPr>
              <a:t>Observation through AEIOU</a:t>
            </a:r>
          </a:p>
          <a:p>
            <a:r>
              <a:rPr lang="en-US" sz="2800" dirty="0">
                <a:latin typeface="Times New Roman" panose="02020603050405020304" pitchFamily="18" charset="0"/>
                <a:cs typeface="Times New Roman" panose="02020603050405020304" pitchFamily="18" charset="0"/>
              </a:rPr>
              <a:t>Empathy Canvas</a:t>
            </a:r>
          </a:p>
          <a:p>
            <a:r>
              <a:rPr lang="en-US" sz="2800" dirty="0">
                <a:latin typeface="Times New Roman" panose="02020603050405020304" pitchFamily="18" charset="0"/>
                <a:cs typeface="Times New Roman" panose="02020603050405020304" pitchFamily="18" charset="0"/>
              </a:rPr>
              <a:t>Mind Mapping</a:t>
            </a:r>
          </a:p>
          <a:p>
            <a:r>
              <a:rPr lang="en-US" sz="2800" dirty="0">
                <a:latin typeface="Times New Roman" panose="02020603050405020304" pitchFamily="18" charset="0"/>
                <a:cs typeface="Times New Roman" panose="02020603050405020304" pitchFamily="18" charset="0"/>
              </a:rPr>
              <a:t>Ideation Canvas</a:t>
            </a:r>
          </a:p>
          <a:p>
            <a:r>
              <a:rPr lang="en-US" sz="2800" dirty="0">
                <a:latin typeface="Times New Roman" panose="02020603050405020304" pitchFamily="18" charset="0"/>
                <a:cs typeface="Times New Roman" panose="02020603050405020304" pitchFamily="18" charset="0"/>
              </a:rPr>
              <a:t>Product Development canvas (PDC)</a:t>
            </a:r>
          </a:p>
          <a:p>
            <a:r>
              <a:rPr lang="en-US" sz="2800" dirty="0">
                <a:latin typeface="Times New Roman" panose="02020603050405020304" pitchFamily="18" charset="0"/>
                <a:cs typeface="Times New Roman" panose="02020603050405020304" pitchFamily="18" charset="0"/>
              </a:rPr>
              <a:t>Learning Need Matrix (LNM sheet)</a:t>
            </a:r>
          </a:p>
          <a:p>
            <a:r>
              <a:rPr lang="en-US" sz="2800" dirty="0">
                <a:latin typeface="Times New Roman" panose="02020603050405020304" pitchFamily="18" charset="0"/>
                <a:cs typeface="Times New Roman" panose="02020603050405020304" pitchFamily="18" charset="0"/>
              </a:rPr>
              <a:t>Rough Prototype </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14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E133C-16BB-419B-83DB-A1B0591F32A2}"/>
              </a:ext>
            </a:extLst>
          </p:cNvPr>
          <p:cNvSpPr>
            <a:spLocks noGrp="1"/>
          </p:cNvSpPr>
          <p:nvPr>
            <p:ph type="title"/>
          </p:nvPr>
        </p:nvSpPr>
        <p:spPr/>
        <p:txBody>
          <a:bodyPr/>
          <a:lstStyle/>
          <a:p>
            <a:r>
              <a:rPr lang="en-US" dirty="0"/>
              <a:t>Introduction of Domain</a:t>
            </a:r>
            <a:endParaRPr lang="en-IN" dirty="0"/>
          </a:p>
        </p:txBody>
      </p:sp>
      <p:sp>
        <p:nvSpPr>
          <p:cNvPr id="3" name="Content Placeholder 2">
            <a:extLst>
              <a:ext uri="{FF2B5EF4-FFF2-40B4-BE49-F238E27FC236}">
                <a16:creationId xmlns:a16="http://schemas.microsoft.com/office/drawing/2014/main" id="{2B9C5EFE-27BE-42D0-A5DD-2089441B7DFE}"/>
              </a:ext>
            </a:extLst>
          </p:cNvPr>
          <p:cNvSpPr>
            <a:spLocks noGrp="1"/>
          </p:cNvSpPr>
          <p:nvPr>
            <p:ph sz="half" idx="1"/>
          </p:nvPr>
        </p:nvSpPr>
        <p:spPr/>
        <p:txBody>
          <a:bodyPr>
            <a:normAutofit fontScale="70000" lnSpcReduction="20000"/>
          </a:bodyPr>
          <a:lstStyle/>
          <a:p>
            <a:r>
              <a:rPr lang="en-IN" sz="2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The </a:t>
            </a:r>
            <a:r>
              <a:rPr lang="en-IN" sz="2800" b="1"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Unique ID management</a:t>
            </a:r>
            <a:r>
              <a:rPr lang="en-IN" sz="2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is about maintaining a unique number for each and every citizen of the country. It will simplify the task of identity for an individual. Every citizen should have unique identification to find out personal information in each and every department or services wherever the citizen goes or do work. Unique identity can be provided with a birth certificate. After attaining age of 18 every citizen should be provided with a password to access the site which is assigned to apply for ID.</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641CA078-D2CC-4669-9822-CE3F560F52F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5029200" y="1611086"/>
            <a:ext cx="3809999" cy="3459162"/>
          </a:xfrm>
        </p:spPr>
      </p:pic>
    </p:spTree>
    <p:extLst>
      <p:ext uri="{BB962C8B-B14F-4D97-AF65-F5344CB8AC3E}">
        <p14:creationId xmlns:p14="http://schemas.microsoft.com/office/powerpoint/2010/main" val="1858609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6BD43-4247-476D-A3E3-E7B419958551}"/>
              </a:ext>
            </a:extLst>
          </p:cNvPr>
          <p:cNvSpPr>
            <a:spLocks noGrp="1"/>
          </p:cNvSpPr>
          <p:nvPr>
            <p:ph type="title"/>
          </p:nvPr>
        </p:nvSpPr>
        <p:spPr/>
        <p:txBody>
          <a:bodyPr>
            <a:normAutofit fontScale="90000"/>
          </a:bodyPr>
          <a:lstStyle/>
          <a:p>
            <a:r>
              <a:rPr lang="en-US" sz="4400" dirty="0">
                <a:latin typeface="Times New Roman" panose="02020603050405020304" pitchFamily="18" charset="0"/>
                <a:cs typeface="Times New Roman" panose="02020603050405020304" pitchFamily="18" charset="0"/>
              </a:rPr>
              <a:t>Problem Definition </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81AFA47-4994-4A3F-B783-21C155E3A4C6}"/>
              </a:ext>
            </a:extLst>
          </p:cNvPr>
          <p:cNvSpPr>
            <a:spLocks noGrp="1"/>
          </p:cNvSpPr>
          <p:nvPr>
            <p:ph idx="1"/>
          </p:nvPr>
        </p:nvSpPr>
        <p:spPr/>
        <p:txBody>
          <a:bodyPr>
            <a:noAutofit/>
          </a:bodyPr>
          <a:lstStyle/>
          <a:p>
            <a:pPr algn="l"/>
            <a:r>
              <a:rPr lang="en-US" sz="2800" b="0" i="0" dirty="0">
                <a:solidFill>
                  <a:srgbClr val="000000"/>
                </a:solidFill>
                <a:effectLst/>
                <a:latin typeface="Times New Roman" panose="02020603050405020304" pitchFamily="18" charset="0"/>
                <a:cs typeface="Times New Roman" panose="02020603050405020304" pitchFamily="18" charset="0"/>
              </a:rPr>
              <a:t>The biggest Limitations in the existing IDs is that they serve different purpose and the level of cross acceptance of these id is minimal.</a:t>
            </a:r>
            <a:r>
              <a:rPr lang="en-US" sz="2800" b="0" i="0" dirty="0">
                <a:solidFill>
                  <a:srgbClr val="333333"/>
                </a:solidFill>
                <a:effectLst/>
                <a:latin typeface="Times New Roman" panose="02020603050405020304" pitchFamily="18" charset="0"/>
                <a:cs typeface="Times New Roman" panose="02020603050405020304" pitchFamily="18" charset="0"/>
              </a:rPr>
              <a:t> </a:t>
            </a:r>
            <a:r>
              <a:rPr lang="en-US" sz="2800" b="0" i="0" dirty="0">
                <a:solidFill>
                  <a:srgbClr val="000000"/>
                </a:solidFill>
                <a:effectLst/>
                <a:latin typeface="Times New Roman" panose="02020603050405020304" pitchFamily="18" charset="0"/>
                <a:cs typeface="Times New Roman" panose="02020603050405020304" pitchFamily="18" charset="0"/>
              </a:rPr>
              <a:t>The person below 18 (age) do not have unique identification. To find information about any person, government department such as police department, CBI, need to gather information manually. For any type of connections such as electric, phone, water supply and for passport / visa, applicant is required to submit their complete documents at respective department. And then respective department verify documents then provide respective facilities</a:t>
            </a:r>
            <a:r>
              <a:rPr lang="en-US" sz="2800" b="0" i="0" dirty="0">
                <a:solidFill>
                  <a:srgbClr val="000000"/>
                </a:solidFill>
                <a:effectLst/>
                <a:latin typeface="ff6"/>
              </a:rPr>
              <a:t>.</a:t>
            </a:r>
            <a:endParaRPr lang="en-US" sz="2800" b="0" i="0" dirty="0">
              <a:solidFill>
                <a:srgbClr val="000000"/>
              </a:solidFill>
              <a:effectLst/>
              <a:latin typeface="Source Sans Pro" panose="020B0604020202020204" pitchFamily="34" charset="0"/>
            </a:endParaRPr>
          </a:p>
        </p:txBody>
      </p:sp>
    </p:spTree>
    <p:extLst>
      <p:ext uri="{BB962C8B-B14F-4D97-AF65-F5344CB8AC3E}">
        <p14:creationId xmlns:p14="http://schemas.microsoft.com/office/powerpoint/2010/main" val="360049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E71B3-CD64-46D0-AAD7-E8C575FEDDE3}"/>
              </a:ext>
            </a:extLst>
          </p:cNvPr>
          <p:cNvSpPr>
            <a:spLocks noGrp="1"/>
          </p:cNvSpPr>
          <p:nvPr>
            <p:ph type="title"/>
          </p:nvPr>
        </p:nvSpPr>
        <p:spPr/>
        <p:txBody>
          <a:bodyPr/>
          <a:lstStyle/>
          <a:p>
            <a:pPr algn="l"/>
            <a:r>
              <a:rPr lang="en-US" dirty="0"/>
              <a:t>  Observation through AEIOU</a:t>
            </a:r>
            <a:endParaRPr lang="en-IN" dirty="0"/>
          </a:p>
        </p:txBody>
      </p:sp>
      <p:sp>
        <p:nvSpPr>
          <p:cNvPr id="3" name="Content Placeholder 2">
            <a:extLst>
              <a:ext uri="{FF2B5EF4-FFF2-40B4-BE49-F238E27FC236}">
                <a16:creationId xmlns:a16="http://schemas.microsoft.com/office/drawing/2014/main" id="{249E28D2-3D76-45BE-BD3C-5074C33F7E9A}"/>
              </a:ext>
            </a:extLst>
          </p:cNvPr>
          <p:cNvSpPr>
            <a:spLocks noGrp="1"/>
          </p:cNvSpPr>
          <p:nvPr>
            <p:ph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AEIOU is an investigative tool to help interpret observations gathered by ethnographic practices in the field. It is an Observation tool. Its two primary functions are to code data, and to develop building blocks of models that will ultimately address the objectives and issues of a client.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AEIOU stands for 5 elements to be coded:</a:t>
            </a:r>
          </a:p>
          <a:p>
            <a:pPr marL="0" indent="0">
              <a:buNone/>
            </a:pP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dirty="0">
                <a:latin typeface="Times New Roman" panose="02020603050405020304" pitchFamily="18" charset="0"/>
                <a:cs typeface="Times New Roman" panose="02020603050405020304" pitchFamily="18" charset="0"/>
              </a:rPr>
              <a:t>Activity</a:t>
            </a:r>
          </a:p>
          <a:p>
            <a:pPr>
              <a:buFont typeface="+mj-lt"/>
              <a:buAutoNum type="arabicPeriod"/>
            </a:pPr>
            <a:r>
              <a:rPr lang="en-US" dirty="0">
                <a:latin typeface="Times New Roman" panose="02020603050405020304" pitchFamily="18" charset="0"/>
                <a:cs typeface="Times New Roman" panose="02020603050405020304" pitchFamily="18" charset="0"/>
              </a:rPr>
              <a:t>Environment</a:t>
            </a:r>
          </a:p>
          <a:p>
            <a:pPr>
              <a:buFont typeface="+mj-lt"/>
              <a:buAutoNum type="arabicPeriod"/>
            </a:pPr>
            <a:r>
              <a:rPr lang="en-US" dirty="0">
                <a:latin typeface="Times New Roman" panose="02020603050405020304" pitchFamily="18" charset="0"/>
                <a:cs typeface="Times New Roman" panose="02020603050405020304" pitchFamily="18" charset="0"/>
              </a:rPr>
              <a:t>Interaction</a:t>
            </a:r>
          </a:p>
          <a:p>
            <a:pPr>
              <a:buFont typeface="+mj-lt"/>
              <a:buAutoNum type="arabicPeriod"/>
            </a:pPr>
            <a:r>
              <a:rPr lang="en-US" dirty="0">
                <a:latin typeface="Times New Roman" panose="02020603050405020304" pitchFamily="18" charset="0"/>
                <a:cs typeface="Times New Roman" panose="02020603050405020304" pitchFamily="18" charset="0"/>
              </a:rPr>
              <a:t>Objects</a:t>
            </a:r>
          </a:p>
          <a:p>
            <a:pPr>
              <a:buFont typeface="+mj-lt"/>
              <a:buAutoNum type="arabicPeriod"/>
            </a:pPr>
            <a:r>
              <a:rPr lang="en-US" dirty="0">
                <a:latin typeface="Times New Roman" panose="02020603050405020304" pitchFamily="18" charset="0"/>
                <a:cs typeface="Times New Roman" panose="02020603050405020304" pitchFamily="18" charset="0"/>
              </a:rPr>
              <a:t>Users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1897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9B4CE9-4714-408B-915B-9DE38E7B58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95400"/>
            <a:ext cx="8610600" cy="5105400"/>
          </a:xfrm>
          <a:prstGeom prst="rect">
            <a:avLst/>
          </a:prstGeom>
        </p:spPr>
      </p:pic>
    </p:spTree>
    <p:extLst>
      <p:ext uri="{BB962C8B-B14F-4D97-AF65-F5344CB8AC3E}">
        <p14:creationId xmlns:p14="http://schemas.microsoft.com/office/powerpoint/2010/main" val="2332794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DC171-9CFA-4E1A-916C-BEB7C2457B97}"/>
              </a:ext>
            </a:extLst>
          </p:cNvPr>
          <p:cNvSpPr>
            <a:spLocks noGrp="1"/>
          </p:cNvSpPr>
          <p:nvPr>
            <p:ph type="title"/>
          </p:nvPr>
        </p:nvSpPr>
        <p:spPr/>
        <p:txBody>
          <a:bodyPr/>
          <a:lstStyle/>
          <a:p>
            <a:r>
              <a:rPr lang="en-US" dirty="0"/>
              <a:t>Empathy Mapping </a:t>
            </a:r>
            <a:endParaRPr lang="en-IN" dirty="0"/>
          </a:p>
        </p:txBody>
      </p:sp>
      <p:sp>
        <p:nvSpPr>
          <p:cNvPr id="3" name="Content Placeholder 2">
            <a:extLst>
              <a:ext uri="{FF2B5EF4-FFF2-40B4-BE49-F238E27FC236}">
                <a16:creationId xmlns:a16="http://schemas.microsoft.com/office/drawing/2014/main" id="{961E12C0-2695-407B-BC57-DDCA2CB692AE}"/>
              </a:ext>
            </a:extLst>
          </p:cNvPr>
          <p:cNvSpPr>
            <a:spLocks noGrp="1"/>
          </p:cNvSpPr>
          <p:nvPr>
            <p:ph idx="1"/>
          </p:nvPr>
        </p:nvSpPr>
        <p:spPr/>
        <p:txBody>
          <a:bodyPr>
            <a:normAutofit/>
          </a:bodyPr>
          <a:lstStyle/>
          <a:p>
            <a:r>
              <a:rPr lang="en-US" sz="2800" b="0" i="0" dirty="0">
                <a:solidFill>
                  <a:srgbClr val="202124"/>
                </a:solidFill>
                <a:effectLst/>
                <a:latin typeface="Times New Roman" panose="02020603050405020304" pitchFamily="18" charset="0"/>
                <a:cs typeface="Times New Roman" panose="02020603050405020304" pitchFamily="18" charset="0"/>
              </a:rPr>
              <a:t>An empathy map is </a:t>
            </a:r>
            <a:r>
              <a:rPr lang="en-US" sz="2800" b="1" i="0" dirty="0">
                <a:solidFill>
                  <a:srgbClr val="202124"/>
                </a:solidFill>
                <a:effectLst/>
                <a:latin typeface="Times New Roman" panose="02020603050405020304" pitchFamily="18" charset="0"/>
                <a:cs typeface="Times New Roman" panose="02020603050405020304" pitchFamily="18" charset="0"/>
              </a:rPr>
              <a:t>a collaborative visualization used to articulate what we know about a particular type of user</a:t>
            </a:r>
            <a:r>
              <a:rPr lang="en-US" sz="2800" b="0" i="0" dirty="0">
                <a:solidFill>
                  <a:srgbClr val="202124"/>
                </a:solidFill>
                <a:effectLst/>
                <a:latin typeface="Times New Roman" panose="02020603050405020304" pitchFamily="18" charset="0"/>
                <a:cs typeface="Times New Roman" panose="02020603050405020304" pitchFamily="18" charset="0"/>
              </a:rPr>
              <a:t>. It externalizes knowledge about users in order to 1) create a shared understanding of user needs, and 2) aid in decision making.</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8330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BB622F2-97AD-4D9D-B856-1645FE28A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304800"/>
            <a:ext cx="5216354" cy="6248400"/>
          </a:xfrm>
          <a:prstGeom prst="rect">
            <a:avLst/>
          </a:prstGeom>
        </p:spPr>
      </p:pic>
    </p:spTree>
    <p:extLst>
      <p:ext uri="{BB962C8B-B14F-4D97-AF65-F5344CB8AC3E}">
        <p14:creationId xmlns:p14="http://schemas.microsoft.com/office/powerpoint/2010/main" val="2274271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55D0-77BC-4423-9CEF-1F0089465179}"/>
              </a:ext>
            </a:extLst>
          </p:cNvPr>
          <p:cNvSpPr>
            <a:spLocks noGrp="1"/>
          </p:cNvSpPr>
          <p:nvPr>
            <p:ph type="title"/>
          </p:nvPr>
        </p:nvSpPr>
        <p:spPr/>
        <p:txBody>
          <a:bodyPr/>
          <a:lstStyle/>
          <a:p>
            <a:r>
              <a:rPr lang="en-US" dirty="0"/>
              <a:t>Mind Mapping</a:t>
            </a:r>
            <a:endParaRPr lang="en-IN" dirty="0"/>
          </a:p>
        </p:txBody>
      </p:sp>
      <p:sp>
        <p:nvSpPr>
          <p:cNvPr id="3" name="Content Placeholder 2">
            <a:extLst>
              <a:ext uri="{FF2B5EF4-FFF2-40B4-BE49-F238E27FC236}">
                <a16:creationId xmlns:a16="http://schemas.microsoft.com/office/drawing/2014/main" id="{FB758438-B034-4E38-8B92-C758B70EF20E}"/>
              </a:ext>
            </a:extLst>
          </p:cNvPr>
          <p:cNvSpPr>
            <a:spLocks noGrp="1"/>
          </p:cNvSpPr>
          <p:nvPr>
            <p:ph idx="1"/>
          </p:nvPr>
        </p:nvSpPr>
        <p:spPr/>
        <p:txBody>
          <a:bodyPr/>
          <a:lstStyle/>
          <a:p>
            <a:r>
              <a:rPr lang="en-IN" sz="2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Mind mapping is the sheet on which all the thoughts are given a proper route and are classifies under specific headings based on the activities. It consists of all the random thoughts running through the mind when the topic name is heard</a:t>
            </a:r>
            <a:r>
              <a:rPr lang="en-IN" sz="32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79710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829</Words>
  <Application>Microsoft Office PowerPoint</Application>
  <PresentationFormat>On-screen Show (4:3)</PresentationFormat>
  <Paragraphs>63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ff6</vt:lpstr>
      <vt:lpstr>Source Sans Pro</vt:lpstr>
      <vt:lpstr>Times New Roman</vt:lpstr>
      <vt:lpstr>Office Theme</vt:lpstr>
      <vt:lpstr>GANDHINAGAR INSTITUTE OF TECHNOLGY</vt:lpstr>
      <vt:lpstr>Outline</vt:lpstr>
      <vt:lpstr>Introduction of Domain</vt:lpstr>
      <vt:lpstr>Problem Definition  </vt:lpstr>
      <vt:lpstr>  Observation through AEIOU</vt:lpstr>
      <vt:lpstr>PowerPoint Presentation</vt:lpstr>
      <vt:lpstr>Empathy Mapping </vt:lpstr>
      <vt:lpstr>PowerPoint Presentation</vt:lpstr>
      <vt:lpstr>Mind Mapping</vt:lpstr>
      <vt:lpstr>PowerPoint Presentation</vt:lpstr>
      <vt:lpstr>Ideation Canvas</vt:lpstr>
      <vt:lpstr>PowerPoint Presentation</vt:lpstr>
      <vt:lpstr> Product Development Canvas</vt:lpstr>
      <vt:lpstr>PowerPoint Presentation</vt:lpstr>
      <vt:lpstr>Learning Need Matrix</vt:lpstr>
      <vt:lpstr>PowerPoint Presentation</vt:lpstr>
      <vt:lpstr>Rough Prototype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GANDHINAGAR INSTITUTE OF TECHNOLGY</dc:title>
  <dc:creator>Kiran Patel</dc:creator>
  <cp:lastModifiedBy>Kabir Shah</cp:lastModifiedBy>
  <cp:revision>82</cp:revision>
  <dcterms:created xsi:type="dcterms:W3CDTF">2006-08-16T00:00:00Z</dcterms:created>
  <dcterms:modified xsi:type="dcterms:W3CDTF">2021-09-04T05:43:06Z</dcterms:modified>
</cp:coreProperties>
</file>