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5" r:id="rId2"/>
    <p:sldId id="296" r:id="rId3"/>
    <p:sldId id="297" r:id="rId4"/>
    <p:sldId id="301" r:id="rId5"/>
    <p:sldId id="303" r:id="rId6"/>
    <p:sldId id="304" r:id="rId7"/>
    <p:sldId id="311" r:id="rId8"/>
    <p:sldId id="305" r:id="rId9"/>
    <p:sldId id="306" r:id="rId10"/>
    <p:sldId id="307" r:id="rId11"/>
    <p:sldId id="308" r:id="rId12"/>
    <p:sldId id="309" r:id="rId13"/>
    <p:sldId id="312" r:id="rId14"/>
    <p:sldId id="310" r:id="rId15"/>
    <p:sldId id="31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82" d="100"/>
          <a:sy n="82"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0A679-8B86-42C5-98DE-7AD02C1CAED6}" type="datetimeFigureOut">
              <a:rPr lang="en-US" smtClean="0"/>
              <a:pPr/>
              <a:t>7/31/2021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A84F5-9337-45E8-853B-9A454E3D2175}" type="slidenum">
              <a:rPr lang="en-US" smtClean="0"/>
              <a:pPr/>
              <a:t>‹#›</a:t>
            </a:fld>
            <a:endParaRPr lang="en-US"/>
          </a:p>
        </p:txBody>
      </p:sp>
    </p:spTree>
    <p:extLst>
      <p:ext uri="{BB962C8B-B14F-4D97-AF65-F5344CB8AC3E}">
        <p14:creationId xmlns:p14="http://schemas.microsoft.com/office/powerpoint/2010/main" val="251646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t="-27000" b="-2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299" y="5851570"/>
            <a:ext cx="8001000" cy="762000"/>
          </a:xfrm>
        </p:spPr>
        <p:txBody>
          <a:bodyPr>
            <a:noAutofit/>
          </a:bodyPr>
          <a:lstStyle/>
          <a:p>
            <a:r>
              <a:rPr lang="en-US" sz="2800" b="1" dirty="0">
                <a:latin typeface="Times New Roman" pitchFamily="18" charset="0"/>
                <a:cs typeface="Times New Roman" pitchFamily="18" charset="0"/>
              </a:rPr>
              <a:t>GANDHINAGAR INSTITUTE OF TECHNOLGY</a:t>
            </a:r>
          </a:p>
        </p:txBody>
      </p:sp>
      <p:sp>
        <p:nvSpPr>
          <p:cNvPr id="5" name="TextBox 4"/>
          <p:cNvSpPr txBox="1"/>
          <p:nvPr/>
        </p:nvSpPr>
        <p:spPr>
          <a:xfrm>
            <a:off x="940899" y="404578"/>
            <a:ext cx="7772400" cy="1846659"/>
          </a:xfrm>
          <a:prstGeom prst="rect">
            <a:avLst/>
          </a:prstGeom>
          <a:noFill/>
        </p:spPr>
        <p:txBody>
          <a:bodyPr wrap="square" rtlCol="0">
            <a:spAutoFit/>
          </a:bodyPr>
          <a:lstStyle/>
          <a:p>
            <a:pPr algn="ctr"/>
            <a:r>
              <a:rPr lang="en-US" sz="3500" b="1" dirty="0">
                <a:latin typeface="Times New Roman" pitchFamily="18" charset="0"/>
                <a:cs typeface="Times New Roman" pitchFamily="18" charset="0"/>
              </a:rPr>
              <a:t>Design Engineering II A</a:t>
            </a:r>
          </a:p>
          <a:p>
            <a:pPr algn="ctr"/>
            <a:r>
              <a:rPr lang="en-US" sz="1600" b="1" dirty="0">
                <a:latin typeface="Times New Roman" pitchFamily="18" charset="0"/>
                <a:cs typeface="Times New Roman" pitchFamily="18" charset="0"/>
              </a:rPr>
              <a:t>Monthly Assessment II Presentation</a:t>
            </a:r>
          </a:p>
          <a:p>
            <a:pPr algn="ctr"/>
            <a:r>
              <a:rPr lang="en-IN" sz="2800" b="1" kern="100" dirty="0">
                <a:effectLst/>
                <a:latin typeface="Arial" panose="020B0604020202020204" pitchFamily="34" charset="0"/>
                <a:ea typeface="SimSun" panose="02010600030101010101" pitchFamily="2" charset="-122"/>
                <a:cs typeface="Mangal" panose="02040503050203030202" pitchFamily="18" charset="0"/>
              </a:rPr>
              <a:t>Unique ID Management</a:t>
            </a:r>
            <a:endParaRPr lang="en-IN" sz="2800" kern="100" dirty="0">
              <a:effectLst/>
              <a:latin typeface="Liberation Serif"/>
              <a:ea typeface="SimSun" panose="02010600030101010101" pitchFamily="2" charset="-122"/>
              <a:cs typeface="Mangal" panose="02040503050203030202" pitchFamily="18" charset="0"/>
            </a:endParaRPr>
          </a:p>
          <a:p>
            <a:pPr algn="ctr"/>
            <a:endParaRPr lang="en-US" sz="3500" b="1" dirty="0">
              <a:latin typeface="Times New Roman" pitchFamily="18" charset="0"/>
              <a:cs typeface="Times New Roman" pitchFamily="18" charset="0"/>
            </a:endParaRPr>
          </a:p>
        </p:txBody>
      </p:sp>
      <p:sp>
        <p:nvSpPr>
          <p:cNvPr id="6" name="TextBox 5"/>
          <p:cNvSpPr txBox="1"/>
          <p:nvPr/>
        </p:nvSpPr>
        <p:spPr>
          <a:xfrm>
            <a:off x="850408" y="4048108"/>
            <a:ext cx="7772400" cy="707886"/>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Guided By</a:t>
            </a:r>
          </a:p>
          <a:p>
            <a:pPr algn="ctr"/>
            <a:r>
              <a:rPr lang="en-US" sz="2000" b="1" dirty="0">
                <a:latin typeface="Times New Roman" pitchFamily="18" charset="0"/>
                <a:cs typeface="Times New Roman" pitchFamily="18" charset="0"/>
              </a:rPr>
              <a:t>Prof. </a:t>
            </a:r>
            <a:r>
              <a:rPr lang="en-US" sz="2000" b="1" dirty="0" err="1">
                <a:latin typeface="Times New Roman" pitchFamily="18" charset="0"/>
                <a:cs typeface="Times New Roman" pitchFamily="18" charset="0"/>
              </a:rPr>
              <a:t>Sejal</a:t>
            </a:r>
            <a:r>
              <a:rPr lang="en-US" sz="2000" b="1" dirty="0">
                <a:latin typeface="Times New Roman" pitchFamily="18" charset="0"/>
                <a:cs typeface="Times New Roman" pitchFamily="18" charset="0"/>
              </a:rPr>
              <a:t> Bhavsar</a:t>
            </a: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4191000" y="4765586"/>
            <a:ext cx="1447800" cy="1066800"/>
          </a:xfrm>
          <a:prstGeom prst="rect">
            <a:avLst/>
          </a:prstGeom>
        </p:spPr>
      </p:pic>
      <p:sp>
        <p:nvSpPr>
          <p:cNvPr id="8" name="TextBox 7"/>
          <p:cNvSpPr txBox="1"/>
          <p:nvPr/>
        </p:nvSpPr>
        <p:spPr>
          <a:xfrm>
            <a:off x="958077" y="2263371"/>
            <a:ext cx="7557063" cy="2246769"/>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Presented By </a:t>
            </a:r>
          </a:p>
          <a:p>
            <a:pPr algn="ctr"/>
            <a:r>
              <a:rPr lang="en-US" sz="2000" b="1" dirty="0">
                <a:latin typeface="Times New Roman" pitchFamily="18" charset="0"/>
                <a:cs typeface="Times New Roman" pitchFamily="18" charset="0"/>
              </a:rPr>
              <a:t>GIT_DE_2A</a:t>
            </a:r>
            <a:r>
              <a:rPr lang="en-US" sz="2000" b="1">
                <a:latin typeface="Times New Roman" pitchFamily="18" charset="0"/>
                <a:cs typeface="Times New Roman" pitchFamily="18" charset="0"/>
              </a:rPr>
              <a:t>_07</a:t>
            </a:r>
            <a:endParaRPr lang="en-US" sz="2000" b="1" dirty="0">
              <a:latin typeface="Times New Roman" pitchFamily="18" charset="0"/>
              <a:cs typeface="Times New Roman" pitchFamily="18" charset="0"/>
            </a:endParaRPr>
          </a:p>
          <a:p>
            <a:pPr algn="ctr"/>
            <a:r>
              <a:rPr lang="en-US" sz="2000" b="1" dirty="0">
                <a:latin typeface="Times New Roman" pitchFamily="18" charset="0"/>
                <a:cs typeface="Times New Roman" pitchFamily="18" charset="0"/>
              </a:rPr>
              <a:t>Sahil Panchal( 190120107080)</a:t>
            </a:r>
          </a:p>
          <a:p>
            <a:pPr algn="ctr"/>
            <a:r>
              <a:rPr lang="en-US" sz="2000" b="1" dirty="0">
                <a:latin typeface="Times New Roman" pitchFamily="18" charset="0"/>
                <a:cs typeface="Times New Roman" pitchFamily="18" charset="0"/>
              </a:rPr>
              <a:t>Vishwas Patel( 190120107112)</a:t>
            </a:r>
          </a:p>
          <a:p>
            <a:pPr algn="ctr"/>
            <a:r>
              <a:rPr lang="en-US" sz="2000" b="1" dirty="0">
                <a:latin typeface="Times New Roman" pitchFamily="18" charset="0"/>
                <a:cs typeface="Times New Roman" pitchFamily="18" charset="0"/>
              </a:rPr>
              <a:t>Kabir Shah( 190120107147)</a:t>
            </a:r>
          </a:p>
          <a:p>
            <a:pPr algn="ctr"/>
            <a:endParaRPr lang="en-US" sz="2000" b="1" dirty="0">
              <a:latin typeface="Times New Roman" pitchFamily="18" charset="0"/>
              <a:cs typeface="Times New Roman" pitchFamily="18" charset="0"/>
            </a:endParaRPr>
          </a:p>
          <a:p>
            <a:pPr algn="ct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69748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7F00-2D65-43ED-BA92-41673B2C6AB5}"/>
              </a:ext>
            </a:extLst>
          </p:cNvPr>
          <p:cNvSpPr>
            <a:spLocks noGrp="1"/>
          </p:cNvSpPr>
          <p:nvPr>
            <p:ph type="title"/>
          </p:nvPr>
        </p:nvSpPr>
        <p:spPr/>
        <p:txBody>
          <a:bodyPr>
            <a:normAutofit/>
          </a:bodyPr>
          <a:lstStyle/>
          <a:p>
            <a:r>
              <a:rPr lang="en-US" dirty="0"/>
              <a:t>Product Development Canvas</a:t>
            </a:r>
            <a:endParaRPr lang="en-IN" dirty="0"/>
          </a:p>
        </p:txBody>
      </p:sp>
      <p:sp>
        <p:nvSpPr>
          <p:cNvPr id="8" name="Content Placeholder 7">
            <a:extLst>
              <a:ext uri="{FF2B5EF4-FFF2-40B4-BE49-F238E27FC236}">
                <a16:creationId xmlns:a16="http://schemas.microsoft.com/office/drawing/2014/main" id="{30E522C7-B4A7-4531-80C8-38E48979B813}"/>
              </a:ext>
            </a:extLst>
          </p:cNvPr>
          <p:cNvSpPr>
            <a:spLocks noGrp="1"/>
          </p:cNvSpPr>
          <p:nvPr>
            <p:ph idx="1"/>
          </p:nvPr>
        </p:nvSpPr>
        <p:spPr/>
        <p:txBody>
          <a:bodyPr/>
          <a:lstStyle/>
          <a:p>
            <a:r>
              <a:rPr lang="en-IN" sz="1800"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Product development canvas deals with: </a:t>
            </a:r>
          </a:p>
          <a:p>
            <a:pPr marL="0" indent="0">
              <a:buNone/>
            </a:pPr>
            <a:endParaRPr lang="en-IN" sz="1800" kern="100" dirty="0">
              <a:effectLst/>
              <a:latin typeface="Liberation Serif"/>
              <a:ea typeface="SimSun" panose="02010600030101010101" pitchFamily="2" charset="-122"/>
              <a:cs typeface="Mangal" panose="02040503050203030202" pitchFamily="18" charset="0"/>
            </a:endParaRPr>
          </a:p>
          <a:p>
            <a:r>
              <a:rPr lang="en-IN" sz="1800" b="1" kern="100" dirty="0">
                <a:solidFill>
                  <a:srgbClr val="222222"/>
                </a:solidFill>
                <a:effectLst/>
                <a:latin typeface="Arial" panose="020B0604020202020204" pitchFamily="34" charset="0"/>
                <a:ea typeface="SimSun" panose="02010600030101010101" pitchFamily="2" charset="-122"/>
              </a:rPr>
              <a:t>Purpose:</a:t>
            </a:r>
            <a:r>
              <a:rPr lang="en-IN" sz="1800" kern="100" dirty="0">
                <a:solidFill>
                  <a:srgbClr val="222222"/>
                </a:solidFill>
                <a:effectLst/>
                <a:latin typeface="Arial" panose="020B0604020202020204" pitchFamily="34" charset="0"/>
                <a:ea typeface="SimSun" panose="02010600030101010101" pitchFamily="2" charset="-122"/>
              </a:rPr>
              <a:t> Why the product was designed</a:t>
            </a:r>
          </a:p>
          <a:p>
            <a:r>
              <a:rPr lang="en-IN" sz="1800" b="1"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People:</a:t>
            </a:r>
            <a:r>
              <a:rPr lang="en-IN" sz="1800"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 For whom the product was designed</a:t>
            </a:r>
            <a:endParaRPr lang="en-IN" sz="1800" kern="100" dirty="0">
              <a:effectLst/>
              <a:latin typeface="Liberation Serif"/>
              <a:ea typeface="SimSun" panose="02010600030101010101" pitchFamily="2" charset="-122"/>
              <a:cs typeface="Mangal" panose="02040503050203030202" pitchFamily="18" charset="0"/>
            </a:endParaRPr>
          </a:p>
          <a:p>
            <a:r>
              <a:rPr lang="en-IN" sz="1800" b="1"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Product Experience:</a:t>
            </a:r>
            <a:r>
              <a:rPr lang="en-IN" sz="1800"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 How was the product after using it for first time?</a:t>
            </a:r>
            <a:endParaRPr lang="en-IN" sz="1800" kern="100" dirty="0">
              <a:effectLst/>
              <a:latin typeface="Liberation Serif"/>
              <a:ea typeface="SimSun" panose="02010600030101010101" pitchFamily="2" charset="-122"/>
              <a:cs typeface="Mangal" panose="02040503050203030202" pitchFamily="18" charset="0"/>
            </a:endParaRPr>
          </a:p>
          <a:p>
            <a:r>
              <a:rPr lang="en-IN" sz="1800" b="1"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Product Function:</a:t>
            </a:r>
            <a:r>
              <a:rPr lang="en-IN" sz="1800"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 What was the function of the product?</a:t>
            </a:r>
            <a:endParaRPr lang="en-IN" sz="1800" kern="100" dirty="0">
              <a:effectLst/>
              <a:latin typeface="Liberation Serif"/>
              <a:ea typeface="SimSun" panose="02010600030101010101" pitchFamily="2" charset="-122"/>
              <a:cs typeface="Mangal" panose="02040503050203030202" pitchFamily="18" charset="0"/>
            </a:endParaRPr>
          </a:p>
          <a:p>
            <a:r>
              <a:rPr lang="en-IN" sz="1800" b="1"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Product Feature: </a:t>
            </a:r>
            <a:r>
              <a:rPr lang="en-IN" sz="1800"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What are the features?</a:t>
            </a:r>
            <a:endParaRPr lang="en-IN" sz="1800" kern="100" dirty="0">
              <a:effectLst/>
              <a:latin typeface="Liberation Serif"/>
              <a:ea typeface="SimSun" panose="02010600030101010101" pitchFamily="2" charset="-122"/>
              <a:cs typeface="Mangal" panose="02040503050203030202" pitchFamily="18" charset="0"/>
            </a:endParaRPr>
          </a:p>
          <a:p>
            <a:r>
              <a:rPr lang="en-IN" sz="1800" b="1"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Components:</a:t>
            </a:r>
            <a:r>
              <a:rPr lang="en-IN" sz="1800"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 What things were used to make the product?</a:t>
            </a:r>
            <a:endParaRPr lang="en-IN" sz="1800" kern="100" dirty="0">
              <a:effectLst/>
              <a:latin typeface="Liberation Serif"/>
              <a:ea typeface="SimSun" panose="02010600030101010101" pitchFamily="2" charset="-122"/>
              <a:cs typeface="Mangal" panose="02040503050203030202" pitchFamily="18" charset="0"/>
            </a:endParaRPr>
          </a:p>
          <a:p>
            <a:r>
              <a:rPr lang="en-IN" sz="1800" b="1"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Customer Revalidation:</a:t>
            </a:r>
            <a:r>
              <a:rPr lang="en-IN" sz="1800"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 Testing is done here by the user for its proper functionality</a:t>
            </a:r>
            <a:endParaRPr lang="en-IN" sz="1800" kern="100" dirty="0">
              <a:effectLst/>
              <a:latin typeface="Liberation Serif"/>
              <a:ea typeface="SimSun" panose="02010600030101010101" pitchFamily="2" charset="-122"/>
              <a:cs typeface="Mangal" panose="02040503050203030202" pitchFamily="18" charset="0"/>
            </a:endParaRPr>
          </a:p>
          <a:p>
            <a:r>
              <a:rPr lang="en-IN" sz="1800" b="1" kern="100" dirty="0">
                <a:solidFill>
                  <a:srgbClr val="222222"/>
                </a:solidFill>
                <a:effectLst/>
                <a:latin typeface="Arial" panose="020B0604020202020204" pitchFamily="34" charset="0"/>
                <a:ea typeface="SimSun" panose="02010600030101010101" pitchFamily="2" charset="-122"/>
              </a:rPr>
              <a:t>Reject, Redesign, Retain:</a:t>
            </a:r>
            <a:r>
              <a:rPr lang="en-IN" sz="1800" kern="100" dirty="0">
                <a:solidFill>
                  <a:srgbClr val="222222"/>
                </a:solidFill>
                <a:effectLst/>
                <a:latin typeface="Arial" panose="020B0604020202020204" pitchFamily="34" charset="0"/>
                <a:ea typeface="SimSun" panose="02010600030101010101" pitchFamily="2" charset="-122"/>
              </a:rPr>
              <a:t> It consists of what things were rejected by the user, what changes are to be done and what things need not to be done.</a:t>
            </a:r>
            <a:endParaRPr lang="en-IN" dirty="0"/>
          </a:p>
        </p:txBody>
      </p:sp>
    </p:spTree>
    <p:extLst>
      <p:ext uri="{BB962C8B-B14F-4D97-AF65-F5344CB8AC3E}">
        <p14:creationId xmlns:p14="http://schemas.microsoft.com/office/powerpoint/2010/main" val="168899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B14A15-964F-41FB-87B1-0BF1B7A1B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282"/>
            <a:ext cx="9144000" cy="6781435"/>
          </a:xfrm>
          <a:prstGeom prst="rect">
            <a:avLst/>
          </a:prstGeom>
        </p:spPr>
      </p:pic>
    </p:spTree>
    <p:extLst>
      <p:ext uri="{BB962C8B-B14F-4D97-AF65-F5344CB8AC3E}">
        <p14:creationId xmlns:p14="http://schemas.microsoft.com/office/powerpoint/2010/main" val="98304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6E53-0767-4405-B55C-AC8FF2C6DEBA}"/>
              </a:ext>
            </a:extLst>
          </p:cNvPr>
          <p:cNvSpPr>
            <a:spLocks noGrp="1"/>
          </p:cNvSpPr>
          <p:nvPr>
            <p:ph type="title"/>
          </p:nvPr>
        </p:nvSpPr>
        <p:spPr/>
        <p:txBody>
          <a:bodyPr/>
          <a:lstStyle/>
          <a:p>
            <a:r>
              <a:rPr lang="en-US" dirty="0"/>
              <a:t>Mind Mapping</a:t>
            </a:r>
            <a:endParaRPr lang="en-IN" dirty="0"/>
          </a:p>
        </p:txBody>
      </p:sp>
      <p:sp>
        <p:nvSpPr>
          <p:cNvPr id="3" name="Content Placeholder 2">
            <a:extLst>
              <a:ext uri="{FF2B5EF4-FFF2-40B4-BE49-F238E27FC236}">
                <a16:creationId xmlns:a16="http://schemas.microsoft.com/office/drawing/2014/main" id="{4ECB9C41-6335-4B09-B8C0-3EC0CB2D68E5}"/>
              </a:ext>
            </a:extLst>
          </p:cNvPr>
          <p:cNvSpPr>
            <a:spLocks noGrp="1"/>
          </p:cNvSpPr>
          <p:nvPr>
            <p:ph idx="1"/>
          </p:nvPr>
        </p:nvSpPr>
        <p:spPr/>
        <p:txBody>
          <a:bodyPr/>
          <a:lstStyle/>
          <a:p>
            <a:r>
              <a:rPr lang="en-IN" sz="1800" kern="100" dirty="0">
                <a:solidFill>
                  <a:srgbClr val="222222"/>
                </a:solidFill>
                <a:effectLst/>
                <a:latin typeface="Arial" panose="020B0604020202020204" pitchFamily="34" charset="0"/>
                <a:ea typeface="SimSun" panose="02010600030101010101" pitchFamily="2" charset="-122"/>
              </a:rPr>
              <a:t>Mind mapping is the sheet on which all the thoughts are given a proper route and are classifies under specific headings based on the activities. It consists of all the random thoughts running through the mind when the topic name is heard</a:t>
            </a:r>
            <a:endParaRPr lang="en-IN" dirty="0"/>
          </a:p>
        </p:txBody>
      </p:sp>
    </p:spTree>
    <p:extLst>
      <p:ext uri="{BB962C8B-B14F-4D97-AF65-F5344CB8AC3E}">
        <p14:creationId xmlns:p14="http://schemas.microsoft.com/office/powerpoint/2010/main" val="415504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252A22-BCB2-4D5C-ADE7-31644AA57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018110" y="-38104"/>
            <a:ext cx="5336381" cy="7239002"/>
          </a:xfrm>
          <a:prstGeom prst="rect">
            <a:avLst/>
          </a:prstGeom>
        </p:spPr>
      </p:pic>
    </p:spTree>
    <p:extLst>
      <p:ext uri="{BB962C8B-B14F-4D97-AF65-F5344CB8AC3E}">
        <p14:creationId xmlns:p14="http://schemas.microsoft.com/office/powerpoint/2010/main" val="212495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99D2-D987-4D5D-BE2F-01372E7FE5E1}"/>
              </a:ext>
            </a:extLst>
          </p:cNvPr>
          <p:cNvSpPr>
            <a:spLocks noGrp="1"/>
          </p:cNvSpPr>
          <p:nvPr>
            <p:ph type="title"/>
          </p:nvPr>
        </p:nvSpPr>
        <p:spPr/>
        <p:txBody>
          <a:bodyPr/>
          <a:lstStyle/>
          <a:p>
            <a:r>
              <a:rPr lang="en-US" dirty="0"/>
              <a:t>Learning Need Matrix</a:t>
            </a:r>
            <a:endParaRPr lang="en-IN" dirty="0"/>
          </a:p>
        </p:txBody>
      </p:sp>
      <p:sp>
        <p:nvSpPr>
          <p:cNvPr id="3" name="Content Placeholder 2">
            <a:extLst>
              <a:ext uri="{FF2B5EF4-FFF2-40B4-BE49-F238E27FC236}">
                <a16:creationId xmlns:a16="http://schemas.microsoft.com/office/drawing/2014/main" id="{80C1257C-9563-4EFB-97A1-B5ABA9CA7382}"/>
              </a:ext>
            </a:extLst>
          </p:cNvPr>
          <p:cNvSpPr>
            <a:spLocks noGrp="1"/>
          </p:cNvSpPr>
          <p:nvPr>
            <p:ph type="subTitle" idx="4294967295"/>
          </p:nvPr>
        </p:nvSpPr>
        <p:spPr>
          <a:xfrm>
            <a:off x="0" y="1417638"/>
            <a:ext cx="8991600" cy="3687762"/>
          </a:xfrm>
        </p:spPr>
        <p:txBody>
          <a:bodyPr>
            <a:normAutofit/>
          </a:bodyPr>
          <a:lstStyle/>
          <a:p>
            <a:r>
              <a:rPr lang="en-US" sz="1800" b="0" i="0" dirty="0">
                <a:effectLst/>
                <a:latin typeface="Arial" panose="020B0604020202020204" pitchFamily="34" charset="0"/>
                <a:cs typeface="Arial" panose="020B0604020202020204" pitchFamily="34" charset="0"/>
              </a:rPr>
              <a:t>The purpose of LNM is to identify the requirements of learning among the team members. While a new product/process is under development based on a unique idea (to reduce the level of difficulty faced by a user), the team members need to learn and explore a lot of new skills and documents, methods and guidelines</a:t>
            </a:r>
            <a:r>
              <a:rPr lang="en-US" sz="1800" b="0" i="0" dirty="0">
                <a:solidFill>
                  <a:srgbClr val="666666"/>
                </a:solidFill>
                <a:effectLst/>
                <a:latin typeface="Arial" panose="020B0604020202020204" pitchFamily="34" charset="0"/>
                <a:cs typeface="Arial" panose="020B0604020202020204" pitchFamily="34" charset="0"/>
              </a:rPr>
              <a:t>.</a:t>
            </a:r>
          </a:p>
          <a:p>
            <a:r>
              <a:rPr lang="en-US" sz="1800" b="0" i="0" dirty="0">
                <a:effectLst/>
                <a:latin typeface="Arial" panose="020B0604020202020204" pitchFamily="34" charset="0"/>
                <a:cs typeface="Arial" panose="020B0604020202020204" pitchFamily="34" charset="0"/>
              </a:rPr>
              <a:t>The LNM is containing a quadratic layout. From center (the concept under development), it needs to have mention of learning/exploring requirements in each quadrant representing a specific type of skill acquisition.</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7140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EBD7DD-6C97-4BDE-ADE2-E3B16646E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42999"/>
            <a:ext cx="8417141" cy="5004129"/>
          </a:xfrm>
          <a:prstGeom prst="rect">
            <a:avLst/>
          </a:prstGeom>
        </p:spPr>
      </p:pic>
    </p:spTree>
    <p:extLst>
      <p:ext uri="{BB962C8B-B14F-4D97-AF65-F5344CB8AC3E}">
        <p14:creationId xmlns:p14="http://schemas.microsoft.com/office/powerpoint/2010/main" val="322268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solidFill>
                  <a:schemeClr val="accent5">
                    <a:lumMod val="75000"/>
                  </a:schemeClr>
                </a:solidFill>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457200" y="1295400"/>
            <a:ext cx="8229600" cy="5105400"/>
          </a:xfrm>
        </p:spPr>
        <p:txBody>
          <a:bodyPr>
            <a:normAutofit/>
          </a:bodyPr>
          <a:lstStyle/>
          <a:p>
            <a:r>
              <a:rPr lang="en-US" sz="2800" dirty="0">
                <a:latin typeface="Times New Roman" panose="02020603050405020304" pitchFamily="18" charset="0"/>
                <a:cs typeface="Times New Roman" panose="02020603050405020304" pitchFamily="18" charset="0"/>
              </a:rPr>
              <a:t>Introduction</a:t>
            </a:r>
          </a:p>
          <a:p>
            <a:r>
              <a:rPr lang="en-US" sz="2800" dirty="0">
                <a:latin typeface="Times New Roman" panose="02020603050405020304" pitchFamily="18" charset="0"/>
                <a:cs typeface="Times New Roman" panose="02020603050405020304" pitchFamily="18" charset="0"/>
              </a:rPr>
              <a:t>Empathy Canvas </a:t>
            </a:r>
          </a:p>
          <a:p>
            <a:r>
              <a:rPr lang="en-US" sz="2800" dirty="0">
                <a:latin typeface="Times New Roman" panose="02020603050405020304" pitchFamily="18" charset="0"/>
                <a:cs typeface="Times New Roman" panose="02020603050405020304" pitchFamily="18" charset="0"/>
              </a:rPr>
              <a:t>AEIOU Canvas</a:t>
            </a:r>
          </a:p>
          <a:p>
            <a:r>
              <a:rPr lang="en-US" sz="2800" dirty="0">
                <a:latin typeface="Times New Roman" panose="02020603050405020304" pitchFamily="18" charset="0"/>
                <a:cs typeface="Times New Roman" panose="02020603050405020304" pitchFamily="18" charset="0"/>
              </a:rPr>
              <a:t>Ideation Canvas </a:t>
            </a:r>
          </a:p>
          <a:p>
            <a:r>
              <a:rPr lang="en-US" sz="2800" dirty="0">
                <a:latin typeface="Times New Roman" panose="02020603050405020304" pitchFamily="18" charset="0"/>
                <a:cs typeface="Times New Roman" panose="02020603050405020304" pitchFamily="18" charset="0"/>
              </a:rPr>
              <a:t> Product Development Canvas </a:t>
            </a:r>
          </a:p>
          <a:p>
            <a:r>
              <a:rPr lang="en-US" sz="2800" dirty="0">
                <a:latin typeface="Times New Roman" panose="02020603050405020304" pitchFamily="18" charset="0"/>
                <a:cs typeface="Times New Roman" panose="02020603050405020304" pitchFamily="18" charset="0"/>
              </a:rPr>
              <a:t>Mind Mapping </a:t>
            </a:r>
          </a:p>
          <a:p>
            <a:r>
              <a:rPr lang="en-US" sz="2800" dirty="0">
                <a:latin typeface="Times New Roman" panose="02020603050405020304" pitchFamily="18" charset="0"/>
                <a:cs typeface="Times New Roman" panose="02020603050405020304" pitchFamily="18" charset="0"/>
              </a:rPr>
              <a:t>Learning Need Matrix</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14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1B05-3270-4CAE-9104-7E791C213494}"/>
              </a:ext>
            </a:extLst>
          </p:cNvPr>
          <p:cNvSpPr>
            <a:spLocks noGrp="1"/>
          </p:cNvSpPr>
          <p:nvPr>
            <p:ph type="title"/>
          </p:nvPr>
        </p:nvSpPr>
        <p:spPr/>
        <p:txBody>
          <a:bodyPr/>
          <a:lstStyle/>
          <a:p>
            <a:r>
              <a:rPr lang="en-US" dirty="0"/>
              <a:t>Introduction of Domain</a:t>
            </a:r>
            <a:endParaRPr lang="en-IN" dirty="0"/>
          </a:p>
        </p:txBody>
      </p:sp>
      <p:sp>
        <p:nvSpPr>
          <p:cNvPr id="3" name="Content Placeholder 2">
            <a:extLst>
              <a:ext uri="{FF2B5EF4-FFF2-40B4-BE49-F238E27FC236}">
                <a16:creationId xmlns:a16="http://schemas.microsoft.com/office/drawing/2014/main" id="{956599B6-CA1E-4DED-81A6-F89ABA078A7A}"/>
              </a:ext>
            </a:extLst>
          </p:cNvPr>
          <p:cNvSpPr>
            <a:spLocks noGrp="1"/>
          </p:cNvSpPr>
          <p:nvPr>
            <p:ph idx="1"/>
          </p:nvPr>
        </p:nvSpPr>
        <p:spPr>
          <a:xfrm>
            <a:off x="457201" y="1600201"/>
            <a:ext cx="4114800" cy="4267200"/>
          </a:xfrm>
        </p:spPr>
        <p:txBody>
          <a:bodyPr>
            <a:normAutofit/>
          </a:bodyPr>
          <a:lstStyle/>
          <a:p>
            <a:pPr marL="0" indent="0" algn="just">
              <a:buNone/>
            </a:pPr>
            <a:r>
              <a:rPr lang="en-IN" sz="1800" kern="100" dirty="0">
                <a:solidFill>
                  <a:srgbClr val="222222"/>
                </a:solidFill>
                <a:effectLst/>
                <a:latin typeface="Arial" panose="020B0604020202020204" pitchFamily="34" charset="0"/>
                <a:ea typeface="SimSun" panose="02010600030101010101" pitchFamily="2" charset="-122"/>
              </a:rPr>
              <a:t>The </a:t>
            </a:r>
            <a:r>
              <a:rPr lang="en-IN" sz="1800" b="1" kern="100" dirty="0">
                <a:solidFill>
                  <a:srgbClr val="222222"/>
                </a:solidFill>
                <a:effectLst/>
                <a:latin typeface="Arial" panose="020B0604020202020204" pitchFamily="34" charset="0"/>
                <a:ea typeface="SimSun" panose="02010600030101010101" pitchFamily="2" charset="-122"/>
              </a:rPr>
              <a:t>Unique ID management</a:t>
            </a:r>
            <a:r>
              <a:rPr lang="en-IN" sz="1800" kern="100" dirty="0">
                <a:solidFill>
                  <a:srgbClr val="222222"/>
                </a:solidFill>
                <a:effectLst/>
                <a:latin typeface="Arial" panose="020B0604020202020204" pitchFamily="34" charset="0"/>
                <a:ea typeface="SimSun" panose="02010600030101010101" pitchFamily="2" charset="-122"/>
              </a:rPr>
              <a:t> is about maintaining a unique number for each and every citizen of the county. It will simplify the task of identity for an individual. Every citizen should have unique identification to find out personal information in each and every department or services wherever the citizen goes or do work. Unique identity can be provided with a birth certificate. After attaining age of 18 every citizen should be provided with a password to access the site which is assigned to apply for ID.</a:t>
            </a:r>
            <a:r>
              <a:rPr lang="en-US" sz="1800" dirty="0"/>
              <a:t>    </a:t>
            </a:r>
            <a:endParaRPr lang="en-IN" sz="1800" dirty="0"/>
          </a:p>
        </p:txBody>
      </p:sp>
      <p:pic>
        <p:nvPicPr>
          <p:cNvPr id="8" name="Picture 7">
            <a:extLst>
              <a:ext uri="{FF2B5EF4-FFF2-40B4-BE49-F238E27FC236}">
                <a16:creationId xmlns:a16="http://schemas.microsoft.com/office/drawing/2014/main" id="{2ECF58D8-C041-489B-A828-D5C733288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1295400"/>
            <a:ext cx="4114800" cy="3590730"/>
          </a:xfrm>
          <a:prstGeom prst="rect">
            <a:avLst/>
          </a:prstGeom>
        </p:spPr>
      </p:pic>
    </p:spTree>
    <p:extLst>
      <p:ext uri="{BB962C8B-B14F-4D97-AF65-F5344CB8AC3E}">
        <p14:creationId xmlns:p14="http://schemas.microsoft.com/office/powerpoint/2010/main" val="262666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36B51EE-BAE2-4E44-8DF3-5703B0CE171B}"/>
              </a:ext>
            </a:extLst>
          </p:cNvPr>
          <p:cNvSpPr>
            <a:spLocks noGrp="1"/>
          </p:cNvSpPr>
          <p:nvPr>
            <p:ph type="title"/>
          </p:nvPr>
        </p:nvSpPr>
        <p:spPr/>
        <p:txBody>
          <a:bodyPr/>
          <a:lstStyle/>
          <a:p>
            <a:r>
              <a:rPr lang="en-US" dirty="0"/>
              <a:t>Empathy Canvas </a:t>
            </a:r>
            <a:endParaRPr lang="en-IN" dirty="0"/>
          </a:p>
        </p:txBody>
      </p:sp>
      <p:sp>
        <p:nvSpPr>
          <p:cNvPr id="12" name="Content Placeholder 11">
            <a:extLst>
              <a:ext uri="{FF2B5EF4-FFF2-40B4-BE49-F238E27FC236}">
                <a16:creationId xmlns:a16="http://schemas.microsoft.com/office/drawing/2014/main" id="{BD6E26F3-4A9A-48A0-936F-36DE346492F6}"/>
              </a:ext>
            </a:extLst>
          </p:cNvPr>
          <p:cNvSpPr>
            <a:spLocks noGrp="1"/>
          </p:cNvSpPr>
          <p:nvPr>
            <p:ph idx="1"/>
          </p:nvPr>
        </p:nvSpPr>
        <p:spPr/>
        <p:txBody>
          <a:bodyPr>
            <a:normAutofit/>
          </a:bodyPr>
          <a:lstStyle/>
          <a:p>
            <a:r>
              <a:rPr lang="en-IN" sz="2000" kern="100" dirty="0">
                <a:effectLst/>
                <a:latin typeface="Arial" panose="020B0604020202020204" pitchFamily="34" charset="0"/>
                <a:ea typeface="SimSun" panose="02010600030101010101" pitchFamily="2" charset="-122"/>
              </a:rPr>
              <a:t>It deals with the users, stakeholders, activities and story boarding</a:t>
            </a:r>
            <a:endParaRPr lang="en-IN" sz="2000" dirty="0"/>
          </a:p>
        </p:txBody>
      </p:sp>
    </p:spTree>
    <p:extLst>
      <p:ext uri="{BB962C8B-B14F-4D97-AF65-F5344CB8AC3E}">
        <p14:creationId xmlns:p14="http://schemas.microsoft.com/office/powerpoint/2010/main" val="214549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B8E5A9-F1A7-4B34-904E-BDDCCEF7C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0"/>
            <a:ext cx="6096000" cy="6858000"/>
          </a:xfrm>
          <a:prstGeom prst="rect">
            <a:avLst/>
          </a:prstGeom>
        </p:spPr>
      </p:pic>
    </p:spTree>
    <p:extLst>
      <p:ext uri="{BB962C8B-B14F-4D97-AF65-F5344CB8AC3E}">
        <p14:creationId xmlns:p14="http://schemas.microsoft.com/office/powerpoint/2010/main" val="238713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F1DB-E9F9-4015-B22F-B0FCCFD53EB2}"/>
              </a:ext>
            </a:extLst>
          </p:cNvPr>
          <p:cNvSpPr>
            <a:spLocks noGrp="1"/>
          </p:cNvSpPr>
          <p:nvPr>
            <p:ph type="title"/>
          </p:nvPr>
        </p:nvSpPr>
        <p:spPr/>
        <p:txBody>
          <a:bodyPr/>
          <a:lstStyle/>
          <a:p>
            <a:r>
              <a:rPr lang="en-US" dirty="0"/>
              <a:t>AEIOU Canvas</a:t>
            </a:r>
            <a:endParaRPr lang="en-IN" dirty="0"/>
          </a:p>
        </p:txBody>
      </p:sp>
      <p:sp>
        <p:nvSpPr>
          <p:cNvPr id="4" name="Content Placeholder 3">
            <a:extLst>
              <a:ext uri="{FF2B5EF4-FFF2-40B4-BE49-F238E27FC236}">
                <a16:creationId xmlns:a16="http://schemas.microsoft.com/office/drawing/2014/main" id="{D8D7FE9B-1E6C-4510-9EA0-38273F5E366F}"/>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AEIOU is an investigative tool to help interpret observations gathered by ethnographic practices in the field. It is an Observation tool. Its two primary functions are to code data, and to develop building blocks of models that will ultimately address the objectives and issues of a client.</a:t>
            </a:r>
            <a:r>
              <a:rPr lang="en-US" sz="1800" dirty="0"/>
              <a:t> </a:t>
            </a:r>
          </a:p>
          <a:p>
            <a:r>
              <a:rPr lang="en-US" sz="1800" dirty="0">
                <a:latin typeface="Arial" panose="020B0604020202020204" pitchFamily="34" charset="0"/>
                <a:cs typeface="Arial" panose="020B0604020202020204" pitchFamily="34" charset="0"/>
              </a:rPr>
              <a:t>AEIOU stands for 5 elements to be coded:</a:t>
            </a:r>
          </a:p>
          <a:p>
            <a:pPr marL="0" indent="0">
              <a:buNone/>
            </a:pPr>
            <a:endParaRPr lang="en-US" sz="1800" dirty="0">
              <a:latin typeface="Arial" panose="020B0604020202020204" pitchFamily="34" charset="0"/>
              <a:cs typeface="Arial" panose="020B0604020202020204" pitchFamily="34" charset="0"/>
            </a:endParaRPr>
          </a:p>
          <a:p>
            <a:pPr>
              <a:buFont typeface="+mj-lt"/>
              <a:buAutoNum type="arabicPeriod"/>
            </a:pPr>
            <a:r>
              <a:rPr lang="en-US" sz="1800" dirty="0">
                <a:latin typeface="Arial" panose="020B0604020202020204" pitchFamily="34" charset="0"/>
                <a:cs typeface="Arial" panose="020B0604020202020204" pitchFamily="34" charset="0"/>
              </a:rPr>
              <a:t>Activity</a:t>
            </a:r>
          </a:p>
          <a:p>
            <a:pPr>
              <a:buFont typeface="+mj-lt"/>
              <a:buAutoNum type="arabicPeriod"/>
            </a:pPr>
            <a:r>
              <a:rPr lang="en-US" sz="1800" dirty="0">
                <a:latin typeface="Arial" panose="020B0604020202020204" pitchFamily="34" charset="0"/>
                <a:cs typeface="Arial" panose="020B0604020202020204" pitchFamily="34" charset="0"/>
              </a:rPr>
              <a:t>Environment</a:t>
            </a:r>
          </a:p>
          <a:p>
            <a:pPr>
              <a:buFont typeface="+mj-lt"/>
              <a:buAutoNum type="arabicPeriod"/>
            </a:pPr>
            <a:r>
              <a:rPr lang="en-US" sz="1800" dirty="0">
                <a:latin typeface="Arial" panose="020B0604020202020204" pitchFamily="34" charset="0"/>
                <a:cs typeface="Arial" panose="020B0604020202020204" pitchFamily="34" charset="0"/>
              </a:rPr>
              <a:t>Interaction</a:t>
            </a:r>
          </a:p>
          <a:p>
            <a:pPr>
              <a:buFont typeface="+mj-lt"/>
              <a:buAutoNum type="arabicPeriod"/>
            </a:pPr>
            <a:r>
              <a:rPr lang="en-US" sz="1800" dirty="0">
                <a:latin typeface="Arial" panose="020B0604020202020204" pitchFamily="34" charset="0"/>
                <a:cs typeface="Arial" panose="020B0604020202020204" pitchFamily="34" charset="0"/>
              </a:rPr>
              <a:t>Objects</a:t>
            </a:r>
          </a:p>
          <a:p>
            <a:pPr>
              <a:buFont typeface="+mj-lt"/>
              <a:buAutoNum type="arabicPeriod"/>
            </a:pPr>
            <a:r>
              <a:rPr lang="en-US" sz="1800" dirty="0">
                <a:latin typeface="Arial" panose="020B0604020202020204" pitchFamily="34" charset="0"/>
                <a:cs typeface="Arial" panose="020B0604020202020204" pitchFamily="34" charset="0"/>
              </a:rPr>
              <a:t>Users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508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BC9AF3-9DBE-4C87-9B65-51AA18F66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11" y="1066800"/>
            <a:ext cx="8864424" cy="4878256"/>
          </a:xfrm>
          <a:prstGeom prst="rect">
            <a:avLst/>
          </a:prstGeom>
        </p:spPr>
      </p:pic>
    </p:spTree>
    <p:extLst>
      <p:ext uri="{BB962C8B-B14F-4D97-AF65-F5344CB8AC3E}">
        <p14:creationId xmlns:p14="http://schemas.microsoft.com/office/powerpoint/2010/main" val="308376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00F03A-9458-4779-9F8E-26E6C08E2F1A}"/>
              </a:ext>
            </a:extLst>
          </p:cNvPr>
          <p:cNvSpPr>
            <a:spLocks noGrp="1"/>
          </p:cNvSpPr>
          <p:nvPr>
            <p:ph idx="4294967295"/>
          </p:nvPr>
        </p:nvSpPr>
        <p:spPr>
          <a:xfrm>
            <a:off x="0" y="1600200"/>
            <a:ext cx="8229600" cy="4525963"/>
          </a:xfrm>
        </p:spPr>
        <p:txBody>
          <a:bodyPr/>
          <a:lstStyle/>
          <a:p>
            <a:pPr>
              <a:lnSpc>
                <a:spcPct val="115000"/>
              </a:lnSpc>
              <a:spcAft>
                <a:spcPts val="700"/>
              </a:spcAft>
            </a:pPr>
            <a:r>
              <a:rPr lang="en-IN" sz="1800"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Ideation canvas consists of activities that are done at that particular place during observation, people that were present involved in the activity, under what situation the observation and interaction was done with the people and at what location also what are the possible solutions that come to the mind. </a:t>
            </a:r>
            <a:endParaRPr lang="en-IN" sz="1800" kern="100" dirty="0">
              <a:effectLst/>
              <a:latin typeface="Liberation Serif"/>
              <a:ea typeface="SimSun" panose="02010600030101010101" pitchFamily="2" charset="-122"/>
              <a:cs typeface="Mangal" panose="02040503050203030202" pitchFamily="18" charset="0"/>
            </a:endParaRPr>
          </a:p>
          <a:p>
            <a:pPr>
              <a:lnSpc>
                <a:spcPct val="115000"/>
              </a:lnSpc>
              <a:spcAft>
                <a:spcPts val="700"/>
              </a:spcAft>
            </a:pPr>
            <a:r>
              <a:rPr lang="en-IN" sz="1800"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Ideation Canvas deals with 4 things: </a:t>
            </a:r>
          </a:p>
          <a:p>
            <a:pPr>
              <a:lnSpc>
                <a:spcPct val="115000"/>
              </a:lnSpc>
              <a:spcAft>
                <a:spcPts val="700"/>
              </a:spcAft>
            </a:pPr>
            <a:r>
              <a:rPr lang="en-IN" sz="1800" kern="100" dirty="0">
                <a:solidFill>
                  <a:srgbClr val="222222"/>
                </a:solidFill>
                <a:latin typeface="Arial" panose="020B0604020202020204" pitchFamily="34" charset="0"/>
                <a:ea typeface="SimSun" panose="02010600030101010101" pitchFamily="2" charset="-122"/>
                <a:cs typeface="Mangal" panose="02040503050203030202" pitchFamily="18" charset="0"/>
              </a:rPr>
              <a:t>People</a:t>
            </a:r>
          </a:p>
          <a:p>
            <a:pPr>
              <a:lnSpc>
                <a:spcPct val="115000"/>
              </a:lnSpc>
              <a:spcAft>
                <a:spcPts val="700"/>
              </a:spcAft>
            </a:pPr>
            <a:r>
              <a:rPr lang="en-IN" sz="1800"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Activities</a:t>
            </a:r>
          </a:p>
          <a:p>
            <a:pPr>
              <a:lnSpc>
                <a:spcPct val="115000"/>
              </a:lnSpc>
              <a:spcAft>
                <a:spcPts val="700"/>
              </a:spcAft>
            </a:pPr>
            <a:r>
              <a:rPr lang="en-IN" sz="1800" kern="100" dirty="0">
                <a:solidFill>
                  <a:srgbClr val="222222"/>
                </a:solidFill>
                <a:latin typeface="Arial" panose="020B0604020202020204" pitchFamily="34" charset="0"/>
                <a:ea typeface="SimSun" panose="02010600030101010101" pitchFamily="2" charset="-122"/>
                <a:cs typeface="Mangal" panose="02040503050203030202" pitchFamily="18" charset="0"/>
              </a:rPr>
              <a:t>Situation/Context/Location</a:t>
            </a:r>
          </a:p>
          <a:p>
            <a:pPr>
              <a:lnSpc>
                <a:spcPct val="115000"/>
              </a:lnSpc>
              <a:spcAft>
                <a:spcPts val="700"/>
              </a:spcAft>
            </a:pPr>
            <a:r>
              <a:rPr lang="en-IN" sz="1800" kern="100" dirty="0">
                <a:solidFill>
                  <a:srgbClr val="222222"/>
                </a:solidFill>
                <a:effectLst/>
                <a:latin typeface="Arial" panose="020B0604020202020204" pitchFamily="34" charset="0"/>
                <a:ea typeface="SimSun" panose="02010600030101010101" pitchFamily="2" charset="-122"/>
                <a:cs typeface="Mangal" panose="02040503050203030202" pitchFamily="18" charset="0"/>
              </a:rPr>
              <a:t>Props/P</a:t>
            </a:r>
            <a:r>
              <a:rPr lang="en-IN" sz="1800" kern="100" dirty="0">
                <a:solidFill>
                  <a:srgbClr val="222222"/>
                </a:solidFill>
                <a:latin typeface="Arial" panose="020B0604020202020204" pitchFamily="34" charset="0"/>
                <a:ea typeface="SimSun" panose="02010600030101010101" pitchFamily="2" charset="-122"/>
                <a:cs typeface="Mangal" panose="02040503050203030202" pitchFamily="18" charset="0"/>
              </a:rPr>
              <a:t>ossible solution</a:t>
            </a:r>
            <a:endParaRPr lang="en-IN" sz="1800" kern="100" dirty="0">
              <a:effectLst/>
              <a:latin typeface="Liberation Serif"/>
              <a:ea typeface="SimSun" panose="02010600030101010101" pitchFamily="2" charset="-122"/>
              <a:cs typeface="Mangal" panose="02040503050203030202" pitchFamily="18" charset="0"/>
            </a:endParaRPr>
          </a:p>
          <a:p>
            <a:pPr marL="0" indent="0">
              <a:buNone/>
            </a:pPr>
            <a:endParaRPr lang="en-IN" dirty="0"/>
          </a:p>
        </p:txBody>
      </p:sp>
      <p:sp>
        <p:nvSpPr>
          <p:cNvPr id="2" name="Title 1">
            <a:extLst>
              <a:ext uri="{FF2B5EF4-FFF2-40B4-BE49-F238E27FC236}">
                <a16:creationId xmlns:a16="http://schemas.microsoft.com/office/drawing/2014/main" id="{F227E361-B201-4BD8-970A-A1F9D703D28F}"/>
              </a:ext>
            </a:extLst>
          </p:cNvPr>
          <p:cNvSpPr>
            <a:spLocks noGrp="1"/>
          </p:cNvSpPr>
          <p:nvPr>
            <p:ph type="title" idx="4294967295"/>
          </p:nvPr>
        </p:nvSpPr>
        <p:spPr>
          <a:xfrm>
            <a:off x="0" y="274638"/>
            <a:ext cx="8229600" cy="1143000"/>
          </a:xfrm>
        </p:spPr>
        <p:txBody>
          <a:bodyPr/>
          <a:lstStyle/>
          <a:p>
            <a:r>
              <a:rPr lang="en-US" dirty="0"/>
              <a:t>Ideation Canvas</a:t>
            </a:r>
            <a:endParaRPr lang="en-IN" dirty="0"/>
          </a:p>
        </p:txBody>
      </p:sp>
    </p:spTree>
    <p:extLst>
      <p:ext uri="{BB962C8B-B14F-4D97-AF65-F5344CB8AC3E}">
        <p14:creationId xmlns:p14="http://schemas.microsoft.com/office/powerpoint/2010/main" val="377339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42E1CA-DEDB-4FBA-A8A3-1F03D792E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9314"/>
            <a:ext cx="9144000" cy="5059371"/>
          </a:xfrm>
          <a:prstGeom prst="rect">
            <a:avLst/>
          </a:prstGeom>
        </p:spPr>
      </p:pic>
    </p:spTree>
    <p:extLst>
      <p:ext uri="{BB962C8B-B14F-4D97-AF65-F5344CB8AC3E}">
        <p14:creationId xmlns:p14="http://schemas.microsoft.com/office/powerpoint/2010/main" val="539324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618</TotalTime>
  <Words>570</Words>
  <Application>Microsoft Office PowerPoint</Application>
  <PresentationFormat>On-screen Show (4:3)</PresentationFormat>
  <Paragraphs>57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Liberation Serif</vt:lpstr>
      <vt:lpstr>Times New Roman</vt:lpstr>
      <vt:lpstr>Office Theme</vt:lpstr>
      <vt:lpstr>GANDHINAGAR INSTITUTE OF TECHNOLGY</vt:lpstr>
      <vt:lpstr>Outline</vt:lpstr>
      <vt:lpstr>Introduction of Domain</vt:lpstr>
      <vt:lpstr>Empathy Canvas </vt:lpstr>
      <vt:lpstr>PowerPoint Presentation</vt:lpstr>
      <vt:lpstr>AEIOU Canvas</vt:lpstr>
      <vt:lpstr>PowerPoint Presentation</vt:lpstr>
      <vt:lpstr>Ideation Canvas</vt:lpstr>
      <vt:lpstr>PowerPoint Presentation</vt:lpstr>
      <vt:lpstr>Product Development Canvas</vt:lpstr>
      <vt:lpstr>PowerPoint Presentation</vt:lpstr>
      <vt:lpstr>Mind Mapping</vt:lpstr>
      <vt:lpstr>PowerPoint Presentation</vt:lpstr>
      <vt:lpstr>Learning Need Matrix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GANDHINAGAR INSTITUTE OF TECHNOLGY</dc:title>
  <dc:creator>Kiran Patel</dc:creator>
  <cp:lastModifiedBy>Kabir Shah</cp:lastModifiedBy>
  <cp:revision>97</cp:revision>
  <dcterms:created xsi:type="dcterms:W3CDTF">2006-08-16T00:00:00Z</dcterms:created>
  <dcterms:modified xsi:type="dcterms:W3CDTF">2021-07-31T04:44:38Z</dcterms:modified>
</cp:coreProperties>
</file>