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nter" charset="1" panose="020B0502030000000004"/>
      <p:regular r:id="rId15"/>
    </p:embeddedFont>
    <p:embeddedFont>
      <p:font typeface="Inter Bold" charset="1" panose="020B0802030000000004"/>
      <p:regular r:id="rId16"/>
    </p:embeddedFont>
    <p:embeddedFont>
      <p:font typeface="KG Primary Penmanship" charset="1" panose="0200050600000002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01218" y="2856293"/>
            <a:ext cx="5853487" cy="6402007"/>
          </a:xfrm>
          <a:custGeom>
            <a:avLst/>
            <a:gdLst/>
            <a:ahLst/>
            <a:cxnLst/>
            <a:rect r="r" b="b" t="t" l="l"/>
            <a:pathLst>
              <a:path h="6402007" w="5853487">
                <a:moveTo>
                  <a:pt x="0" y="0"/>
                </a:moveTo>
                <a:lnTo>
                  <a:pt x="5853487" y="0"/>
                </a:lnTo>
                <a:lnTo>
                  <a:pt x="5853487" y="6402007"/>
                </a:lnTo>
                <a:lnTo>
                  <a:pt x="0" y="6402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55" t="0" r="-913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73093" y="8833329"/>
            <a:ext cx="1900642" cy="190064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8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43868" y="9783650"/>
            <a:ext cx="1900642" cy="190064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8D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02709" y="439144"/>
            <a:ext cx="4183641" cy="1539877"/>
          </a:xfrm>
          <a:custGeom>
            <a:avLst/>
            <a:gdLst/>
            <a:ahLst/>
            <a:cxnLst/>
            <a:rect r="r" b="b" t="t" l="l"/>
            <a:pathLst>
              <a:path h="1539877" w="4183641">
                <a:moveTo>
                  <a:pt x="0" y="0"/>
                </a:moveTo>
                <a:lnTo>
                  <a:pt x="4183641" y="0"/>
                </a:lnTo>
                <a:lnTo>
                  <a:pt x="4183641" y="1539877"/>
                </a:lnTo>
                <a:lnTo>
                  <a:pt x="0" y="1539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96" t="-68369" r="-10207" b="-69024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23062" y="4389727"/>
            <a:ext cx="10378156" cy="1131231"/>
            <a:chOff x="0" y="0"/>
            <a:chExt cx="13837542" cy="150830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1347268" cy="1508308"/>
              <a:chOff x="0" y="0"/>
              <a:chExt cx="3513131" cy="46697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513131" cy="466974"/>
              </a:xfrm>
              <a:custGeom>
                <a:avLst/>
                <a:gdLst/>
                <a:ahLst/>
                <a:cxnLst/>
                <a:rect r="r" b="b" t="t" l="l"/>
                <a:pathLst>
                  <a:path h="466974" w="3513131">
                    <a:moveTo>
                      <a:pt x="35350" y="0"/>
                    </a:moveTo>
                    <a:lnTo>
                      <a:pt x="3477780" y="0"/>
                    </a:lnTo>
                    <a:cubicBezTo>
                      <a:pt x="3497304" y="0"/>
                      <a:pt x="3513131" y="15827"/>
                      <a:pt x="3513131" y="35350"/>
                    </a:cubicBezTo>
                    <a:lnTo>
                      <a:pt x="3513131" y="431624"/>
                    </a:lnTo>
                    <a:cubicBezTo>
                      <a:pt x="3513131" y="441000"/>
                      <a:pt x="3509406" y="449991"/>
                      <a:pt x="3502777" y="456621"/>
                    </a:cubicBezTo>
                    <a:cubicBezTo>
                      <a:pt x="3496147" y="463250"/>
                      <a:pt x="3487156" y="466974"/>
                      <a:pt x="3477780" y="466974"/>
                    </a:cubicBezTo>
                    <a:lnTo>
                      <a:pt x="35350" y="466974"/>
                    </a:lnTo>
                    <a:cubicBezTo>
                      <a:pt x="25975" y="466974"/>
                      <a:pt x="16983" y="463250"/>
                      <a:pt x="10354" y="456621"/>
                    </a:cubicBezTo>
                    <a:cubicBezTo>
                      <a:pt x="3724" y="449991"/>
                      <a:pt x="0" y="441000"/>
                      <a:pt x="0" y="431624"/>
                    </a:cubicBezTo>
                    <a:lnTo>
                      <a:pt x="0" y="35350"/>
                    </a:lnTo>
                    <a:cubicBezTo>
                      <a:pt x="0" y="25975"/>
                      <a:pt x="3724" y="16983"/>
                      <a:pt x="10354" y="10354"/>
                    </a:cubicBezTo>
                    <a:cubicBezTo>
                      <a:pt x="16983" y="3724"/>
                      <a:pt x="25975" y="0"/>
                      <a:pt x="35350" y="0"/>
                    </a:cubicBezTo>
                    <a:close/>
                  </a:path>
                </a:pathLst>
              </a:custGeom>
              <a:solidFill>
                <a:srgbClr val="EEA9C5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3513131" cy="5145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35227" y="200449"/>
              <a:ext cx="13702315" cy="998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52"/>
                </a:lnSpc>
                <a:spcBef>
                  <a:spcPct val="0"/>
                </a:spcBef>
              </a:pPr>
              <a:r>
                <a:rPr lang="en-US" sz="4466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   </a:t>
              </a:r>
              <a:r>
                <a:rPr lang="en-US" sz="4466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Mental Health and Well Being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77228" y="2167962"/>
            <a:ext cx="9535587" cy="970058"/>
            <a:chOff x="0" y="0"/>
            <a:chExt cx="12714116" cy="129341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2714116" cy="1293410"/>
              <a:chOff x="0" y="0"/>
              <a:chExt cx="2511430" cy="25548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511430" cy="255488"/>
              </a:xfrm>
              <a:custGeom>
                <a:avLst/>
                <a:gdLst/>
                <a:ahLst/>
                <a:cxnLst/>
                <a:rect r="r" b="b" t="t" l="l"/>
                <a:pathLst>
                  <a:path h="255488" w="2511430">
                    <a:moveTo>
                      <a:pt x="41407" y="0"/>
                    </a:moveTo>
                    <a:lnTo>
                      <a:pt x="2470024" y="0"/>
                    </a:lnTo>
                    <a:cubicBezTo>
                      <a:pt x="2481005" y="0"/>
                      <a:pt x="2491537" y="4362"/>
                      <a:pt x="2499303" y="12128"/>
                    </a:cubicBezTo>
                    <a:cubicBezTo>
                      <a:pt x="2507068" y="19893"/>
                      <a:pt x="2511430" y="30425"/>
                      <a:pt x="2511430" y="41407"/>
                    </a:cubicBezTo>
                    <a:lnTo>
                      <a:pt x="2511430" y="214082"/>
                    </a:lnTo>
                    <a:cubicBezTo>
                      <a:pt x="2511430" y="236950"/>
                      <a:pt x="2492892" y="255488"/>
                      <a:pt x="2470024" y="255488"/>
                    </a:cubicBezTo>
                    <a:lnTo>
                      <a:pt x="41407" y="255488"/>
                    </a:lnTo>
                    <a:cubicBezTo>
                      <a:pt x="30425" y="255488"/>
                      <a:pt x="19893" y="251126"/>
                      <a:pt x="12128" y="243361"/>
                    </a:cubicBezTo>
                    <a:cubicBezTo>
                      <a:pt x="4362" y="235595"/>
                      <a:pt x="0" y="225063"/>
                      <a:pt x="0" y="214082"/>
                    </a:cubicBezTo>
                    <a:lnTo>
                      <a:pt x="0" y="41407"/>
                    </a:lnTo>
                    <a:cubicBezTo>
                      <a:pt x="0" y="30425"/>
                      <a:pt x="4362" y="19893"/>
                      <a:pt x="12128" y="12128"/>
                    </a:cubicBezTo>
                    <a:cubicBezTo>
                      <a:pt x="19893" y="4362"/>
                      <a:pt x="30425" y="0"/>
                      <a:pt x="41407" y="0"/>
                    </a:cubicBezTo>
                    <a:close/>
                  </a:path>
                </a:pathLst>
              </a:custGeom>
              <a:solidFill>
                <a:srgbClr val="EEA9C5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2511430" cy="3031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56703" y="287381"/>
              <a:ext cx="12000711" cy="569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74"/>
                </a:lnSpc>
                <a:spcBef>
                  <a:spcPct val="0"/>
                </a:spcBef>
              </a:pPr>
              <a:r>
                <a:rPr lang="en-US" b="true" sz="2624">
                  <a:solidFill>
                    <a:srgbClr val="11333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YOUR PATH TO CLARITY AND CALM STARTS HERE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74530" y="-189336"/>
            <a:ext cx="6530962" cy="65309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589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0878" y="1632687"/>
            <a:ext cx="5698429" cy="5235431"/>
          </a:xfrm>
          <a:custGeom>
            <a:avLst/>
            <a:gdLst/>
            <a:ahLst/>
            <a:cxnLst/>
            <a:rect r="r" b="b" t="t" l="l"/>
            <a:pathLst>
              <a:path h="5235431" w="5698429">
                <a:moveTo>
                  <a:pt x="0" y="0"/>
                </a:moveTo>
                <a:lnTo>
                  <a:pt x="5698429" y="0"/>
                </a:lnTo>
                <a:lnTo>
                  <a:pt x="5698429" y="5235431"/>
                </a:lnTo>
                <a:lnTo>
                  <a:pt x="0" y="5235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17732" y="3153901"/>
            <a:ext cx="10577985" cy="811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3"/>
              </a:lnSpc>
              <a:spcBef>
                <a:spcPct val="0"/>
              </a:spcBef>
            </a:pPr>
            <a:r>
              <a:rPr lang="en-US" b="true" sz="4752">
                <a:solidFill>
                  <a:srgbClr val="11333E"/>
                </a:solidFill>
                <a:latin typeface="Inter Bold"/>
                <a:ea typeface="Inter Bold"/>
                <a:cs typeface="Inter Bold"/>
                <a:sym typeface="Inter Bold"/>
              </a:rPr>
              <a:t>Connect to Therapists Anonymously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088430" y="-1746157"/>
            <a:ext cx="2170870" cy="217087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589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60445" y="9509476"/>
            <a:ext cx="2170870" cy="217087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589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217732" y="4694753"/>
            <a:ext cx="11104909" cy="148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>
                <a:solidFill>
                  <a:srgbClr val="11333E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Users can find and connect with therapists without having to disclose any personal information. No more uncomfortable data sharing—just seamless, private interactions powered by the solidity blockchain.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45668" y="1426421"/>
            <a:ext cx="6250693" cy="62506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C8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85435" y="-1085435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55126" y="9597528"/>
            <a:ext cx="2170870" cy="217087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400049" y="2080802"/>
            <a:ext cx="4941931" cy="4941931"/>
          </a:xfrm>
          <a:custGeom>
            <a:avLst/>
            <a:gdLst/>
            <a:ahLst/>
            <a:cxnLst/>
            <a:rect r="r" b="b" t="t" l="l"/>
            <a:pathLst>
              <a:path h="4941931" w="4941931">
                <a:moveTo>
                  <a:pt x="0" y="0"/>
                </a:moveTo>
                <a:lnTo>
                  <a:pt x="4941931" y="0"/>
                </a:lnTo>
                <a:lnTo>
                  <a:pt x="4941931" y="4941931"/>
                </a:lnTo>
                <a:lnTo>
                  <a:pt x="0" y="4941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85435" y="4494617"/>
            <a:ext cx="10660233" cy="196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9"/>
              </a:lnSpc>
              <a:spcBef>
                <a:spcPct val="0"/>
              </a:spcBef>
            </a:pPr>
            <a:r>
              <a:rPr lang="en-US" sz="2813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Secure AI Chatbot: The AI chatbot provides a safe and confidential environment for users to chat and seek preliminary support. No personal data is required to engage with the chatbot, maintaining user anonymity at all times.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212786"/>
            <a:ext cx="7530087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b="true" sz="4799">
                <a:solidFill>
                  <a:srgbClr val="11333E"/>
                </a:solidFill>
                <a:latin typeface="Inter Bold"/>
                <a:ea typeface="Inter Bold"/>
                <a:cs typeface="Inter Bold"/>
                <a:sym typeface="Inter Bold"/>
              </a:rPr>
              <a:t>AI Chatbot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780" y="829114"/>
            <a:ext cx="6250693" cy="62506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8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34996" y="-547257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8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799596" y="8986594"/>
            <a:ext cx="2170870" cy="217087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85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085435" y="-547257"/>
            <a:ext cx="2170870" cy="217087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85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52770" y="1028700"/>
            <a:ext cx="5219230" cy="5595666"/>
          </a:xfrm>
          <a:custGeom>
            <a:avLst/>
            <a:gdLst/>
            <a:ahLst/>
            <a:cxnLst/>
            <a:rect r="r" b="b" t="t" l="l"/>
            <a:pathLst>
              <a:path h="5595666" w="5219230">
                <a:moveTo>
                  <a:pt x="0" y="0"/>
                </a:moveTo>
                <a:lnTo>
                  <a:pt x="5219230" y="0"/>
                </a:lnTo>
                <a:lnTo>
                  <a:pt x="5219230" y="5595666"/>
                </a:lnTo>
                <a:lnTo>
                  <a:pt x="0" y="5595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53367" y="6775403"/>
            <a:ext cx="3662634" cy="3662634"/>
          </a:xfrm>
          <a:custGeom>
            <a:avLst/>
            <a:gdLst/>
            <a:ahLst/>
            <a:cxnLst/>
            <a:rect r="r" b="b" t="t" l="l"/>
            <a:pathLst>
              <a:path h="3662634" w="3662634">
                <a:moveTo>
                  <a:pt x="0" y="0"/>
                </a:moveTo>
                <a:lnTo>
                  <a:pt x="3662634" y="0"/>
                </a:lnTo>
                <a:lnTo>
                  <a:pt x="3662634" y="3662634"/>
                </a:lnTo>
                <a:lnTo>
                  <a:pt x="0" y="3662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687502" y="4604656"/>
            <a:ext cx="9232929" cy="428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Blockchain Integration: Utilizing blockchain technology to ensure secure and transparent transactions. This feature enhances the trust and reliability of the platform.</a:t>
            </a:r>
          </a:p>
          <a:p>
            <a:pPr algn="l">
              <a:lnSpc>
                <a:spcPts val="3850"/>
              </a:lnSpc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Smart Contracts: Implementing smart contracts for automating agreements between users and therapists. This ensures that all terms are met without requiring intermediary involvement, maintaining privacy and efficiency.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87502" y="3496308"/>
            <a:ext cx="10318364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11333E"/>
                </a:solidFill>
                <a:latin typeface="Inter Bold"/>
                <a:ea typeface="Inter Bold"/>
                <a:cs typeface="Inter Bold"/>
                <a:sym typeface="Inter Bold"/>
              </a:rPr>
              <a:t>Blockchain and Smart Contracts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3485" y="487589"/>
            <a:ext cx="7092504" cy="70925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17616" y="-902746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55126" y="9505154"/>
            <a:ext cx="2170870" cy="217087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10389" y="1436937"/>
            <a:ext cx="2596904" cy="259690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045989" y="-902746"/>
            <a:ext cx="2170870" cy="21708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C66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547565" y="1436937"/>
            <a:ext cx="3235754" cy="2994543"/>
          </a:xfrm>
          <a:custGeom>
            <a:avLst/>
            <a:gdLst/>
            <a:ahLst/>
            <a:cxnLst/>
            <a:rect r="r" b="b" t="t" l="l"/>
            <a:pathLst>
              <a:path h="2994543" w="3235754">
                <a:moveTo>
                  <a:pt x="0" y="0"/>
                </a:moveTo>
                <a:lnTo>
                  <a:pt x="3235754" y="0"/>
                </a:lnTo>
                <a:lnTo>
                  <a:pt x="3235754" y="2994544"/>
                </a:lnTo>
                <a:lnTo>
                  <a:pt x="0" y="299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48462" y="4635998"/>
            <a:ext cx="3711697" cy="2238617"/>
          </a:xfrm>
          <a:custGeom>
            <a:avLst/>
            <a:gdLst/>
            <a:ahLst/>
            <a:cxnLst/>
            <a:rect r="r" b="b" t="t" l="l"/>
            <a:pathLst>
              <a:path h="2238617" w="3711697">
                <a:moveTo>
                  <a:pt x="0" y="0"/>
                </a:moveTo>
                <a:lnTo>
                  <a:pt x="3711697" y="0"/>
                </a:lnTo>
                <a:lnTo>
                  <a:pt x="3711697" y="2238617"/>
                </a:lnTo>
                <a:lnTo>
                  <a:pt x="0" y="2238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3817721"/>
            <a:ext cx="6513299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Next.js and React.js: For building a robust and dynamic front-end interface, ensuring a seamless user experience.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Flask: To handle the back-end services, offering a lightweight and efficient framework for API development.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Generative AI: Used to power the AI chatbot, providing personalized and insightful interactions.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838959"/>
            <a:ext cx="7530087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b="true" sz="4799">
                <a:solidFill>
                  <a:srgbClr val="11333E"/>
                </a:solidFill>
                <a:latin typeface="Inter Bold"/>
                <a:ea typeface="Inter Bold"/>
                <a:cs typeface="Inter Bold"/>
                <a:sym typeface="Inter Bold"/>
              </a:rPr>
              <a:t>Technology Stack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1441" y="779125"/>
            <a:ext cx="6250693" cy="62506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34996" y="-547257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799596" y="8986594"/>
            <a:ext cx="2170870" cy="217087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085435" y="-547257"/>
            <a:ext cx="2170870" cy="217087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312866" y="3481379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76393" y="2721441"/>
            <a:ext cx="7391642" cy="3714436"/>
            <a:chOff x="0" y="0"/>
            <a:chExt cx="9855523" cy="495258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510844"/>
              <a:ext cx="9855523" cy="344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0"/>
                </a:lnSpc>
              </a:pPr>
              <a:r>
                <a:rPr lang="en-US" sz="2964">
                  <a:solidFill>
                    <a:srgbClr val="11333E"/>
                  </a:solidFill>
                  <a:latin typeface="Inter"/>
                  <a:ea typeface="Inter"/>
                  <a:cs typeface="Inter"/>
                  <a:sym typeface="Inter"/>
                </a:rPr>
                <a:t>Pictures showing the user journey from interacting with the AI chatbot to finding a therapist</a:t>
              </a:r>
            </a:p>
            <a:p>
              <a:pPr algn="l">
                <a:lnSpc>
                  <a:spcPts val="4150"/>
                </a:lnSpc>
              </a:pPr>
            </a:p>
            <a:p>
              <a:pPr algn="l">
                <a:lnSpc>
                  <a:spcPts val="4150"/>
                </a:lnSpc>
                <a:spcBef>
                  <a:spcPct val="0"/>
                </a:spcBef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95250"/>
              <a:ext cx="9536550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11333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User Flow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393" y="779125"/>
            <a:ext cx="6250693" cy="62506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34996" y="-547257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799596" y="8986594"/>
            <a:ext cx="2170870" cy="217087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085435" y="-547257"/>
            <a:ext cx="2170870" cy="217087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6509" y="2699622"/>
            <a:ext cx="8689345" cy="4887757"/>
          </a:xfrm>
          <a:custGeom>
            <a:avLst/>
            <a:gdLst/>
            <a:ahLst/>
            <a:cxnLst/>
            <a:rect r="r" b="b" t="t" l="l"/>
            <a:pathLst>
              <a:path h="4887757" w="8689345">
                <a:moveTo>
                  <a:pt x="0" y="0"/>
                </a:moveTo>
                <a:lnTo>
                  <a:pt x="8689345" y="0"/>
                </a:lnTo>
                <a:lnTo>
                  <a:pt x="8689345" y="4887756"/>
                </a:lnTo>
                <a:lnTo>
                  <a:pt x="0" y="4887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04126" y="165250"/>
            <a:ext cx="8641895" cy="4861066"/>
          </a:xfrm>
          <a:custGeom>
            <a:avLst/>
            <a:gdLst/>
            <a:ahLst/>
            <a:cxnLst/>
            <a:rect r="r" b="b" t="t" l="l"/>
            <a:pathLst>
              <a:path h="4861066" w="8641895">
                <a:moveTo>
                  <a:pt x="0" y="0"/>
                </a:moveTo>
                <a:lnTo>
                  <a:pt x="8641894" y="0"/>
                </a:lnTo>
                <a:lnTo>
                  <a:pt x="8641894" y="4861066"/>
                </a:lnTo>
                <a:lnTo>
                  <a:pt x="0" y="4861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V="true">
            <a:off x="8825854" y="3904471"/>
            <a:ext cx="678271" cy="123902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9504126" y="5184272"/>
            <a:ext cx="8689345" cy="4887757"/>
          </a:xfrm>
          <a:custGeom>
            <a:avLst/>
            <a:gdLst/>
            <a:ahLst/>
            <a:cxnLst/>
            <a:rect r="r" b="b" t="t" l="l"/>
            <a:pathLst>
              <a:path h="4887757" w="8689345">
                <a:moveTo>
                  <a:pt x="0" y="0"/>
                </a:moveTo>
                <a:lnTo>
                  <a:pt x="8689345" y="0"/>
                </a:lnTo>
                <a:lnTo>
                  <a:pt x="8689345" y="4887757"/>
                </a:lnTo>
                <a:lnTo>
                  <a:pt x="0" y="48877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8825854" y="5143500"/>
            <a:ext cx="678271" cy="1461108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136509" y="266072"/>
            <a:ext cx="5331752" cy="59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5"/>
              </a:lnSpc>
              <a:spcBef>
                <a:spcPct val="0"/>
              </a:spcBef>
            </a:pPr>
            <a:r>
              <a:rPr lang="en-US" sz="3553">
                <a:solidFill>
                  <a:srgbClr val="FFFF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MINDMATE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393" y="779125"/>
            <a:ext cx="6250693" cy="62506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34996" y="-547257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799596" y="8986594"/>
            <a:ext cx="2170870" cy="217087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085435" y="-547257"/>
            <a:ext cx="2170870" cy="217087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A9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965021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148958" y="2750695"/>
            <a:ext cx="4459455" cy="75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4"/>
              </a:lnSpc>
              <a:spcBef>
                <a:spcPct val="0"/>
              </a:spcBef>
            </a:pPr>
            <a:r>
              <a:rPr lang="en-US" sz="4388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Seamless Payments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38760" y="4119781"/>
            <a:ext cx="6049240" cy="133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Powered by Solidity and the Polygon blockchain,. Users can pay therapists directly through a decentralized payment system, ensuring transactions are trustful and free from traditional financial barriers.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E3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3485" y="867156"/>
            <a:ext cx="7092504" cy="70925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589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17616" y="-902746"/>
            <a:ext cx="2170870" cy="21708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58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55126" y="9505154"/>
            <a:ext cx="2170870" cy="217087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589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953485" y="1890879"/>
            <a:ext cx="7392320" cy="6505242"/>
          </a:xfrm>
          <a:custGeom>
            <a:avLst/>
            <a:gdLst/>
            <a:ahLst/>
            <a:cxnLst/>
            <a:rect r="r" b="b" t="t" l="l"/>
            <a:pathLst>
              <a:path h="6505242" w="7392320">
                <a:moveTo>
                  <a:pt x="0" y="0"/>
                </a:moveTo>
                <a:lnTo>
                  <a:pt x="7392320" y="0"/>
                </a:lnTo>
                <a:lnTo>
                  <a:pt x="7392320" y="6505242"/>
                </a:lnTo>
                <a:lnTo>
                  <a:pt x="0" y="6505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3762309"/>
            <a:ext cx="7043212" cy="416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Advanced Personalization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Accessibility and Inclusivity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Integration with advanced tech 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Anonymous connection with therapists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11333E"/>
                </a:solidFill>
                <a:latin typeface="Inter"/>
                <a:ea typeface="Inter"/>
                <a:cs typeface="Inter"/>
                <a:sym typeface="Inter"/>
              </a:rPr>
              <a:t>AI Powered Chatbot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1449" y="2080246"/>
            <a:ext cx="7437714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b="true" sz="4799">
                <a:solidFill>
                  <a:srgbClr val="11333E"/>
                </a:solidFill>
                <a:latin typeface="Inter Bold"/>
                <a:ea typeface="Inter Bold"/>
                <a:cs typeface="Inter Bold"/>
                <a:sym typeface="Inter Bold"/>
              </a:rPr>
              <a:t>Benefits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DAGWlbZqbQw</dc:identifier>
  <dcterms:modified xsi:type="dcterms:W3CDTF">2011-08-01T06:04:30Z</dcterms:modified>
  <cp:revision>1</cp:revision>
  <dc:title>MindMate</dc:title>
</cp:coreProperties>
</file>