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IBM Plex Sans Bold" charset="1" panose="020B0803050203000203"/>
      <p:regular r:id="rId21"/>
    </p:embeddedFont>
    <p:embeddedFont>
      <p:font typeface="IBM Plex Sans" charset="1" panose="020B0503050203000203"/>
      <p:regular r:id="rId22"/>
    </p:embeddedFont>
    <p:embeddedFont>
      <p:font typeface="Amicale Light" charset="1" panose="000004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3.gif"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14604">
                <a:alpha val="100000"/>
              </a:srgbClr>
            </a:gs>
            <a:gs pos="100000">
              <a:srgbClr val="010811">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flipV="true">
            <a:off x="17278350" y="0"/>
            <a:ext cx="0" cy="6492240"/>
          </a:xfrm>
          <a:prstGeom prst="line">
            <a:avLst/>
          </a:prstGeom>
          <a:ln cap="flat" w="19050">
            <a:solidFill>
              <a:srgbClr val="FFFFFF"/>
            </a:solidFill>
            <a:prstDash val="solid"/>
            <a:headEnd type="none" len="sm" w="sm"/>
            <a:tailEnd type="none" len="sm" w="sm"/>
          </a:ln>
        </p:spPr>
      </p:sp>
      <p:sp>
        <p:nvSpPr>
          <p:cNvPr name="AutoShape 3" id="3"/>
          <p:cNvSpPr/>
          <p:nvPr/>
        </p:nvSpPr>
        <p:spPr>
          <a:xfrm flipV="true">
            <a:off x="17278350" y="7262754"/>
            <a:ext cx="0" cy="960120"/>
          </a:xfrm>
          <a:prstGeom prst="line">
            <a:avLst/>
          </a:prstGeom>
          <a:ln cap="flat" w="19050">
            <a:solidFill>
              <a:srgbClr val="FFFFFF"/>
            </a:solidFill>
            <a:prstDash val="solid"/>
            <a:headEnd type="none" len="sm" w="sm"/>
            <a:tailEnd type="none" len="sm" w="sm"/>
          </a:ln>
        </p:spPr>
      </p:sp>
      <p:sp>
        <p:nvSpPr>
          <p:cNvPr name="Freeform 4" id="4"/>
          <p:cNvSpPr/>
          <p:nvPr/>
        </p:nvSpPr>
        <p:spPr>
          <a:xfrm flipH="false" flipV="false" rot="0">
            <a:off x="8969353" y="1543050"/>
            <a:ext cx="7200900" cy="7200900"/>
          </a:xfrm>
          <a:custGeom>
            <a:avLst/>
            <a:gdLst/>
            <a:ahLst/>
            <a:cxnLst/>
            <a:rect r="r" b="b" t="t" l="l"/>
            <a:pathLst>
              <a:path h="7200900" w="7200900">
                <a:moveTo>
                  <a:pt x="0" y="0"/>
                </a:moveTo>
                <a:lnTo>
                  <a:pt x="7200900" y="0"/>
                </a:lnTo>
                <a:lnTo>
                  <a:pt x="7200900"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528221" y="1317171"/>
            <a:ext cx="3477986" cy="3477986"/>
          </a:xfrm>
          <a:custGeom>
            <a:avLst/>
            <a:gdLst/>
            <a:ahLst/>
            <a:cxnLst/>
            <a:rect r="r" b="b" t="t" l="l"/>
            <a:pathLst>
              <a:path h="3477986" w="3477986">
                <a:moveTo>
                  <a:pt x="0" y="0"/>
                </a:moveTo>
                <a:lnTo>
                  <a:pt x="3477986" y="0"/>
                </a:lnTo>
                <a:lnTo>
                  <a:pt x="3477986" y="3477986"/>
                </a:lnTo>
                <a:lnTo>
                  <a:pt x="0" y="34779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650421" y="5778066"/>
            <a:ext cx="2737757" cy="2737757"/>
          </a:xfrm>
          <a:custGeom>
            <a:avLst/>
            <a:gdLst/>
            <a:ahLst/>
            <a:cxnLst/>
            <a:rect r="r" b="b" t="t" l="l"/>
            <a:pathLst>
              <a:path h="2737757" w="2737757">
                <a:moveTo>
                  <a:pt x="0" y="0"/>
                </a:moveTo>
                <a:lnTo>
                  <a:pt x="2737758" y="0"/>
                </a:lnTo>
                <a:lnTo>
                  <a:pt x="2737758" y="2737757"/>
                </a:lnTo>
                <a:lnTo>
                  <a:pt x="0" y="27377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451881" y="2712259"/>
            <a:ext cx="6517471" cy="4118171"/>
          </a:xfrm>
          <a:prstGeom prst="rect">
            <a:avLst/>
          </a:prstGeom>
        </p:spPr>
        <p:txBody>
          <a:bodyPr anchor="t" rtlCol="false" tIns="0" lIns="0" bIns="0" rIns="0">
            <a:spAutoFit/>
          </a:bodyPr>
          <a:lstStyle/>
          <a:p>
            <a:pPr algn="l">
              <a:lnSpc>
                <a:spcPts val="10901"/>
              </a:lnSpc>
            </a:pPr>
            <a:r>
              <a:rPr lang="en-US" b="true" sz="8713" spc="-26">
                <a:solidFill>
                  <a:srgbClr val="D7E5D8"/>
                </a:solidFill>
                <a:latin typeface="IBM Plex Sans Bold"/>
                <a:ea typeface="IBM Plex Sans Bold"/>
                <a:cs typeface="IBM Plex Sans Bold"/>
                <a:sym typeface="IBM Plex Sans Bold"/>
              </a:rPr>
              <a:t>PROJECT 4 :</a:t>
            </a:r>
          </a:p>
          <a:p>
            <a:pPr algn="l">
              <a:lnSpc>
                <a:spcPts val="10901"/>
              </a:lnSpc>
            </a:pPr>
            <a:r>
              <a:rPr lang="en-US" b="true" sz="8713" spc="-26">
                <a:solidFill>
                  <a:srgbClr val="D7E5D8"/>
                </a:solidFill>
                <a:latin typeface="IBM Plex Sans Bold"/>
                <a:ea typeface="IBM Plex Sans Bold"/>
                <a:cs typeface="IBM Plex Sans Bold"/>
                <a:sym typeface="IBM Plex Sans Bold"/>
              </a:rPr>
              <a:t>MACHINE</a:t>
            </a:r>
          </a:p>
          <a:p>
            <a:pPr algn="l">
              <a:lnSpc>
                <a:spcPts val="10901"/>
              </a:lnSpc>
            </a:pPr>
            <a:r>
              <a:rPr lang="en-US" b="true" sz="8713" spc="-26">
                <a:solidFill>
                  <a:srgbClr val="D7E5D8"/>
                </a:solidFill>
                <a:latin typeface="IBM Plex Sans Bold"/>
                <a:ea typeface="IBM Plex Sans Bold"/>
                <a:cs typeface="IBM Plex Sans Bold"/>
                <a:sym typeface="IBM Plex Sans Bold"/>
              </a:rPr>
              <a:t>LEARNING</a:t>
            </a:r>
          </a:p>
        </p:txBody>
      </p:sp>
      <p:sp>
        <p:nvSpPr>
          <p:cNvPr name="TextBox 8" id="8"/>
          <p:cNvSpPr txBox="true"/>
          <p:nvPr/>
        </p:nvSpPr>
        <p:spPr>
          <a:xfrm rot="0">
            <a:off x="3065503" y="7805321"/>
            <a:ext cx="6078497" cy="417553"/>
          </a:xfrm>
          <a:prstGeom prst="rect">
            <a:avLst/>
          </a:prstGeom>
        </p:spPr>
        <p:txBody>
          <a:bodyPr anchor="t" rtlCol="false" tIns="0" lIns="0" bIns="0" rIns="0">
            <a:spAutoFit/>
          </a:bodyPr>
          <a:lstStyle/>
          <a:p>
            <a:pPr algn="l">
              <a:lnSpc>
                <a:spcPts val="3435"/>
              </a:lnSpc>
            </a:pPr>
            <a:r>
              <a:rPr lang="en-US" b="true" sz="2664" spc="26">
                <a:solidFill>
                  <a:srgbClr val="B7EE4A"/>
                </a:solidFill>
                <a:latin typeface="IBM Plex Sans Bold"/>
                <a:ea typeface="IBM Plex Sans Bold"/>
                <a:cs typeface="IBM Plex Sans Bold"/>
                <a:sym typeface="IBM Plex Sans Bold"/>
              </a:rPr>
              <a:t>Catherine, Gita, Kabir, Wisdom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14604">
                <a:alpha val="100000"/>
              </a:srgbClr>
            </a:gs>
            <a:gs pos="100000">
              <a:srgbClr val="01081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5194823" y="7600984"/>
            <a:ext cx="3710806" cy="3710806"/>
          </a:xfrm>
          <a:custGeom>
            <a:avLst/>
            <a:gdLst/>
            <a:ahLst/>
            <a:cxnLst/>
            <a:rect r="r" b="b" t="t" l="l"/>
            <a:pathLst>
              <a:path h="3710806" w="3710806">
                <a:moveTo>
                  <a:pt x="0" y="0"/>
                </a:moveTo>
                <a:lnTo>
                  <a:pt x="3710807" y="0"/>
                </a:lnTo>
                <a:lnTo>
                  <a:pt x="3710807" y="3710806"/>
                </a:lnTo>
                <a:lnTo>
                  <a:pt x="0" y="37108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94593" y="3007366"/>
            <a:ext cx="634107" cy="634107"/>
          </a:xfrm>
          <a:custGeom>
            <a:avLst/>
            <a:gdLst/>
            <a:ahLst/>
            <a:cxnLst/>
            <a:rect r="r" b="b" t="t" l="l"/>
            <a:pathLst>
              <a:path h="634107" w="634107">
                <a:moveTo>
                  <a:pt x="0" y="0"/>
                </a:moveTo>
                <a:lnTo>
                  <a:pt x="634107" y="0"/>
                </a:lnTo>
                <a:lnTo>
                  <a:pt x="634107" y="634107"/>
                </a:lnTo>
                <a:lnTo>
                  <a:pt x="0" y="6341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328611">
            <a:off x="15579220" y="637161"/>
            <a:ext cx="1407070" cy="1407070"/>
          </a:xfrm>
          <a:custGeom>
            <a:avLst/>
            <a:gdLst/>
            <a:ahLst/>
            <a:cxnLst/>
            <a:rect r="r" b="b" t="t" l="l"/>
            <a:pathLst>
              <a:path h="1407070" w="1407070">
                <a:moveTo>
                  <a:pt x="0" y="0"/>
                </a:moveTo>
                <a:lnTo>
                  <a:pt x="1407070" y="0"/>
                </a:lnTo>
                <a:lnTo>
                  <a:pt x="1407070" y="1407070"/>
                </a:lnTo>
                <a:lnTo>
                  <a:pt x="0" y="14070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flipH="true">
            <a:off x="0" y="9676538"/>
            <a:ext cx="16463090" cy="0"/>
          </a:xfrm>
          <a:prstGeom prst="line">
            <a:avLst/>
          </a:prstGeom>
          <a:ln cap="flat" w="19050">
            <a:solidFill>
              <a:srgbClr val="FFFFFF"/>
            </a:solidFill>
            <a:prstDash val="solid"/>
            <a:headEnd type="none" len="sm" w="sm"/>
            <a:tailEnd type="none" len="sm" w="sm"/>
          </a:ln>
        </p:spPr>
      </p:sp>
      <p:sp>
        <p:nvSpPr>
          <p:cNvPr name="AutoShape 6" id="6"/>
          <p:cNvSpPr/>
          <p:nvPr/>
        </p:nvSpPr>
        <p:spPr>
          <a:xfrm flipH="true">
            <a:off x="17050227" y="9667013"/>
            <a:ext cx="960120" cy="0"/>
          </a:xfrm>
          <a:prstGeom prst="line">
            <a:avLst/>
          </a:prstGeom>
          <a:ln cap="flat" w="19050">
            <a:solidFill>
              <a:srgbClr val="FFFFFF"/>
            </a:solidFill>
            <a:prstDash val="solid"/>
            <a:headEnd type="none" len="sm" w="sm"/>
            <a:tailEnd type="none" len="sm" w="sm"/>
          </a:ln>
        </p:spPr>
      </p:sp>
      <p:sp>
        <p:nvSpPr>
          <p:cNvPr name="Freeform 7" id="7"/>
          <p:cNvSpPr/>
          <p:nvPr/>
        </p:nvSpPr>
        <p:spPr>
          <a:xfrm flipH="false" flipV="false" rot="0">
            <a:off x="3096591" y="1575856"/>
            <a:ext cx="11286201" cy="3847569"/>
          </a:xfrm>
          <a:custGeom>
            <a:avLst/>
            <a:gdLst/>
            <a:ahLst/>
            <a:cxnLst/>
            <a:rect r="r" b="b" t="t" l="l"/>
            <a:pathLst>
              <a:path h="3847569" w="11286201">
                <a:moveTo>
                  <a:pt x="0" y="0"/>
                </a:moveTo>
                <a:lnTo>
                  <a:pt x="11286201" y="0"/>
                </a:lnTo>
                <a:lnTo>
                  <a:pt x="11286201" y="3847568"/>
                </a:lnTo>
                <a:lnTo>
                  <a:pt x="0" y="3847568"/>
                </a:lnTo>
                <a:lnTo>
                  <a:pt x="0" y="0"/>
                </a:lnTo>
                <a:close/>
              </a:path>
            </a:pathLst>
          </a:custGeom>
          <a:blipFill>
            <a:blip r:embed="rId4"/>
            <a:stretch>
              <a:fillRect l="0" t="0" r="0" b="0"/>
            </a:stretch>
          </a:blipFill>
        </p:spPr>
      </p:sp>
      <p:sp>
        <p:nvSpPr>
          <p:cNvPr name="Freeform 8" id="8"/>
          <p:cNvSpPr/>
          <p:nvPr/>
        </p:nvSpPr>
        <p:spPr>
          <a:xfrm flipH="false" flipV="false" rot="0">
            <a:off x="3096591" y="5423424"/>
            <a:ext cx="11286201" cy="4032963"/>
          </a:xfrm>
          <a:custGeom>
            <a:avLst/>
            <a:gdLst/>
            <a:ahLst/>
            <a:cxnLst/>
            <a:rect r="r" b="b" t="t" l="l"/>
            <a:pathLst>
              <a:path h="4032963" w="11286201">
                <a:moveTo>
                  <a:pt x="0" y="0"/>
                </a:moveTo>
                <a:lnTo>
                  <a:pt x="11286201" y="0"/>
                </a:lnTo>
                <a:lnTo>
                  <a:pt x="11286201" y="4032963"/>
                </a:lnTo>
                <a:lnTo>
                  <a:pt x="0" y="4032963"/>
                </a:lnTo>
                <a:lnTo>
                  <a:pt x="0" y="0"/>
                </a:lnTo>
                <a:close/>
              </a:path>
            </a:pathLst>
          </a:custGeom>
          <a:blipFill>
            <a:blip r:embed="rId5"/>
            <a:stretch>
              <a:fillRect l="0" t="0" r="0" b="0"/>
            </a:stretch>
          </a:blipFill>
        </p:spPr>
      </p:sp>
      <p:sp>
        <p:nvSpPr>
          <p:cNvPr name="TextBox 9" id="9"/>
          <p:cNvSpPr txBox="true"/>
          <p:nvPr/>
        </p:nvSpPr>
        <p:spPr>
          <a:xfrm rot="0">
            <a:off x="711647" y="457651"/>
            <a:ext cx="12532040" cy="908655"/>
          </a:xfrm>
          <a:prstGeom prst="rect">
            <a:avLst/>
          </a:prstGeom>
        </p:spPr>
        <p:txBody>
          <a:bodyPr anchor="t" rtlCol="false" tIns="0" lIns="0" bIns="0" rIns="0">
            <a:spAutoFit/>
          </a:bodyPr>
          <a:lstStyle/>
          <a:p>
            <a:pPr algn="l">
              <a:lnSpc>
                <a:spcPts val="7351"/>
              </a:lnSpc>
            </a:pPr>
            <a:r>
              <a:rPr lang="en-US" b="true" sz="5876" spc="-17">
                <a:solidFill>
                  <a:srgbClr val="D7E5D8"/>
                </a:solidFill>
                <a:latin typeface="IBM Plex Sans Bold"/>
                <a:ea typeface="IBM Plex Sans Bold"/>
                <a:cs typeface="IBM Plex Sans Bold"/>
                <a:sym typeface="IBM Plex Sans Bold"/>
              </a:rPr>
              <a:t>VARIABLES DISTRIBUTION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14604">
                <a:alpha val="100000"/>
              </a:srgbClr>
            </a:gs>
            <a:gs pos="100000">
              <a:srgbClr val="01081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5828930" y="7566145"/>
            <a:ext cx="3710806" cy="3710806"/>
          </a:xfrm>
          <a:custGeom>
            <a:avLst/>
            <a:gdLst/>
            <a:ahLst/>
            <a:cxnLst/>
            <a:rect r="r" b="b" t="t" l="l"/>
            <a:pathLst>
              <a:path h="3710806" w="3710806">
                <a:moveTo>
                  <a:pt x="0" y="0"/>
                </a:moveTo>
                <a:lnTo>
                  <a:pt x="3710806" y="0"/>
                </a:lnTo>
                <a:lnTo>
                  <a:pt x="3710806" y="3710807"/>
                </a:lnTo>
                <a:lnTo>
                  <a:pt x="0" y="37108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H="true">
            <a:off x="0" y="9676538"/>
            <a:ext cx="16463090" cy="0"/>
          </a:xfrm>
          <a:prstGeom prst="line">
            <a:avLst/>
          </a:prstGeom>
          <a:ln cap="flat" w="19050">
            <a:solidFill>
              <a:srgbClr val="FFFFFF"/>
            </a:solidFill>
            <a:prstDash val="solid"/>
            <a:headEnd type="none" len="sm" w="sm"/>
            <a:tailEnd type="none" len="sm" w="sm"/>
          </a:ln>
        </p:spPr>
      </p:sp>
      <p:sp>
        <p:nvSpPr>
          <p:cNvPr name="AutoShape 4" id="4"/>
          <p:cNvSpPr/>
          <p:nvPr/>
        </p:nvSpPr>
        <p:spPr>
          <a:xfrm flipH="true">
            <a:off x="17050227" y="9667013"/>
            <a:ext cx="960120" cy="0"/>
          </a:xfrm>
          <a:prstGeom prst="line">
            <a:avLst/>
          </a:prstGeom>
          <a:ln cap="flat" w="19050">
            <a:solidFill>
              <a:srgbClr val="FFFFFF"/>
            </a:solidFill>
            <a:prstDash val="solid"/>
            <a:headEnd type="none" len="sm" w="sm"/>
            <a:tailEnd type="none" len="sm" w="sm"/>
          </a:ln>
        </p:spPr>
      </p:sp>
      <p:sp>
        <p:nvSpPr>
          <p:cNvPr name="Freeform 5" id="5"/>
          <p:cNvSpPr/>
          <p:nvPr/>
        </p:nvSpPr>
        <p:spPr>
          <a:xfrm flipH="false" flipV="false" rot="0">
            <a:off x="11902849" y="-646671"/>
            <a:ext cx="7315200" cy="2075688"/>
          </a:xfrm>
          <a:custGeom>
            <a:avLst/>
            <a:gdLst/>
            <a:ahLst/>
            <a:cxnLst/>
            <a:rect r="r" b="b" t="t" l="l"/>
            <a:pathLst>
              <a:path h="2075688" w="7315200">
                <a:moveTo>
                  <a:pt x="0" y="0"/>
                </a:moveTo>
                <a:lnTo>
                  <a:pt x="7315200" y="0"/>
                </a:lnTo>
                <a:lnTo>
                  <a:pt x="7315200" y="2075688"/>
                </a:lnTo>
                <a:lnTo>
                  <a:pt x="0" y="2075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12282" y="2819349"/>
            <a:ext cx="4743166" cy="4648303"/>
          </a:xfrm>
          <a:custGeom>
            <a:avLst/>
            <a:gdLst/>
            <a:ahLst/>
            <a:cxnLst/>
            <a:rect r="r" b="b" t="t" l="l"/>
            <a:pathLst>
              <a:path h="4648303" w="4743166">
                <a:moveTo>
                  <a:pt x="0" y="0"/>
                </a:moveTo>
                <a:lnTo>
                  <a:pt x="4743166" y="0"/>
                </a:lnTo>
                <a:lnTo>
                  <a:pt x="4743166" y="4648302"/>
                </a:lnTo>
                <a:lnTo>
                  <a:pt x="0" y="46483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5548790" y="3025729"/>
            <a:ext cx="10011659" cy="914440"/>
          </a:xfrm>
          <a:prstGeom prst="rect">
            <a:avLst/>
          </a:prstGeom>
        </p:spPr>
        <p:txBody>
          <a:bodyPr anchor="t" rtlCol="false" tIns="0" lIns="0" bIns="0" rIns="0">
            <a:spAutoFit/>
          </a:bodyPr>
          <a:lstStyle/>
          <a:p>
            <a:pPr algn="l">
              <a:lnSpc>
                <a:spcPts val="7351"/>
              </a:lnSpc>
            </a:pPr>
            <a:r>
              <a:rPr lang="en-US" b="true" sz="5876" spc="-17">
                <a:solidFill>
                  <a:srgbClr val="B7EE4A"/>
                </a:solidFill>
                <a:latin typeface="IBM Plex Sans Bold"/>
                <a:ea typeface="IBM Plex Sans Bold"/>
                <a:cs typeface="IBM Plex Sans Bold"/>
                <a:sym typeface="IBM Plex Sans Bold"/>
              </a:rPr>
              <a:t>VISUALIZATION : TABLEAU</a:t>
            </a:r>
          </a:p>
        </p:txBody>
      </p:sp>
      <p:sp>
        <p:nvSpPr>
          <p:cNvPr name="TextBox 8" id="8"/>
          <p:cNvSpPr txBox="true"/>
          <p:nvPr/>
        </p:nvSpPr>
        <p:spPr>
          <a:xfrm rot="0">
            <a:off x="5548790" y="5521964"/>
            <a:ext cx="8849634" cy="1426011"/>
          </a:xfrm>
          <a:prstGeom prst="rect">
            <a:avLst/>
          </a:prstGeom>
        </p:spPr>
        <p:txBody>
          <a:bodyPr anchor="t" rtlCol="false" tIns="0" lIns="0" bIns="0" rIns="0">
            <a:spAutoFit/>
          </a:bodyPr>
          <a:lstStyle/>
          <a:p>
            <a:pPr algn="l">
              <a:lnSpc>
                <a:spcPts val="2865"/>
              </a:lnSpc>
            </a:pPr>
            <a:r>
              <a:rPr lang="en-US" sz="1778" spc="-5">
                <a:solidFill>
                  <a:srgbClr val="D7E5D8"/>
                </a:solidFill>
                <a:latin typeface="IBM Plex Sans"/>
                <a:ea typeface="IBM Plex Sans"/>
                <a:cs typeface="IBM Plex Sans"/>
                <a:sym typeface="IBM Plex Sans"/>
              </a:rPr>
              <a:t>The future of AI and ML holds immense promise, with continued advancements expected in areas like natural language processing, computer vision, and robotics. As these technologies evolve, they will further transform our lives, leading to new innovations, increased efficiency, and a more interconnected world.</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14604">
                <a:alpha val="100000"/>
              </a:srgbClr>
            </a:gs>
            <a:gs pos="100000">
              <a:srgbClr val="01081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5828930" y="7566145"/>
            <a:ext cx="3710806" cy="3710806"/>
          </a:xfrm>
          <a:custGeom>
            <a:avLst/>
            <a:gdLst/>
            <a:ahLst/>
            <a:cxnLst/>
            <a:rect r="r" b="b" t="t" l="l"/>
            <a:pathLst>
              <a:path h="3710806" w="3710806">
                <a:moveTo>
                  <a:pt x="0" y="0"/>
                </a:moveTo>
                <a:lnTo>
                  <a:pt x="3710806" y="0"/>
                </a:lnTo>
                <a:lnTo>
                  <a:pt x="3710806" y="3710807"/>
                </a:lnTo>
                <a:lnTo>
                  <a:pt x="0" y="37108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H="true">
            <a:off x="0" y="9676538"/>
            <a:ext cx="16463090" cy="0"/>
          </a:xfrm>
          <a:prstGeom prst="line">
            <a:avLst/>
          </a:prstGeom>
          <a:ln cap="flat" w="19050">
            <a:solidFill>
              <a:srgbClr val="FFFFFF"/>
            </a:solidFill>
            <a:prstDash val="solid"/>
            <a:headEnd type="none" len="sm" w="sm"/>
            <a:tailEnd type="none" len="sm" w="sm"/>
          </a:ln>
        </p:spPr>
      </p:sp>
      <p:sp>
        <p:nvSpPr>
          <p:cNvPr name="AutoShape 4" id="4"/>
          <p:cNvSpPr/>
          <p:nvPr/>
        </p:nvSpPr>
        <p:spPr>
          <a:xfrm flipH="true">
            <a:off x="17050227" y="9667013"/>
            <a:ext cx="960120" cy="0"/>
          </a:xfrm>
          <a:prstGeom prst="line">
            <a:avLst/>
          </a:prstGeom>
          <a:ln cap="flat" w="19050">
            <a:solidFill>
              <a:srgbClr val="FFFFFF"/>
            </a:solidFill>
            <a:prstDash val="solid"/>
            <a:headEnd type="none" len="sm" w="sm"/>
            <a:tailEnd type="none" len="sm" w="sm"/>
          </a:ln>
        </p:spPr>
      </p:sp>
      <p:sp>
        <p:nvSpPr>
          <p:cNvPr name="Freeform 5" id="5"/>
          <p:cNvSpPr/>
          <p:nvPr/>
        </p:nvSpPr>
        <p:spPr>
          <a:xfrm flipH="false" flipV="false" rot="0">
            <a:off x="11902849" y="-646671"/>
            <a:ext cx="7315200" cy="2075688"/>
          </a:xfrm>
          <a:custGeom>
            <a:avLst/>
            <a:gdLst/>
            <a:ahLst/>
            <a:cxnLst/>
            <a:rect r="r" b="b" t="t" l="l"/>
            <a:pathLst>
              <a:path h="2075688" w="7315200">
                <a:moveTo>
                  <a:pt x="0" y="0"/>
                </a:moveTo>
                <a:lnTo>
                  <a:pt x="7315200" y="0"/>
                </a:lnTo>
                <a:lnTo>
                  <a:pt x="7315200" y="2075688"/>
                </a:lnTo>
                <a:lnTo>
                  <a:pt x="0" y="2075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pic>
        <p:nvPicPr>
          <p:cNvPr name="Picture 6" id="6"/>
          <p:cNvPicPr>
            <a:picLocks noChangeAspect="true"/>
          </p:cNvPicPr>
          <p:nvPr/>
        </p:nvPicPr>
        <p:blipFill>
          <a:blip r:embed="rId6"/>
          <a:srcRect l="0" t="0" r="0" b="0"/>
          <a:stretch>
            <a:fillRect/>
          </a:stretch>
        </p:blipFill>
        <p:spPr>
          <a:xfrm flipH="false" flipV="false" rot="0">
            <a:off x="123237" y="2193093"/>
            <a:ext cx="5158853" cy="6329881"/>
          </a:xfrm>
          <a:prstGeom prst="rect">
            <a:avLst/>
          </a:prstGeom>
        </p:spPr>
      </p:pic>
      <p:sp>
        <p:nvSpPr>
          <p:cNvPr name="TextBox 7" id="7"/>
          <p:cNvSpPr txBox="true"/>
          <p:nvPr/>
        </p:nvSpPr>
        <p:spPr>
          <a:xfrm rot="0">
            <a:off x="5817271" y="3025729"/>
            <a:ext cx="10011659" cy="914440"/>
          </a:xfrm>
          <a:prstGeom prst="rect">
            <a:avLst/>
          </a:prstGeom>
        </p:spPr>
        <p:txBody>
          <a:bodyPr anchor="t" rtlCol="false" tIns="0" lIns="0" bIns="0" rIns="0">
            <a:spAutoFit/>
          </a:bodyPr>
          <a:lstStyle/>
          <a:p>
            <a:pPr algn="l">
              <a:lnSpc>
                <a:spcPts val="7351"/>
              </a:lnSpc>
            </a:pPr>
            <a:r>
              <a:rPr lang="en-US" b="true" sz="5876" spc="-17">
                <a:solidFill>
                  <a:srgbClr val="B7EE4A"/>
                </a:solidFill>
                <a:latin typeface="IBM Plex Sans Bold"/>
                <a:ea typeface="IBM Plex Sans Bold"/>
                <a:cs typeface="IBM Plex Sans Bold"/>
                <a:sym typeface="IBM Plex Sans Bold"/>
              </a:rPr>
              <a:t>MACHINE LEARNING</a:t>
            </a:r>
          </a:p>
        </p:txBody>
      </p:sp>
      <p:sp>
        <p:nvSpPr>
          <p:cNvPr name="TextBox 8" id="8"/>
          <p:cNvSpPr txBox="true"/>
          <p:nvPr/>
        </p:nvSpPr>
        <p:spPr>
          <a:xfrm rot="0">
            <a:off x="6710815" y="5029200"/>
            <a:ext cx="8849634" cy="2396109"/>
          </a:xfrm>
          <a:prstGeom prst="rect">
            <a:avLst/>
          </a:prstGeom>
        </p:spPr>
        <p:txBody>
          <a:bodyPr anchor="t" rtlCol="false" tIns="0" lIns="0" bIns="0" rIns="0">
            <a:spAutoFit/>
          </a:bodyPr>
          <a:lstStyle/>
          <a:p>
            <a:pPr algn="l" marL="647698" indent="-323849" lvl="1">
              <a:lnSpc>
                <a:spcPts val="4832"/>
              </a:lnSpc>
              <a:buFont typeface="Arial"/>
              <a:buChar char="•"/>
            </a:pPr>
            <a:r>
              <a:rPr lang="en-US" sz="2999" spc="-8">
                <a:solidFill>
                  <a:srgbClr val="D7E5D8"/>
                </a:solidFill>
                <a:latin typeface="IBM Plex Sans"/>
                <a:ea typeface="IBM Plex Sans"/>
                <a:cs typeface="IBM Plex Sans"/>
                <a:sym typeface="IBM Plex Sans"/>
              </a:rPr>
              <a:t>RANDOM FOREST</a:t>
            </a:r>
          </a:p>
          <a:p>
            <a:pPr algn="l" marL="647698" indent="-323849" lvl="1">
              <a:lnSpc>
                <a:spcPts val="4832"/>
              </a:lnSpc>
              <a:buFont typeface="Arial"/>
              <a:buChar char="•"/>
            </a:pPr>
            <a:r>
              <a:rPr lang="en-US" sz="2999" spc="-8">
                <a:solidFill>
                  <a:srgbClr val="D7E5D8"/>
                </a:solidFill>
                <a:latin typeface="IBM Plex Sans"/>
                <a:ea typeface="IBM Plex Sans"/>
                <a:cs typeface="IBM Plex Sans"/>
                <a:sym typeface="IBM Plex Sans"/>
              </a:rPr>
              <a:t>LINEAR REGRESSION</a:t>
            </a:r>
          </a:p>
          <a:p>
            <a:pPr algn="l" marL="647698" indent="-323849" lvl="1">
              <a:lnSpc>
                <a:spcPts val="4832"/>
              </a:lnSpc>
              <a:buFont typeface="Arial"/>
              <a:buChar char="•"/>
            </a:pPr>
            <a:r>
              <a:rPr lang="en-US" sz="2999" spc="-8">
                <a:solidFill>
                  <a:srgbClr val="D7E5D8"/>
                </a:solidFill>
                <a:latin typeface="IBM Plex Sans"/>
                <a:ea typeface="IBM Plex Sans"/>
                <a:cs typeface="IBM Plex Sans"/>
                <a:sym typeface="IBM Plex Sans"/>
              </a:rPr>
              <a:t>VECTOR</a:t>
            </a:r>
          </a:p>
          <a:p>
            <a:pPr algn="l" marL="647698" indent="-323849" lvl="1">
              <a:lnSpc>
                <a:spcPts val="4832"/>
              </a:lnSpc>
              <a:buFont typeface="Arial"/>
              <a:buChar char="•"/>
            </a:pPr>
            <a:r>
              <a:rPr lang="en-US" sz="2999" spc="-8">
                <a:solidFill>
                  <a:srgbClr val="D7E5D8"/>
                </a:solidFill>
                <a:latin typeface="IBM Plex Sans"/>
                <a:ea typeface="IBM Plex Sans"/>
                <a:cs typeface="IBM Plex Sans"/>
                <a:sym typeface="IBM Plex Sans"/>
              </a:rPr>
              <a:t>LOGISTIC REGRESSION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14604">
                <a:alpha val="100000"/>
              </a:srgbClr>
            </a:gs>
            <a:gs pos="100000">
              <a:srgbClr val="01081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5828930" y="7566145"/>
            <a:ext cx="3710806" cy="3710806"/>
          </a:xfrm>
          <a:custGeom>
            <a:avLst/>
            <a:gdLst/>
            <a:ahLst/>
            <a:cxnLst/>
            <a:rect r="r" b="b" t="t" l="l"/>
            <a:pathLst>
              <a:path h="3710806" w="3710806">
                <a:moveTo>
                  <a:pt x="0" y="0"/>
                </a:moveTo>
                <a:lnTo>
                  <a:pt x="3710806" y="0"/>
                </a:lnTo>
                <a:lnTo>
                  <a:pt x="3710806" y="3710807"/>
                </a:lnTo>
                <a:lnTo>
                  <a:pt x="0" y="37108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H="true">
            <a:off x="0" y="9676538"/>
            <a:ext cx="16463090" cy="0"/>
          </a:xfrm>
          <a:prstGeom prst="line">
            <a:avLst/>
          </a:prstGeom>
          <a:ln cap="flat" w="19050">
            <a:solidFill>
              <a:srgbClr val="FFFFFF"/>
            </a:solidFill>
            <a:prstDash val="solid"/>
            <a:headEnd type="none" len="sm" w="sm"/>
            <a:tailEnd type="none" len="sm" w="sm"/>
          </a:ln>
        </p:spPr>
      </p:sp>
      <p:sp>
        <p:nvSpPr>
          <p:cNvPr name="AutoShape 4" id="4"/>
          <p:cNvSpPr/>
          <p:nvPr/>
        </p:nvSpPr>
        <p:spPr>
          <a:xfrm flipH="true">
            <a:off x="17050227" y="9667013"/>
            <a:ext cx="960120" cy="0"/>
          </a:xfrm>
          <a:prstGeom prst="line">
            <a:avLst/>
          </a:prstGeom>
          <a:ln cap="flat" w="19050">
            <a:solidFill>
              <a:srgbClr val="FFFFFF"/>
            </a:solidFill>
            <a:prstDash val="solid"/>
            <a:headEnd type="none" len="sm" w="sm"/>
            <a:tailEnd type="none" len="sm" w="sm"/>
          </a:ln>
        </p:spPr>
      </p:sp>
      <p:sp>
        <p:nvSpPr>
          <p:cNvPr name="Freeform 5" id="5"/>
          <p:cNvSpPr/>
          <p:nvPr/>
        </p:nvSpPr>
        <p:spPr>
          <a:xfrm flipH="false" flipV="false" rot="0">
            <a:off x="861672" y="2202745"/>
            <a:ext cx="7929830" cy="6353418"/>
          </a:xfrm>
          <a:custGeom>
            <a:avLst/>
            <a:gdLst/>
            <a:ahLst/>
            <a:cxnLst/>
            <a:rect r="r" b="b" t="t" l="l"/>
            <a:pathLst>
              <a:path h="6353418" w="7929830">
                <a:moveTo>
                  <a:pt x="0" y="0"/>
                </a:moveTo>
                <a:lnTo>
                  <a:pt x="7929830" y="0"/>
                </a:lnTo>
                <a:lnTo>
                  <a:pt x="7929830" y="6353418"/>
                </a:lnTo>
                <a:lnTo>
                  <a:pt x="0" y="6353418"/>
                </a:lnTo>
                <a:lnTo>
                  <a:pt x="0" y="0"/>
                </a:lnTo>
                <a:close/>
              </a:path>
            </a:pathLst>
          </a:custGeom>
          <a:blipFill>
            <a:blip r:embed="rId4"/>
            <a:stretch>
              <a:fillRect l="0" t="0" r="0" b="0"/>
            </a:stretch>
          </a:blipFill>
        </p:spPr>
      </p:sp>
      <p:sp>
        <p:nvSpPr>
          <p:cNvPr name="TextBox 6" id="6"/>
          <p:cNvSpPr txBox="true"/>
          <p:nvPr/>
        </p:nvSpPr>
        <p:spPr>
          <a:xfrm rot="0">
            <a:off x="1028700" y="1000125"/>
            <a:ext cx="16230600" cy="878835"/>
          </a:xfrm>
          <a:prstGeom prst="rect">
            <a:avLst/>
          </a:prstGeom>
        </p:spPr>
        <p:txBody>
          <a:bodyPr anchor="t" rtlCol="false" tIns="0" lIns="0" bIns="0" rIns="0">
            <a:spAutoFit/>
          </a:bodyPr>
          <a:lstStyle/>
          <a:p>
            <a:pPr algn="l">
              <a:lnSpc>
                <a:spcPts val="7025"/>
              </a:lnSpc>
            </a:pPr>
            <a:r>
              <a:rPr lang="en-US" b="true" sz="5616" spc="-16">
                <a:solidFill>
                  <a:srgbClr val="D7E5D8"/>
                </a:solidFill>
                <a:latin typeface="IBM Plex Sans Bold"/>
                <a:ea typeface="IBM Plex Sans Bold"/>
                <a:cs typeface="IBM Plex Sans Bold"/>
                <a:sym typeface="IBM Plex Sans Bold"/>
              </a:rPr>
              <a:t>RANDOM FOREST</a:t>
            </a:r>
          </a:p>
        </p:txBody>
      </p:sp>
      <p:sp>
        <p:nvSpPr>
          <p:cNvPr name="TextBox 7" id="7"/>
          <p:cNvSpPr txBox="true"/>
          <p:nvPr/>
        </p:nvSpPr>
        <p:spPr>
          <a:xfrm rot="0">
            <a:off x="9261106" y="1743413"/>
            <a:ext cx="8540333" cy="7148257"/>
          </a:xfrm>
          <a:prstGeom prst="rect">
            <a:avLst/>
          </a:prstGeom>
        </p:spPr>
        <p:txBody>
          <a:bodyPr anchor="t" rtlCol="false" tIns="0" lIns="0" bIns="0" rIns="0">
            <a:spAutoFit/>
          </a:bodyPr>
          <a:lstStyle/>
          <a:p>
            <a:pPr algn="l">
              <a:lnSpc>
                <a:spcPts val="3342"/>
              </a:lnSpc>
            </a:pPr>
          </a:p>
          <a:p>
            <a:pPr algn="l">
              <a:lnSpc>
                <a:spcPts val="3342"/>
              </a:lnSpc>
            </a:pPr>
            <a:r>
              <a:rPr lang="en-US" sz="2074" spc="29">
                <a:solidFill>
                  <a:srgbClr val="D7E5D8"/>
                </a:solidFill>
                <a:latin typeface="Amicale Light"/>
                <a:ea typeface="Amicale Light"/>
                <a:cs typeface="Amicale Light"/>
                <a:sym typeface="Amicale Light"/>
              </a:rPr>
              <a:t>Interpretation based on the data :</a:t>
            </a:r>
          </a:p>
          <a:p>
            <a:pPr algn="l">
              <a:lnSpc>
                <a:spcPts val="3342"/>
              </a:lnSpc>
            </a:pPr>
          </a:p>
          <a:p>
            <a:pPr algn="l">
              <a:lnSpc>
                <a:spcPts val="3342"/>
              </a:lnSpc>
            </a:pPr>
            <a:r>
              <a:rPr lang="en-US" sz="2074" spc="29">
                <a:solidFill>
                  <a:srgbClr val="D7E5D8"/>
                </a:solidFill>
                <a:latin typeface="Amicale Light"/>
                <a:ea typeface="Amicale Light"/>
                <a:cs typeface="Amicale Light"/>
                <a:sym typeface="Amicale Light"/>
              </a:rPr>
              <a:t>Rain: Precision = 0.97, Recall = 0.89, F1-Score = 0.93 * The model correctly classifies rainy days 97% of the time (Precision). </a:t>
            </a:r>
          </a:p>
          <a:p>
            <a:pPr algn="l">
              <a:lnSpc>
                <a:spcPts val="3342"/>
              </a:lnSpc>
            </a:pPr>
            <a:r>
              <a:rPr lang="en-US" sz="2074" spc="29">
                <a:solidFill>
                  <a:srgbClr val="D7E5D8"/>
                </a:solidFill>
                <a:latin typeface="Amicale Light"/>
                <a:ea typeface="Amicale Light"/>
                <a:cs typeface="Amicale Light"/>
                <a:sym typeface="Amicale Light"/>
              </a:rPr>
              <a:t>* It captures 89% of actual rainy days (Recall). * F1-score of 0.93 shows overall strong performance.</a:t>
            </a:r>
          </a:p>
          <a:p>
            <a:pPr algn="l">
              <a:lnSpc>
                <a:spcPts val="3342"/>
              </a:lnSpc>
            </a:pPr>
            <a:r>
              <a:rPr lang="en-US" sz="2074" spc="29">
                <a:solidFill>
                  <a:srgbClr val="D7E5D8"/>
                </a:solidFill>
                <a:latin typeface="Amicale Light"/>
                <a:ea typeface="Amicale Light"/>
                <a:cs typeface="Amicale Light"/>
                <a:sym typeface="Amicale Light"/>
              </a:rPr>
              <a:t>Drizzle: Precision = 0.33, Recall = 0.08, F1-score = 0.12 * The model struggles to classify drizzle, it might be many drizzle days are misclassified. * This suggests that drizzle is hard to differentiate from other conditions.</a:t>
            </a:r>
          </a:p>
          <a:p>
            <a:pPr algn="l">
              <a:lnSpc>
                <a:spcPts val="3342"/>
              </a:lnSpc>
            </a:pPr>
          </a:p>
          <a:p>
            <a:pPr algn="l">
              <a:lnSpc>
                <a:spcPts val="3342"/>
              </a:lnSpc>
            </a:pPr>
            <a:r>
              <a:rPr lang="en-US" sz="2074" spc="29">
                <a:solidFill>
                  <a:srgbClr val="D7E5D8"/>
                </a:solidFill>
                <a:latin typeface="Amicale Light"/>
                <a:ea typeface="Amicale Light"/>
                <a:cs typeface="Amicale Light"/>
                <a:sym typeface="Amicale Light"/>
              </a:rPr>
              <a:t>Accuracy Score = 0.83 (83%)</a:t>
            </a:r>
          </a:p>
          <a:p>
            <a:pPr algn="l">
              <a:lnSpc>
                <a:spcPts val="3342"/>
              </a:lnSpc>
            </a:pPr>
            <a:r>
              <a:rPr lang="en-US" sz="2074" spc="29">
                <a:solidFill>
                  <a:srgbClr val="D7E5D8"/>
                </a:solidFill>
                <a:latin typeface="Amicale Light"/>
                <a:ea typeface="Amicale Light"/>
                <a:cs typeface="Amicale Light"/>
                <a:sym typeface="Amicale Light"/>
              </a:rPr>
              <a:t>Meaning: The model correctly predicts 83% of weather conditions.</a:t>
            </a:r>
          </a:p>
          <a:p>
            <a:pPr algn="l">
              <a:lnSpc>
                <a:spcPts val="3342"/>
              </a:lnSpc>
            </a:pPr>
            <a:r>
              <a:rPr lang="en-US" sz="2074" spc="29">
                <a:solidFill>
                  <a:srgbClr val="D7E5D8"/>
                </a:solidFill>
                <a:latin typeface="Amicale Light"/>
                <a:ea typeface="Amicale Light"/>
                <a:cs typeface="Amicale Light"/>
                <a:sym typeface="Amicale Light"/>
              </a:rPr>
              <a:t>Limitation: Accuracy does not consider class imbalance (some weather types might be rare).</a:t>
            </a:r>
          </a:p>
          <a:p>
            <a:pPr algn="l">
              <a:lnSpc>
                <a:spcPts val="3342"/>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14604">
                <a:alpha val="100000"/>
              </a:srgbClr>
            </a:gs>
            <a:gs pos="100000">
              <a:srgbClr val="01081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5194823" y="7600984"/>
            <a:ext cx="3710806" cy="3710806"/>
          </a:xfrm>
          <a:custGeom>
            <a:avLst/>
            <a:gdLst/>
            <a:ahLst/>
            <a:cxnLst/>
            <a:rect r="r" b="b" t="t" l="l"/>
            <a:pathLst>
              <a:path h="3710806" w="3710806">
                <a:moveTo>
                  <a:pt x="0" y="0"/>
                </a:moveTo>
                <a:lnTo>
                  <a:pt x="3710807" y="0"/>
                </a:lnTo>
                <a:lnTo>
                  <a:pt x="3710807" y="3710806"/>
                </a:lnTo>
                <a:lnTo>
                  <a:pt x="0" y="37108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94593" y="3007366"/>
            <a:ext cx="634107" cy="634107"/>
          </a:xfrm>
          <a:custGeom>
            <a:avLst/>
            <a:gdLst/>
            <a:ahLst/>
            <a:cxnLst/>
            <a:rect r="r" b="b" t="t" l="l"/>
            <a:pathLst>
              <a:path h="634107" w="634107">
                <a:moveTo>
                  <a:pt x="0" y="0"/>
                </a:moveTo>
                <a:lnTo>
                  <a:pt x="634107" y="0"/>
                </a:lnTo>
                <a:lnTo>
                  <a:pt x="634107" y="634107"/>
                </a:lnTo>
                <a:lnTo>
                  <a:pt x="0" y="6341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328611">
            <a:off x="15579220" y="637161"/>
            <a:ext cx="1407070" cy="1407070"/>
          </a:xfrm>
          <a:custGeom>
            <a:avLst/>
            <a:gdLst/>
            <a:ahLst/>
            <a:cxnLst/>
            <a:rect r="r" b="b" t="t" l="l"/>
            <a:pathLst>
              <a:path h="1407070" w="1407070">
                <a:moveTo>
                  <a:pt x="0" y="0"/>
                </a:moveTo>
                <a:lnTo>
                  <a:pt x="1407070" y="0"/>
                </a:lnTo>
                <a:lnTo>
                  <a:pt x="1407070" y="1407070"/>
                </a:lnTo>
                <a:lnTo>
                  <a:pt x="0" y="14070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flipH="true">
            <a:off x="0" y="9676538"/>
            <a:ext cx="16463090" cy="0"/>
          </a:xfrm>
          <a:prstGeom prst="line">
            <a:avLst/>
          </a:prstGeom>
          <a:ln cap="flat" w="19050">
            <a:solidFill>
              <a:srgbClr val="FFFFFF"/>
            </a:solidFill>
            <a:prstDash val="solid"/>
            <a:headEnd type="none" len="sm" w="sm"/>
            <a:tailEnd type="none" len="sm" w="sm"/>
          </a:ln>
        </p:spPr>
      </p:sp>
      <p:sp>
        <p:nvSpPr>
          <p:cNvPr name="AutoShape 6" id="6"/>
          <p:cNvSpPr/>
          <p:nvPr/>
        </p:nvSpPr>
        <p:spPr>
          <a:xfrm flipH="true">
            <a:off x="17050227" y="9667013"/>
            <a:ext cx="960120" cy="0"/>
          </a:xfrm>
          <a:prstGeom prst="line">
            <a:avLst/>
          </a:prstGeom>
          <a:ln cap="flat" w="19050">
            <a:solidFill>
              <a:srgbClr val="FFFFFF"/>
            </a:solidFill>
            <a:prstDash val="solid"/>
            <a:headEnd type="none" len="sm" w="sm"/>
            <a:tailEnd type="none" len="sm" w="sm"/>
          </a:ln>
        </p:spPr>
      </p:sp>
      <p:sp>
        <p:nvSpPr>
          <p:cNvPr name="Freeform 7" id="7"/>
          <p:cNvSpPr/>
          <p:nvPr/>
        </p:nvSpPr>
        <p:spPr>
          <a:xfrm flipH="false" flipV="false" rot="0">
            <a:off x="530583" y="2401276"/>
            <a:ext cx="8718885" cy="7265737"/>
          </a:xfrm>
          <a:custGeom>
            <a:avLst/>
            <a:gdLst/>
            <a:ahLst/>
            <a:cxnLst/>
            <a:rect r="r" b="b" t="t" l="l"/>
            <a:pathLst>
              <a:path h="7265737" w="8718885">
                <a:moveTo>
                  <a:pt x="0" y="0"/>
                </a:moveTo>
                <a:lnTo>
                  <a:pt x="8718885" y="0"/>
                </a:lnTo>
                <a:lnTo>
                  <a:pt x="8718885" y="7265737"/>
                </a:lnTo>
                <a:lnTo>
                  <a:pt x="0" y="7265737"/>
                </a:lnTo>
                <a:lnTo>
                  <a:pt x="0" y="0"/>
                </a:lnTo>
                <a:close/>
              </a:path>
            </a:pathLst>
          </a:custGeom>
          <a:blipFill>
            <a:blip r:embed="rId4"/>
            <a:stretch>
              <a:fillRect l="0" t="0" r="0" b="0"/>
            </a:stretch>
          </a:blipFill>
        </p:spPr>
      </p:sp>
      <p:sp>
        <p:nvSpPr>
          <p:cNvPr name="Freeform 8" id="8"/>
          <p:cNvSpPr/>
          <p:nvPr/>
        </p:nvSpPr>
        <p:spPr>
          <a:xfrm flipH="false" flipV="false" rot="0">
            <a:off x="9270864" y="2397921"/>
            <a:ext cx="8467719" cy="7269092"/>
          </a:xfrm>
          <a:custGeom>
            <a:avLst/>
            <a:gdLst/>
            <a:ahLst/>
            <a:cxnLst/>
            <a:rect r="r" b="b" t="t" l="l"/>
            <a:pathLst>
              <a:path h="7269092" w="8467719">
                <a:moveTo>
                  <a:pt x="0" y="0"/>
                </a:moveTo>
                <a:lnTo>
                  <a:pt x="8467719" y="0"/>
                </a:lnTo>
                <a:lnTo>
                  <a:pt x="8467719" y="7269092"/>
                </a:lnTo>
                <a:lnTo>
                  <a:pt x="0" y="7269092"/>
                </a:lnTo>
                <a:lnTo>
                  <a:pt x="0" y="0"/>
                </a:lnTo>
                <a:close/>
              </a:path>
            </a:pathLst>
          </a:custGeom>
          <a:blipFill>
            <a:blip r:embed="rId5"/>
            <a:stretch>
              <a:fillRect l="0" t="0" r="0" b="0"/>
            </a:stretch>
          </a:blipFill>
        </p:spPr>
      </p:sp>
      <p:sp>
        <p:nvSpPr>
          <p:cNvPr name="TextBox 9" id="9"/>
          <p:cNvSpPr txBox="true"/>
          <p:nvPr/>
        </p:nvSpPr>
        <p:spPr>
          <a:xfrm rot="0">
            <a:off x="1028700" y="753550"/>
            <a:ext cx="9194119" cy="1352288"/>
          </a:xfrm>
          <a:prstGeom prst="rect">
            <a:avLst/>
          </a:prstGeom>
        </p:spPr>
        <p:txBody>
          <a:bodyPr anchor="t" rtlCol="false" tIns="0" lIns="0" bIns="0" rIns="0">
            <a:spAutoFit/>
          </a:bodyPr>
          <a:lstStyle/>
          <a:p>
            <a:pPr algn="l">
              <a:lnSpc>
                <a:spcPts val="5393"/>
              </a:lnSpc>
            </a:pPr>
            <a:r>
              <a:rPr lang="en-US" b="true" sz="4311" spc="-12">
                <a:solidFill>
                  <a:srgbClr val="D7E5D8"/>
                </a:solidFill>
                <a:latin typeface="IBM Plex Sans Bold"/>
                <a:ea typeface="IBM Plex Sans Bold"/>
                <a:cs typeface="IBM Plex Sans Bold"/>
                <a:sym typeface="IBM Plex Sans Bold"/>
              </a:rPr>
              <a:t>RANDOM FOREST EVALUATION : CONFUSSION MATRIX</a:t>
            </a:r>
          </a:p>
        </p:txBody>
      </p:sp>
      <p:sp>
        <p:nvSpPr>
          <p:cNvPr name="TextBox 10" id="10"/>
          <p:cNvSpPr txBox="true"/>
          <p:nvPr/>
        </p:nvSpPr>
        <p:spPr>
          <a:xfrm rot="0">
            <a:off x="10846068" y="714586"/>
            <a:ext cx="6204158" cy="626110"/>
          </a:xfrm>
          <a:prstGeom prst="rect">
            <a:avLst/>
          </a:prstGeom>
        </p:spPr>
        <p:txBody>
          <a:bodyPr anchor="t" rtlCol="false" tIns="0" lIns="0" bIns="0" rIns="0">
            <a:spAutoFit/>
          </a:bodyPr>
          <a:lstStyle/>
          <a:p>
            <a:pPr algn="l">
              <a:lnSpc>
                <a:spcPts val="2428"/>
              </a:lnSpc>
            </a:pPr>
            <a:r>
              <a:rPr lang="en-US" sz="1507" spc="21">
                <a:solidFill>
                  <a:srgbClr val="D7E5D8"/>
                </a:solidFill>
                <a:latin typeface="Amicale Light"/>
                <a:ea typeface="Amicale Light"/>
                <a:cs typeface="Amicale Light"/>
                <a:sym typeface="Amicale Light"/>
              </a:rPr>
              <a:t>The agent estimates the expected reward for taking a particular action in a given state.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14604">
                <a:alpha val="100000"/>
              </a:srgbClr>
            </a:gs>
            <a:gs pos="100000">
              <a:srgbClr val="010811">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5828930" y="7566145"/>
            <a:ext cx="3710806" cy="3710806"/>
          </a:xfrm>
          <a:custGeom>
            <a:avLst/>
            <a:gdLst/>
            <a:ahLst/>
            <a:cxnLst/>
            <a:rect r="r" b="b" t="t" l="l"/>
            <a:pathLst>
              <a:path h="3710806" w="3710806">
                <a:moveTo>
                  <a:pt x="0" y="0"/>
                </a:moveTo>
                <a:lnTo>
                  <a:pt x="3710806" y="0"/>
                </a:lnTo>
                <a:lnTo>
                  <a:pt x="3710806" y="3710807"/>
                </a:lnTo>
                <a:lnTo>
                  <a:pt x="0" y="37108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H="true">
            <a:off x="0" y="9676538"/>
            <a:ext cx="16463090" cy="0"/>
          </a:xfrm>
          <a:prstGeom prst="line">
            <a:avLst/>
          </a:prstGeom>
          <a:ln cap="flat" w="19050">
            <a:solidFill>
              <a:srgbClr val="FFFFFF"/>
            </a:solidFill>
            <a:prstDash val="solid"/>
            <a:headEnd type="none" len="sm" w="sm"/>
            <a:tailEnd type="none" len="sm" w="sm"/>
          </a:ln>
        </p:spPr>
      </p:sp>
      <p:sp>
        <p:nvSpPr>
          <p:cNvPr name="AutoShape 4" id="4"/>
          <p:cNvSpPr/>
          <p:nvPr/>
        </p:nvSpPr>
        <p:spPr>
          <a:xfrm flipH="true">
            <a:off x="17050227" y="9667013"/>
            <a:ext cx="960120" cy="0"/>
          </a:xfrm>
          <a:prstGeom prst="line">
            <a:avLst/>
          </a:prstGeom>
          <a:ln cap="flat" w="19050">
            <a:solidFill>
              <a:srgbClr val="FFFFFF"/>
            </a:solidFill>
            <a:prstDash val="solid"/>
            <a:headEnd type="none" len="sm" w="sm"/>
            <a:tailEnd type="none" len="sm" w="sm"/>
          </a:ln>
        </p:spPr>
      </p:sp>
      <p:sp>
        <p:nvSpPr>
          <p:cNvPr name="Freeform 5" id="5"/>
          <p:cNvSpPr/>
          <p:nvPr/>
        </p:nvSpPr>
        <p:spPr>
          <a:xfrm flipH="false" flipV="false" rot="0">
            <a:off x="768987" y="5669251"/>
            <a:ext cx="634107" cy="634107"/>
          </a:xfrm>
          <a:custGeom>
            <a:avLst/>
            <a:gdLst/>
            <a:ahLst/>
            <a:cxnLst/>
            <a:rect r="r" b="b" t="t" l="l"/>
            <a:pathLst>
              <a:path h="634107" w="634107">
                <a:moveTo>
                  <a:pt x="0" y="0"/>
                </a:moveTo>
                <a:lnTo>
                  <a:pt x="634107" y="0"/>
                </a:lnTo>
                <a:lnTo>
                  <a:pt x="634107" y="634107"/>
                </a:lnTo>
                <a:lnTo>
                  <a:pt x="0" y="6341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328611">
            <a:off x="10303311" y="4346481"/>
            <a:ext cx="1407070" cy="1407070"/>
          </a:xfrm>
          <a:custGeom>
            <a:avLst/>
            <a:gdLst/>
            <a:ahLst/>
            <a:cxnLst/>
            <a:rect r="r" b="b" t="t" l="l"/>
            <a:pathLst>
              <a:path h="1407070" w="1407070">
                <a:moveTo>
                  <a:pt x="0" y="0"/>
                </a:moveTo>
                <a:lnTo>
                  <a:pt x="1407070" y="0"/>
                </a:lnTo>
                <a:lnTo>
                  <a:pt x="1407070" y="1407069"/>
                </a:lnTo>
                <a:lnTo>
                  <a:pt x="0" y="14070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403094" y="585756"/>
            <a:ext cx="15059996" cy="8211910"/>
          </a:xfrm>
          <a:prstGeom prst="rect">
            <a:avLst/>
          </a:prstGeom>
        </p:spPr>
        <p:txBody>
          <a:bodyPr anchor="t" rtlCol="false" tIns="0" lIns="0" bIns="0" rIns="0">
            <a:spAutoFit/>
          </a:bodyPr>
          <a:lstStyle/>
          <a:p>
            <a:pPr algn="l">
              <a:lnSpc>
                <a:spcPts val="3835"/>
              </a:lnSpc>
            </a:pPr>
            <a:r>
              <a:rPr lang="en-US" sz="2380" spc="33">
                <a:solidFill>
                  <a:srgbClr val="D7E5D8"/>
                </a:solidFill>
                <a:latin typeface="Amicale Light"/>
                <a:ea typeface="Amicale Light"/>
                <a:cs typeface="Amicale Light"/>
                <a:sym typeface="Amicale Light"/>
              </a:rPr>
              <a:t>Interpretation based on the data :</a:t>
            </a:r>
          </a:p>
          <a:p>
            <a:pPr algn="l">
              <a:lnSpc>
                <a:spcPts val="3835"/>
              </a:lnSpc>
            </a:pPr>
          </a:p>
          <a:p>
            <a:pPr algn="l">
              <a:lnSpc>
                <a:spcPts val="3835"/>
              </a:lnSpc>
            </a:pPr>
            <a:r>
              <a:rPr lang="en-US" sz="2380" spc="33">
                <a:solidFill>
                  <a:srgbClr val="D7E5D8"/>
                </a:solidFill>
                <a:latin typeface="Amicale Light"/>
                <a:ea typeface="Amicale Light"/>
                <a:cs typeface="Amicale Light"/>
                <a:sym typeface="Amicale Light"/>
              </a:rPr>
              <a:t>If Rain has 144 in its row under the Rain column, it means 144 rainy days were correctly classified.</a:t>
            </a:r>
          </a:p>
          <a:p>
            <a:pPr algn="l">
              <a:lnSpc>
                <a:spcPts val="3835"/>
              </a:lnSpc>
            </a:pPr>
            <a:r>
              <a:rPr lang="en-US" sz="2380" spc="33">
                <a:solidFill>
                  <a:srgbClr val="D7E5D8"/>
                </a:solidFill>
                <a:latin typeface="Amicale Light"/>
                <a:ea typeface="Amicale Light"/>
                <a:cs typeface="Amicale Light"/>
                <a:sym typeface="Amicale Light"/>
              </a:rPr>
              <a:t>If Rain has 17 under Sun, it means 17 rainy days were misclassified as sunny days.</a:t>
            </a:r>
          </a:p>
          <a:p>
            <a:pPr algn="l">
              <a:lnSpc>
                <a:spcPts val="3835"/>
              </a:lnSpc>
            </a:pPr>
          </a:p>
          <a:p>
            <a:pPr algn="l">
              <a:lnSpc>
                <a:spcPts val="3835"/>
              </a:lnSpc>
            </a:pPr>
            <a:r>
              <a:rPr lang="en-US" sz="2380" spc="33">
                <a:solidFill>
                  <a:srgbClr val="D7E5D8"/>
                </a:solidFill>
                <a:latin typeface="Amicale Light"/>
                <a:ea typeface="Amicale Light"/>
                <a:cs typeface="Amicale Light"/>
                <a:sym typeface="Amicale Light"/>
              </a:rPr>
              <a:t>* “Sun → Sun” = 95.62% → The model correctly predicts sunny weather 95.62% of the time.</a:t>
            </a:r>
          </a:p>
          <a:p>
            <a:pPr algn="l">
              <a:lnSpc>
                <a:spcPts val="3835"/>
              </a:lnSpc>
            </a:pPr>
            <a:r>
              <a:rPr lang="en-US" sz="2380" spc="33">
                <a:solidFill>
                  <a:srgbClr val="D7E5D8"/>
                </a:solidFill>
                <a:latin typeface="Amicale Light"/>
                <a:ea typeface="Amicale Light"/>
                <a:cs typeface="Amicale Light"/>
                <a:sym typeface="Amicale Light"/>
              </a:rPr>
              <a:t>* “Snow → Rain” = 71.43% → The model misclassifies 71.43% of snowy days as rainy.</a:t>
            </a:r>
          </a:p>
          <a:p>
            <a:pPr algn="l">
              <a:lnSpc>
                <a:spcPts val="3835"/>
              </a:lnSpc>
            </a:pPr>
            <a:r>
              <a:rPr lang="en-US" sz="2380" spc="33">
                <a:solidFill>
                  <a:srgbClr val="D7E5D8"/>
                </a:solidFill>
                <a:latin typeface="Amicale Light"/>
                <a:ea typeface="Amicale Light"/>
                <a:cs typeface="Amicale Light"/>
                <a:sym typeface="Amicale Light"/>
              </a:rPr>
              <a:t>* “Drizzle → Sun” = 84.62% → Most drizzle days are incorrectly classified as sunny.</a:t>
            </a:r>
          </a:p>
          <a:p>
            <a:pPr algn="l">
              <a:lnSpc>
                <a:spcPts val="3835"/>
              </a:lnSpc>
            </a:pPr>
          </a:p>
          <a:p>
            <a:pPr algn="l">
              <a:lnSpc>
                <a:spcPts val="3835"/>
              </a:lnSpc>
            </a:pPr>
            <a:r>
              <a:rPr lang="en-US" sz="2380" spc="33">
                <a:solidFill>
                  <a:srgbClr val="D7E5D8"/>
                </a:solidFill>
                <a:latin typeface="Amicale Light"/>
                <a:ea typeface="Amicale Light"/>
                <a:cs typeface="Amicale Light"/>
                <a:sym typeface="Amicale Light"/>
              </a:rPr>
              <a:t>Conclusion</a:t>
            </a:r>
          </a:p>
          <a:p>
            <a:pPr algn="l">
              <a:lnSpc>
                <a:spcPts val="3835"/>
              </a:lnSpc>
            </a:pPr>
          </a:p>
          <a:p>
            <a:pPr algn="l">
              <a:lnSpc>
                <a:spcPts val="3835"/>
              </a:lnSpc>
            </a:pPr>
            <a:r>
              <a:rPr lang="en-US" sz="2380" spc="33">
                <a:solidFill>
                  <a:srgbClr val="D7E5D8"/>
                </a:solidFill>
                <a:latin typeface="Amicale Light"/>
                <a:ea typeface="Amicale Light"/>
                <a:cs typeface="Amicale Light"/>
                <a:sym typeface="Amicale Light"/>
              </a:rPr>
              <a:t>* Rainy and Sunny days are well-classified, based on high precision and recall.</a:t>
            </a:r>
          </a:p>
          <a:p>
            <a:pPr algn="l">
              <a:lnSpc>
                <a:spcPts val="3835"/>
              </a:lnSpc>
            </a:pPr>
            <a:r>
              <a:rPr lang="en-US" sz="2380" spc="33">
                <a:solidFill>
                  <a:srgbClr val="D7E5D8"/>
                </a:solidFill>
                <a:latin typeface="Amicale Light"/>
                <a:ea typeface="Amicale Light"/>
                <a:cs typeface="Amicale Light"/>
                <a:sym typeface="Amicale Light"/>
              </a:rPr>
              <a:t>* Drizzle and Fog show weaker performance, meaning they might need more feature engineering.</a:t>
            </a:r>
          </a:p>
          <a:p>
            <a:pPr algn="l">
              <a:lnSpc>
                <a:spcPts val="3835"/>
              </a:lnSpc>
            </a:pPr>
            <a:r>
              <a:rPr lang="en-US" sz="2380" spc="33">
                <a:solidFill>
                  <a:srgbClr val="D7E5D8"/>
                </a:solidFill>
                <a:latin typeface="Amicale Light"/>
                <a:ea typeface="Amicale Light"/>
                <a:cs typeface="Amicale Light"/>
                <a:sym typeface="Amicale Light"/>
              </a:rPr>
              <a:t>* Improvement Suggestions:</a:t>
            </a:r>
          </a:p>
          <a:p>
            <a:pPr algn="l">
              <a:lnSpc>
                <a:spcPts val="3835"/>
              </a:lnSpc>
            </a:pPr>
            <a:r>
              <a:rPr lang="en-US" sz="2380" spc="33">
                <a:solidFill>
                  <a:srgbClr val="D7E5D8"/>
                </a:solidFill>
                <a:latin typeface="Amicale Light"/>
                <a:ea typeface="Amicale Light"/>
                <a:cs typeface="Amicale Light"/>
                <a:sym typeface="Amicale Light"/>
              </a:rPr>
              <a:t>    * Use more features (e.g., humidity, pressure) to differentiate conditions.</a:t>
            </a:r>
          </a:p>
          <a:p>
            <a:pPr algn="l">
              <a:lnSpc>
                <a:spcPts val="3835"/>
              </a:lnSpc>
            </a:pPr>
            <a:r>
              <a:rPr lang="en-US" sz="2380" spc="33">
                <a:solidFill>
                  <a:srgbClr val="D7E5D8"/>
                </a:solidFill>
                <a:latin typeface="Amicale Light"/>
                <a:ea typeface="Amicale Light"/>
                <a:cs typeface="Amicale Light"/>
                <a:sym typeface="Amicale Light"/>
              </a:rPr>
              <a:t>    * Use a balanced dataset to improve classification of rare weather types.</a:t>
            </a:r>
          </a:p>
          <a:p>
            <a:pPr algn="l">
              <a:lnSpc>
                <a:spcPts val="3835"/>
              </a:lnSpc>
            </a:pPr>
            <a:r>
              <a:rPr lang="en-US" sz="2380" spc="33">
                <a:solidFill>
                  <a:srgbClr val="D7E5D8"/>
                </a:solidFill>
                <a:latin typeface="Amicale Light"/>
                <a:ea typeface="Amicale Light"/>
                <a:cs typeface="Amicale Light"/>
                <a:sym typeface="Amicale Light"/>
              </a:rPr>
              <a:t>    * Retrieve more data using open API (e.g., Open Weather Data)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14604">
                <a:alpha val="100000"/>
              </a:srgbClr>
            </a:gs>
            <a:gs pos="100000">
              <a:srgbClr val="01081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5828930" y="7566145"/>
            <a:ext cx="3710806" cy="3710806"/>
          </a:xfrm>
          <a:custGeom>
            <a:avLst/>
            <a:gdLst/>
            <a:ahLst/>
            <a:cxnLst/>
            <a:rect r="r" b="b" t="t" l="l"/>
            <a:pathLst>
              <a:path h="3710806" w="3710806">
                <a:moveTo>
                  <a:pt x="0" y="0"/>
                </a:moveTo>
                <a:lnTo>
                  <a:pt x="3710806" y="0"/>
                </a:lnTo>
                <a:lnTo>
                  <a:pt x="3710806" y="3710807"/>
                </a:lnTo>
                <a:lnTo>
                  <a:pt x="0" y="37108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28611">
            <a:off x="15125395" y="3691329"/>
            <a:ext cx="1407070" cy="1407070"/>
          </a:xfrm>
          <a:custGeom>
            <a:avLst/>
            <a:gdLst/>
            <a:ahLst/>
            <a:cxnLst/>
            <a:rect r="r" b="b" t="t" l="l"/>
            <a:pathLst>
              <a:path h="1407070" w="1407070">
                <a:moveTo>
                  <a:pt x="0" y="0"/>
                </a:moveTo>
                <a:lnTo>
                  <a:pt x="1407070" y="0"/>
                </a:lnTo>
                <a:lnTo>
                  <a:pt x="1407070" y="1407070"/>
                </a:lnTo>
                <a:lnTo>
                  <a:pt x="0" y="14070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328611">
            <a:off x="350538" y="9224380"/>
            <a:ext cx="703535" cy="703535"/>
          </a:xfrm>
          <a:custGeom>
            <a:avLst/>
            <a:gdLst/>
            <a:ahLst/>
            <a:cxnLst/>
            <a:rect r="r" b="b" t="t" l="l"/>
            <a:pathLst>
              <a:path h="703535" w="703535">
                <a:moveTo>
                  <a:pt x="0" y="0"/>
                </a:moveTo>
                <a:lnTo>
                  <a:pt x="703535" y="0"/>
                </a:lnTo>
                <a:lnTo>
                  <a:pt x="703535" y="703535"/>
                </a:lnTo>
                <a:lnTo>
                  <a:pt x="0" y="7035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923925"/>
            <a:ext cx="15445245" cy="908655"/>
          </a:xfrm>
          <a:prstGeom prst="rect">
            <a:avLst/>
          </a:prstGeom>
        </p:spPr>
        <p:txBody>
          <a:bodyPr anchor="t" rtlCol="false" tIns="0" lIns="0" bIns="0" rIns="0">
            <a:spAutoFit/>
          </a:bodyPr>
          <a:lstStyle/>
          <a:p>
            <a:pPr algn="l">
              <a:lnSpc>
                <a:spcPts val="7351"/>
              </a:lnSpc>
            </a:pPr>
            <a:r>
              <a:rPr lang="en-US" b="true" sz="5876" spc="-17">
                <a:solidFill>
                  <a:srgbClr val="D7E5D8"/>
                </a:solidFill>
                <a:latin typeface="IBM Plex Sans Bold"/>
                <a:ea typeface="IBM Plex Sans Bold"/>
                <a:cs typeface="IBM Plex Sans Bold"/>
                <a:sym typeface="IBM Plex Sans Bold"/>
              </a:rPr>
              <a:t>DATA : SEATTLE WEATHER (2012 - 2015)</a:t>
            </a:r>
          </a:p>
        </p:txBody>
      </p:sp>
      <p:sp>
        <p:nvSpPr>
          <p:cNvPr name="TextBox 6" id="6"/>
          <p:cNvSpPr txBox="true"/>
          <p:nvPr/>
        </p:nvSpPr>
        <p:spPr>
          <a:xfrm rot="0">
            <a:off x="1086041" y="2003392"/>
            <a:ext cx="15138291" cy="508042"/>
          </a:xfrm>
          <a:prstGeom prst="rect">
            <a:avLst/>
          </a:prstGeom>
        </p:spPr>
        <p:txBody>
          <a:bodyPr anchor="t" rtlCol="false" tIns="0" lIns="0" bIns="0" rIns="0">
            <a:spAutoFit/>
          </a:bodyPr>
          <a:lstStyle/>
          <a:p>
            <a:pPr algn="l">
              <a:lnSpc>
                <a:spcPts val="4310"/>
              </a:lnSpc>
            </a:pPr>
            <a:r>
              <a:rPr lang="en-US" sz="2675" spc="-8">
                <a:solidFill>
                  <a:srgbClr val="D7E5D8"/>
                </a:solidFill>
                <a:latin typeface="IBM Plex Sans"/>
                <a:ea typeface="IBM Plex Sans"/>
                <a:cs typeface="IBM Plex Sans"/>
                <a:sym typeface="IBM Plex Sans"/>
              </a:rPr>
              <a:t>Source : Kaggle (--- LINK ---)</a:t>
            </a:r>
          </a:p>
        </p:txBody>
      </p:sp>
      <p:sp>
        <p:nvSpPr>
          <p:cNvPr name="AutoShape 7" id="7"/>
          <p:cNvSpPr/>
          <p:nvPr/>
        </p:nvSpPr>
        <p:spPr>
          <a:xfrm flipH="true">
            <a:off x="1086041" y="4746685"/>
            <a:ext cx="13442745" cy="0"/>
          </a:xfrm>
          <a:prstGeom prst="line">
            <a:avLst/>
          </a:prstGeom>
          <a:ln cap="flat" w="9525">
            <a:solidFill>
              <a:srgbClr val="FFFFFF"/>
            </a:solidFill>
            <a:prstDash val="solid"/>
            <a:headEnd type="none" len="sm" w="sm"/>
            <a:tailEnd type="none" len="sm" w="sm"/>
          </a:ln>
        </p:spPr>
      </p:sp>
      <p:sp>
        <p:nvSpPr>
          <p:cNvPr name="TextBox 8" id="8"/>
          <p:cNvSpPr txBox="true"/>
          <p:nvPr/>
        </p:nvSpPr>
        <p:spPr>
          <a:xfrm rot="0">
            <a:off x="6888544" y="3671567"/>
            <a:ext cx="7460909" cy="972509"/>
          </a:xfrm>
          <a:prstGeom prst="rect">
            <a:avLst/>
          </a:prstGeom>
        </p:spPr>
        <p:txBody>
          <a:bodyPr anchor="t" rtlCol="false" tIns="0" lIns="0" bIns="0" rIns="0">
            <a:spAutoFit/>
          </a:bodyPr>
          <a:lstStyle/>
          <a:p>
            <a:pPr algn="l">
              <a:lnSpc>
                <a:spcPts val="3792"/>
              </a:lnSpc>
            </a:pPr>
            <a:r>
              <a:rPr lang="en-US" sz="2353" spc="32">
                <a:solidFill>
                  <a:srgbClr val="D7E5D8"/>
                </a:solidFill>
                <a:latin typeface="Amicale Light"/>
                <a:ea typeface="Amicale Light"/>
                <a:cs typeface="Amicale Light"/>
                <a:sym typeface="Amicale Light"/>
              </a:rPr>
              <a:t>Clean Data</a:t>
            </a:r>
          </a:p>
          <a:p>
            <a:pPr algn="l">
              <a:lnSpc>
                <a:spcPts val="3792"/>
              </a:lnSpc>
            </a:pPr>
            <a:r>
              <a:rPr lang="en-US" sz="2353" spc="32">
                <a:solidFill>
                  <a:srgbClr val="D7E5D8"/>
                </a:solidFill>
                <a:latin typeface="Amicale Light"/>
                <a:ea typeface="Amicale Light"/>
                <a:cs typeface="Amicale Light"/>
                <a:sym typeface="Amicale Light"/>
              </a:rPr>
              <a:t>Visualize with Matplotlib</a:t>
            </a:r>
          </a:p>
        </p:txBody>
      </p:sp>
      <p:sp>
        <p:nvSpPr>
          <p:cNvPr name="TextBox 9" id="9"/>
          <p:cNvSpPr txBox="true"/>
          <p:nvPr/>
        </p:nvSpPr>
        <p:spPr>
          <a:xfrm rot="0">
            <a:off x="1086041" y="3627393"/>
            <a:ext cx="5347546" cy="791289"/>
          </a:xfrm>
          <a:prstGeom prst="rect">
            <a:avLst/>
          </a:prstGeom>
        </p:spPr>
        <p:txBody>
          <a:bodyPr anchor="t" rtlCol="false" tIns="0" lIns="0" bIns="0" rIns="0">
            <a:spAutoFit/>
          </a:bodyPr>
          <a:lstStyle/>
          <a:p>
            <a:pPr algn="l">
              <a:lnSpc>
                <a:spcPts val="3177"/>
              </a:lnSpc>
            </a:pPr>
            <a:r>
              <a:rPr lang="en-US" b="true" sz="2464" spc="24">
                <a:solidFill>
                  <a:srgbClr val="B7EE4A"/>
                </a:solidFill>
                <a:latin typeface="IBM Plex Sans Bold"/>
                <a:ea typeface="IBM Plex Sans Bold"/>
                <a:cs typeface="IBM Plex Sans Bold"/>
                <a:sym typeface="IBM Plex Sans Bold"/>
              </a:rPr>
              <a:t>PANDAS</a:t>
            </a:r>
          </a:p>
          <a:p>
            <a:pPr algn="l">
              <a:lnSpc>
                <a:spcPts val="3177"/>
              </a:lnSpc>
            </a:pPr>
            <a:r>
              <a:rPr lang="en-US" b="true" sz="2464" spc="24">
                <a:solidFill>
                  <a:srgbClr val="B7EE4A"/>
                </a:solidFill>
                <a:latin typeface="IBM Plex Sans Bold"/>
                <a:ea typeface="IBM Plex Sans Bold"/>
                <a:cs typeface="IBM Plex Sans Bold"/>
                <a:sym typeface="IBM Plex Sans Bold"/>
              </a:rPr>
              <a:t>MATPLOTLIB</a:t>
            </a:r>
          </a:p>
        </p:txBody>
      </p:sp>
      <p:sp>
        <p:nvSpPr>
          <p:cNvPr name="TextBox 10" id="10"/>
          <p:cNvSpPr txBox="true"/>
          <p:nvPr/>
        </p:nvSpPr>
        <p:spPr>
          <a:xfrm rot="0">
            <a:off x="6772743" y="6425067"/>
            <a:ext cx="7460909" cy="1995990"/>
          </a:xfrm>
          <a:prstGeom prst="rect">
            <a:avLst/>
          </a:prstGeom>
        </p:spPr>
        <p:txBody>
          <a:bodyPr anchor="t" rtlCol="false" tIns="0" lIns="0" bIns="0" rIns="0">
            <a:spAutoFit/>
          </a:bodyPr>
          <a:lstStyle/>
          <a:p>
            <a:pPr algn="l">
              <a:lnSpc>
                <a:spcPts val="3953"/>
              </a:lnSpc>
            </a:pPr>
            <a:r>
              <a:rPr lang="en-US" sz="2453" spc="34">
                <a:solidFill>
                  <a:srgbClr val="D7E5D8"/>
                </a:solidFill>
                <a:latin typeface="Amicale Light"/>
                <a:ea typeface="Amicale Light"/>
                <a:cs typeface="Amicale Light"/>
                <a:sym typeface="Amicale Light"/>
              </a:rPr>
              <a:t>Random Forest</a:t>
            </a:r>
          </a:p>
          <a:p>
            <a:pPr algn="l">
              <a:lnSpc>
                <a:spcPts val="3953"/>
              </a:lnSpc>
            </a:pPr>
            <a:r>
              <a:rPr lang="en-US" sz="2453" spc="34">
                <a:solidFill>
                  <a:srgbClr val="D7E5D8"/>
                </a:solidFill>
                <a:latin typeface="Amicale Light"/>
                <a:ea typeface="Amicale Light"/>
                <a:cs typeface="Amicale Light"/>
                <a:sym typeface="Amicale Light"/>
              </a:rPr>
              <a:t>Linear Regression</a:t>
            </a:r>
          </a:p>
          <a:p>
            <a:pPr algn="l">
              <a:lnSpc>
                <a:spcPts val="3953"/>
              </a:lnSpc>
            </a:pPr>
            <a:r>
              <a:rPr lang="en-US" sz="2453" spc="34">
                <a:solidFill>
                  <a:srgbClr val="D7E5D8"/>
                </a:solidFill>
                <a:latin typeface="Amicale Light"/>
                <a:ea typeface="Amicale Light"/>
                <a:cs typeface="Amicale Light"/>
                <a:sym typeface="Amicale Light"/>
              </a:rPr>
              <a:t>Vector</a:t>
            </a:r>
          </a:p>
          <a:p>
            <a:pPr algn="l">
              <a:lnSpc>
                <a:spcPts val="3953"/>
              </a:lnSpc>
            </a:pPr>
            <a:r>
              <a:rPr lang="en-US" sz="2453" spc="34">
                <a:solidFill>
                  <a:srgbClr val="D7E5D8"/>
                </a:solidFill>
                <a:latin typeface="Amicale Light"/>
                <a:ea typeface="Amicale Light"/>
                <a:cs typeface="Amicale Light"/>
                <a:sym typeface="Amicale Light"/>
              </a:rPr>
              <a:t>Logistic Regression</a:t>
            </a:r>
          </a:p>
        </p:txBody>
      </p:sp>
      <p:sp>
        <p:nvSpPr>
          <p:cNvPr name="TextBox 11" id="11"/>
          <p:cNvSpPr txBox="true"/>
          <p:nvPr/>
        </p:nvSpPr>
        <p:spPr>
          <a:xfrm rot="0">
            <a:off x="1086041" y="6462334"/>
            <a:ext cx="5347546" cy="391239"/>
          </a:xfrm>
          <a:prstGeom prst="rect">
            <a:avLst/>
          </a:prstGeom>
        </p:spPr>
        <p:txBody>
          <a:bodyPr anchor="t" rtlCol="false" tIns="0" lIns="0" bIns="0" rIns="0">
            <a:spAutoFit/>
          </a:bodyPr>
          <a:lstStyle/>
          <a:p>
            <a:pPr algn="l">
              <a:lnSpc>
                <a:spcPts val="3177"/>
              </a:lnSpc>
            </a:pPr>
            <a:r>
              <a:rPr lang="en-US" b="true" sz="2464" spc="24">
                <a:solidFill>
                  <a:srgbClr val="B7EE4A"/>
                </a:solidFill>
                <a:latin typeface="IBM Plex Sans Bold"/>
                <a:ea typeface="IBM Plex Sans Bold"/>
                <a:cs typeface="IBM Plex Sans Bold"/>
                <a:sym typeface="IBM Plex Sans Bold"/>
              </a:rPr>
              <a:t>MACHINE LEARNING</a:t>
            </a:r>
          </a:p>
        </p:txBody>
      </p:sp>
      <p:sp>
        <p:nvSpPr>
          <p:cNvPr name="AutoShape 12" id="12"/>
          <p:cNvSpPr/>
          <p:nvPr/>
        </p:nvSpPr>
        <p:spPr>
          <a:xfrm flipH="true">
            <a:off x="1086041" y="6164156"/>
            <a:ext cx="13442745" cy="0"/>
          </a:xfrm>
          <a:prstGeom prst="line">
            <a:avLst/>
          </a:prstGeom>
          <a:ln cap="flat" w="9525">
            <a:solidFill>
              <a:srgbClr val="FFFFFF"/>
            </a:solidFill>
            <a:prstDash val="solid"/>
            <a:headEnd type="none" len="sm" w="sm"/>
            <a:tailEnd type="none" len="sm" w="sm"/>
          </a:ln>
        </p:spPr>
      </p:sp>
      <p:sp>
        <p:nvSpPr>
          <p:cNvPr name="TextBox 13" id="13"/>
          <p:cNvSpPr txBox="true"/>
          <p:nvPr/>
        </p:nvSpPr>
        <p:spPr>
          <a:xfrm rot="0">
            <a:off x="6772743" y="5007597"/>
            <a:ext cx="7460909" cy="972509"/>
          </a:xfrm>
          <a:prstGeom prst="rect">
            <a:avLst/>
          </a:prstGeom>
        </p:spPr>
        <p:txBody>
          <a:bodyPr anchor="t" rtlCol="false" tIns="0" lIns="0" bIns="0" rIns="0">
            <a:spAutoFit/>
          </a:bodyPr>
          <a:lstStyle/>
          <a:p>
            <a:pPr algn="l">
              <a:lnSpc>
                <a:spcPts val="3792"/>
              </a:lnSpc>
            </a:pPr>
            <a:r>
              <a:rPr lang="en-US" sz="2353" spc="32">
                <a:solidFill>
                  <a:srgbClr val="D7E5D8"/>
                </a:solidFill>
                <a:latin typeface="Amicale Light"/>
                <a:ea typeface="Amicale Light"/>
                <a:cs typeface="Amicale Light"/>
                <a:sym typeface="Amicale Light"/>
              </a:rPr>
              <a:t>Deeper visualization in Tableau to gain more understanding about the data.</a:t>
            </a:r>
          </a:p>
        </p:txBody>
      </p:sp>
      <p:sp>
        <p:nvSpPr>
          <p:cNvPr name="TextBox 14" id="14"/>
          <p:cNvSpPr txBox="true"/>
          <p:nvPr/>
        </p:nvSpPr>
        <p:spPr>
          <a:xfrm rot="0">
            <a:off x="1086041" y="5044863"/>
            <a:ext cx="5347546" cy="391239"/>
          </a:xfrm>
          <a:prstGeom prst="rect">
            <a:avLst/>
          </a:prstGeom>
        </p:spPr>
        <p:txBody>
          <a:bodyPr anchor="t" rtlCol="false" tIns="0" lIns="0" bIns="0" rIns="0">
            <a:spAutoFit/>
          </a:bodyPr>
          <a:lstStyle/>
          <a:p>
            <a:pPr algn="l">
              <a:lnSpc>
                <a:spcPts val="3177"/>
              </a:lnSpc>
            </a:pPr>
            <a:r>
              <a:rPr lang="en-US" b="true" sz="2464" spc="24">
                <a:solidFill>
                  <a:srgbClr val="B7EE4A"/>
                </a:solidFill>
                <a:latin typeface="IBM Plex Sans Bold"/>
                <a:ea typeface="IBM Plex Sans Bold"/>
                <a:cs typeface="IBM Plex Sans Bold"/>
                <a:sym typeface="IBM Plex Sans Bold"/>
              </a:rPr>
              <a:t>TABLEAU</a:t>
            </a:r>
          </a:p>
        </p:txBody>
      </p:sp>
      <p:sp>
        <p:nvSpPr>
          <p:cNvPr name="AutoShape 15" id="15"/>
          <p:cNvSpPr/>
          <p:nvPr/>
        </p:nvSpPr>
        <p:spPr>
          <a:xfrm flipH="true" flipV="true">
            <a:off x="17674808" y="0"/>
            <a:ext cx="0" cy="5159670"/>
          </a:xfrm>
          <a:prstGeom prst="line">
            <a:avLst/>
          </a:prstGeom>
          <a:ln cap="flat" w="19050">
            <a:solidFill>
              <a:srgbClr val="FFFFFF"/>
            </a:solidFill>
            <a:prstDash val="solid"/>
            <a:headEnd type="none" len="sm" w="sm"/>
            <a:tailEnd type="none" len="sm" w="sm"/>
          </a:ln>
        </p:spPr>
      </p:sp>
      <p:sp>
        <p:nvSpPr>
          <p:cNvPr name="AutoShape 16" id="16"/>
          <p:cNvSpPr/>
          <p:nvPr/>
        </p:nvSpPr>
        <p:spPr>
          <a:xfrm flipV="true">
            <a:off x="17674808" y="5659105"/>
            <a:ext cx="0" cy="960120"/>
          </a:xfrm>
          <a:prstGeom prst="line">
            <a:avLst/>
          </a:prstGeom>
          <a:ln cap="flat" w="19050">
            <a:solidFill>
              <a:srgbClr val="FFFFFF"/>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14604">
                <a:alpha val="100000"/>
              </a:srgbClr>
            </a:gs>
            <a:gs pos="100000">
              <a:srgbClr val="01081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1474472" y="6690360"/>
            <a:ext cx="7315200" cy="3596640"/>
          </a:xfrm>
          <a:custGeom>
            <a:avLst/>
            <a:gdLst/>
            <a:ahLst/>
            <a:cxnLst/>
            <a:rect r="r" b="b" t="t" l="l"/>
            <a:pathLst>
              <a:path h="3596640" w="7315200">
                <a:moveTo>
                  <a:pt x="0" y="0"/>
                </a:moveTo>
                <a:lnTo>
                  <a:pt x="7315200" y="0"/>
                </a:lnTo>
                <a:lnTo>
                  <a:pt x="7315200" y="3596640"/>
                </a:lnTo>
                <a:lnTo>
                  <a:pt x="0" y="3596640"/>
                </a:lnTo>
                <a:lnTo>
                  <a:pt x="0" y="0"/>
                </a:lnTo>
                <a:close/>
              </a:path>
            </a:pathLst>
          </a:custGeom>
          <a:blipFill>
            <a:blip r:embed="rId2">
              <a:alphaModFix amt="44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828930" y="7566145"/>
            <a:ext cx="3710806" cy="3710806"/>
          </a:xfrm>
          <a:custGeom>
            <a:avLst/>
            <a:gdLst/>
            <a:ahLst/>
            <a:cxnLst/>
            <a:rect r="r" b="b" t="t" l="l"/>
            <a:pathLst>
              <a:path h="3710806" w="3710806">
                <a:moveTo>
                  <a:pt x="0" y="0"/>
                </a:moveTo>
                <a:lnTo>
                  <a:pt x="3710806" y="0"/>
                </a:lnTo>
                <a:lnTo>
                  <a:pt x="3710806" y="3710807"/>
                </a:lnTo>
                <a:lnTo>
                  <a:pt x="0" y="37108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flipH="true">
            <a:off x="0" y="9676538"/>
            <a:ext cx="16463090" cy="0"/>
          </a:xfrm>
          <a:prstGeom prst="line">
            <a:avLst/>
          </a:prstGeom>
          <a:ln cap="flat" w="19050">
            <a:solidFill>
              <a:srgbClr val="FFFFFF"/>
            </a:solidFill>
            <a:prstDash val="solid"/>
            <a:headEnd type="none" len="sm" w="sm"/>
            <a:tailEnd type="none" len="sm" w="sm"/>
          </a:ln>
        </p:spPr>
      </p:sp>
      <p:sp>
        <p:nvSpPr>
          <p:cNvPr name="AutoShape 5" id="5"/>
          <p:cNvSpPr/>
          <p:nvPr/>
        </p:nvSpPr>
        <p:spPr>
          <a:xfrm flipH="true">
            <a:off x="17050227" y="9667013"/>
            <a:ext cx="960120" cy="0"/>
          </a:xfrm>
          <a:prstGeom prst="line">
            <a:avLst/>
          </a:prstGeom>
          <a:ln cap="flat" w="19050">
            <a:solidFill>
              <a:srgbClr val="FFFFFF"/>
            </a:solidFill>
            <a:prstDash val="solid"/>
            <a:headEnd type="none" len="sm" w="sm"/>
            <a:tailEnd type="none" len="sm" w="sm"/>
          </a:ln>
        </p:spPr>
      </p:sp>
      <p:sp>
        <p:nvSpPr>
          <p:cNvPr name="TextBox 6" id="6"/>
          <p:cNvSpPr txBox="true"/>
          <p:nvPr/>
        </p:nvSpPr>
        <p:spPr>
          <a:xfrm rot="0">
            <a:off x="1028700" y="923925"/>
            <a:ext cx="12001964" cy="908655"/>
          </a:xfrm>
          <a:prstGeom prst="rect">
            <a:avLst/>
          </a:prstGeom>
        </p:spPr>
        <p:txBody>
          <a:bodyPr anchor="t" rtlCol="false" tIns="0" lIns="0" bIns="0" rIns="0">
            <a:spAutoFit/>
          </a:bodyPr>
          <a:lstStyle/>
          <a:p>
            <a:pPr algn="l">
              <a:lnSpc>
                <a:spcPts val="7351"/>
              </a:lnSpc>
            </a:pPr>
            <a:r>
              <a:rPr lang="en-US" b="true" sz="5876" spc="-17">
                <a:solidFill>
                  <a:srgbClr val="D7E5D8"/>
                </a:solidFill>
                <a:latin typeface="IBM Plex Sans Bold"/>
                <a:ea typeface="IBM Plex Sans Bold"/>
                <a:cs typeface="IBM Plex Sans Bold"/>
                <a:sym typeface="IBM Plex Sans Bold"/>
              </a:rPr>
              <a:t>ANALYSIS QUESTIONS</a:t>
            </a:r>
          </a:p>
        </p:txBody>
      </p:sp>
      <p:sp>
        <p:nvSpPr>
          <p:cNvPr name="TextBox 7" id="7"/>
          <p:cNvSpPr txBox="true"/>
          <p:nvPr/>
        </p:nvSpPr>
        <p:spPr>
          <a:xfrm rot="0">
            <a:off x="2110085" y="2728978"/>
            <a:ext cx="6709373" cy="1705636"/>
          </a:xfrm>
          <a:prstGeom prst="rect">
            <a:avLst/>
          </a:prstGeom>
        </p:spPr>
        <p:txBody>
          <a:bodyPr anchor="t" rtlCol="false" tIns="0" lIns="0" bIns="0" rIns="0">
            <a:spAutoFit/>
          </a:bodyPr>
          <a:lstStyle/>
          <a:p>
            <a:pPr algn="l">
              <a:lnSpc>
                <a:spcPts val="2679"/>
              </a:lnSpc>
            </a:pPr>
            <a:r>
              <a:rPr lang="en-US" sz="1663" spc="23">
                <a:solidFill>
                  <a:srgbClr val="D7E5D8"/>
                </a:solidFill>
                <a:latin typeface="Amicale Light"/>
                <a:ea typeface="Amicale Light"/>
                <a:cs typeface="Amicale Light"/>
                <a:sym typeface="Amicale Light"/>
              </a:rPr>
              <a:t>Average precipitation, temperature, wind speed.</a:t>
            </a:r>
          </a:p>
          <a:p>
            <a:pPr algn="l">
              <a:lnSpc>
                <a:spcPts val="2679"/>
              </a:lnSpc>
            </a:pPr>
          </a:p>
          <a:p>
            <a:pPr algn="l">
              <a:lnSpc>
                <a:spcPts val="2679"/>
              </a:lnSpc>
            </a:pPr>
            <a:r>
              <a:rPr lang="en-US" sz="1663" spc="23">
                <a:solidFill>
                  <a:srgbClr val="D7E5D8"/>
                </a:solidFill>
                <a:latin typeface="Amicale Light"/>
                <a:ea typeface="Amicale Light"/>
                <a:cs typeface="Amicale Light"/>
                <a:sym typeface="Amicale Light"/>
              </a:rPr>
              <a:t>Identifying days with extreme weather conditions (highest precipitation, coldest temperatures. highest wind speeds).</a:t>
            </a:r>
          </a:p>
          <a:p>
            <a:pPr algn="l">
              <a:lnSpc>
                <a:spcPts val="2679"/>
              </a:lnSpc>
            </a:pPr>
          </a:p>
        </p:txBody>
      </p:sp>
      <p:sp>
        <p:nvSpPr>
          <p:cNvPr name="TextBox 8" id="8"/>
          <p:cNvSpPr txBox="true"/>
          <p:nvPr/>
        </p:nvSpPr>
        <p:spPr>
          <a:xfrm rot="0">
            <a:off x="9144000" y="2711226"/>
            <a:ext cx="7149868" cy="2191667"/>
          </a:xfrm>
          <a:prstGeom prst="rect">
            <a:avLst/>
          </a:prstGeom>
        </p:spPr>
        <p:txBody>
          <a:bodyPr anchor="t" rtlCol="false" tIns="0" lIns="0" bIns="0" rIns="0">
            <a:spAutoFit/>
          </a:bodyPr>
          <a:lstStyle/>
          <a:p>
            <a:pPr algn="l">
              <a:lnSpc>
                <a:spcPts val="2911"/>
              </a:lnSpc>
            </a:pPr>
            <a:r>
              <a:rPr lang="en-US" sz="1807" spc="25">
                <a:solidFill>
                  <a:srgbClr val="D7E5D8"/>
                </a:solidFill>
                <a:latin typeface="Amicale Light"/>
                <a:ea typeface="Amicale Light"/>
                <a:cs typeface="Amicale Light"/>
                <a:sym typeface="Amicale Light"/>
              </a:rPr>
              <a:t>Does higher wind speed correlate with snow or rain?</a:t>
            </a:r>
          </a:p>
          <a:p>
            <a:pPr algn="l">
              <a:lnSpc>
                <a:spcPts val="2911"/>
              </a:lnSpc>
            </a:pPr>
          </a:p>
          <a:p>
            <a:pPr algn="l">
              <a:lnSpc>
                <a:spcPts val="2911"/>
              </a:lnSpc>
            </a:pPr>
            <a:r>
              <a:rPr lang="en-US" sz="1807" spc="25">
                <a:solidFill>
                  <a:srgbClr val="D7E5D8"/>
                </a:solidFill>
                <a:latin typeface="Amicale Light"/>
                <a:ea typeface="Amicale Light"/>
                <a:cs typeface="Amicale Light"/>
                <a:sym typeface="Amicale Light"/>
              </a:rPr>
              <a:t>Are sunny days consistently warmer thatn rainy/snowy days?</a:t>
            </a:r>
          </a:p>
          <a:p>
            <a:pPr algn="l">
              <a:lnSpc>
                <a:spcPts val="2911"/>
              </a:lnSpc>
            </a:pPr>
          </a:p>
          <a:p>
            <a:pPr algn="l">
              <a:lnSpc>
                <a:spcPts val="2911"/>
              </a:lnSpc>
            </a:pPr>
            <a:r>
              <a:rPr lang="en-US" sz="1807" spc="25">
                <a:solidFill>
                  <a:srgbClr val="D7E5D8"/>
                </a:solidFill>
                <a:latin typeface="Amicale Light"/>
                <a:ea typeface="Amicale Light"/>
                <a:cs typeface="Amicale Light"/>
                <a:sym typeface="Amicale Light"/>
              </a:rPr>
              <a:t>Does rpecipitation tend to be higher on certain days of the week?</a:t>
            </a:r>
          </a:p>
        </p:txBody>
      </p:sp>
      <p:sp>
        <p:nvSpPr>
          <p:cNvPr name="TextBox 9" id="9"/>
          <p:cNvSpPr txBox="true"/>
          <p:nvPr/>
        </p:nvSpPr>
        <p:spPr>
          <a:xfrm rot="0">
            <a:off x="1955850" y="6276715"/>
            <a:ext cx="6204158" cy="2057403"/>
          </a:xfrm>
          <a:prstGeom prst="rect">
            <a:avLst/>
          </a:prstGeom>
        </p:spPr>
        <p:txBody>
          <a:bodyPr anchor="t" rtlCol="false" tIns="0" lIns="0" bIns="0" rIns="0">
            <a:spAutoFit/>
          </a:bodyPr>
          <a:lstStyle/>
          <a:p>
            <a:pPr algn="l">
              <a:lnSpc>
                <a:spcPts val="3233"/>
              </a:lnSpc>
            </a:pPr>
            <a:r>
              <a:rPr lang="en-US" sz="2007" spc="28">
                <a:solidFill>
                  <a:srgbClr val="D7E5D8"/>
                </a:solidFill>
                <a:latin typeface="Amicale Light"/>
                <a:ea typeface="Amicale Light"/>
                <a:cs typeface="Amicale Light"/>
                <a:sym typeface="Amicale Light"/>
              </a:rPr>
              <a:t>Hottest and coldest days.</a:t>
            </a:r>
          </a:p>
          <a:p>
            <a:pPr algn="l">
              <a:lnSpc>
                <a:spcPts val="3233"/>
              </a:lnSpc>
            </a:pPr>
          </a:p>
          <a:p>
            <a:pPr algn="l">
              <a:lnSpc>
                <a:spcPts val="3233"/>
              </a:lnSpc>
            </a:pPr>
            <a:r>
              <a:rPr lang="en-US" sz="2007" spc="28">
                <a:solidFill>
                  <a:srgbClr val="D7E5D8"/>
                </a:solidFill>
                <a:latin typeface="Amicale Light"/>
                <a:ea typeface="Amicale Light"/>
                <a:cs typeface="Amicale Light"/>
                <a:sym typeface="Amicale Light"/>
              </a:rPr>
              <a:t>Days with highest and lowest precipitation levels.</a:t>
            </a:r>
          </a:p>
          <a:p>
            <a:pPr algn="l">
              <a:lnSpc>
                <a:spcPts val="3233"/>
              </a:lnSpc>
            </a:pPr>
          </a:p>
          <a:p>
            <a:pPr algn="l">
              <a:lnSpc>
                <a:spcPts val="3233"/>
              </a:lnSpc>
            </a:pPr>
            <a:r>
              <a:rPr lang="en-US" sz="2007" spc="28">
                <a:solidFill>
                  <a:srgbClr val="D7E5D8"/>
                </a:solidFill>
                <a:latin typeface="Amicale Light"/>
                <a:ea typeface="Amicale Light"/>
                <a:cs typeface="Amicale Light"/>
                <a:sym typeface="Amicale Light"/>
              </a:rPr>
              <a:t>Windy days classification.</a:t>
            </a:r>
          </a:p>
        </p:txBody>
      </p:sp>
      <p:sp>
        <p:nvSpPr>
          <p:cNvPr name="TextBox 10" id="10"/>
          <p:cNvSpPr txBox="true"/>
          <p:nvPr/>
        </p:nvSpPr>
        <p:spPr>
          <a:xfrm rot="0">
            <a:off x="2110085" y="2111400"/>
            <a:ext cx="6512628" cy="417553"/>
          </a:xfrm>
          <a:prstGeom prst="rect">
            <a:avLst/>
          </a:prstGeom>
        </p:spPr>
        <p:txBody>
          <a:bodyPr anchor="t" rtlCol="false" tIns="0" lIns="0" bIns="0" rIns="0">
            <a:spAutoFit/>
          </a:bodyPr>
          <a:lstStyle/>
          <a:p>
            <a:pPr algn="l">
              <a:lnSpc>
                <a:spcPts val="3435"/>
              </a:lnSpc>
            </a:pPr>
            <a:r>
              <a:rPr lang="en-US" b="true" sz="2664" spc="26">
                <a:solidFill>
                  <a:srgbClr val="B7EE4A"/>
                </a:solidFill>
                <a:latin typeface="IBM Plex Sans Bold"/>
                <a:ea typeface="IBM Plex Sans Bold"/>
                <a:cs typeface="IBM Plex Sans Bold"/>
                <a:sym typeface="IBM Plex Sans Bold"/>
              </a:rPr>
              <a:t>TREND ANALYSIS</a:t>
            </a:r>
          </a:p>
        </p:txBody>
      </p:sp>
      <p:sp>
        <p:nvSpPr>
          <p:cNvPr name="TextBox 11" id="11"/>
          <p:cNvSpPr txBox="true"/>
          <p:nvPr/>
        </p:nvSpPr>
        <p:spPr>
          <a:xfrm rot="0">
            <a:off x="9144000" y="2111400"/>
            <a:ext cx="6512628" cy="417553"/>
          </a:xfrm>
          <a:prstGeom prst="rect">
            <a:avLst/>
          </a:prstGeom>
        </p:spPr>
        <p:txBody>
          <a:bodyPr anchor="t" rtlCol="false" tIns="0" lIns="0" bIns="0" rIns="0">
            <a:spAutoFit/>
          </a:bodyPr>
          <a:lstStyle/>
          <a:p>
            <a:pPr algn="l">
              <a:lnSpc>
                <a:spcPts val="3435"/>
              </a:lnSpc>
            </a:pPr>
            <a:r>
              <a:rPr lang="en-US" b="true" sz="2664" spc="26">
                <a:solidFill>
                  <a:srgbClr val="B7EE4A"/>
                </a:solidFill>
                <a:latin typeface="IBM Plex Sans Bold"/>
                <a:ea typeface="IBM Plex Sans Bold"/>
                <a:cs typeface="IBM Plex Sans Bold"/>
                <a:sym typeface="IBM Plex Sans Bold"/>
              </a:rPr>
              <a:t>WEATHER IMPACT</a:t>
            </a:r>
          </a:p>
        </p:txBody>
      </p:sp>
      <p:sp>
        <p:nvSpPr>
          <p:cNvPr name="TextBox 12" id="12"/>
          <p:cNvSpPr txBox="true"/>
          <p:nvPr/>
        </p:nvSpPr>
        <p:spPr>
          <a:xfrm rot="0">
            <a:off x="1955850" y="5678187"/>
            <a:ext cx="6512628" cy="417553"/>
          </a:xfrm>
          <a:prstGeom prst="rect">
            <a:avLst/>
          </a:prstGeom>
        </p:spPr>
        <p:txBody>
          <a:bodyPr anchor="t" rtlCol="false" tIns="0" lIns="0" bIns="0" rIns="0">
            <a:spAutoFit/>
          </a:bodyPr>
          <a:lstStyle/>
          <a:p>
            <a:pPr algn="l">
              <a:lnSpc>
                <a:spcPts val="3435"/>
              </a:lnSpc>
            </a:pPr>
            <a:r>
              <a:rPr lang="en-US" b="true" sz="2664" spc="26">
                <a:solidFill>
                  <a:srgbClr val="B7EE4A"/>
                </a:solidFill>
                <a:latin typeface="IBM Plex Sans Bold"/>
                <a:ea typeface="IBM Plex Sans Bold"/>
                <a:cs typeface="IBM Plex Sans Bold"/>
                <a:sym typeface="IBM Plex Sans Bold"/>
              </a:rPr>
              <a:t>EXTREME EVENTS IDENTIFICATION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14604">
                <a:alpha val="100000"/>
              </a:srgbClr>
            </a:gs>
            <a:gs pos="100000">
              <a:srgbClr val="01081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5828930" y="7566145"/>
            <a:ext cx="3710806" cy="3710806"/>
          </a:xfrm>
          <a:custGeom>
            <a:avLst/>
            <a:gdLst/>
            <a:ahLst/>
            <a:cxnLst/>
            <a:rect r="r" b="b" t="t" l="l"/>
            <a:pathLst>
              <a:path h="3710806" w="3710806">
                <a:moveTo>
                  <a:pt x="0" y="0"/>
                </a:moveTo>
                <a:lnTo>
                  <a:pt x="3710806" y="0"/>
                </a:lnTo>
                <a:lnTo>
                  <a:pt x="3710806" y="3710807"/>
                </a:lnTo>
                <a:lnTo>
                  <a:pt x="0" y="37108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H="true">
            <a:off x="0" y="9676538"/>
            <a:ext cx="16463090" cy="0"/>
          </a:xfrm>
          <a:prstGeom prst="line">
            <a:avLst/>
          </a:prstGeom>
          <a:ln cap="flat" w="19050">
            <a:solidFill>
              <a:srgbClr val="FFFFFF"/>
            </a:solidFill>
            <a:prstDash val="solid"/>
            <a:headEnd type="none" len="sm" w="sm"/>
            <a:tailEnd type="none" len="sm" w="sm"/>
          </a:ln>
        </p:spPr>
      </p:sp>
      <p:sp>
        <p:nvSpPr>
          <p:cNvPr name="AutoShape 4" id="4"/>
          <p:cNvSpPr/>
          <p:nvPr/>
        </p:nvSpPr>
        <p:spPr>
          <a:xfrm flipH="true">
            <a:off x="17050227" y="9667013"/>
            <a:ext cx="960120" cy="0"/>
          </a:xfrm>
          <a:prstGeom prst="line">
            <a:avLst/>
          </a:prstGeom>
          <a:ln cap="flat" w="19050">
            <a:solidFill>
              <a:srgbClr val="FFFFFF"/>
            </a:solidFill>
            <a:prstDash val="solid"/>
            <a:headEnd type="none" len="sm" w="sm"/>
            <a:tailEnd type="none" len="sm" w="sm"/>
          </a:ln>
        </p:spPr>
      </p:sp>
      <p:sp>
        <p:nvSpPr>
          <p:cNvPr name="Freeform 5" id="5"/>
          <p:cNvSpPr/>
          <p:nvPr/>
        </p:nvSpPr>
        <p:spPr>
          <a:xfrm flipH="false" flipV="false" rot="0">
            <a:off x="11902849" y="-646671"/>
            <a:ext cx="7315200" cy="2075688"/>
          </a:xfrm>
          <a:custGeom>
            <a:avLst/>
            <a:gdLst/>
            <a:ahLst/>
            <a:cxnLst/>
            <a:rect r="r" b="b" t="t" l="l"/>
            <a:pathLst>
              <a:path h="2075688" w="7315200">
                <a:moveTo>
                  <a:pt x="0" y="0"/>
                </a:moveTo>
                <a:lnTo>
                  <a:pt x="7315200" y="0"/>
                </a:lnTo>
                <a:lnTo>
                  <a:pt x="7315200" y="2075688"/>
                </a:lnTo>
                <a:lnTo>
                  <a:pt x="0" y="2075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0" y="2570541"/>
            <a:ext cx="4995604" cy="4995604"/>
          </a:xfrm>
          <a:custGeom>
            <a:avLst/>
            <a:gdLst/>
            <a:ahLst/>
            <a:cxnLst/>
            <a:rect r="r" b="b" t="t" l="l"/>
            <a:pathLst>
              <a:path h="4995604" w="4995604">
                <a:moveTo>
                  <a:pt x="0" y="0"/>
                </a:moveTo>
                <a:lnTo>
                  <a:pt x="4995604" y="0"/>
                </a:lnTo>
                <a:lnTo>
                  <a:pt x="4995604" y="4995604"/>
                </a:lnTo>
                <a:lnTo>
                  <a:pt x="0" y="49956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5548790" y="3025729"/>
            <a:ext cx="10011659" cy="1847890"/>
          </a:xfrm>
          <a:prstGeom prst="rect">
            <a:avLst/>
          </a:prstGeom>
        </p:spPr>
        <p:txBody>
          <a:bodyPr anchor="t" rtlCol="false" tIns="0" lIns="0" bIns="0" rIns="0">
            <a:spAutoFit/>
          </a:bodyPr>
          <a:lstStyle/>
          <a:p>
            <a:pPr algn="l">
              <a:lnSpc>
                <a:spcPts val="7351"/>
              </a:lnSpc>
            </a:pPr>
            <a:r>
              <a:rPr lang="en-US" b="true" sz="5876" spc="-17">
                <a:solidFill>
                  <a:srgbClr val="B7EE4A"/>
                </a:solidFill>
                <a:latin typeface="IBM Plex Sans Bold"/>
                <a:ea typeface="IBM Plex Sans Bold"/>
                <a:cs typeface="IBM Plex Sans Bold"/>
                <a:sym typeface="IBM Plex Sans Bold"/>
              </a:rPr>
              <a:t>VISUALIZATION : PANDAS &amp; MATPLOTLIB</a:t>
            </a:r>
          </a:p>
        </p:txBody>
      </p:sp>
      <p:sp>
        <p:nvSpPr>
          <p:cNvPr name="TextBox 8" id="8"/>
          <p:cNvSpPr txBox="true"/>
          <p:nvPr/>
        </p:nvSpPr>
        <p:spPr>
          <a:xfrm rot="0">
            <a:off x="5548790" y="5474339"/>
            <a:ext cx="8849634" cy="1707112"/>
          </a:xfrm>
          <a:prstGeom prst="rect">
            <a:avLst/>
          </a:prstGeom>
        </p:spPr>
        <p:txBody>
          <a:bodyPr anchor="t" rtlCol="false" tIns="0" lIns="0" bIns="0" rIns="0">
            <a:spAutoFit/>
          </a:bodyPr>
          <a:lstStyle/>
          <a:p>
            <a:pPr algn="l" marL="621525" indent="-310762" lvl="1">
              <a:lnSpc>
                <a:spcPts val="4637"/>
              </a:lnSpc>
              <a:buFont typeface="Arial"/>
              <a:buChar char="•"/>
            </a:pPr>
            <a:r>
              <a:rPr lang="en-US" sz="2878" spc="-8">
                <a:solidFill>
                  <a:srgbClr val="D7E5D8"/>
                </a:solidFill>
                <a:latin typeface="IBM Plex Sans"/>
                <a:ea typeface="IBM Plex Sans"/>
                <a:cs typeface="IBM Plex Sans"/>
                <a:sym typeface="IBM Plex Sans"/>
              </a:rPr>
              <a:t>VARIABLES CORRELATION</a:t>
            </a:r>
          </a:p>
          <a:p>
            <a:pPr algn="l" marL="621525" indent="-310762" lvl="1">
              <a:lnSpc>
                <a:spcPts val="4637"/>
              </a:lnSpc>
              <a:buFont typeface="Arial"/>
              <a:buChar char="•"/>
            </a:pPr>
            <a:r>
              <a:rPr lang="en-US" sz="2878" spc="-8">
                <a:solidFill>
                  <a:srgbClr val="D7E5D8"/>
                </a:solidFill>
                <a:latin typeface="IBM Plex Sans"/>
                <a:ea typeface="IBM Plex Sans"/>
                <a:cs typeface="IBM Plex Sans"/>
                <a:sym typeface="IBM Plex Sans"/>
              </a:rPr>
              <a:t>WEATHER FREQUENCY</a:t>
            </a:r>
          </a:p>
          <a:p>
            <a:pPr algn="l" marL="621525" indent="-310762" lvl="1">
              <a:lnSpc>
                <a:spcPts val="4637"/>
              </a:lnSpc>
              <a:buFont typeface="Arial"/>
              <a:buChar char="•"/>
            </a:pPr>
            <a:r>
              <a:rPr lang="en-US" sz="2878" spc="-8">
                <a:solidFill>
                  <a:srgbClr val="D7E5D8"/>
                </a:solidFill>
                <a:latin typeface="IBM Plex Sans"/>
                <a:ea typeface="IBM Plex Sans"/>
                <a:cs typeface="IBM Plex Sans"/>
                <a:sym typeface="IBM Plex Sans"/>
              </a:rPr>
              <a:t>AVERAGE VARIABLES BY MONTH</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14604">
                <a:alpha val="100000"/>
              </a:srgbClr>
            </a:gs>
            <a:gs pos="100000">
              <a:srgbClr val="010811">
                <a:alpha val="100000"/>
              </a:srgbClr>
            </a:gs>
          </a:gsLst>
          <a:lin ang="5400000"/>
        </a:gradFill>
      </p:bgPr>
    </p:bg>
    <p:spTree>
      <p:nvGrpSpPr>
        <p:cNvPr id="1" name=""/>
        <p:cNvGrpSpPr/>
        <p:nvPr/>
      </p:nvGrpSpPr>
      <p:grpSpPr>
        <a:xfrm>
          <a:off x="0" y="0"/>
          <a:ext cx="0" cy="0"/>
          <a:chOff x="0" y="0"/>
          <a:chExt cx="0" cy="0"/>
        </a:xfrm>
      </p:grpSpPr>
      <p:sp>
        <p:nvSpPr>
          <p:cNvPr name="AutoShape 2" id="2"/>
          <p:cNvSpPr/>
          <p:nvPr/>
        </p:nvSpPr>
        <p:spPr>
          <a:xfrm flipV="true">
            <a:off x="500412" y="62275"/>
            <a:ext cx="0" cy="6492240"/>
          </a:xfrm>
          <a:prstGeom prst="line">
            <a:avLst/>
          </a:prstGeom>
          <a:ln cap="flat" w="19050">
            <a:solidFill>
              <a:srgbClr val="FFFFFF"/>
            </a:solidFill>
            <a:prstDash val="solid"/>
            <a:headEnd type="none" len="sm" w="sm"/>
            <a:tailEnd type="none" len="sm" w="sm"/>
          </a:ln>
        </p:spPr>
      </p:sp>
      <p:sp>
        <p:nvSpPr>
          <p:cNvPr name="AutoShape 3" id="3"/>
          <p:cNvSpPr/>
          <p:nvPr/>
        </p:nvSpPr>
        <p:spPr>
          <a:xfrm flipV="true">
            <a:off x="500412" y="7053950"/>
            <a:ext cx="0" cy="960120"/>
          </a:xfrm>
          <a:prstGeom prst="line">
            <a:avLst/>
          </a:prstGeom>
          <a:ln cap="flat" w="19050">
            <a:solidFill>
              <a:srgbClr val="FFFFFF"/>
            </a:solidFill>
            <a:prstDash val="solid"/>
            <a:headEnd type="none" len="sm" w="sm"/>
            <a:tailEnd type="none" len="sm" w="sm"/>
          </a:ln>
        </p:spPr>
      </p:sp>
      <p:sp>
        <p:nvSpPr>
          <p:cNvPr name="AutoShape 4" id="4"/>
          <p:cNvSpPr/>
          <p:nvPr/>
        </p:nvSpPr>
        <p:spPr>
          <a:xfrm flipV="true">
            <a:off x="500412" y="8446345"/>
            <a:ext cx="0" cy="442454"/>
          </a:xfrm>
          <a:prstGeom prst="line">
            <a:avLst/>
          </a:prstGeom>
          <a:ln cap="flat" w="19050">
            <a:solidFill>
              <a:srgbClr val="FFFFFF"/>
            </a:solidFill>
            <a:prstDash val="solid"/>
            <a:headEnd type="none" len="sm" w="sm"/>
            <a:tailEnd type="none" len="sm" w="sm"/>
          </a:ln>
        </p:spPr>
      </p:sp>
      <p:sp>
        <p:nvSpPr>
          <p:cNvPr name="Freeform 5" id="5"/>
          <p:cNvSpPr/>
          <p:nvPr/>
        </p:nvSpPr>
        <p:spPr>
          <a:xfrm flipH="false" flipV="false" rot="0">
            <a:off x="15957252" y="1682187"/>
            <a:ext cx="2330748" cy="2330748"/>
          </a:xfrm>
          <a:custGeom>
            <a:avLst/>
            <a:gdLst/>
            <a:ahLst/>
            <a:cxnLst/>
            <a:rect r="r" b="b" t="t" l="l"/>
            <a:pathLst>
              <a:path h="2330748" w="2330748">
                <a:moveTo>
                  <a:pt x="0" y="0"/>
                </a:moveTo>
                <a:lnTo>
                  <a:pt x="2330748" y="0"/>
                </a:lnTo>
                <a:lnTo>
                  <a:pt x="2330748" y="2330748"/>
                </a:lnTo>
                <a:lnTo>
                  <a:pt x="0" y="23307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931283" y="9538070"/>
            <a:ext cx="964746" cy="964746"/>
          </a:xfrm>
          <a:custGeom>
            <a:avLst/>
            <a:gdLst/>
            <a:ahLst/>
            <a:cxnLst/>
            <a:rect r="r" b="b" t="t" l="l"/>
            <a:pathLst>
              <a:path h="964746" w="964746">
                <a:moveTo>
                  <a:pt x="0" y="0"/>
                </a:moveTo>
                <a:lnTo>
                  <a:pt x="964746" y="0"/>
                </a:lnTo>
                <a:lnTo>
                  <a:pt x="964746" y="964747"/>
                </a:lnTo>
                <a:lnTo>
                  <a:pt x="0" y="9647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8899544" y="8542949"/>
            <a:ext cx="715351" cy="715351"/>
          </a:xfrm>
          <a:custGeom>
            <a:avLst/>
            <a:gdLst/>
            <a:ahLst/>
            <a:cxnLst/>
            <a:rect r="r" b="b" t="t" l="l"/>
            <a:pathLst>
              <a:path h="715351" w="715351">
                <a:moveTo>
                  <a:pt x="0" y="0"/>
                </a:moveTo>
                <a:lnTo>
                  <a:pt x="715351" y="0"/>
                </a:lnTo>
                <a:lnTo>
                  <a:pt x="715351" y="715351"/>
                </a:lnTo>
                <a:lnTo>
                  <a:pt x="0" y="7153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789701" y="764597"/>
            <a:ext cx="10623955" cy="8757806"/>
          </a:xfrm>
          <a:custGeom>
            <a:avLst/>
            <a:gdLst/>
            <a:ahLst/>
            <a:cxnLst/>
            <a:rect r="r" b="b" t="t" l="l"/>
            <a:pathLst>
              <a:path h="8757806" w="10623955">
                <a:moveTo>
                  <a:pt x="0" y="0"/>
                </a:moveTo>
                <a:lnTo>
                  <a:pt x="10623955" y="0"/>
                </a:lnTo>
                <a:lnTo>
                  <a:pt x="10623955" y="8757806"/>
                </a:lnTo>
                <a:lnTo>
                  <a:pt x="0" y="8757806"/>
                </a:lnTo>
                <a:lnTo>
                  <a:pt x="0" y="0"/>
                </a:lnTo>
                <a:close/>
              </a:path>
            </a:pathLst>
          </a:custGeom>
          <a:blipFill>
            <a:blip r:embed="rId4"/>
            <a:stretch>
              <a:fillRect l="0" t="0" r="0" b="0"/>
            </a:stretch>
          </a:blipFill>
        </p:spPr>
      </p:sp>
      <p:sp>
        <p:nvSpPr>
          <p:cNvPr name="TextBox 9" id="9"/>
          <p:cNvSpPr txBox="true"/>
          <p:nvPr/>
        </p:nvSpPr>
        <p:spPr>
          <a:xfrm rot="0">
            <a:off x="11689881" y="3598001"/>
            <a:ext cx="6443960" cy="2132053"/>
          </a:xfrm>
          <a:prstGeom prst="rect">
            <a:avLst/>
          </a:prstGeom>
        </p:spPr>
        <p:txBody>
          <a:bodyPr anchor="t" rtlCol="false" tIns="0" lIns="0" bIns="0" rIns="0">
            <a:spAutoFit/>
          </a:bodyPr>
          <a:lstStyle/>
          <a:p>
            <a:pPr algn="ctr">
              <a:lnSpc>
                <a:spcPts val="3435"/>
              </a:lnSpc>
            </a:pPr>
            <a:r>
              <a:rPr lang="en-US" b="true" sz="2664" spc="26">
                <a:solidFill>
                  <a:srgbClr val="FFFFFF"/>
                </a:solidFill>
                <a:latin typeface="IBM Plex Sans Bold"/>
                <a:ea typeface="IBM Plex Sans Bold"/>
                <a:cs typeface="IBM Plex Sans Bold"/>
                <a:sym typeface="IBM Plex Sans Bold"/>
              </a:rPr>
              <a:t>Close to 1: Strong positive correlation.</a:t>
            </a:r>
          </a:p>
          <a:p>
            <a:pPr algn="ctr">
              <a:lnSpc>
                <a:spcPts val="3435"/>
              </a:lnSpc>
            </a:pPr>
          </a:p>
          <a:p>
            <a:pPr algn="ctr">
              <a:lnSpc>
                <a:spcPts val="3435"/>
              </a:lnSpc>
            </a:pPr>
            <a:r>
              <a:rPr lang="en-US" b="true" sz="2664" spc="26">
                <a:solidFill>
                  <a:srgbClr val="FFFFFF"/>
                </a:solidFill>
                <a:latin typeface="IBM Plex Sans Bold"/>
                <a:ea typeface="IBM Plex Sans Bold"/>
                <a:cs typeface="IBM Plex Sans Bold"/>
                <a:sym typeface="IBM Plex Sans Bold"/>
              </a:rPr>
              <a:t>Close to -1: Strong negative correlation.</a:t>
            </a:r>
          </a:p>
          <a:p>
            <a:pPr algn="ctr">
              <a:lnSpc>
                <a:spcPts val="3435"/>
              </a:lnSpc>
            </a:pPr>
          </a:p>
          <a:p>
            <a:pPr algn="ctr">
              <a:lnSpc>
                <a:spcPts val="3435"/>
              </a:lnSpc>
              <a:spcBef>
                <a:spcPct val="0"/>
              </a:spcBef>
            </a:pPr>
            <a:r>
              <a:rPr lang="en-US" b="true" sz="2664" spc="26">
                <a:solidFill>
                  <a:srgbClr val="FFFFFF"/>
                </a:solidFill>
                <a:latin typeface="IBM Plex Sans Bold"/>
                <a:ea typeface="IBM Plex Sans Bold"/>
                <a:cs typeface="IBM Plex Sans Bold"/>
                <a:sym typeface="IBM Plex Sans Bold"/>
              </a:rPr>
              <a:t>Close to 0: No correlation.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14604">
                <a:alpha val="100000"/>
              </a:srgbClr>
            </a:gs>
            <a:gs pos="100000">
              <a:srgbClr val="010811">
                <a:alpha val="100000"/>
              </a:srgbClr>
            </a:gs>
          </a:gsLst>
          <a:lin ang="5400000"/>
        </a:gradFill>
      </p:bgPr>
    </p:bg>
    <p:spTree>
      <p:nvGrpSpPr>
        <p:cNvPr id="1" name=""/>
        <p:cNvGrpSpPr/>
        <p:nvPr/>
      </p:nvGrpSpPr>
      <p:grpSpPr>
        <a:xfrm>
          <a:off x="0" y="0"/>
          <a:ext cx="0" cy="0"/>
          <a:chOff x="0" y="0"/>
          <a:chExt cx="0" cy="0"/>
        </a:xfrm>
      </p:grpSpPr>
      <p:sp>
        <p:nvSpPr>
          <p:cNvPr name="AutoShape 2" id="2"/>
          <p:cNvSpPr/>
          <p:nvPr/>
        </p:nvSpPr>
        <p:spPr>
          <a:xfrm flipV="true">
            <a:off x="500412" y="62275"/>
            <a:ext cx="0" cy="6492240"/>
          </a:xfrm>
          <a:prstGeom prst="line">
            <a:avLst/>
          </a:prstGeom>
          <a:ln cap="flat" w="19050">
            <a:solidFill>
              <a:srgbClr val="FFFFFF"/>
            </a:solidFill>
            <a:prstDash val="solid"/>
            <a:headEnd type="none" len="sm" w="sm"/>
            <a:tailEnd type="none" len="sm" w="sm"/>
          </a:ln>
        </p:spPr>
      </p:sp>
      <p:sp>
        <p:nvSpPr>
          <p:cNvPr name="AutoShape 3" id="3"/>
          <p:cNvSpPr/>
          <p:nvPr/>
        </p:nvSpPr>
        <p:spPr>
          <a:xfrm flipV="true">
            <a:off x="500412" y="7053950"/>
            <a:ext cx="0" cy="960120"/>
          </a:xfrm>
          <a:prstGeom prst="line">
            <a:avLst/>
          </a:prstGeom>
          <a:ln cap="flat" w="19050">
            <a:solidFill>
              <a:srgbClr val="FFFFFF"/>
            </a:solidFill>
            <a:prstDash val="solid"/>
            <a:headEnd type="none" len="sm" w="sm"/>
            <a:tailEnd type="none" len="sm" w="sm"/>
          </a:ln>
        </p:spPr>
      </p:sp>
      <p:sp>
        <p:nvSpPr>
          <p:cNvPr name="AutoShape 4" id="4"/>
          <p:cNvSpPr/>
          <p:nvPr/>
        </p:nvSpPr>
        <p:spPr>
          <a:xfrm flipV="true">
            <a:off x="500412" y="8446345"/>
            <a:ext cx="0" cy="442454"/>
          </a:xfrm>
          <a:prstGeom prst="line">
            <a:avLst/>
          </a:prstGeom>
          <a:ln cap="flat" w="19050">
            <a:solidFill>
              <a:srgbClr val="FFFFFF"/>
            </a:solidFill>
            <a:prstDash val="solid"/>
            <a:headEnd type="none" len="sm" w="sm"/>
            <a:tailEnd type="none" len="sm" w="sm"/>
          </a:ln>
        </p:spPr>
      </p:sp>
      <p:sp>
        <p:nvSpPr>
          <p:cNvPr name="Freeform 5" id="5"/>
          <p:cNvSpPr/>
          <p:nvPr/>
        </p:nvSpPr>
        <p:spPr>
          <a:xfrm flipH="false" flipV="false" rot="0">
            <a:off x="15957252" y="1682187"/>
            <a:ext cx="2330748" cy="2330748"/>
          </a:xfrm>
          <a:custGeom>
            <a:avLst/>
            <a:gdLst/>
            <a:ahLst/>
            <a:cxnLst/>
            <a:rect r="r" b="b" t="t" l="l"/>
            <a:pathLst>
              <a:path h="2330748" w="2330748">
                <a:moveTo>
                  <a:pt x="0" y="0"/>
                </a:moveTo>
                <a:lnTo>
                  <a:pt x="2330748" y="0"/>
                </a:lnTo>
                <a:lnTo>
                  <a:pt x="2330748" y="2330748"/>
                </a:lnTo>
                <a:lnTo>
                  <a:pt x="0" y="23307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931283" y="9538070"/>
            <a:ext cx="964746" cy="964746"/>
          </a:xfrm>
          <a:custGeom>
            <a:avLst/>
            <a:gdLst/>
            <a:ahLst/>
            <a:cxnLst/>
            <a:rect r="r" b="b" t="t" l="l"/>
            <a:pathLst>
              <a:path h="964746" w="964746">
                <a:moveTo>
                  <a:pt x="0" y="0"/>
                </a:moveTo>
                <a:lnTo>
                  <a:pt x="964746" y="0"/>
                </a:lnTo>
                <a:lnTo>
                  <a:pt x="964746" y="964747"/>
                </a:lnTo>
                <a:lnTo>
                  <a:pt x="0" y="9647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8899544" y="8542949"/>
            <a:ext cx="715351" cy="715351"/>
          </a:xfrm>
          <a:custGeom>
            <a:avLst/>
            <a:gdLst/>
            <a:ahLst/>
            <a:cxnLst/>
            <a:rect r="r" b="b" t="t" l="l"/>
            <a:pathLst>
              <a:path h="715351" w="715351">
                <a:moveTo>
                  <a:pt x="0" y="0"/>
                </a:moveTo>
                <a:lnTo>
                  <a:pt x="715351" y="0"/>
                </a:lnTo>
                <a:lnTo>
                  <a:pt x="715351" y="715351"/>
                </a:lnTo>
                <a:lnTo>
                  <a:pt x="0" y="7153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028700" y="2269335"/>
            <a:ext cx="8447011" cy="5566909"/>
          </a:xfrm>
          <a:custGeom>
            <a:avLst/>
            <a:gdLst/>
            <a:ahLst/>
            <a:cxnLst/>
            <a:rect r="r" b="b" t="t" l="l"/>
            <a:pathLst>
              <a:path h="5566909" w="8447011">
                <a:moveTo>
                  <a:pt x="0" y="0"/>
                </a:moveTo>
                <a:lnTo>
                  <a:pt x="8447011" y="0"/>
                </a:lnTo>
                <a:lnTo>
                  <a:pt x="8447011" y="5566909"/>
                </a:lnTo>
                <a:lnTo>
                  <a:pt x="0" y="5566909"/>
                </a:lnTo>
                <a:lnTo>
                  <a:pt x="0" y="0"/>
                </a:lnTo>
                <a:close/>
              </a:path>
            </a:pathLst>
          </a:custGeom>
          <a:blipFill>
            <a:blip r:embed="rId4"/>
            <a:stretch>
              <a:fillRect l="0" t="0" r="0" b="0"/>
            </a:stretch>
          </a:blipFill>
        </p:spPr>
      </p:sp>
      <p:sp>
        <p:nvSpPr>
          <p:cNvPr name="Freeform 9" id="9"/>
          <p:cNvSpPr/>
          <p:nvPr/>
        </p:nvSpPr>
        <p:spPr>
          <a:xfrm flipH="false" flipV="false" rot="0">
            <a:off x="10129245" y="2269335"/>
            <a:ext cx="7372716" cy="7479224"/>
          </a:xfrm>
          <a:custGeom>
            <a:avLst/>
            <a:gdLst/>
            <a:ahLst/>
            <a:cxnLst/>
            <a:rect r="r" b="b" t="t" l="l"/>
            <a:pathLst>
              <a:path h="7479224" w="7372716">
                <a:moveTo>
                  <a:pt x="0" y="0"/>
                </a:moveTo>
                <a:lnTo>
                  <a:pt x="7372716" y="0"/>
                </a:lnTo>
                <a:lnTo>
                  <a:pt x="7372716" y="7479224"/>
                </a:lnTo>
                <a:lnTo>
                  <a:pt x="0" y="7479224"/>
                </a:lnTo>
                <a:lnTo>
                  <a:pt x="0" y="0"/>
                </a:lnTo>
                <a:close/>
              </a:path>
            </a:pathLst>
          </a:custGeom>
          <a:blipFill>
            <a:blip r:embed="rId5"/>
            <a:stretch>
              <a:fillRect l="0" t="0" r="0" b="0"/>
            </a:stretch>
          </a:blipFill>
        </p:spPr>
      </p:sp>
      <p:sp>
        <p:nvSpPr>
          <p:cNvPr name="TextBox 10" id="10"/>
          <p:cNvSpPr txBox="true"/>
          <p:nvPr/>
        </p:nvSpPr>
        <p:spPr>
          <a:xfrm rot="0">
            <a:off x="1028700" y="923925"/>
            <a:ext cx="12001964" cy="908655"/>
          </a:xfrm>
          <a:prstGeom prst="rect">
            <a:avLst/>
          </a:prstGeom>
        </p:spPr>
        <p:txBody>
          <a:bodyPr anchor="t" rtlCol="false" tIns="0" lIns="0" bIns="0" rIns="0">
            <a:spAutoFit/>
          </a:bodyPr>
          <a:lstStyle/>
          <a:p>
            <a:pPr algn="l">
              <a:lnSpc>
                <a:spcPts val="7351"/>
              </a:lnSpc>
            </a:pPr>
            <a:r>
              <a:rPr lang="en-US" b="true" sz="5876" spc="-17">
                <a:solidFill>
                  <a:srgbClr val="D7E5D8"/>
                </a:solidFill>
                <a:latin typeface="IBM Plex Sans Bold"/>
                <a:ea typeface="IBM Plex Sans Bold"/>
                <a:cs typeface="IBM Plex Sans Bold"/>
                <a:sym typeface="IBM Plex Sans Bold"/>
              </a:rPr>
              <a:t>WEATHER FREQUENCY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14604">
                <a:alpha val="100000"/>
              </a:srgbClr>
            </a:gs>
            <a:gs pos="100000">
              <a:srgbClr val="010811">
                <a:alpha val="100000"/>
              </a:srgbClr>
            </a:gs>
          </a:gsLst>
          <a:lin ang="5400000"/>
        </a:gradFill>
      </p:bgPr>
    </p:bg>
    <p:spTree>
      <p:nvGrpSpPr>
        <p:cNvPr id="1" name=""/>
        <p:cNvGrpSpPr/>
        <p:nvPr/>
      </p:nvGrpSpPr>
      <p:grpSpPr>
        <a:xfrm>
          <a:off x="0" y="0"/>
          <a:ext cx="0" cy="0"/>
          <a:chOff x="0" y="0"/>
          <a:chExt cx="0" cy="0"/>
        </a:xfrm>
      </p:grpSpPr>
      <p:sp>
        <p:nvSpPr>
          <p:cNvPr name="AutoShape 2" id="2"/>
          <p:cNvSpPr/>
          <p:nvPr/>
        </p:nvSpPr>
        <p:spPr>
          <a:xfrm flipV="true">
            <a:off x="500412" y="62275"/>
            <a:ext cx="0" cy="6492240"/>
          </a:xfrm>
          <a:prstGeom prst="line">
            <a:avLst/>
          </a:prstGeom>
          <a:ln cap="flat" w="19050">
            <a:solidFill>
              <a:srgbClr val="FFFFFF"/>
            </a:solidFill>
            <a:prstDash val="solid"/>
            <a:headEnd type="none" len="sm" w="sm"/>
            <a:tailEnd type="none" len="sm" w="sm"/>
          </a:ln>
        </p:spPr>
      </p:sp>
      <p:sp>
        <p:nvSpPr>
          <p:cNvPr name="AutoShape 3" id="3"/>
          <p:cNvSpPr/>
          <p:nvPr/>
        </p:nvSpPr>
        <p:spPr>
          <a:xfrm flipV="true">
            <a:off x="500412" y="7053950"/>
            <a:ext cx="0" cy="960120"/>
          </a:xfrm>
          <a:prstGeom prst="line">
            <a:avLst/>
          </a:prstGeom>
          <a:ln cap="flat" w="19050">
            <a:solidFill>
              <a:srgbClr val="FFFFFF"/>
            </a:solidFill>
            <a:prstDash val="solid"/>
            <a:headEnd type="none" len="sm" w="sm"/>
            <a:tailEnd type="none" len="sm" w="sm"/>
          </a:ln>
        </p:spPr>
      </p:sp>
      <p:sp>
        <p:nvSpPr>
          <p:cNvPr name="AutoShape 4" id="4"/>
          <p:cNvSpPr/>
          <p:nvPr/>
        </p:nvSpPr>
        <p:spPr>
          <a:xfrm flipV="true">
            <a:off x="500412" y="8446345"/>
            <a:ext cx="0" cy="442454"/>
          </a:xfrm>
          <a:prstGeom prst="line">
            <a:avLst/>
          </a:prstGeom>
          <a:ln cap="flat" w="19050">
            <a:solidFill>
              <a:srgbClr val="FFFFFF"/>
            </a:solidFill>
            <a:prstDash val="solid"/>
            <a:headEnd type="none" len="sm" w="sm"/>
            <a:tailEnd type="none" len="sm" w="sm"/>
          </a:ln>
        </p:spPr>
      </p:sp>
      <p:sp>
        <p:nvSpPr>
          <p:cNvPr name="Freeform 5" id="5"/>
          <p:cNvSpPr/>
          <p:nvPr/>
        </p:nvSpPr>
        <p:spPr>
          <a:xfrm flipH="false" flipV="false" rot="0">
            <a:off x="15957252" y="1682187"/>
            <a:ext cx="2330748" cy="2330748"/>
          </a:xfrm>
          <a:custGeom>
            <a:avLst/>
            <a:gdLst/>
            <a:ahLst/>
            <a:cxnLst/>
            <a:rect r="r" b="b" t="t" l="l"/>
            <a:pathLst>
              <a:path h="2330748" w="2330748">
                <a:moveTo>
                  <a:pt x="0" y="0"/>
                </a:moveTo>
                <a:lnTo>
                  <a:pt x="2330748" y="0"/>
                </a:lnTo>
                <a:lnTo>
                  <a:pt x="2330748" y="2330748"/>
                </a:lnTo>
                <a:lnTo>
                  <a:pt x="0" y="23307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931283" y="9538070"/>
            <a:ext cx="964746" cy="964746"/>
          </a:xfrm>
          <a:custGeom>
            <a:avLst/>
            <a:gdLst/>
            <a:ahLst/>
            <a:cxnLst/>
            <a:rect r="r" b="b" t="t" l="l"/>
            <a:pathLst>
              <a:path h="964746" w="964746">
                <a:moveTo>
                  <a:pt x="0" y="0"/>
                </a:moveTo>
                <a:lnTo>
                  <a:pt x="964746" y="0"/>
                </a:lnTo>
                <a:lnTo>
                  <a:pt x="964746" y="964747"/>
                </a:lnTo>
                <a:lnTo>
                  <a:pt x="0" y="9647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8899544" y="8542949"/>
            <a:ext cx="715351" cy="715351"/>
          </a:xfrm>
          <a:custGeom>
            <a:avLst/>
            <a:gdLst/>
            <a:ahLst/>
            <a:cxnLst/>
            <a:rect r="r" b="b" t="t" l="l"/>
            <a:pathLst>
              <a:path h="715351" w="715351">
                <a:moveTo>
                  <a:pt x="0" y="0"/>
                </a:moveTo>
                <a:lnTo>
                  <a:pt x="715351" y="0"/>
                </a:lnTo>
                <a:lnTo>
                  <a:pt x="715351" y="715351"/>
                </a:lnTo>
                <a:lnTo>
                  <a:pt x="0" y="7153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2617914" y="2347784"/>
            <a:ext cx="12563260" cy="6541015"/>
          </a:xfrm>
          <a:custGeom>
            <a:avLst/>
            <a:gdLst/>
            <a:ahLst/>
            <a:cxnLst/>
            <a:rect r="r" b="b" t="t" l="l"/>
            <a:pathLst>
              <a:path h="6541015" w="12563260">
                <a:moveTo>
                  <a:pt x="0" y="0"/>
                </a:moveTo>
                <a:lnTo>
                  <a:pt x="12563260" y="0"/>
                </a:lnTo>
                <a:lnTo>
                  <a:pt x="12563260" y="6541015"/>
                </a:lnTo>
                <a:lnTo>
                  <a:pt x="0" y="6541015"/>
                </a:lnTo>
                <a:lnTo>
                  <a:pt x="0" y="0"/>
                </a:lnTo>
                <a:close/>
              </a:path>
            </a:pathLst>
          </a:custGeom>
          <a:blipFill>
            <a:blip r:embed="rId4"/>
            <a:stretch>
              <a:fillRect l="0" t="0" r="0" b="0"/>
            </a:stretch>
          </a:blipFill>
        </p:spPr>
      </p:sp>
      <p:sp>
        <p:nvSpPr>
          <p:cNvPr name="TextBox 9" id="9"/>
          <p:cNvSpPr txBox="true"/>
          <p:nvPr/>
        </p:nvSpPr>
        <p:spPr>
          <a:xfrm rot="0">
            <a:off x="1028700" y="923925"/>
            <a:ext cx="12001964" cy="908655"/>
          </a:xfrm>
          <a:prstGeom prst="rect">
            <a:avLst/>
          </a:prstGeom>
        </p:spPr>
        <p:txBody>
          <a:bodyPr anchor="t" rtlCol="false" tIns="0" lIns="0" bIns="0" rIns="0">
            <a:spAutoFit/>
          </a:bodyPr>
          <a:lstStyle/>
          <a:p>
            <a:pPr algn="l">
              <a:lnSpc>
                <a:spcPts val="7351"/>
              </a:lnSpc>
            </a:pPr>
            <a:r>
              <a:rPr lang="en-US" b="true" sz="5876" spc="-17">
                <a:solidFill>
                  <a:srgbClr val="D7E5D8"/>
                </a:solidFill>
                <a:latin typeface="IBM Plex Sans Bold"/>
                <a:ea typeface="IBM Plex Sans Bold"/>
                <a:cs typeface="IBM Plex Sans Bold"/>
                <a:sym typeface="IBM Plex Sans Bold"/>
              </a:rPr>
              <a:t>MONTHLY WEATHER CONDITION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14604">
                <a:alpha val="100000"/>
              </a:srgbClr>
            </a:gs>
            <a:gs pos="100000">
              <a:srgbClr val="01081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5194823" y="7600984"/>
            <a:ext cx="3710806" cy="3710806"/>
          </a:xfrm>
          <a:custGeom>
            <a:avLst/>
            <a:gdLst/>
            <a:ahLst/>
            <a:cxnLst/>
            <a:rect r="r" b="b" t="t" l="l"/>
            <a:pathLst>
              <a:path h="3710806" w="3710806">
                <a:moveTo>
                  <a:pt x="0" y="0"/>
                </a:moveTo>
                <a:lnTo>
                  <a:pt x="3710807" y="0"/>
                </a:lnTo>
                <a:lnTo>
                  <a:pt x="3710807" y="3710806"/>
                </a:lnTo>
                <a:lnTo>
                  <a:pt x="0" y="37108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94593" y="3007366"/>
            <a:ext cx="634107" cy="634107"/>
          </a:xfrm>
          <a:custGeom>
            <a:avLst/>
            <a:gdLst/>
            <a:ahLst/>
            <a:cxnLst/>
            <a:rect r="r" b="b" t="t" l="l"/>
            <a:pathLst>
              <a:path h="634107" w="634107">
                <a:moveTo>
                  <a:pt x="0" y="0"/>
                </a:moveTo>
                <a:lnTo>
                  <a:pt x="634107" y="0"/>
                </a:lnTo>
                <a:lnTo>
                  <a:pt x="634107" y="634107"/>
                </a:lnTo>
                <a:lnTo>
                  <a:pt x="0" y="6341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328611">
            <a:off x="15579220" y="637161"/>
            <a:ext cx="1407070" cy="1407070"/>
          </a:xfrm>
          <a:custGeom>
            <a:avLst/>
            <a:gdLst/>
            <a:ahLst/>
            <a:cxnLst/>
            <a:rect r="r" b="b" t="t" l="l"/>
            <a:pathLst>
              <a:path h="1407070" w="1407070">
                <a:moveTo>
                  <a:pt x="0" y="0"/>
                </a:moveTo>
                <a:lnTo>
                  <a:pt x="1407070" y="0"/>
                </a:lnTo>
                <a:lnTo>
                  <a:pt x="1407070" y="1407070"/>
                </a:lnTo>
                <a:lnTo>
                  <a:pt x="0" y="14070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flipH="true">
            <a:off x="0" y="9676538"/>
            <a:ext cx="16463090" cy="0"/>
          </a:xfrm>
          <a:prstGeom prst="line">
            <a:avLst/>
          </a:prstGeom>
          <a:ln cap="flat" w="19050">
            <a:solidFill>
              <a:srgbClr val="FFFFFF"/>
            </a:solidFill>
            <a:prstDash val="solid"/>
            <a:headEnd type="none" len="sm" w="sm"/>
            <a:tailEnd type="none" len="sm" w="sm"/>
          </a:ln>
        </p:spPr>
      </p:sp>
      <p:sp>
        <p:nvSpPr>
          <p:cNvPr name="AutoShape 6" id="6"/>
          <p:cNvSpPr/>
          <p:nvPr/>
        </p:nvSpPr>
        <p:spPr>
          <a:xfrm flipH="true">
            <a:off x="17050227" y="9667013"/>
            <a:ext cx="960120" cy="0"/>
          </a:xfrm>
          <a:prstGeom prst="line">
            <a:avLst/>
          </a:prstGeom>
          <a:ln cap="flat" w="19050">
            <a:solidFill>
              <a:srgbClr val="FFFFFF"/>
            </a:solidFill>
            <a:prstDash val="solid"/>
            <a:headEnd type="none" len="sm" w="sm"/>
            <a:tailEnd type="none" len="sm" w="sm"/>
          </a:ln>
        </p:spPr>
      </p:sp>
      <p:sp>
        <p:nvSpPr>
          <p:cNvPr name="Freeform 7" id="7"/>
          <p:cNvSpPr/>
          <p:nvPr/>
        </p:nvSpPr>
        <p:spPr>
          <a:xfrm flipH="false" flipV="false" rot="0">
            <a:off x="1528457" y="2337605"/>
            <a:ext cx="12108269" cy="6920695"/>
          </a:xfrm>
          <a:custGeom>
            <a:avLst/>
            <a:gdLst/>
            <a:ahLst/>
            <a:cxnLst/>
            <a:rect r="r" b="b" t="t" l="l"/>
            <a:pathLst>
              <a:path h="6920695" w="12108269">
                <a:moveTo>
                  <a:pt x="0" y="0"/>
                </a:moveTo>
                <a:lnTo>
                  <a:pt x="12108269" y="0"/>
                </a:lnTo>
                <a:lnTo>
                  <a:pt x="12108269" y="6920695"/>
                </a:lnTo>
                <a:lnTo>
                  <a:pt x="0" y="6920695"/>
                </a:lnTo>
                <a:lnTo>
                  <a:pt x="0" y="0"/>
                </a:lnTo>
                <a:close/>
              </a:path>
            </a:pathLst>
          </a:custGeom>
          <a:blipFill>
            <a:blip r:embed="rId4"/>
            <a:stretch>
              <a:fillRect l="0" t="0" r="0" b="0"/>
            </a:stretch>
          </a:blipFill>
        </p:spPr>
      </p:sp>
      <p:sp>
        <p:nvSpPr>
          <p:cNvPr name="TextBox 8" id="8"/>
          <p:cNvSpPr txBox="true"/>
          <p:nvPr/>
        </p:nvSpPr>
        <p:spPr>
          <a:xfrm rot="0">
            <a:off x="1528457" y="1009650"/>
            <a:ext cx="10451369" cy="760955"/>
          </a:xfrm>
          <a:prstGeom prst="rect">
            <a:avLst/>
          </a:prstGeom>
        </p:spPr>
        <p:txBody>
          <a:bodyPr anchor="t" rtlCol="false" tIns="0" lIns="0" bIns="0" rIns="0">
            <a:spAutoFit/>
          </a:bodyPr>
          <a:lstStyle/>
          <a:p>
            <a:pPr algn="l">
              <a:lnSpc>
                <a:spcPts val="6130"/>
              </a:lnSpc>
            </a:pPr>
            <a:r>
              <a:rPr lang="en-US" b="true" sz="4900" spc="-14">
                <a:solidFill>
                  <a:srgbClr val="D7E5D8"/>
                </a:solidFill>
                <a:latin typeface="IBM Plex Sans Bold"/>
                <a:ea typeface="IBM Plex Sans Bold"/>
                <a:cs typeface="IBM Plex Sans Bold"/>
                <a:sym typeface="IBM Plex Sans Bold"/>
              </a:rPr>
              <a:t>WIND SPEED BY WEATHER TYPE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14604">
                <a:alpha val="100000"/>
              </a:srgbClr>
            </a:gs>
            <a:gs pos="100000">
              <a:srgbClr val="01081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5194823" y="7600984"/>
            <a:ext cx="3710806" cy="3710806"/>
          </a:xfrm>
          <a:custGeom>
            <a:avLst/>
            <a:gdLst/>
            <a:ahLst/>
            <a:cxnLst/>
            <a:rect r="r" b="b" t="t" l="l"/>
            <a:pathLst>
              <a:path h="3710806" w="3710806">
                <a:moveTo>
                  <a:pt x="0" y="0"/>
                </a:moveTo>
                <a:lnTo>
                  <a:pt x="3710807" y="0"/>
                </a:lnTo>
                <a:lnTo>
                  <a:pt x="3710807" y="3710806"/>
                </a:lnTo>
                <a:lnTo>
                  <a:pt x="0" y="37108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94593" y="3007366"/>
            <a:ext cx="634107" cy="634107"/>
          </a:xfrm>
          <a:custGeom>
            <a:avLst/>
            <a:gdLst/>
            <a:ahLst/>
            <a:cxnLst/>
            <a:rect r="r" b="b" t="t" l="l"/>
            <a:pathLst>
              <a:path h="634107" w="634107">
                <a:moveTo>
                  <a:pt x="0" y="0"/>
                </a:moveTo>
                <a:lnTo>
                  <a:pt x="634107" y="0"/>
                </a:lnTo>
                <a:lnTo>
                  <a:pt x="634107" y="634107"/>
                </a:lnTo>
                <a:lnTo>
                  <a:pt x="0" y="6341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328611">
            <a:off x="15579220" y="637161"/>
            <a:ext cx="1407070" cy="1407070"/>
          </a:xfrm>
          <a:custGeom>
            <a:avLst/>
            <a:gdLst/>
            <a:ahLst/>
            <a:cxnLst/>
            <a:rect r="r" b="b" t="t" l="l"/>
            <a:pathLst>
              <a:path h="1407070" w="1407070">
                <a:moveTo>
                  <a:pt x="0" y="0"/>
                </a:moveTo>
                <a:lnTo>
                  <a:pt x="1407070" y="0"/>
                </a:lnTo>
                <a:lnTo>
                  <a:pt x="1407070" y="1407070"/>
                </a:lnTo>
                <a:lnTo>
                  <a:pt x="0" y="14070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flipH="true">
            <a:off x="0" y="9676538"/>
            <a:ext cx="16463090" cy="0"/>
          </a:xfrm>
          <a:prstGeom prst="line">
            <a:avLst/>
          </a:prstGeom>
          <a:ln cap="flat" w="19050">
            <a:solidFill>
              <a:srgbClr val="FFFFFF"/>
            </a:solidFill>
            <a:prstDash val="solid"/>
            <a:headEnd type="none" len="sm" w="sm"/>
            <a:tailEnd type="none" len="sm" w="sm"/>
          </a:ln>
        </p:spPr>
      </p:sp>
      <p:sp>
        <p:nvSpPr>
          <p:cNvPr name="AutoShape 6" id="6"/>
          <p:cNvSpPr/>
          <p:nvPr/>
        </p:nvSpPr>
        <p:spPr>
          <a:xfrm flipH="true">
            <a:off x="17050227" y="9667013"/>
            <a:ext cx="960120" cy="0"/>
          </a:xfrm>
          <a:prstGeom prst="line">
            <a:avLst/>
          </a:prstGeom>
          <a:ln cap="flat" w="19050">
            <a:solidFill>
              <a:srgbClr val="FFFFFF"/>
            </a:solidFill>
            <a:prstDash val="solid"/>
            <a:headEnd type="none" len="sm" w="sm"/>
            <a:tailEnd type="none" len="sm" w="sm"/>
          </a:ln>
        </p:spPr>
      </p:sp>
      <p:sp>
        <p:nvSpPr>
          <p:cNvPr name="Freeform 7" id="7"/>
          <p:cNvSpPr/>
          <p:nvPr/>
        </p:nvSpPr>
        <p:spPr>
          <a:xfrm flipH="false" flipV="false" rot="0">
            <a:off x="6210212" y="1473502"/>
            <a:ext cx="5867577" cy="3853481"/>
          </a:xfrm>
          <a:custGeom>
            <a:avLst/>
            <a:gdLst/>
            <a:ahLst/>
            <a:cxnLst/>
            <a:rect r="r" b="b" t="t" l="l"/>
            <a:pathLst>
              <a:path h="3853481" w="5867577">
                <a:moveTo>
                  <a:pt x="0" y="0"/>
                </a:moveTo>
                <a:lnTo>
                  <a:pt x="5867576" y="0"/>
                </a:lnTo>
                <a:lnTo>
                  <a:pt x="5867576" y="3853481"/>
                </a:lnTo>
                <a:lnTo>
                  <a:pt x="0" y="3853481"/>
                </a:lnTo>
                <a:lnTo>
                  <a:pt x="0" y="0"/>
                </a:lnTo>
                <a:close/>
              </a:path>
            </a:pathLst>
          </a:custGeom>
          <a:blipFill>
            <a:blip r:embed="rId4"/>
            <a:stretch>
              <a:fillRect l="0" t="0" r="-2264" b="0"/>
            </a:stretch>
          </a:blipFill>
        </p:spPr>
      </p:sp>
      <p:sp>
        <p:nvSpPr>
          <p:cNvPr name="Freeform 8" id="8"/>
          <p:cNvSpPr/>
          <p:nvPr/>
        </p:nvSpPr>
        <p:spPr>
          <a:xfrm flipH="false" flipV="false" rot="0">
            <a:off x="2954097" y="5326983"/>
            <a:ext cx="6225833" cy="4349555"/>
          </a:xfrm>
          <a:custGeom>
            <a:avLst/>
            <a:gdLst/>
            <a:ahLst/>
            <a:cxnLst/>
            <a:rect r="r" b="b" t="t" l="l"/>
            <a:pathLst>
              <a:path h="4349555" w="6225833">
                <a:moveTo>
                  <a:pt x="0" y="0"/>
                </a:moveTo>
                <a:lnTo>
                  <a:pt x="6225833" y="0"/>
                </a:lnTo>
                <a:lnTo>
                  <a:pt x="6225833" y="4349555"/>
                </a:lnTo>
                <a:lnTo>
                  <a:pt x="0" y="4349555"/>
                </a:lnTo>
                <a:lnTo>
                  <a:pt x="0" y="0"/>
                </a:lnTo>
                <a:close/>
              </a:path>
            </a:pathLst>
          </a:custGeom>
          <a:blipFill>
            <a:blip r:embed="rId5"/>
            <a:stretch>
              <a:fillRect l="0" t="0" r="0" b="0"/>
            </a:stretch>
          </a:blipFill>
        </p:spPr>
      </p:sp>
      <p:sp>
        <p:nvSpPr>
          <p:cNvPr name="Freeform 9" id="9"/>
          <p:cNvSpPr/>
          <p:nvPr/>
        </p:nvSpPr>
        <p:spPr>
          <a:xfrm flipH="false" flipV="false" rot="0">
            <a:off x="9179930" y="5326983"/>
            <a:ext cx="6014893" cy="4349555"/>
          </a:xfrm>
          <a:custGeom>
            <a:avLst/>
            <a:gdLst/>
            <a:ahLst/>
            <a:cxnLst/>
            <a:rect r="r" b="b" t="t" l="l"/>
            <a:pathLst>
              <a:path h="4349555" w="6014893">
                <a:moveTo>
                  <a:pt x="0" y="0"/>
                </a:moveTo>
                <a:lnTo>
                  <a:pt x="6014893" y="0"/>
                </a:lnTo>
                <a:lnTo>
                  <a:pt x="6014893" y="4349555"/>
                </a:lnTo>
                <a:lnTo>
                  <a:pt x="0" y="4349555"/>
                </a:lnTo>
                <a:lnTo>
                  <a:pt x="0" y="0"/>
                </a:lnTo>
                <a:close/>
              </a:path>
            </a:pathLst>
          </a:custGeom>
          <a:blipFill>
            <a:blip r:embed="rId6"/>
            <a:stretch>
              <a:fillRect l="0" t="0" r="0" b="0"/>
            </a:stretch>
          </a:blipFill>
        </p:spPr>
      </p:sp>
      <p:sp>
        <p:nvSpPr>
          <p:cNvPr name="TextBox 10" id="10"/>
          <p:cNvSpPr txBox="true"/>
          <p:nvPr/>
        </p:nvSpPr>
        <p:spPr>
          <a:xfrm rot="0">
            <a:off x="906823" y="554175"/>
            <a:ext cx="8862403" cy="648160"/>
          </a:xfrm>
          <a:prstGeom prst="rect">
            <a:avLst/>
          </a:prstGeom>
        </p:spPr>
        <p:txBody>
          <a:bodyPr anchor="t" rtlCol="false" tIns="0" lIns="0" bIns="0" rIns="0">
            <a:spAutoFit/>
          </a:bodyPr>
          <a:lstStyle/>
          <a:p>
            <a:pPr algn="l">
              <a:lnSpc>
                <a:spcPts val="5198"/>
              </a:lnSpc>
            </a:pPr>
            <a:r>
              <a:rPr lang="en-US" b="true" sz="4155" spc="-12">
                <a:solidFill>
                  <a:srgbClr val="D7E5D8"/>
                </a:solidFill>
                <a:latin typeface="IBM Plex Sans Bold"/>
                <a:ea typeface="IBM Plex Sans Bold"/>
                <a:cs typeface="IBM Plex Sans Bold"/>
                <a:sym typeface="IBM Plex Sans Bold"/>
              </a:rPr>
              <a:t>AVERAGE VARIABLES BY MONTH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DAGgcATw3BU</dc:identifier>
  <dcterms:modified xsi:type="dcterms:W3CDTF">2011-08-01T06:04:30Z</dcterms:modified>
  <cp:revision>1</cp:revision>
  <dc:title>Green Dark Photo-centric Machine Learning Presentation</dc:title>
</cp:coreProperties>
</file>