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8" r:id="rId1"/>
  </p:sldMasterIdLst>
  <p:notesMasterIdLst>
    <p:notesMasterId r:id="rId6"/>
  </p:notesMasterIdLst>
  <p:sldIdLst>
    <p:sldId id="256" r:id="rId2"/>
    <p:sldId id="258" r:id="rId3"/>
    <p:sldId id="267" r:id="rId4"/>
    <p:sldId id="257" r:id="rId5"/>
  </p:sldIdLst>
  <p:sldSz cx="18288000" cy="10287000"/>
  <p:notesSz cx="6858000" cy="9144000"/>
  <p:embeddedFontLst>
    <p:embeddedFont>
      <p:font typeface="IBM Plex Sans Bold" panose="020B0803050203000203" pitchFamily="34" charset="0"/>
      <p:regular r:id="rId7"/>
      <p:bold r:id="rId8"/>
    </p:embeddedFont>
    <p:embeddedFont>
      <p:font typeface="Rockwell" panose="02060603020205020403" pitchFamily="18" charset="77"/>
      <p:regular r:id="rId9"/>
      <p:bold r:id="rId10"/>
      <p:italic r:id="rId11"/>
      <p:boldItalic r:id="rId12"/>
    </p:embeddedFont>
    <p:embeddedFont>
      <p:font typeface="Rockwell Condensed" panose="02060603050405020104" pitchFamily="18" charset="77"/>
      <p:regular r:id="rId13"/>
      <p:bold r:id="rId14"/>
    </p:embeddedFont>
    <p:embeddedFont>
      <p:font typeface="Rockwell Extra Bold" panose="02060603020205020403" pitchFamily="18" charset="77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 autoAdjust="0"/>
    <p:restoredTop sz="94604" autoAdjust="0"/>
  </p:normalViewPr>
  <p:slideViewPr>
    <p:cSldViewPr>
      <p:cViewPr varScale="1">
        <p:scale>
          <a:sx n="75" d="100"/>
          <a:sy n="75" d="100"/>
        </p:scale>
        <p:origin x="760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39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C3715-FD7D-AC40-9638-A5D96AE85E18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8C9E9-003B-134F-BA75-A6E59D17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78C9E9-003B-134F-BA75-A6E59D174A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2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81251" y="2020420"/>
            <a:ext cx="15334488" cy="12102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Rectangle 7"/>
          <p:cNvSpPr/>
          <p:nvPr/>
        </p:nvSpPr>
        <p:spPr>
          <a:xfrm>
            <a:off x="1381251" y="6449545"/>
            <a:ext cx="15334488" cy="12102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/>
        </p:nvSpPr>
        <p:spPr>
          <a:xfrm>
            <a:off x="1381251" y="2227169"/>
            <a:ext cx="15334488" cy="41148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" name="Group 9"/>
          <p:cNvGrpSpPr/>
          <p:nvPr/>
        </p:nvGrpSpPr>
        <p:grpSpPr>
          <a:xfrm>
            <a:off x="14473823" y="6103385"/>
            <a:ext cx="1621356" cy="1621353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340" y="2148335"/>
            <a:ext cx="14950440" cy="4553712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44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72" y="6583680"/>
            <a:ext cx="11836908" cy="1604772"/>
          </a:xfrm>
        </p:spPr>
        <p:txBody>
          <a:bodyPr>
            <a:normAutofit/>
          </a:bodyPr>
          <a:lstStyle>
            <a:lvl1pPr marL="0" indent="0" algn="l">
              <a:buNone/>
              <a:defRPr sz="3300">
                <a:solidFill>
                  <a:schemeClr val="tx1"/>
                </a:solidFill>
              </a:defRPr>
            </a:lvl1pPr>
            <a:lvl2pPr marL="685800" indent="0" algn="ctr">
              <a:buNone/>
              <a:defRPr sz="4200"/>
            </a:lvl2pPr>
            <a:lvl3pPr marL="1371600" indent="0" algn="ctr">
              <a:buNone/>
              <a:defRPr sz="36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89100" y="6434001"/>
            <a:ext cx="1790802" cy="960120"/>
          </a:xfrm>
        </p:spPr>
        <p:txBody>
          <a:bodyPr/>
          <a:lstStyle>
            <a:lvl1pPr>
              <a:defRPr sz="42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55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2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800100"/>
            <a:ext cx="3829050" cy="845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800100"/>
            <a:ext cx="11258550" cy="845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3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376984"/>
            <a:ext cx="18288000" cy="291001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0692" y="1837944"/>
            <a:ext cx="13921740" cy="528066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1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8661" y="7530084"/>
            <a:ext cx="13578840" cy="1600200"/>
          </a:xfrm>
        </p:spPr>
        <p:txBody>
          <a:bodyPr anchor="t">
            <a:normAutofit/>
          </a:bodyPr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890501" y="9409177"/>
            <a:ext cx="3966464" cy="54768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4062" y="9409177"/>
            <a:ext cx="9491472" cy="547688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46099" y="3488772"/>
            <a:ext cx="1621356" cy="1621353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65553" y="3759200"/>
            <a:ext cx="1782447" cy="1080498"/>
          </a:xfrm>
        </p:spPr>
        <p:txBody>
          <a:bodyPr/>
          <a:lstStyle>
            <a:lvl1pPr>
              <a:defRPr sz="42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8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4772" y="3291840"/>
            <a:ext cx="7132320" cy="5966460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46336" y="3291840"/>
            <a:ext cx="7132320" cy="5966460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6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3072384"/>
            <a:ext cx="7132320" cy="960120"/>
          </a:xfrm>
        </p:spPr>
        <p:txBody>
          <a:bodyPr anchor="ctr">
            <a:normAutofit/>
          </a:bodyPr>
          <a:lstStyle>
            <a:lvl1pPr marL="0" indent="0">
              <a:buNone/>
              <a:defRPr sz="3000" b="1">
                <a:solidFill>
                  <a:schemeClr val="accent1">
                    <a:lumMod val="7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4772" y="4114800"/>
            <a:ext cx="7132320" cy="4937760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46336" y="3072384"/>
            <a:ext cx="7132320" cy="960120"/>
          </a:xfrm>
        </p:spPr>
        <p:txBody>
          <a:bodyPr anchor="ctr">
            <a:normAutofit/>
          </a:bodyPr>
          <a:lstStyle>
            <a:lvl1pPr marL="0" indent="0">
              <a:buNone/>
              <a:defRPr sz="3000" b="1">
                <a:solidFill>
                  <a:schemeClr val="accent1">
                    <a:lumMod val="7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546336" y="4114800"/>
            <a:ext cx="7132320" cy="4937760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0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741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0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455611" y="1"/>
            <a:ext cx="5832389" cy="10286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4460" y="1028700"/>
            <a:ext cx="4800600" cy="2606040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1028700"/>
            <a:ext cx="10067544" cy="7530084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24460" y="3634740"/>
            <a:ext cx="4800600" cy="49377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100">
                <a:solidFill>
                  <a:schemeClr val="accent1">
                    <a:lumMod val="75000"/>
                  </a:schemeClr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7102588" y="9344522"/>
            <a:ext cx="685800" cy="6858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4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455611" y="1"/>
            <a:ext cx="5832389" cy="10286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4460" y="1028700"/>
            <a:ext cx="4800600" cy="2606040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455610" cy="10287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24460" y="3634740"/>
            <a:ext cx="4800600" cy="49377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100">
                <a:solidFill>
                  <a:schemeClr val="accent1">
                    <a:lumMod val="75000"/>
                  </a:schemeClr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7102588" y="9344522"/>
            <a:ext cx="685800" cy="6858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3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4772" y="726948"/>
            <a:ext cx="15087600" cy="2414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4772" y="3182112"/>
            <a:ext cx="15087600" cy="6076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6636" y="9409177"/>
            <a:ext cx="491032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2204" y="9409177"/>
            <a:ext cx="9491472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7102588" y="9344522"/>
            <a:ext cx="685800" cy="6858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966692" y="9409177"/>
            <a:ext cx="96012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0" b="1">
                <a:solidFill>
                  <a:srgbClr val="FFFFFF"/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1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81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74320" indent="-274320" algn="l" defTabSz="13716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wisdom.chimezie/viz/SeattleWeatherVisualization/Sheet1?publish=yes" TargetMode="External"/><Relationship Id="rId7" Type="http://schemas.openxmlformats.org/officeDocument/2006/relationships/image" Target="../media/image8.svg"/><Relationship Id="rId2" Type="http://schemas.openxmlformats.org/officeDocument/2006/relationships/hyperlink" Target="https://public.tableau.com/app/profile/wisdom.chimezie/viz/SeattleWeatherVisualization/Dashboard1?publish=ye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s://public.tableau.com/app/profile/wisdom.chimezie/viz/SeattleWeatherVisualization/Sheet3?publish=yes" TargetMode="External"/><Relationship Id="rId4" Type="http://schemas.openxmlformats.org/officeDocument/2006/relationships/hyperlink" Target="https://public.tableau.com/app/profile/wisdom.chimezie/viz/SeattleWeatherVisualization/Sheet2?publish=y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14604">
                <a:alpha val="100000"/>
              </a:srgbClr>
            </a:gs>
            <a:gs pos="100000">
              <a:srgbClr val="010811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7278350" y="0"/>
            <a:ext cx="0" cy="649224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 flipV="1">
            <a:off x="17278350" y="7262754"/>
            <a:ext cx="0" cy="96012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893898" y="2177616"/>
            <a:ext cx="7200900" cy="7200900"/>
          </a:xfrm>
          <a:custGeom>
            <a:avLst/>
            <a:gdLst/>
            <a:ahLst/>
            <a:cxnLst/>
            <a:rect l="l" t="t" r="r" b="b"/>
            <a:pathLst>
              <a:path w="7200900" h="7200900">
                <a:moveTo>
                  <a:pt x="0" y="0"/>
                </a:moveTo>
                <a:lnTo>
                  <a:pt x="7200900" y="0"/>
                </a:lnTo>
                <a:lnTo>
                  <a:pt x="720090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3528221" y="1317171"/>
            <a:ext cx="3477986" cy="3477986"/>
          </a:xfrm>
          <a:custGeom>
            <a:avLst/>
            <a:gdLst/>
            <a:ahLst/>
            <a:cxnLst/>
            <a:rect l="l" t="t" r="r" b="b"/>
            <a:pathLst>
              <a:path w="3477986" h="3477986">
                <a:moveTo>
                  <a:pt x="0" y="0"/>
                </a:moveTo>
                <a:lnTo>
                  <a:pt x="3477986" y="0"/>
                </a:lnTo>
                <a:lnTo>
                  <a:pt x="3477986" y="3477986"/>
                </a:lnTo>
                <a:lnTo>
                  <a:pt x="0" y="34779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650421" y="5778066"/>
            <a:ext cx="2737757" cy="2737757"/>
          </a:xfrm>
          <a:custGeom>
            <a:avLst/>
            <a:gdLst/>
            <a:ahLst/>
            <a:cxnLst/>
            <a:rect l="l" t="t" r="r" b="b"/>
            <a:pathLst>
              <a:path w="2737757" h="2737757">
                <a:moveTo>
                  <a:pt x="0" y="0"/>
                </a:moveTo>
                <a:lnTo>
                  <a:pt x="2737758" y="0"/>
                </a:lnTo>
                <a:lnTo>
                  <a:pt x="2737758" y="2737757"/>
                </a:lnTo>
                <a:lnTo>
                  <a:pt x="0" y="27377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849788" y="842096"/>
            <a:ext cx="12678421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7200" b="1" spc="-30" dirty="0">
                <a:solidFill>
                  <a:srgbClr val="D7E5D8"/>
                </a:solidFill>
                <a:latin typeface="Calibri" panose="020F0502020204030204" pitchFamily="34" charset="0"/>
                <a:ea typeface="IBM Plex Sans Bold"/>
                <a:cs typeface="Calibri" panose="020F0502020204030204" pitchFamily="34" charset="0"/>
                <a:sym typeface="IBM Plex Sans Bold"/>
              </a:rPr>
              <a:t>Project 4- </a:t>
            </a:r>
          </a:p>
          <a:p>
            <a:pPr algn="l"/>
            <a:r>
              <a:rPr lang="en-US" sz="6000" b="1" spc="-30" dirty="0">
                <a:solidFill>
                  <a:srgbClr val="D7E5D8"/>
                </a:solidFill>
                <a:latin typeface="Calibri" panose="020F0502020204030204" pitchFamily="34" charset="0"/>
                <a:ea typeface="IBM Plex Sans Bold"/>
                <a:cs typeface="Calibri" panose="020F0502020204030204" pitchFamily="34" charset="0"/>
                <a:sym typeface="IBM Plex Sans Bold"/>
              </a:rPr>
              <a:t>MACHINE LEARNING AND TABLEAU VISUALIZATION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921BAE-53BD-1033-0116-2101B966C01C}"/>
              </a:ext>
            </a:extLst>
          </p:cNvPr>
          <p:cNvSpPr txBox="1"/>
          <p:nvPr/>
        </p:nvSpPr>
        <p:spPr>
          <a:xfrm>
            <a:off x="1422400" y="8906933"/>
            <a:ext cx="357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WISDOM CHIMEZIE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14604">
                <a:alpha val="100000"/>
              </a:srgbClr>
            </a:gs>
            <a:gs pos="100000">
              <a:srgbClr val="010811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65374" y="906466"/>
            <a:ext cx="15445245" cy="553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Plot to Visually Compare Actual vs. Predicted Temperatures 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500412" y="62275"/>
            <a:ext cx="0" cy="649224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flipV="1">
            <a:off x="500412" y="7053950"/>
            <a:ext cx="0" cy="96012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flipV="1">
            <a:off x="500412" y="8446345"/>
            <a:ext cx="0" cy="442454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5957252" y="1600445"/>
            <a:ext cx="2330748" cy="2330748"/>
          </a:xfrm>
          <a:custGeom>
            <a:avLst/>
            <a:gdLst/>
            <a:ahLst/>
            <a:cxnLst/>
            <a:rect l="l" t="t" r="r" b="b"/>
            <a:pathLst>
              <a:path w="2330748" h="2330748">
                <a:moveTo>
                  <a:pt x="0" y="0"/>
                </a:moveTo>
                <a:lnTo>
                  <a:pt x="2330748" y="0"/>
                </a:lnTo>
                <a:lnTo>
                  <a:pt x="2330748" y="2330748"/>
                </a:lnTo>
                <a:lnTo>
                  <a:pt x="0" y="23307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6463090" y="6195206"/>
            <a:ext cx="1174273" cy="1174273"/>
          </a:xfrm>
          <a:custGeom>
            <a:avLst/>
            <a:gdLst/>
            <a:ahLst/>
            <a:cxnLst/>
            <a:rect l="l" t="t" r="r" b="b"/>
            <a:pathLst>
              <a:path w="1174273" h="1174273">
                <a:moveTo>
                  <a:pt x="0" y="0"/>
                </a:moveTo>
                <a:lnTo>
                  <a:pt x="1174273" y="0"/>
                </a:lnTo>
                <a:lnTo>
                  <a:pt x="1174273" y="1174273"/>
                </a:lnTo>
                <a:lnTo>
                  <a:pt x="0" y="1174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3517684" y="7369479"/>
            <a:ext cx="3604942" cy="3604942"/>
          </a:xfrm>
          <a:custGeom>
            <a:avLst/>
            <a:gdLst/>
            <a:ahLst/>
            <a:cxnLst/>
            <a:rect l="l" t="t" r="r" b="b"/>
            <a:pathLst>
              <a:path w="3604942" h="3604942">
                <a:moveTo>
                  <a:pt x="0" y="0"/>
                </a:moveTo>
                <a:lnTo>
                  <a:pt x="3604942" y="0"/>
                </a:lnTo>
                <a:lnTo>
                  <a:pt x="3604942" y="3604942"/>
                </a:lnTo>
                <a:lnTo>
                  <a:pt x="0" y="36049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24" name="Picture 23" descr="A graph of blue dots&#10;&#10;Description automatically generated">
            <a:extLst>
              <a:ext uri="{FF2B5EF4-FFF2-40B4-BE49-F238E27FC236}">
                <a16:creationId xmlns:a16="http://schemas.microsoft.com/office/drawing/2014/main" id="{F7E3620F-A622-5369-DE40-64C79C32E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75" y="2315471"/>
            <a:ext cx="8902498" cy="70650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BCDECB1-F0E8-37A4-B9C2-AFCCCE776A7D}"/>
              </a:ext>
            </a:extLst>
          </p:cNvPr>
          <p:cNvSpPr txBox="1"/>
          <p:nvPr/>
        </p:nvSpPr>
        <p:spPr>
          <a:xfrm>
            <a:off x="11734800" y="3009900"/>
            <a:ext cx="44958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of the plot</a:t>
            </a:r>
          </a:p>
          <a:p>
            <a:pPr algn="ctr"/>
            <a:endParaRPr lang="en-US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blue points follow a diagonal pattern, suggesting that the model is reasonably accurate.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points are close to the ideal fit line, indicating that the model’s predictions are generally correct.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current spread suggests only slight prediction errors.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Predictions follow the general trend of actual values.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14604">
                <a:alpha val="100000"/>
              </a:srgbClr>
            </a:gs>
            <a:gs pos="100000">
              <a:srgbClr val="010811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14DC2D-C31A-EA30-34DA-0CEB6ED02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23D9F2CD-6327-A7AF-AA1C-38A23AB3A76F}"/>
              </a:ext>
            </a:extLst>
          </p:cNvPr>
          <p:cNvSpPr txBox="1"/>
          <p:nvPr/>
        </p:nvSpPr>
        <p:spPr>
          <a:xfrm>
            <a:off x="1165374" y="906466"/>
            <a:ext cx="15445245" cy="553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Distribution Plot</a:t>
            </a: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578EA8BB-0315-D8DB-D5E1-098673B46AE0}"/>
              </a:ext>
            </a:extLst>
          </p:cNvPr>
          <p:cNvSpPr/>
          <p:nvPr/>
        </p:nvSpPr>
        <p:spPr>
          <a:xfrm flipV="1">
            <a:off x="500412" y="62275"/>
            <a:ext cx="0" cy="649224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98CC776A-E0E9-3F02-1738-89EAB514F4F8}"/>
              </a:ext>
            </a:extLst>
          </p:cNvPr>
          <p:cNvSpPr/>
          <p:nvPr/>
        </p:nvSpPr>
        <p:spPr>
          <a:xfrm flipV="1">
            <a:off x="500412" y="7053950"/>
            <a:ext cx="0" cy="96012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AA553238-5348-5341-E5E7-EF33C2C43C9C}"/>
              </a:ext>
            </a:extLst>
          </p:cNvPr>
          <p:cNvSpPr/>
          <p:nvPr/>
        </p:nvSpPr>
        <p:spPr>
          <a:xfrm flipV="1">
            <a:off x="500412" y="8446345"/>
            <a:ext cx="0" cy="442454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F555A471-FAB4-D94E-CE4A-5DC653828778}"/>
              </a:ext>
            </a:extLst>
          </p:cNvPr>
          <p:cNvSpPr/>
          <p:nvPr/>
        </p:nvSpPr>
        <p:spPr>
          <a:xfrm>
            <a:off x="15957252" y="1600445"/>
            <a:ext cx="2330748" cy="2330748"/>
          </a:xfrm>
          <a:custGeom>
            <a:avLst/>
            <a:gdLst/>
            <a:ahLst/>
            <a:cxnLst/>
            <a:rect l="l" t="t" r="r" b="b"/>
            <a:pathLst>
              <a:path w="2330748" h="2330748">
                <a:moveTo>
                  <a:pt x="0" y="0"/>
                </a:moveTo>
                <a:lnTo>
                  <a:pt x="2330748" y="0"/>
                </a:lnTo>
                <a:lnTo>
                  <a:pt x="2330748" y="2330748"/>
                </a:lnTo>
                <a:lnTo>
                  <a:pt x="0" y="23307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412D274C-8CA7-A864-6515-E426F1FDAC68}"/>
              </a:ext>
            </a:extLst>
          </p:cNvPr>
          <p:cNvSpPr/>
          <p:nvPr/>
        </p:nvSpPr>
        <p:spPr>
          <a:xfrm>
            <a:off x="16463090" y="6195206"/>
            <a:ext cx="1174273" cy="1174273"/>
          </a:xfrm>
          <a:custGeom>
            <a:avLst/>
            <a:gdLst/>
            <a:ahLst/>
            <a:cxnLst/>
            <a:rect l="l" t="t" r="r" b="b"/>
            <a:pathLst>
              <a:path w="1174273" h="1174273">
                <a:moveTo>
                  <a:pt x="0" y="0"/>
                </a:moveTo>
                <a:lnTo>
                  <a:pt x="1174273" y="0"/>
                </a:lnTo>
                <a:lnTo>
                  <a:pt x="1174273" y="1174273"/>
                </a:lnTo>
                <a:lnTo>
                  <a:pt x="0" y="1174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353DF754-524E-B816-8826-28E2AA90B5C1}"/>
              </a:ext>
            </a:extLst>
          </p:cNvPr>
          <p:cNvSpPr/>
          <p:nvPr/>
        </p:nvSpPr>
        <p:spPr>
          <a:xfrm>
            <a:off x="13517684" y="7369479"/>
            <a:ext cx="3604942" cy="3604942"/>
          </a:xfrm>
          <a:custGeom>
            <a:avLst/>
            <a:gdLst/>
            <a:ahLst/>
            <a:cxnLst/>
            <a:rect l="l" t="t" r="r" b="b"/>
            <a:pathLst>
              <a:path w="3604942" h="3604942">
                <a:moveTo>
                  <a:pt x="0" y="0"/>
                </a:moveTo>
                <a:lnTo>
                  <a:pt x="3604942" y="0"/>
                </a:lnTo>
                <a:lnTo>
                  <a:pt x="3604942" y="3604942"/>
                </a:lnTo>
                <a:lnTo>
                  <a:pt x="0" y="36049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291DEA-489F-DA47-B546-ADD64D240890}"/>
              </a:ext>
            </a:extLst>
          </p:cNvPr>
          <p:cNvSpPr txBox="1"/>
          <p:nvPr/>
        </p:nvSpPr>
        <p:spPr>
          <a:xfrm>
            <a:off x="11734800" y="3009900"/>
            <a:ext cx="4495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of the plot</a:t>
            </a:r>
          </a:p>
          <a:p>
            <a:pPr algn="ctr"/>
            <a:endParaRPr lang="en-US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symmetrical shape of residuals suggests the model is not biased toward over or under-prediction.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follows a normal pattern, which aligns with the assumption of linear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9EE636-DFE0-5C6F-62E9-6989DF1B70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05" y="2045886"/>
            <a:ext cx="8825293" cy="703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2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14604">
                <a:alpha val="100000"/>
              </a:srgbClr>
            </a:gs>
            <a:gs pos="100000">
              <a:srgbClr val="010811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683731" y="946496"/>
            <a:ext cx="15875028" cy="1851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1"/>
              </a:lnSpc>
            </a:pPr>
            <a:r>
              <a:rPr lang="en-US" sz="5876" b="1" spc="-17" dirty="0">
                <a:solidFill>
                  <a:srgbClr val="D7E5D8"/>
                </a:solidFill>
                <a:latin typeface="Times New Roman" panose="02020603050405020304" pitchFamily="18" charset="0"/>
                <a:ea typeface="IBM Plex Sans Bold"/>
                <a:cs typeface="Times New Roman" panose="02020603050405020304" pitchFamily="18" charset="0"/>
                <a:sym typeface="IBM Plex Sans Bold"/>
              </a:rPr>
              <a:t>Seattle Weather Visualization </a:t>
            </a:r>
          </a:p>
          <a:p>
            <a:pPr algn="ctr">
              <a:lnSpc>
                <a:spcPts val="7351"/>
              </a:lnSpc>
            </a:pPr>
            <a:r>
              <a:rPr lang="en-US" sz="5876" b="1" spc="-17" dirty="0">
                <a:solidFill>
                  <a:srgbClr val="D7E5D8"/>
                </a:solidFill>
                <a:latin typeface="Times New Roman" panose="02020603050405020304" pitchFamily="18" charset="0"/>
                <a:ea typeface="IBM Plex Sans Bold"/>
                <a:cs typeface="Times New Roman" panose="02020603050405020304" pitchFamily="18" charset="0"/>
                <a:sym typeface="IBM Plex Sans Bold"/>
              </a:rPr>
              <a:t>Using Tableau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500412" y="62275"/>
            <a:ext cx="0" cy="649224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flipV="1">
            <a:off x="500412" y="7053950"/>
            <a:ext cx="0" cy="96012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 flipV="1">
            <a:off x="500412" y="8446345"/>
            <a:ext cx="0" cy="442454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658331" y="3711356"/>
            <a:ext cx="1182825" cy="11413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909"/>
              </a:lnSpc>
            </a:pPr>
            <a:r>
              <a:rPr lang="en-US" sz="8000" b="1" dirty="0">
                <a:solidFill>
                  <a:srgbClr val="9CD52C"/>
                </a:solidFill>
                <a:latin typeface="Calibri" panose="020F0502020204030204" pitchFamily="34" charset="0"/>
                <a:ea typeface="Montserrat Ultra-Bold"/>
                <a:cs typeface="Calibri" panose="020F0502020204030204" pitchFamily="34" charset="0"/>
                <a:sym typeface="Montserrat Ultra-Bold"/>
                <a:hlinkClick r:id="rId2"/>
              </a:rPr>
              <a:t>01</a:t>
            </a:r>
            <a:endParaRPr lang="en-US" sz="8000" b="1" dirty="0">
              <a:solidFill>
                <a:srgbClr val="9CD52C"/>
              </a:solidFill>
              <a:latin typeface="Calibri" panose="020F0502020204030204" pitchFamily="34" charset="0"/>
              <a:ea typeface="Montserrat Ultra-Bold"/>
              <a:cs typeface="Calibri" panose="020F0502020204030204" pitchFamily="34" charset="0"/>
              <a:sym typeface="Montserrat Ultra-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16814" y="4824956"/>
            <a:ext cx="1182825" cy="11413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909"/>
              </a:lnSpc>
            </a:pPr>
            <a:r>
              <a:rPr lang="en-US" sz="8000" b="1" dirty="0">
                <a:solidFill>
                  <a:srgbClr val="9CD52C"/>
                </a:solidFill>
                <a:latin typeface="Calibri" panose="020F0502020204030204" pitchFamily="34" charset="0"/>
                <a:ea typeface="Montserrat Ultra-Bold"/>
                <a:cs typeface="Calibri" panose="020F0502020204030204" pitchFamily="34" charset="0"/>
                <a:sym typeface="Montserrat Ultra-Bold"/>
                <a:hlinkClick r:id="rId3"/>
              </a:rPr>
              <a:t>02</a:t>
            </a:r>
            <a:endParaRPr lang="en-US" sz="8000" b="1" dirty="0">
              <a:solidFill>
                <a:srgbClr val="9CD52C"/>
              </a:solidFill>
              <a:latin typeface="Calibri" panose="020F0502020204030204" pitchFamily="34" charset="0"/>
              <a:ea typeface="Montserrat Ultra-Bold"/>
              <a:cs typeface="Calibri" panose="020F0502020204030204" pitchFamily="34" charset="0"/>
              <a:sym typeface="Montserrat Ultra-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470975" y="7852423"/>
            <a:ext cx="6892222" cy="346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62"/>
              </a:lnSpc>
            </a:pPr>
            <a:r>
              <a:rPr lang="en-US" sz="2800" spc="23" dirty="0">
                <a:solidFill>
                  <a:schemeClr val="bg1"/>
                </a:solidFill>
                <a:latin typeface="Times New Roman" panose="02020603050405020304" pitchFamily="18" charset="0"/>
                <a:ea typeface="Amicale Light"/>
                <a:cs typeface="Times New Roman" panose="02020603050405020304" pitchFamily="18" charset="0"/>
                <a:sym typeface="Amicale Light"/>
              </a:rPr>
              <a:t>Distribution of weather conditions in Seattle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242750" y="4158776"/>
            <a:ext cx="5428568" cy="462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66"/>
              </a:lnSpc>
            </a:pPr>
            <a:endParaRPr lang="en-US" sz="2921" b="1" spc="29" dirty="0">
              <a:solidFill>
                <a:srgbClr val="B7EE4A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658331" y="6163926"/>
            <a:ext cx="1182825" cy="1141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09"/>
              </a:lnSpc>
            </a:pPr>
            <a:r>
              <a:rPr lang="en-US" sz="8000" b="1" dirty="0">
                <a:solidFill>
                  <a:srgbClr val="9CD52C"/>
                </a:solidFill>
                <a:latin typeface="Calibri" panose="020F0502020204030204" pitchFamily="34" charset="0"/>
                <a:ea typeface="Montserrat Ultra-Bold"/>
                <a:cs typeface="Calibri" panose="020F0502020204030204" pitchFamily="34" charset="0"/>
                <a:sym typeface="Montserrat Ultra-Bold"/>
                <a:hlinkClick r:id="rId4"/>
              </a:rPr>
              <a:t>03</a:t>
            </a:r>
            <a:endParaRPr lang="en-US" sz="8000" b="1" dirty="0">
              <a:solidFill>
                <a:srgbClr val="9CD52C"/>
              </a:solidFill>
              <a:latin typeface="Calibri" panose="020F0502020204030204" pitchFamily="34" charset="0"/>
              <a:ea typeface="Montserrat Ultra-Bold"/>
              <a:cs typeface="Calibri" panose="020F0502020204030204" pitchFamily="34" charset="0"/>
              <a:sym typeface="Montserrat Ultra-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616814" y="7372527"/>
            <a:ext cx="1182825" cy="11413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909"/>
              </a:lnSpc>
            </a:pPr>
            <a:r>
              <a:rPr lang="en-US" sz="8000" b="1" dirty="0">
                <a:solidFill>
                  <a:srgbClr val="9CD52C"/>
                </a:solidFill>
                <a:latin typeface="Calibri" panose="020F0502020204030204" pitchFamily="34" charset="0"/>
                <a:ea typeface="Montserrat Ultra-Bold"/>
                <a:cs typeface="Calibri" panose="020F0502020204030204" pitchFamily="34" charset="0"/>
                <a:sym typeface="Montserrat Ultra-Bold"/>
                <a:hlinkClick r:id="rId5"/>
              </a:rPr>
              <a:t>04</a:t>
            </a:r>
            <a:endParaRPr lang="en-US" sz="8000" b="1" dirty="0">
              <a:solidFill>
                <a:srgbClr val="9CD52C"/>
              </a:solidFill>
              <a:latin typeface="Calibri" panose="020F0502020204030204" pitchFamily="34" charset="0"/>
              <a:ea typeface="Montserrat Ultra-Bold"/>
              <a:cs typeface="Calibri" panose="020F0502020204030204" pitchFamily="34" charset="0"/>
              <a:sym typeface="Montserrat Ultra-Bold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15957252" y="1682187"/>
            <a:ext cx="2330748" cy="2330748"/>
          </a:xfrm>
          <a:custGeom>
            <a:avLst/>
            <a:gdLst/>
            <a:ahLst/>
            <a:cxnLst/>
            <a:rect l="l" t="t" r="r" b="b"/>
            <a:pathLst>
              <a:path w="2330748" h="2330748">
                <a:moveTo>
                  <a:pt x="0" y="0"/>
                </a:moveTo>
                <a:lnTo>
                  <a:pt x="2330748" y="0"/>
                </a:lnTo>
                <a:lnTo>
                  <a:pt x="2330748" y="2330748"/>
                </a:lnTo>
                <a:lnTo>
                  <a:pt x="0" y="23307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10931283" y="9538070"/>
            <a:ext cx="964746" cy="964746"/>
          </a:xfrm>
          <a:custGeom>
            <a:avLst/>
            <a:gdLst/>
            <a:ahLst/>
            <a:cxnLst/>
            <a:rect l="l" t="t" r="r" b="b"/>
            <a:pathLst>
              <a:path w="964746" h="964746">
                <a:moveTo>
                  <a:pt x="0" y="0"/>
                </a:moveTo>
                <a:lnTo>
                  <a:pt x="964746" y="0"/>
                </a:lnTo>
                <a:lnTo>
                  <a:pt x="964746" y="964747"/>
                </a:lnTo>
                <a:lnTo>
                  <a:pt x="0" y="9647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8899544" y="8542949"/>
            <a:ext cx="715351" cy="715351"/>
          </a:xfrm>
          <a:custGeom>
            <a:avLst/>
            <a:gdLst/>
            <a:ahLst/>
            <a:cxnLst/>
            <a:rect l="l" t="t" r="r" b="b"/>
            <a:pathLst>
              <a:path w="715351" h="715351">
                <a:moveTo>
                  <a:pt x="0" y="0"/>
                </a:moveTo>
                <a:lnTo>
                  <a:pt x="715351" y="0"/>
                </a:lnTo>
                <a:lnTo>
                  <a:pt x="715351" y="715351"/>
                </a:lnTo>
                <a:lnTo>
                  <a:pt x="0" y="7153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TextBox 13">
            <a:extLst>
              <a:ext uri="{FF2B5EF4-FFF2-40B4-BE49-F238E27FC236}">
                <a16:creationId xmlns:a16="http://schemas.microsoft.com/office/drawing/2014/main" id="{F5A656D7-C2B3-9108-B5A5-390E33D7B312}"/>
              </a:ext>
            </a:extLst>
          </p:cNvPr>
          <p:cNvSpPr txBox="1"/>
          <p:nvPr/>
        </p:nvSpPr>
        <p:spPr>
          <a:xfrm>
            <a:off x="3470975" y="6633996"/>
            <a:ext cx="6892222" cy="3521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62"/>
              </a:lnSpc>
            </a:pPr>
            <a:r>
              <a:rPr lang="en-US" sz="28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Monthly Precipitation in Seattle </a:t>
            </a:r>
            <a:endParaRPr lang="en-US" sz="2800" spc="23" dirty="0">
              <a:solidFill>
                <a:schemeClr val="bg1"/>
              </a:solidFill>
              <a:latin typeface="Times New Roman" panose="02020603050405020304" pitchFamily="18" charset="0"/>
              <a:ea typeface="Amicale Light"/>
              <a:cs typeface="Times New Roman" panose="02020603050405020304" pitchFamily="18" charset="0"/>
              <a:sym typeface="Amicale Ligh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25418F-943E-D82D-577C-69974F79F6C4}"/>
              </a:ext>
            </a:extLst>
          </p:cNvPr>
          <p:cNvSpPr txBox="1"/>
          <p:nvPr/>
        </p:nvSpPr>
        <p:spPr>
          <a:xfrm>
            <a:off x="3470975" y="5224382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Monthly Min and Max Temp Trend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611257-8052-271B-C59D-5411BE96DD3E}"/>
              </a:ext>
            </a:extLst>
          </p:cNvPr>
          <p:cNvSpPr txBox="1"/>
          <p:nvPr/>
        </p:nvSpPr>
        <p:spPr>
          <a:xfrm>
            <a:off x="3470975" y="4184382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Dashboard showing Seattle weather visualization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222DDD-26B1-D9A6-71DF-6DF761E0BF22}"/>
              </a:ext>
            </a:extLst>
          </p:cNvPr>
          <p:cNvSpPr txBox="1"/>
          <p:nvPr/>
        </p:nvSpPr>
        <p:spPr>
          <a:xfrm>
            <a:off x="2652474" y="3149639"/>
            <a:ext cx="13169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numbers are hyperlinks. Select each one, right click, and click on “open hyperlink”. The link opens a new tab in a browser.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127</TotalTime>
  <Words>179</Words>
  <Application>Microsoft Macintosh PowerPoint</Application>
  <PresentationFormat>Custom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Rockwell Extra Bold</vt:lpstr>
      <vt:lpstr>Rockwell Condensed</vt:lpstr>
      <vt:lpstr>Aptos</vt:lpstr>
      <vt:lpstr>Rockwell</vt:lpstr>
      <vt:lpstr>Arial</vt:lpstr>
      <vt:lpstr>Times New Roman</vt:lpstr>
      <vt:lpstr>Calibri</vt:lpstr>
      <vt:lpstr>IBM Plex Sans Bold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Dark Photo-centric Machine Learning Presentation</dc:title>
  <cp:lastModifiedBy>Wisdom Chimezie</cp:lastModifiedBy>
  <cp:revision>3</cp:revision>
  <dcterms:created xsi:type="dcterms:W3CDTF">2006-08-16T00:00:00Z</dcterms:created>
  <dcterms:modified xsi:type="dcterms:W3CDTF">2025-03-03T21:18:21Z</dcterms:modified>
  <dc:identifier>DAGgcATw3BU</dc:identifier>
</cp:coreProperties>
</file>