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19e605f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19e605f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19e605f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19e605f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19e605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19e605f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e19e605f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e19e605f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e19e605f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e19e605f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e19e605f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e19e605f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e19e605f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e19e605f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e19e605f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e19e605f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493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Cost-Factor Analysis of Homes in the United States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Agastya Kabir Mahapatra, Idrees Andarr, Mohammad N Hossain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of Bedrooms</a:t>
            </a:r>
            <a:endParaRPr/>
          </a:p>
          <a:p>
            <a:pPr indent="-311150" lvl="0" marL="457200" rtl="0" algn="l">
              <a:spcBef>
                <a:spcPts val="0"/>
              </a:spcBef>
              <a:spcAft>
                <a:spcPts val="0"/>
              </a:spcAft>
              <a:buSzPts val="1300"/>
              <a:buChar char="●"/>
            </a:pPr>
            <a:r>
              <a:rPr lang="en"/>
              <a:t>Number of Bathrooms</a:t>
            </a:r>
            <a:endParaRPr/>
          </a:p>
          <a:p>
            <a:pPr indent="-311150" lvl="0" marL="457200" rtl="0" algn="l">
              <a:spcBef>
                <a:spcPts val="0"/>
              </a:spcBef>
              <a:spcAft>
                <a:spcPts val="0"/>
              </a:spcAft>
              <a:buSzPts val="1300"/>
              <a:buChar char="●"/>
            </a:pPr>
            <a:r>
              <a:rPr lang="en"/>
              <a:t>Living Area (sq. ft)</a:t>
            </a:r>
            <a:endParaRPr/>
          </a:p>
          <a:p>
            <a:pPr indent="-311150" lvl="0" marL="457200" rtl="0" algn="l">
              <a:spcBef>
                <a:spcPts val="0"/>
              </a:spcBef>
              <a:spcAft>
                <a:spcPts val="0"/>
              </a:spcAft>
              <a:buSzPts val="1300"/>
              <a:buChar char="●"/>
            </a:pPr>
            <a:r>
              <a:rPr lang="en"/>
              <a:t>Location (State)</a:t>
            </a:r>
            <a:endParaRPr/>
          </a:p>
          <a:p>
            <a:pPr indent="-311150" lvl="0" marL="457200" rtl="0" algn="l">
              <a:spcBef>
                <a:spcPts val="0"/>
              </a:spcBef>
              <a:spcAft>
                <a:spcPts val="0"/>
              </a:spcAft>
              <a:buSzPts val="1300"/>
              <a:buChar char="●"/>
            </a:pPr>
            <a:r>
              <a:rPr lang="en"/>
              <a:t>Home type</a:t>
            </a:r>
            <a:endParaRPr/>
          </a:p>
          <a:p>
            <a:pPr indent="-298450" lvl="1" marL="914400" rtl="0" algn="l">
              <a:spcBef>
                <a:spcPts val="0"/>
              </a:spcBef>
              <a:spcAft>
                <a:spcPts val="0"/>
              </a:spcAft>
              <a:buSzPts val="1100"/>
              <a:buChar char="○"/>
            </a:pPr>
            <a:r>
              <a:rPr lang="en"/>
              <a:t>Condo</a:t>
            </a:r>
            <a:endParaRPr/>
          </a:p>
          <a:p>
            <a:pPr indent="-298450" lvl="1" marL="914400" rtl="0" algn="l">
              <a:spcBef>
                <a:spcPts val="0"/>
              </a:spcBef>
              <a:spcAft>
                <a:spcPts val="0"/>
              </a:spcAft>
              <a:buSzPts val="1100"/>
              <a:buChar char="○"/>
            </a:pPr>
            <a:r>
              <a:rPr lang="en"/>
              <a:t>Multiple Family</a:t>
            </a:r>
            <a:endParaRPr/>
          </a:p>
          <a:p>
            <a:pPr indent="-298450" lvl="1" marL="914400" rtl="0" algn="l">
              <a:spcBef>
                <a:spcPts val="0"/>
              </a:spcBef>
              <a:spcAft>
                <a:spcPts val="0"/>
              </a:spcAft>
              <a:buSzPts val="1100"/>
              <a:buChar char="○"/>
            </a:pPr>
            <a:r>
              <a:rPr lang="en"/>
              <a:t>Single Family</a:t>
            </a:r>
            <a:endParaRPr/>
          </a:p>
          <a:p>
            <a:pPr indent="-298450" lvl="1" marL="914400" rtl="0" algn="l">
              <a:spcBef>
                <a:spcPts val="0"/>
              </a:spcBef>
              <a:spcAft>
                <a:spcPts val="0"/>
              </a:spcAft>
              <a:buSzPts val="1100"/>
              <a:buChar char="○"/>
            </a:pPr>
            <a:r>
              <a:rPr lang="en"/>
              <a:t>Townhouse</a:t>
            </a:r>
            <a:endParaRPr/>
          </a:p>
          <a:p>
            <a:pPr indent="-298450" lvl="1" marL="914400" rtl="0" algn="l">
              <a:spcBef>
                <a:spcPts val="0"/>
              </a:spcBef>
              <a:spcAft>
                <a:spcPts val="0"/>
              </a:spcAft>
              <a:buSzPts val="1100"/>
              <a:buChar char="○"/>
            </a:pPr>
            <a:r>
              <a:rPr lang="en"/>
              <a:t>Manufactured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of Analysis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latin typeface="Times New Roman"/>
                <a:ea typeface="Times New Roman"/>
                <a:cs typeface="Times New Roman"/>
                <a:sym typeface="Times New Roman"/>
              </a:rPr>
              <a:t>In this analysis, we used </a:t>
            </a:r>
            <a:r>
              <a:rPr b="1" lang="en" sz="1400">
                <a:latin typeface="Times New Roman"/>
                <a:ea typeface="Times New Roman"/>
                <a:cs typeface="Times New Roman"/>
                <a:sym typeface="Times New Roman"/>
              </a:rPr>
              <a:t>linear regression</a:t>
            </a:r>
            <a:r>
              <a:rPr lang="en" sz="1400">
                <a:latin typeface="Times New Roman"/>
                <a:ea typeface="Times New Roman"/>
                <a:cs typeface="Times New Roman"/>
                <a:sym typeface="Times New Roman"/>
              </a:rPr>
              <a:t> to model the relationship between house prices and several key features: the number of bedrooms, bathrooms, and home type (using dummy variables for different home categories). The dataset was preprocessed to remove houses with missing, infinite, or zero price values to ensure data integrity.</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The model was trained using the least-squares method, where the coefficients for each feature were estimated by minimizing the difference between the actual house prices and the predicted prices. The model included an intercept term to account for baseline variations in prices.</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5814750" y="393750"/>
            <a:ext cx="2521500" cy="408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00">
                <a:latin typeface="Times New Roman"/>
                <a:ea typeface="Times New Roman"/>
                <a:cs typeface="Times New Roman"/>
                <a:sym typeface="Times New Roman"/>
              </a:rPr>
              <a:t>Key Observations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17182" lvl="0" marL="457200" rtl="0" algn="l">
              <a:spcBef>
                <a:spcPts val="1200"/>
              </a:spcBef>
              <a:spcAft>
                <a:spcPts val="0"/>
              </a:spcAft>
              <a:buClr>
                <a:schemeClr val="lt1"/>
              </a:buClr>
              <a:buSzPct val="100000"/>
              <a:buFont typeface="Times New Roman"/>
              <a:buChar char="●"/>
            </a:pPr>
            <a:r>
              <a:rPr lang="en" sz="1508">
                <a:latin typeface="Times New Roman"/>
                <a:ea typeface="Times New Roman"/>
                <a:cs typeface="Times New Roman"/>
                <a:sym typeface="Times New Roman"/>
              </a:rPr>
              <a:t>Most points are clustered in the lower price range, with a general upward trend (as expected, predicted prices increase as actual prices increase).</a:t>
            </a:r>
            <a:endParaRPr sz="1508">
              <a:latin typeface="Times New Roman"/>
              <a:ea typeface="Times New Roman"/>
              <a:cs typeface="Times New Roman"/>
              <a:sym typeface="Times New Roman"/>
            </a:endParaRPr>
          </a:p>
          <a:p>
            <a:pPr indent="-317182" lvl="0" marL="457200" rtl="0" algn="l">
              <a:spcBef>
                <a:spcPts val="0"/>
              </a:spcBef>
              <a:spcAft>
                <a:spcPts val="0"/>
              </a:spcAft>
              <a:buClr>
                <a:schemeClr val="lt1"/>
              </a:buClr>
              <a:buSzPct val="100000"/>
              <a:buFont typeface="Times New Roman"/>
              <a:buChar char="●"/>
            </a:pPr>
            <a:r>
              <a:rPr lang="en" sz="1508">
                <a:latin typeface="Times New Roman"/>
                <a:ea typeface="Times New Roman"/>
                <a:cs typeface="Times New Roman"/>
                <a:sym typeface="Times New Roman"/>
              </a:rPr>
              <a:t>However, many points deviate from the red "perfect prediction" line, indicating that the model is not perfectly accurate.</a:t>
            </a:r>
            <a:endParaRPr sz="1508">
              <a:latin typeface="Times New Roman"/>
              <a:ea typeface="Times New Roman"/>
              <a:cs typeface="Times New Roman"/>
              <a:sym typeface="Times New Roman"/>
            </a:endParaRPr>
          </a:p>
          <a:p>
            <a:pPr indent="-317182" lvl="0" marL="457200" rtl="0" algn="l">
              <a:spcBef>
                <a:spcPts val="0"/>
              </a:spcBef>
              <a:spcAft>
                <a:spcPts val="0"/>
              </a:spcAft>
              <a:buClr>
                <a:schemeClr val="lt1"/>
              </a:buClr>
              <a:buSzPct val="100000"/>
              <a:buFont typeface="Times New Roman"/>
              <a:buChar char="●"/>
            </a:pPr>
            <a:r>
              <a:rPr lang="en" sz="1508">
                <a:latin typeface="Times New Roman"/>
                <a:ea typeface="Times New Roman"/>
                <a:cs typeface="Times New Roman"/>
                <a:sym typeface="Times New Roman"/>
              </a:rPr>
              <a:t>There are some cases where the predicted prices are much lower than the actual prices, particularly for higher-priced homes.</a:t>
            </a:r>
            <a:endParaRPr sz="1508">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280698" y="393750"/>
            <a:ext cx="5388651" cy="398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the model struggling to predict higher-cost houses?</a:t>
            </a:r>
            <a:endParaRPr/>
          </a:p>
        </p:txBody>
      </p:sp>
      <p:sp>
        <p:nvSpPr>
          <p:cNvPr id="160" name="Google Shape;160;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Our data set originally came with a whooping 118 columns, including a bunch of factors such as rental leads, tax assessed values, and types of property management. </a:t>
            </a:r>
            <a:endParaRPr sz="1500">
              <a:latin typeface="Times New Roman"/>
              <a:ea typeface="Times New Roman"/>
              <a:cs typeface="Times New Roman"/>
              <a:sym typeface="Times New Roman"/>
            </a:endParaRPr>
          </a:p>
          <a:p>
            <a:pPr indent="-323850" lvl="0" marL="457200" rtl="0" algn="l">
              <a:lnSpc>
                <a:spcPct val="10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 tried to limit factors to apply our analysis, using ordinary least squares method which requires linear variables (meaning they have a low correlation and are largely independent).</a:t>
            </a:r>
            <a:endParaRPr sz="1500">
              <a:latin typeface="Times New Roman"/>
              <a:ea typeface="Times New Roman"/>
              <a:cs typeface="Times New Roman"/>
              <a:sym typeface="Times New Roman"/>
            </a:endParaRPr>
          </a:p>
          <a:p>
            <a:pPr indent="-323850" lvl="0" marL="457200" rtl="0" algn="l">
              <a:lnSpc>
                <a:spcPct val="10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Given these constraints, we limited our data to bedrooms, bathrooms, and hometypes. While we originally tried to include factors such as living area and the year the house was built, these factors showed a heavy correlation (living area with bedrooms and bathrooms, and year built with all three), resulting in huge errors in our calculations. </a:t>
            </a:r>
            <a:endParaRPr sz="1500">
              <a:latin typeface="Times New Roman"/>
              <a:ea typeface="Times New Roman"/>
              <a:cs typeface="Times New Roman"/>
              <a:sym typeface="Times New Roman"/>
            </a:endParaRPr>
          </a:p>
          <a:p>
            <a:pPr indent="-317500" lvl="0" marL="457200" rtl="0" algn="l">
              <a:lnSpc>
                <a:spcPct val="10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While these factors are important, they may not capture all the nuances that affect the price of higher-value homes. Features such as location (specific neighborhoods), square footage (living area), recent renovations, amenities, or proximity to services can significantly impact the price, particularly in luxury markets.</a:t>
            </a:r>
            <a:endParaRPr sz="14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170500" y="4346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8"/>
          <p:cNvSpPr txBox="1"/>
          <p:nvPr>
            <p:ph idx="1" type="body"/>
          </p:nvPr>
        </p:nvSpPr>
        <p:spPr>
          <a:xfrm>
            <a:off x="6051300" y="349200"/>
            <a:ext cx="2833800" cy="4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Key Observations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Residuals seem scattered around zero, indicating that the model has some errors, but there is no clear systematic pattern.</a:t>
            </a:r>
            <a:endParaRPr sz="1200">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The residuals grow larger for houses with higher predicted prices (the spread increases), indicating that the model struggles more with accurately predicting high-priced homes.</a:t>
            </a:r>
            <a:endParaRPr sz="1200">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A few large positive residuals suggest that for some high-value homes, the model underestimates the price.</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167" name="Google Shape;167;p18"/>
          <p:cNvPicPr preferRelativeResize="0"/>
          <p:nvPr/>
        </p:nvPicPr>
        <p:blipFill>
          <a:blip r:embed="rId3">
            <a:alphaModFix/>
          </a:blip>
          <a:stretch>
            <a:fillRect/>
          </a:stretch>
        </p:blipFill>
        <p:spPr>
          <a:xfrm>
            <a:off x="394625" y="349250"/>
            <a:ext cx="5496350" cy="3946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6368850" y="271875"/>
            <a:ext cx="2603400" cy="44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Key Observations</a:t>
            </a:r>
            <a:endParaRPr b="1" u="sng"/>
          </a:p>
          <a:p>
            <a:pPr indent="-311150" lvl="0" marL="457200" rtl="0" algn="l">
              <a:spcBef>
                <a:spcPts val="1200"/>
              </a:spcBef>
              <a:spcAft>
                <a:spcPts val="0"/>
              </a:spcAft>
              <a:buSzPts val="1300"/>
              <a:buChar char="●"/>
            </a:pPr>
            <a:r>
              <a:rPr lang="en"/>
              <a:t>The pattern here is similar to the earlier plot, with residuals generally centered around zero but with some spread, especially for higher predicted prices.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points for lower predicted prices seem more tightly clustered, indicating the model performs better for predicting lower-priced homes.</a:t>
            </a:r>
            <a:endParaRPr/>
          </a:p>
          <a:p>
            <a:pPr indent="0" lvl="0" marL="0" rtl="0" algn="l">
              <a:spcBef>
                <a:spcPts val="120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459750" y="209525"/>
            <a:ext cx="5804950" cy="42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4295200" y="188650"/>
            <a:ext cx="4176000" cy="45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Key Observations:</a:t>
            </a:r>
            <a:endParaRPr b="1" u="sng"/>
          </a:p>
          <a:p>
            <a:pPr indent="-323850" lvl="0" marL="457200" rtl="0" algn="l">
              <a:spcBef>
                <a:spcPts val="1200"/>
              </a:spcBef>
              <a:spcAft>
                <a:spcPts val="0"/>
              </a:spcAft>
              <a:buSzPts val="1500"/>
              <a:buFont typeface="Times New Roman"/>
              <a:buChar char="●"/>
            </a:pPr>
            <a:r>
              <a:rPr lang="en">
                <a:latin typeface="Times New Roman"/>
                <a:ea typeface="Times New Roman"/>
                <a:cs typeface="Times New Roman"/>
                <a:sym typeface="Times New Roman"/>
              </a:rPr>
              <a:t>The median living area increases with the number of bedrooms, which is expected.</a:t>
            </a:r>
            <a:endParaRPr>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a:latin typeface="Times New Roman"/>
                <a:ea typeface="Times New Roman"/>
                <a:cs typeface="Times New Roman"/>
                <a:sym typeface="Times New Roman"/>
              </a:rPr>
              <a:t>3 and 4-bedroom houses are the most common, with a relatively wide range of living areas.</a:t>
            </a:r>
            <a:endParaRPr>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a:latin typeface="Times New Roman"/>
                <a:ea typeface="Times New Roman"/>
                <a:cs typeface="Times New Roman"/>
                <a:sym typeface="Times New Roman"/>
              </a:rPr>
              <a:t>Outliers are present for most categories, especially for houses with 4, 5, and 6 bedrooms, where some homes have significantly larger living areas than the typical house in their category.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200">
                <a:latin typeface="Times New Roman"/>
                <a:ea typeface="Times New Roman"/>
                <a:cs typeface="Times New Roman"/>
                <a:sym typeface="Times New Roman"/>
              </a:rPr>
              <a:t>As with the bedroom plot, the living area generally increases with the number of bathrooms.</a:t>
            </a:r>
            <a:endParaRPr sz="12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200">
                <a:latin typeface="Times New Roman"/>
                <a:ea typeface="Times New Roman"/>
                <a:cs typeface="Times New Roman"/>
                <a:sym typeface="Times New Roman"/>
              </a:rPr>
              <a:t>Houses with 3 to 4 bathrooms show a lot of variability, and there are fewer houses with very high bathroom counts (e.g., 7 or more bathrooms).</a:t>
            </a:r>
            <a:endParaRPr sz="12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200">
                <a:latin typeface="Times New Roman"/>
                <a:ea typeface="Times New Roman"/>
                <a:cs typeface="Times New Roman"/>
                <a:sym typeface="Times New Roman"/>
              </a:rPr>
              <a:t>Outliers are also visible here, particularly for houses with 5 or more bathrooms.</a:t>
            </a:r>
            <a:endParaRPr sz="12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t/>
            </a:r>
            <a:endParaRPr>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115557" y="39675"/>
            <a:ext cx="395988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21"/>
          <p:cNvSpPr txBox="1"/>
          <p:nvPr>
            <p:ph idx="1" type="body"/>
          </p:nvPr>
        </p:nvSpPr>
        <p:spPr>
          <a:xfrm>
            <a:off x="6365900" y="320650"/>
            <a:ext cx="2301900" cy="41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Key Observations:</a:t>
            </a:r>
            <a:endParaRPr b="1" u="sng"/>
          </a:p>
          <a:p>
            <a:pPr indent="0" lvl="0" marL="0" rtl="0" algn="l">
              <a:spcBef>
                <a:spcPts val="1200"/>
              </a:spcBef>
              <a:spcAft>
                <a:spcPts val="0"/>
              </a:spcAft>
              <a:buNone/>
            </a:pPr>
            <a:r>
              <a:rPr b="1" lang="en" sz="1200">
                <a:latin typeface="Times New Roman"/>
                <a:ea typeface="Times New Roman"/>
                <a:cs typeface="Times New Roman"/>
                <a:sym typeface="Times New Roman"/>
              </a:rPr>
              <a:t>California (CA)</a:t>
            </a:r>
            <a:r>
              <a:rPr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Hawaii (HI)</a:t>
            </a:r>
            <a:r>
              <a:rPr lang="en" sz="1200">
                <a:latin typeface="Times New Roman"/>
                <a:ea typeface="Times New Roman"/>
                <a:cs typeface="Times New Roman"/>
                <a:sym typeface="Times New Roman"/>
              </a:rPr>
              <a:t>, and </a:t>
            </a:r>
            <a:r>
              <a:rPr b="1" lang="en" sz="1200">
                <a:latin typeface="Times New Roman"/>
                <a:ea typeface="Times New Roman"/>
                <a:cs typeface="Times New Roman"/>
                <a:sym typeface="Times New Roman"/>
              </a:rPr>
              <a:t>District of Columbia (DC)</a:t>
            </a:r>
            <a:r>
              <a:rPr lang="en" sz="1200">
                <a:latin typeface="Times New Roman"/>
                <a:ea typeface="Times New Roman"/>
                <a:cs typeface="Times New Roman"/>
                <a:sym typeface="Times New Roman"/>
              </a:rPr>
              <a:t> appear to have the highest median house prices, above $700,000.</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States such as </a:t>
            </a:r>
            <a:r>
              <a:rPr b="1" lang="en" sz="1200">
                <a:latin typeface="Times New Roman"/>
                <a:ea typeface="Times New Roman"/>
                <a:cs typeface="Times New Roman"/>
                <a:sym typeface="Times New Roman"/>
              </a:rPr>
              <a:t>Indiana (IN)</a:t>
            </a:r>
            <a:r>
              <a:rPr lang="en" sz="1200">
                <a:latin typeface="Times New Roman"/>
                <a:ea typeface="Times New Roman"/>
                <a:cs typeface="Times New Roman"/>
                <a:sym typeface="Times New Roman"/>
              </a:rPr>
              <a:t> and </a:t>
            </a:r>
            <a:r>
              <a:rPr b="1" lang="en" sz="1200">
                <a:latin typeface="Times New Roman"/>
                <a:ea typeface="Times New Roman"/>
                <a:cs typeface="Times New Roman"/>
                <a:sym typeface="Times New Roman"/>
              </a:rPr>
              <a:t>Nebraska (NE)</a:t>
            </a:r>
            <a:r>
              <a:rPr lang="en" sz="1200">
                <a:latin typeface="Times New Roman"/>
                <a:ea typeface="Times New Roman"/>
                <a:cs typeface="Times New Roman"/>
                <a:sym typeface="Times New Roman"/>
              </a:rPr>
              <a:t> seem to have the lowest median prices, close to or below $150,000.</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There's a general decreasing trend in prices as you move right on the x-axis, showing significant variation in house prices depending on the state.</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188" name="Google Shape;188;p21"/>
          <p:cNvPicPr preferRelativeResize="0"/>
          <p:nvPr/>
        </p:nvPicPr>
        <p:blipFill>
          <a:blip r:embed="rId3">
            <a:alphaModFix/>
          </a:blip>
          <a:stretch>
            <a:fillRect/>
          </a:stretch>
        </p:blipFill>
        <p:spPr>
          <a:xfrm>
            <a:off x="134925" y="320650"/>
            <a:ext cx="6159527" cy="398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