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7">
  <p:sldMasterIdLst>
    <p:sldMasterId id="2147483703" r:id="rId1"/>
    <p:sldMasterId id="2147483705" r:id="rId2"/>
  </p:sldMasterIdLst>
  <p:notesMasterIdLst>
    <p:notesMasterId r:id="rId33"/>
  </p:notesMasterIdLst>
  <p:sldIdLst>
    <p:sldId id="256" r:id="rId3"/>
    <p:sldId id="262" r:id="rId4"/>
    <p:sldId id="357" r:id="rId5"/>
    <p:sldId id="347" r:id="rId6"/>
    <p:sldId id="348" r:id="rId7"/>
    <p:sldId id="358" r:id="rId8"/>
    <p:sldId id="368" r:id="rId9"/>
    <p:sldId id="349" r:id="rId10"/>
    <p:sldId id="370" r:id="rId11"/>
    <p:sldId id="371" r:id="rId12"/>
    <p:sldId id="376" r:id="rId13"/>
    <p:sldId id="359" r:id="rId14"/>
    <p:sldId id="360" r:id="rId15"/>
    <p:sldId id="361" r:id="rId16"/>
    <p:sldId id="362" r:id="rId17"/>
    <p:sldId id="284" r:id="rId18"/>
    <p:sldId id="350" r:id="rId19"/>
    <p:sldId id="364" r:id="rId20"/>
    <p:sldId id="372" r:id="rId21"/>
    <p:sldId id="373" r:id="rId22"/>
    <p:sldId id="257" r:id="rId23"/>
    <p:sldId id="375" r:id="rId24"/>
    <p:sldId id="377" r:id="rId25"/>
    <p:sldId id="378" r:id="rId26"/>
    <p:sldId id="365" r:id="rId27"/>
    <p:sldId id="351" r:id="rId28"/>
    <p:sldId id="379" r:id="rId29"/>
    <p:sldId id="366" r:id="rId30"/>
    <p:sldId id="374" r:id="rId31"/>
    <p:sldId id="346" r:id="rId32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  <p:embeddedFont>
      <p:font typeface="Vidaloka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567C52-AB46-4251-AB54-B8E452E1E078}">
  <a:tblStyle styleId="{69567C52-AB46-4251-AB54-B8E452E1E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73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9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4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48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43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43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07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22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8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556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268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740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51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740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6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1" name="Google Shape;9571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2" name="Google Shape;9572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35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97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97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4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4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4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x3umH3fJD5o?feature=shared" TargetMode="Externa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86791" y="2866417"/>
            <a:ext cx="243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itchFamily="18" charset="0"/>
              </a:rPr>
              <a:t>2021-CS-04 </a:t>
            </a:r>
            <a:r>
              <a:rPr lang="en-US" dirty="0" err="1">
                <a:latin typeface="Baskerville Old Face" pitchFamily="18" charset="0"/>
              </a:rPr>
              <a:t>Kabir</a:t>
            </a:r>
            <a:r>
              <a:rPr lang="en-US" dirty="0">
                <a:latin typeface="Baskerville Old Face" pitchFamily="18" charset="0"/>
              </a:rPr>
              <a:t> Ahmed</a:t>
            </a:r>
          </a:p>
          <a:p>
            <a:r>
              <a:rPr lang="en-US" dirty="0">
                <a:latin typeface="Baskerville Old Face" pitchFamily="18" charset="0"/>
              </a:rPr>
              <a:t>2021-CS-06 </a:t>
            </a:r>
            <a:r>
              <a:rPr lang="en-US" dirty="0" err="1">
                <a:latin typeface="Baskerville Old Face" pitchFamily="18" charset="0"/>
              </a:rPr>
              <a:t>Mahnoor</a:t>
            </a:r>
            <a:r>
              <a:rPr lang="en-US" dirty="0">
                <a:latin typeface="Baskerville Old Face" pitchFamily="18" charset="0"/>
              </a:rPr>
              <a:t> Fatima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953" y="1769251"/>
            <a:ext cx="88809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latin typeface="Times New Roman" pitchFamily="18" charset="0"/>
                <a:cs typeface="Times New Roman" pitchFamily="18" charset="0"/>
              </a:rPr>
              <a:t>Web Application Firewall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" r="20572" b="-1"/>
          <a:stretch/>
        </p:blipFill>
        <p:spPr bwMode="auto">
          <a:xfrm>
            <a:off x="410482" y="1095784"/>
            <a:ext cx="5611999" cy="3261491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B871C16-7F29-86B0-129A-A9D45A34F7F7}"/>
              </a:ext>
            </a:extLst>
          </p:cNvPr>
          <p:cNvSpPr/>
          <p:nvPr/>
        </p:nvSpPr>
        <p:spPr>
          <a:xfrm rot="16850939">
            <a:off x="6602998" y="936311"/>
            <a:ext cx="279391" cy="176002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6D8B-7A11-74E6-2009-7686E872AF93}"/>
              </a:ext>
            </a:extLst>
          </p:cNvPr>
          <p:cNvSpPr txBox="1"/>
          <p:nvPr/>
        </p:nvSpPr>
        <p:spPr>
          <a:xfrm>
            <a:off x="6393125" y="2236262"/>
            <a:ext cx="2943923" cy="24622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Account Blocking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Pre-processing on Inputs Fields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Audit Tables (Backend Database Security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Security Stamp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F761E-B0B6-8D2B-04C5-09454A1B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7" y="1112915"/>
            <a:ext cx="2362200" cy="204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03A9D-E430-8CB5-8733-0AA2CC66DF13}"/>
              </a:ext>
            </a:extLst>
          </p:cNvPr>
          <p:cNvSpPr txBox="1"/>
          <p:nvPr/>
        </p:nvSpPr>
        <p:spPr>
          <a:xfrm>
            <a:off x="713225" y="3174730"/>
            <a:ext cx="257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charset="0"/>
              </a:rPr>
              <a:t>Audit Tables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20F9EC-A6E5-0064-438A-BE210F591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586" y="1116539"/>
            <a:ext cx="3847171" cy="1566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B210B6-EF0F-0203-4CD0-996CB3CD3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597" y="2667929"/>
            <a:ext cx="4482790" cy="221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5130C3-4CAA-973F-5853-956E3B2AAC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67" t="19772" r="61303" b="51871"/>
          <a:stretch/>
        </p:blipFill>
        <p:spPr>
          <a:xfrm>
            <a:off x="6191024" y="367342"/>
            <a:ext cx="2809087" cy="13007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13757" y="1251901"/>
            <a:ext cx="257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charset="0"/>
              </a:rPr>
              <a:t>Account Blocking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F37014-8EF8-98D3-1E01-05834BC50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01" y="3514221"/>
            <a:ext cx="3921503" cy="14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922020"/>
            <a:ext cx="4581525" cy="36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Visualizations- MVC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0" y="1012393"/>
            <a:ext cx="1957299" cy="360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33" y="1022540"/>
            <a:ext cx="1565453" cy="270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30" y="1029462"/>
            <a:ext cx="1611579" cy="168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C2C6F7-219D-59E7-5E01-3C14277EDB00}"/>
              </a:ext>
            </a:extLst>
          </p:cNvPr>
          <p:cNvSpPr txBox="1"/>
          <p:nvPr/>
        </p:nvSpPr>
        <p:spPr>
          <a:xfrm>
            <a:off x="2943922" y="451624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AEF70-07A9-3F93-CF5D-4DD6373DCEDF}"/>
              </a:ext>
            </a:extLst>
          </p:cNvPr>
          <p:cNvSpPr txBox="1"/>
          <p:nvPr/>
        </p:nvSpPr>
        <p:spPr>
          <a:xfrm>
            <a:off x="6174059" y="279547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AF3E5-F36B-682E-4CB5-85DC8F0ACBA1}"/>
              </a:ext>
            </a:extLst>
          </p:cNvPr>
          <p:cNvSpPr txBox="1"/>
          <p:nvPr/>
        </p:nvSpPr>
        <p:spPr>
          <a:xfrm>
            <a:off x="4252867" y="380872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3284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05" y="1217219"/>
            <a:ext cx="1615389" cy="24652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413760" y="3787140"/>
            <a:ext cx="257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idaloka" charset="0"/>
              </a:rPr>
              <a:t>Account approval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45" y="1231227"/>
            <a:ext cx="4142630" cy="2467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8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3413760" y="3992880"/>
            <a:ext cx="257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idaloka" charset="0"/>
              </a:rPr>
              <a:t>Attack protection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" y="1108392"/>
            <a:ext cx="5943600" cy="2774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84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7"/>
          <p:cNvSpPr txBox="1">
            <a:spLocks noGrp="1"/>
          </p:cNvSpPr>
          <p:nvPr>
            <p:ph type="title"/>
          </p:nvPr>
        </p:nvSpPr>
        <p:spPr>
          <a:xfrm>
            <a:off x="327660" y="922567"/>
            <a:ext cx="5166359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Tools and Techniques</a:t>
            </a:r>
            <a:endParaRPr dirty="0"/>
          </a:p>
        </p:txBody>
      </p:sp>
      <p:sp>
        <p:nvSpPr>
          <p:cNvPr id="865" name="Google Shape;865;p87"/>
          <p:cNvSpPr txBox="1">
            <a:spLocks noGrp="1"/>
          </p:cNvSpPr>
          <p:nvPr>
            <p:ph type="subTitle" idx="1"/>
          </p:nvPr>
        </p:nvSpPr>
        <p:spPr>
          <a:xfrm>
            <a:off x="449580" y="1638300"/>
            <a:ext cx="3668605" cy="247215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 marL="0" indent="0">
              <a:spcAft>
                <a:spcPts val="10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Visual Studio (2022)</a:t>
            </a:r>
          </a:p>
          <a:p>
            <a:pPr marL="0" indent="0">
              <a:spcAft>
                <a:spcPts val="10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HTML (HTML5)</a:t>
            </a:r>
          </a:p>
          <a:p>
            <a:pPr marL="0" lvl="0" indent="0">
              <a:spcAft>
                <a:spcPts val="10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(Tailwind)</a:t>
            </a:r>
          </a:p>
          <a:p>
            <a:pPr marL="0" indent="0">
              <a:spcAft>
                <a:spcPts val="10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Database (SQL Server)</a:t>
            </a:r>
          </a:p>
          <a:p>
            <a:pPr marL="0" lvl="0" indent="0">
              <a:spcAft>
                <a:spcPts val="10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Draw.io Flow Diagram</a:t>
            </a:r>
          </a:p>
          <a:p>
            <a:pPr marL="0" indent="0">
              <a:spcAft>
                <a:spcPts val="1000"/>
              </a:spcAft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Creatlily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Services Diagram</a:t>
            </a:r>
          </a:p>
          <a:p>
            <a:pPr marL="0" lvl="0" indent="0">
              <a:spcAft>
                <a:spcPts val="100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Aft>
                <a:spcPts val="1000"/>
              </a:spcAft>
            </a:pPr>
            <a:endParaRPr dirty="0">
              <a:latin typeface="Arial (Body)"/>
            </a:endParaRPr>
          </a:p>
        </p:txBody>
      </p:sp>
      <p:sp>
        <p:nvSpPr>
          <p:cNvPr id="5" name="Google Shape;865;p87"/>
          <p:cNvSpPr txBox="1">
            <a:spLocks/>
          </p:cNvSpPr>
          <p:nvPr/>
        </p:nvSpPr>
        <p:spPr>
          <a:xfrm>
            <a:off x="4930140" y="1615440"/>
            <a:ext cx="3668605" cy="247215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Techniques</a:t>
            </a:r>
          </a:p>
          <a:p>
            <a:pPr lvl="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Entity Framework (Use):</a:t>
            </a:r>
          </a:p>
          <a:p>
            <a:pPr lvl="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MVC (Model View Controller</a:t>
            </a:r>
            <a:r>
              <a:rPr lang="en-US" b="1" dirty="0"/>
              <a:t>):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Arial (Body)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39" y="4184612"/>
            <a:ext cx="3370402" cy="5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91046" y="77576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Problem Identification</a:t>
            </a:r>
            <a:endParaRPr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95950" y="1348466"/>
            <a:ext cx="3847200" cy="2713434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b="1" dirty="0">
                <a:latin typeface="Times New Roman"/>
                <a:ea typeface="Times New Roman"/>
                <a:cs typeface="Times New Roman"/>
              </a:rPr>
              <a:t>Cyber Security Problems</a:t>
            </a: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Cross-Site Scripting (XSS) Vulnerabilities</a:t>
            </a: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SQL Injection Attacks</a:t>
            </a:r>
            <a:endParaRPr lang="en-US" sz="1100" dirty="0">
              <a:latin typeface="Calibri"/>
              <a:ea typeface="Times New Roman"/>
              <a:cs typeface="Times New Roman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Insecure Authentication and Authorization</a:t>
            </a: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Inadequate Access Controls</a:t>
            </a: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Encryption and Data Protection</a:t>
            </a: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Secure Configuration and Hardening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marL="342900"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A1350787-0F6C-7B6C-D1BC-96B924524161}"/>
              </a:ext>
            </a:extLst>
          </p:cNvPr>
          <p:cNvSpPr txBox="1">
            <a:spLocks/>
          </p:cNvSpPr>
          <p:nvPr/>
        </p:nvSpPr>
        <p:spPr>
          <a:xfrm>
            <a:off x="4848054" y="1348466"/>
            <a:ext cx="3847200" cy="271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Montserrat"/>
              <a:buNone/>
              <a:tabLst>
                <a:tab pos="228600" algn="l"/>
              </a:tabLst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b="1" dirty="0">
                <a:latin typeface="Times New Roman"/>
                <a:ea typeface="Times New Roman"/>
                <a:cs typeface="Times New Roman"/>
              </a:rPr>
              <a:t>During Working  Problems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Error Vulnerabilities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Email and Google Service Integration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Authentication and Two-Factor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Account Blocking</a:t>
            </a: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Stack Making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endParaRPr lang="en-US" sz="1100" dirty="0">
              <a:latin typeface="Calibri"/>
              <a:ea typeface="Calibri"/>
              <a:cs typeface="Times New Roman"/>
            </a:endParaRPr>
          </a:p>
          <a:p>
            <a:pPr marL="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81DA49-C8F0-8268-3FBF-4710B7F3B71F}"/>
              </a:ext>
            </a:extLst>
          </p:cNvPr>
          <p:cNvCxnSpPr/>
          <p:nvPr/>
        </p:nvCxnSpPr>
        <p:spPr>
          <a:xfrm>
            <a:off x="4493941" y="1348466"/>
            <a:ext cx="0" cy="271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7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2926" y="48620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Insights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093989" y="1589582"/>
            <a:ext cx="64888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u="sng" dirty="0">
                <a:solidFill>
                  <a:srgbClr val="365F9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sz="1800" b="1" u="sng" dirty="0" bmk="">
                <a:solidFill>
                  <a:srgbClr val="365F9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enior Software Engineer @Educative</a:t>
            </a:r>
            <a:endParaRPr lang="en-US" sz="18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bmk="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Muhammad </a:t>
            </a:r>
            <a:r>
              <a:rPr lang="en-US" sz="1600" dirty="0" err="1" bmk="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Zubair</a:t>
            </a:r>
            <a:endParaRPr lang="en-US" sz="700" dirty="0" bmk="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our Professional Interview Insights we engage the meeting with </a:t>
            </a:r>
            <a:r>
              <a:rPr lang="en-US" dirty="0" err="1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Muhamad</a:t>
            </a:r>
            <a:r>
              <a:rPr lang="en-US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Zubair</a:t>
            </a:r>
            <a:r>
              <a:rPr lang="en-US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Senior Software Developer at Educative. </a:t>
            </a:r>
            <a:endParaRPr lang="en-US" sz="18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u="sng" dirty="0" bmk="">
                <a:solidFill>
                  <a:srgbClr val="365F9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Approach</a:t>
            </a:r>
            <a:endParaRPr lang="en-US" sz="18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professionally approach Muhammad Zubair through Google Mails.</a:t>
            </a:r>
            <a:endParaRPr lang="en-US" sz="18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7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2926" y="48620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Insights</a:t>
            </a:r>
            <a:endParaRPr dirty="0"/>
          </a:p>
        </p:txBody>
      </p:sp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9" y="1058906"/>
            <a:ext cx="6187756" cy="31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1;p31"/>
          <p:cNvSpPr txBox="1">
            <a:spLocks noGrp="1"/>
          </p:cNvSpPr>
          <p:nvPr>
            <p:ph type="title" idx="4294967295"/>
          </p:nvPr>
        </p:nvSpPr>
        <p:spPr>
          <a:xfrm>
            <a:off x="720000" y="365913"/>
            <a:ext cx="19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/>
              <a:t>Agenda</a:t>
            </a:r>
            <a:endParaRPr sz="2400" b="1" dirty="0"/>
          </a:p>
        </p:txBody>
      </p:sp>
      <p:sp>
        <p:nvSpPr>
          <p:cNvPr id="7" name="Google Shape;172;p31"/>
          <p:cNvSpPr txBox="1">
            <a:spLocks noGrp="1"/>
          </p:cNvSpPr>
          <p:nvPr>
            <p:ph type="title"/>
          </p:nvPr>
        </p:nvSpPr>
        <p:spPr>
          <a:xfrm>
            <a:off x="1599603" y="1430611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 </a:t>
            </a:r>
            <a:endParaRPr dirty="0"/>
          </a:p>
        </p:txBody>
      </p:sp>
      <p:sp>
        <p:nvSpPr>
          <p:cNvPr id="8" name="Google Shape;174;p31"/>
          <p:cNvSpPr txBox="1">
            <a:spLocks/>
          </p:cNvSpPr>
          <p:nvPr/>
        </p:nvSpPr>
        <p:spPr>
          <a:xfrm>
            <a:off x="1603344" y="2696774"/>
            <a:ext cx="308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charset="0"/>
                <a:sym typeface="Arial"/>
              </a:rPr>
              <a:t>Features</a:t>
            </a:r>
          </a:p>
        </p:txBody>
      </p:sp>
      <p:sp>
        <p:nvSpPr>
          <p:cNvPr id="9" name="Google Shape;176;p31"/>
          <p:cNvSpPr txBox="1">
            <a:spLocks/>
          </p:cNvSpPr>
          <p:nvPr/>
        </p:nvSpPr>
        <p:spPr>
          <a:xfrm>
            <a:off x="1685598" y="3957177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3000" dirty="0">
                <a:latin typeface="Vidaloka" charset="0"/>
              </a:rPr>
              <a:t>Visualization </a:t>
            </a:r>
          </a:p>
        </p:txBody>
      </p:sp>
      <p:sp>
        <p:nvSpPr>
          <p:cNvPr id="10" name="Google Shape;178;p31"/>
          <p:cNvSpPr txBox="1">
            <a:spLocks/>
          </p:cNvSpPr>
          <p:nvPr/>
        </p:nvSpPr>
        <p:spPr>
          <a:xfrm>
            <a:off x="5792093" y="769096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charset="0"/>
                <a:sym typeface="Arial"/>
              </a:rPr>
              <a:t>Tools and Techniques</a:t>
            </a:r>
          </a:p>
        </p:txBody>
      </p:sp>
      <p:sp>
        <p:nvSpPr>
          <p:cNvPr id="11" name="Google Shape;180;p31"/>
          <p:cNvSpPr txBox="1">
            <a:spLocks/>
          </p:cNvSpPr>
          <p:nvPr/>
        </p:nvSpPr>
        <p:spPr>
          <a:xfrm>
            <a:off x="453256" y="1377513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2" name="Google Shape;181;p31"/>
          <p:cNvSpPr txBox="1">
            <a:spLocks/>
          </p:cNvSpPr>
          <p:nvPr/>
        </p:nvSpPr>
        <p:spPr>
          <a:xfrm>
            <a:off x="433806" y="3917587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3" name="Google Shape;182;p31"/>
          <p:cNvSpPr txBox="1">
            <a:spLocks/>
          </p:cNvSpPr>
          <p:nvPr/>
        </p:nvSpPr>
        <p:spPr>
          <a:xfrm>
            <a:off x="433806" y="2600291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4" name="Google Shape;183;p31"/>
          <p:cNvSpPr txBox="1">
            <a:spLocks/>
          </p:cNvSpPr>
          <p:nvPr/>
        </p:nvSpPr>
        <p:spPr>
          <a:xfrm>
            <a:off x="4439124" y="738352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cxnSp>
        <p:nvCxnSpPr>
          <p:cNvPr id="15" name="Google Shape;185;p31"/>
          <p:cNvCxnSpPr/>
          <p:nvPr/>
        </p:nvCxnSpPr>
        <p:spPr>
          <a:xfrm>
            <a:off x="802850" y="1045726"/>
            <a:ext cx="16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86;p31"/>
          <p:cNvCxnSpPr/>
          <p:nvPr/>
        </p:nvCxnSpPr>
        <p:spPr>
          <a:xfrm>
            <a:off x="812006" y="2327050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87;p31"/>
          <p:cNvCxnSpPr/>
          <p:nvPr/>
        </p:nvCxnSpPr>
        <p:spPr>
          <a:xfrm>
            <a:off x="825407" y="3557176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8;p31"/>
          <p:cNvCxnSpPr/>
          <p:nvPr/>
        </p:nvCxnSpPr>
        <p:spPr>
          <a:xfrm>
            <a:off x="812438" y="4721964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89;p31"/>
          <p:cNvCxnSpPr/>
          <p:nvPr/>
        </p:nvCxnSpPr>
        <p:spPr>
          <a:xfrm>
            <a:off x="4796825" y="1658254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DA20C70F-3947-B602-0F09-7EC7A0C021E2}"/>
              </a:ext>
            </a:extLst>
          </p:cNvPr>
          <p:cNvSpPr txBox="1">
            <a:spLocks/>
          </p:cNvSpPr>
          <p:nvPr/>
        </p:nvSpPr>
        <p:spPr>
          <a:xfrm>
            <a:off x="4436496" y="2117960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sz="3200" dirty="0">
                <a:latin typeface="+mj-lt"/>
              </a:rPr>
              <a:t>05</a:t>
            </a:r>
          </a:p>
        </p:txBody>
      </p:sp>
      <p:cxnSp>
        <p:nvCxnSpPr>
          <p:cNvPr id="21" name="Google Shape;189;p31">
            <a:extLst>
              <a:ext uri="{FF2B5EF4-FFF2-40B4-BE49-F238E27FC236}">
                <a16:creationId xmlns:a16="http://schemas.microsoft.com/office/drawing/2014/main" id="{E90A8D0A-34E9-E4E9-94D5-A9D447ECED5C}"/>
              </a:ext>
            </a:extLst>
          </p:cNvPr>
          <p:cNvCxnSpPr/>
          <p:nvPr/>
        </p:nvCxnSpPr>
        <p:spPr>
          <a:xfrm>
            <a:off x="4834558" y="3004910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p31">
            <a:extLst>
              <a:ext uri="{FF2B5EF4-FFF2-40B4-BE49-F238E27FC236}">
                <a16:creationId xmlns:a16="http://schemas.microsoft.com/office/drawing/2014/main" id="{E5107127-BE85-6648-992B-17ECA2E56D12}"/>
              </a:ext>
            </a:extLst>
          </p:cNvPr>
          <p:cNvSpPr txBox="1">
            <a:spLocks/>
          </p:cNvSpPr>
          <p:nvPr/>
        </p:nvSpPr>
        <p:spPr>
          <a:xfrm>
            <a:off x="5868298" y="2152579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3000" dirty="0">
                <a:latin typeface="Vidaloka" charset="0"/>
              </a:rPr>
              <a:t>Problem Identification</a:t>
            </a:r>
          </a:p>
          <a:p>
            <a:endParaRPr lang="en-US" sz="3000" dirty="0">
              <a:latin typeface="Vidaloka" charset="0"/>
            </a:endParaRPr>
          </a:p>
        </p:txBody>
      </p:sp>
      <p:sp>
        <p:nvSpPr>
          <p:cNvPr id="23" name="Google Shape;183;p31">
            <a:extLst>
              <a:ext uri="{FF2B5EF4-FFF2-40B4-BE49-F238E27FC236}">
                <a16:creationId xmlns:a16="http://schemas.microsoft.com/office/drawing/2014/main" id="{CA30A08C-7CED-E885-F004-879EAED6C7DA}"/>
              </a:ext>
            </a:extLst>
          </p:cNvPr>
          <p:cNvSpPr txBox="1">
            <a:spLocks/>
          </p:cNvSpPr>
          <p:nvPr/>
        </p:nvSpPr>
        <p:spPr>
          <a:xfrm>
            <a:off x="4436496" y="3429069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sz="3200" dirty="0">
                <a:latin typeface="+mj-lt"/>
              </a:rPr>
              <a:t>06</a:t>
            </a:r>
            <a:endParaRPr lang="es" dirty="0">
              <a:latin typeface="+mj-lt"/>
            </a:endParaRPr>
          </a:p>
        </p:txBody>
      </p:sp>
      <p:cxnSp>
        <p:nvCxnSpPr>
          <p:cNvPr id="24" name="Google Shape;189;p31">
            <a:extLst>
              <a:ext uri="{FF2B5EF4-FFF2-40B4-BE49-F238E27FC236}">
                <a16:creationId xmlns:a16="http://schemas.microsoft.com/office/drawing/2014/main" id="{0A0F9D48-436E-8DB5-7B1F-8965B6F7ECE0}"/>
              </a:ext>
            </a:extLst>
          </p:cNvPr>
          <p:cNvCxnSpPr/>
          <p:nvPr/>
        </p:nvCxnSpPr>
        <p:spPr>
          <a:xfrm>
            <a:off x="4860498" y="4328990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78;p31">
            <a:extLst>
              <a:ext uri="{FF2B5EF4-FFF2-40B4-BE49-F238E27FC236}">
                <a16:creationId xmlns:a16="http://schemas.microsoft.com/office/drawing/2014/main" id="{05B76B8E-3ABD-0967-026F-08F0654B8E59}"/>
              </a:ext>
            </a:extLst>
          </p:cNvPr>
          <p:cNvSpPr txBox="1">
            <a:spLocks/>
          </p:cNvSpPr>
          <p:nvPr/>
        </p:nvSpPr>
        <p:spPr>
          <a:xfrm>
            <a:off x="5881269" y="3449744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3000" dirty="0">
                <a:latin typeface="Vidaloka" charset="0"/>
              </a:rPr>
              <a:t>Interview Insights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2926" y="48620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Insights</a:t>
            </a:r>
            <a:endParaRPr dirty="0"/>
          </a:p>
        </p:txBody>
      </p:sp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82" y="1058906"/>
            <a:ext cx="6506152" cy="3387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EF608-5CCB-B55F-7A4E-35129B1F9573}"/>
              </a:ext>
            </a:extLst>
          </p:cNvPr>
          <p:cNvSpPr txBox="1"/>
          <p:nvPr/>
        </p:nvSpPr>
        <p:spPr>
          <a:xfrm>
            <a:off x="345622" y="1223287"/>
            <a:ext cx="4694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0" i="0" u="sng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727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113472"/>
            <a:ext cx="5943600" cy="14839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2571750"/>
            <a:ext cx="5943600" cy="1558290"/>
          </a:xfrm>
          <a:prstGeom prst="rect">
            <a:avLst/>
          </a:prstGeom>
        </p:spPr>
      </p:pic>
      <p:sp>
        <p:nvSpPr>
          <p:cNvPr id="10" name="Google Shape;547;p65"/>
          <p:cNvSpPr txBox="1">
            <a:spLocks noGrp="1"/>
          </p:cNvSpPr>
          <p:nvPr>
            <p:ph type="title"/>
          </p:nvPr>
        </p:nvSpPr>
        <p:spPr>
          <a:xfrm>
            <a:off x="592926" y="48620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Insights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479588" y="4383822"/>
            <a:ext cx="3898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https://youtu.be/x3umH3fJD5o?feature=shared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C313E-9D8D-6CEB-BE56-5513FF48436C}"/>
              </a:ext>
            </a:extLst>
          </p:cNvPr>
          <p:cNvSpPr txBox="1"/>
          <p:nvPr/>
        </p:nvSpPr>
        <p:spPr>
          <a:xfrm>
            <a:off x="345622" y="1223287"/>
            <a:ext cx="4694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0" i="0" u="sng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47;p65"/>
          <p:cNvSpPr txBox="1">
            <a:spLocks noGrp="1"/>
          </p:cNvSpPr>
          <p:nvPr>
            <p:ph type="title"/>
          </p:nvPr>
        </p:nvSpPr>
        <p:spPr>
          <a:xfrm>
            <a:off x="592926" y="48620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Insights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C313E-9D8D-6CEB-BE56-5513FF48436C}"/>
              </a:ext>
            </a:extLst>
          </p:cNvPr>
          <p:cNvSpPr txBox="1"/>
          <p:nvPr/>
        </p:nvSpPr>
        <p:spPr>
          <a:xfrm>
            <a:off x="345622" y="1223287"/>
            <a:ext cx="4694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0" i="0" u="sng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Interviewer </a:t>
            </a:r>
            <a:r>
              <a:rPr lang="en-US" u="sng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LinkedIn Post</a:t>
            </a:r>
            <a:r>
              <a:rPr lang="en-US" sz="1400" b="0" i="0" u="sng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C06FC-C3DC-ECCE-E49A-30771E82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84" y="758241"/>
            <a:ext cx="4012696" cy="181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B5B10-60F8-5842-4AB7-12852E2E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3" y="1773741"/>
            <a:ext cx="4581525" cy="2800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812D4E-88DA-F29F-9DDA-EB44115DBE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44" t="54720" r="34756" b="16731"/>
          <a:stretch/>
        </p:blipFill>
        <p:spPr>
          <a:xfrm>
            <a:off x="5174165" y="2702915"/>
            <a:ext cx="3668590" cy="1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47;p65"/>
          <p:cNvSpPr txBox="1">
            <a:spLocks noGrp="1"/>
          </p:cNvSpPr>
          <p:nvPr>
            <p:ph type="title"/>
          </p:nvPr>
        </p:nvSpPr>
        <p:spPr>
          <a:xfrm>
            <a:off x="0" y="492910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Google Form </a:t>
            </a:r>
            <a:br>
              <a:rPr lang="en-US" dirty="0"/>
            </a:br>
            <a:r>
              <a:rPr lang="en-US" dirty="0"/>
              <a:t>Insights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74346-9E23-9B60-DBC8-2661533E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90" y="50739"/>
            <a:ext cx="5999581" cy="50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47;p65"/>
          <p:cNvSpPr txBox="1">
            <a:spLocks noGrp="1"/>
          </p:cNvSpPr>
          <p:nvPr>
            <p:ph type="title"/>
          </p:nvPr>
        </p:nvSpPr>
        <p:spPr>
          <a:xfrm>
            <a:off x="659833" y="223993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Google Form Insights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B4774-9DFF-E50F-E788-F3E029C0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8625"/>
            <a:ext cx="8151541" cy="38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2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47;p65"/>
          <p:cNvSpPr txBox="1">
            <a:spLocks noGrp="1"/>
          </p:cNvSpPr>
          <p:nvPr>
            <p:ph type="title"/>
          </p:nvPr>
        </p:nvSpPr>
        <p:spPr>
          <a:xfrm>
            <a:off x="592926" y="486206"/>
            <a:ext cx="4200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Interview Insights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753110" y="1209794"/>
            <a:ext cx="6142990" cy="258532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sz="1600" b="1" dirty="0">
                <a:solidFill>
                  <a:srgbClr val="365F9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lang="en-US" sz="1600" b="1" dirty="0" bmk="">
                <a:solidFill>
                  <a:srgbClr val="365F9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hat we Learn from Interview</a:t>
            </a:r>
            <a:endParaRPr lang="en-US" sz="1800" b="1" dirty="0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learn some new techniques and get the information of some new tools from this interview that was described below: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of API’s can make you work easy and more headed towards your goal in a concise way rather than making the whole function from zero (whose APIs exist already).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of Google services, as we know it was paid but worthful to use.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Email Services also can be done through API’s.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Web applications must use cloud services rather than databases if application run on big level.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Direction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99160" y="1115596"/>
            <a:ext cx="6934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Monitoring:</a:t>
            </a:r>
            <a:r>
              <a:rPr lang="en-US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Implement continuous security monitoring mechanisms to detect and respond to security incidents or suspicious activities in real-time.</a:t>
            </a:r>
            <a:endParaRPr lang="en-US" sz="24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Google </a:t>
            </a:r>
            <a:r>
              <a:rPr lang="en-US" b="1" dirty="0" err="1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OAuth</a:t>
            </a:r>
            <a:r>
              <a:rPr lang="en-US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Integration:</a:t>
            </a:r>
            <a:r>
              <a:rPr lang="en-US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Implement Google </a:t>
            </a:r>
            <a:r>
              <a:rPr lang="en-US" dirty="0" err="1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OAuth</a:t>
            </a:r>
            <a:r>
              <a:rPr lang="en-US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user authentication, allowing users to sign in using their Google accounts. This enhances security by leveraging Google's robust authentication infrastructure and reducing the risk of password-related security issues.</a:t>
            </a:r>
            <a:endParaRPr lang="en-US" sz="24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Enhanced Authentication:</a:t>
            </a:r>
            <a:r>
              <a:rPr lang="en-US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Explore the implementation of advanced authentication methods such as biometric authentication or multi-factor authentication (MFA) to further strengthen user authentication and access controls.</a:t>
            </a:r>
            <a:endParaRPr lang="en-US" sz="24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Incident Response Plan:</a:t>
            </a:r>
            <a:r>
              <a:rPr lang="en-US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Develop and regularly update an incident response plan outlining the steps to be taken in the event of a security breach or incident, including communication protocols and recovery procedures.</a:t>
            </a:r>
            <a:endParaRPr lang="en-US" sz="2400" dirty="0" bmk="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External Security Testing:</a:t>
            </a:r>
            <a:r>
              <a:rPr lang="en-US" dirty="0" bmk="_Toc16602556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Engage third-party security experts to conduct external security testing, including penetration testing and vulnerability assessments, to identify potential security gaps and validate the effectiveness of existing security measures.</a:t>
            </a:r>
            <a:endParaRPr lang="en-US" sz="2400" dirty="0">
              <a:solidFill>
                <a:srgbClr val="365F9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59273" y="378118"/>
            <a:ext cx="2353360" cy="491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 Post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ADC8A-EA99-4AC9-ADD3-C17D2F9F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6" y="219076"/>
            <a:ext cx="4601504" cy="4729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6BE9B-5741-95F0-1558-6F8905F89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0" y="979529"/>
            <a:ext cx="3668752" cy="224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9415B-1703-56BE-7B90-9D85A8FAC2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49" t="56062" r="34851" b="15389"/>
          <a:stretch/>
        </p:blipFill>
        <p:spPr>
          <a:xfrm>
            <a:off x="189732" y="3221968"/>
            <a:ext cx="3668590" cy="1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76300" y="1123216"/>
            <a:ext cx="6934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 Findings and Achievements: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Robust Security Measures: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Enhanced security with encryption, input validation, access controls, account blocking, and two-factor authentication.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Streamlined User Experience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Improved interface with Visual Studio, HTML5, CSS (Tailwind), and Entity Framework MVC.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Efficient Database Management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Ensured data integrity and security using SQL Server and SSMS.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Clear Visualization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Enhanced understanding of architecture with Draw.io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Creatlily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Services Diagram.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Adoption of MVC Architecture: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Improved code organization, maintainability, and scalability with MVC.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Continuous Security Enhancement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Proactive approach to security through monitoring, updates, and training.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302399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Presentation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CBBCE-AC88-93C2-22FE-4A6AB129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7657"/>
            <a:ext cx="9144000" cy="4003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18E3F-39C2-8FAE-2EFE-C12A929A46A5}"/>
              </a:ext>
            </a:extLst>
          </p:cNvPr>
          <p:cNvSpPr txBox="1"/>
          <p:nvPr/>
        </p:nvSpPr>
        <p:spPr>
          <a:xfrm>
            <a:off x="0" y="3597957"/>
            <a:ext cx="1661531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8186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1;p31"/>
          <p:cNvSpPr txBox="1">
            <a:spLocks noGrp="1"/>
          </p:cNvSpPr>
          <p:nvPr>
            <p:ph type="title" idx="4294967295"/>
          </p:nvPr>
        </p:nvSpPr>
        <p:spPr>
          <a:xfrm>
            <a:off x="720000" y="365913"/>
            <a:ext cx="19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/>
              <a:t>Agenda</a:t>
            </a:r>
            <a:endParaRPr sz="2400" b="1" dirty="0"/>
          </a:p>
        </p:txBody>
      </p:sp>
      <p:sp>
        <p:nvSpPr>
          <p:cNvPr id="7" name="Google Shape;172;p31"/>
          <p:cNvSpPr txBox="1">
            <a:spLocks noGrp="1"/>
          </p:cNvSpPr>
          <p:nvPr>
            <p:ph type="title"/>
          </p:nvPr>
        </p:nvSpPr>
        <p:spPr>
          <a:xfrm>
            <a:off x="1599603" y="1430611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Future directions</a:t>
            </a:r>
            <a:endParaRPr dirty="0"/>
          </a:p>
        </p:txBody>
      </p:sp>
      <p:sp>
        <p:nvSpPr>
          <p:cNvPr id="9" name="Google Shape;176;p31"/>
          <p:cNvSpPr txBox="1">
            <a:spLocks/>
          </p:cNvSpPr>
          <p:nvPr/>
        </p:nvSpPr>
        <p:spPr>
          <a:xfrm>
            <a:off x="4490894" y="2462037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charset="0"/>
                <a:sym typeface="Arial"/>
              </a:rPr>
              <a:t>Conclusion</a:t>
            </a:r>
          </a:p>
        </p:txBody>
      </p:sp>
      <p:sp>
        <p:nvSpPr>
          <p:cNvPr id="11" name="Google Shape;180;p31"/>
          <p:cNvSpPr txBox="1">
            <a:spLocks/>
          </p:cNvSpPr>
          <p:nvPr/>
        </p:nvSpPr>
        <p:spPr>
          <a:xfrm>
            <a:off x="453256" y="1377513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07</a:t>
            </a:r>
          </a:p>
        </p:txBody>
      </p:sp>
      <p:sp>
        <p:nvSpPr>
          <p:cNvPr id="12" name="Google Shape;181;p31"/>
          <p:cNvSpPr txBox="1">
            <a:spLocks/>
          </p:cNvSpPr>
          <p:nvPr/>
        </p:nvSpPr>
        <p:spPr>
          <a:xfrm>
            <a:off x="3180736" y="2402991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08</a:t>
            </a:r>
          </a:p>
        </p:txBody>
      </p:sp>
      <p:cxnSp>
        <p:nvCxnSpPr>
          <p:cNvPr id="15" name="Google Shape;185;p31"/>
          <p:cNvCxnSpPr/>
          <p:nvPr/>
        </p:nvCxnSpPr>
        <p:spPr>
          <a:xfrm>
            <a:off x="802850" y="1045726"/>
            <a:ext cx="16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86;p31"/>
          <p:cNvCxnSpPr/>
          <p:nvPr/>
        </p:nvCxnSpPr>
        <p:spPr>
          <a:xfrm>
            <a:off x="812006" y="2327050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8;p31"/>
          <p:cNvCxnSpPr/>
          <p:nvPr/>
        </p:nvCxnSpPr>
        <p:spPr>
          <a:xfrm>
            <a:off x="3559368" y="3207368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8;p60"/>
          <p:cNvSpPr txBox="1">
            <a:spLocks/>
          </p:cNvSpPr>
          <p:nvPr/>
        </p:nvSpPr>
        <p:spPr>
          <a:xfrm>
            <a:off x="3075424" y="1908064"/>
            <a:ext cx="8773675" cy="351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0" y="900031"/>
            <a:ext cx="5239966" cy="2484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Web Application Firewall (WAF) is a security solution designed to protect web applications from a variety of online threats and attacks.</a:t>
            </a:r>
          </a:p>
          <a:p>
            <a:pPr marL="285750" indent="-285750"/>
            <a:endParaRPr lang="en-US" sz="1200" dirty="0">
              <a:latin typeface="+mj-lt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Common Threats: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WAFs address vulnerabilities such as Cross-Site Scripting (XSS), SQL Injection, Cross-Site Request Forgery (CSRF), and other injection attacks commonly associated with web applications.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Integration: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can integrate with other security tools and systems to provide comprehensive protection for web applications against evolving cyber threats.</a:t>
            </a:r>
          </a:p>
        </p:txBody>
      </p:sp>
      <p:sp>
        <p:nvSpPr>
          <p:cNvPr id="4" name="Google Shape;547;p65"/>
          <p:cNvSpPr txBox="1">
            <a:spLocks noGrp="1"/>
          </p:cNvSpPr>
          <p:nvPr>
            <p:ph type="title"/>
          </p:nvPr>
        </p:nvSpPr>
        <p:spPr>
          <a:xfrm>
            <a:off x="248142" y="405611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pic>
        <p:nvPicPr>
          <p:cNvPr id="28674" name="Picture 2" descr="DDOS How A WAF Wor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2021" y="692701"/>
            <a:ext cx="3703380" cy="1986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851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29250" y="1278140"/>
            <a:ext cx="3455070" cy="215086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Protection Against Attacks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SQL Injection: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Preventing unauthorized SQL injection attacks through parameterized queries and input validation.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 Site Scripting (XSS):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Mitigating XSS vulnerabilities with output encoding and input validation.</a:t>
            </a:r>
          </a:p>
          <a:p>
            <a:pPr marL="285750" indent="-285750"/>
            <a:endParaRPr lang="en-US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Features</a:t>
            </a:r>
            <a:endParaRPr dirty="0"/>
          </a:p>
        </p:txBody>
      </p:sp>
      <p:sp>
        <p:nvSpPr>
          <p:cNvPr id="5" name="Google Shape;546;p65"/>
          <p:cNvSpPr txBox="1">
            <a:spLocks/>
          </p:cNvSpPr>
          <p:nvPr/>
        </p:nvSpPr>
        <p:spPr>
          <a:xfrm>
            <a:off x="4705950" y="1278140"/>
            <a:ext cx="3455070" cy="215086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Authorization</a:t>
            </a:r>
          </a:p>
          <a:p>
            <a:pPr marL="457200" indent="-342900"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Registration Approval: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Admin approval process for new user registrations.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marL="457200" lvl="0" indent="-342900"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Account Blocking: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Temporarily blocking accounts after multiple failed login attempts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370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29250" y="1278140"/>
            <a:ext cx="3455070" cy="215086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Tokenization: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Secure user session management with token-based authentication.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Encryption &amp; Decryption: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Securing sensitive data with encryption and decryption techniques.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/>
            <a:endParaRPr lang="en-US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Features</a:t>
            </a:r>
            <a:endParaRPr dirty="0"/>
          </a:p>
        </p:txBody>
      </p:sp>
      <p:sp>
        <p:nvSpPr>
          <p:cNvPr id="6" name="Google Shape;546;p65"/>
          <p:cNvSpPr txBox="1">
            <a:spLocks/>
          </p:cNvSpPr>
          <p:nvPr/>
        </p:nvSpPr>
        <p:spPr>
          <a:xfrm>
            <a:off x="4469730" y="1247660"/>
            <a:ext cx="3455070" cy="215086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Authentication</a:t>
            </a:r>
          </a:p>
          <a:p>
            <a:pPr marL="457200" indent="-342900"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Password Hashing: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Enhancing password security with cryptographic hashing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.</a:t>
            </a:r>
          </a:p>
          <a:p>
            <a:pPr marL="457200" indent="-342900"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Entity Framework Integration: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Implementing secure data access with Entity Framework's features.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370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" r="20572" b="-1"/>
          <a:stretch/>
        </p:blipFill>
        <p:spPr bwMode="auto">
          <a:xfrm>
            <a:off x="1427357" y="1013329"/>
            <a:ext cx="5941184" cy="3569822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656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" r="20572" b="-1"/>
          <a:stretch/>
        </p:blipFill>
        <p:spPr bwMode="auto">
          <a:xfrm>
            <a:off x="2943923" y="1017725"/>
            <a:ext cx="5611999" cy="3261491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B871C16-7F29-86B0-129A-A9D45A34F7F7}"/>
              </a:ext>
            </a:extLst>
          </p:cNvPr>
          <p:cNvSpPr/>
          <p:nvPr/>
        </p:nvSpPr>
        <p:spPr>
          <a:xfrm rot="3677534">
            <a:off x="3297681" y="1947735"/>
            <a:ext cx="292103" cy="97973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06D8B-7A11-74E6-2009-7686E872AF93}"/>
              </a:ext>
            </a:extLst>
          </p:cNvPr>
          <p:cNvSpPr txBox="1"/>
          <p:nvPr/>
        </p:nvSpPr>
        <p:spPr>
          <a:xfrm>
            <a:off x="0" y="1246736"/>
            <a:ext cx="2943923" cy="31085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Password Hashing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Encryption &amp; Decryption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Admin Account Approval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Security &amp; Concurrency Stamp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Audit Table (Backend Database Security)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Email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4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Visualizations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" r="20572" b="-1"/>
          <a:stretch/>
        </p:blipFill>
        <p:spPr bwMode="auto">
          <a:xfrm>
            <a:off x="2943923" y="1017725"/>
            <a:ext cx="5611999" cy="3261491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B871C16-7F29-86B0-129A-A9D45A34F7F7}"/>
              </a:ext>
            </a:extLst>
          </p:cNvPr>
          <p:cNvSpPr/>
          <p:nvPr/>
        </p:nvSpPr>
        <p:spPr>
          <a:xfrm rot="4407728">
            <a:off x="3960160" y="1384046"/>
            <a:ext cx="279391" cy="176002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06D8B-7A11-74E6-2009-7686E872AF93}"/>
              </a:ext>
            </a:extLst>
          </p:cNvPr>
          <p:cNvSpPr txBox="1"/>
          <p:nvPr/>
        </p:nvSpPr>
        <p:spPr>
          <a:xfrm>
            <a:off x="0" y="2264059"/>
            <a:ext cx="2943923" cy="24622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Account Blocking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Pre-processing on Inputs Fields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Audit Tables (Backend Database Security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Security Stamp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7243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853</Words>
  <Application>Microsoft Office PowerPoint</Application>
  <PresentationFormat>On-screen Show (16:9)</PresentationFormat>
  <Paragraphs>155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Times New Roman</vt:lpstr>
      <vt:lpstr>Arial (Body)</vt:lpstr>
      <vt:lpstr>Wingdings</vt:lpstr>
      <vt:lpstr>Montserrat</vt:lpstr>
      <vt:lpstr>Baskerville Old Face</vt:lpstr>
      <vt:lpstr>Proxima Nova</vt:lpstr>
      <vt:lpstr>Arial</vt:lpstr>
      <vt:lpstr>Lato</vt:lpstr>
      <vt:lpstr>Calibri</vt:lpstr>
      <vt:lpstr>Proxima Nova Semibold</vt:lpstr>
      <vt:lpstr>Vidaloka</vt:lpstr>
      <vt:lpstr>Minimalist Business Slides XL by Slidesgo</vt:lpstr>
      <vt:lpstr>Slidesgo Final Pages</vt:lpstr>
      <vt:lpstr>PowerPoint Presentation</vt:lpstr>
      <vt:lpstr>Agenda</vt:lpstr>
      <vt:lpstr>Agenda</vt:lpstr>
      <vt:lpstr>Introduction</vt:lpstr>
      <vt:lpstr>Features</vt:lpstr>
      <vt:lpstr>Features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Visualizations- MVC</vt:lpstr>
      <vt:lpstr>Visualizations</vt:lpstr>
      <vt:lpstr>Visualizations</vt:lpstr>
      <vt:lpstr>Tools and Techniques</vt:lpstr>
      <vt:lpstr>Problem Identification</vt:lpstr>
      <vt:lpstr>Interview Insights</vt:lpstr>
      <vt:lpstr>Interview Insights</vt:lpstr>
      <vt:lpstr>Interview Insights</vt:lpstr>
      <vt:lpstr>Interview Insights</vt:lpstr>
      <vt:lpstr>Interview Insights</vt:lpstr>
      <vt:lpstr>Google Form  Insights</vt:lpstr>
      <vt:lpstr>Google Form Insights</vt:lpstr>
      <vt:lpstr>Interview Insights</vt:lpstr>
      <vt:lpstr>Future Direction</vt:lpstr>
      <vt:lpstr>Linked Post</vt:lpstr>
      <vt:lpstr>Conclusion</vt:lpstr>
      <vt:lpstr>Video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hp</dc:creator>
  <cp:lastModifiedBy>Muhhmad Kabir Ahmad</cp:lastModifiedBy>
  <cp:revision>22</cp:revision>
  <dcterms:modified xsi:type="dcterms:W3CDTF">2024-05-08T20:05:00Z</dcterms:modified>
</cp:coreProperties>
</file>