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Poppins" panose="00000500000000000000" pitchFamily="2" charset="0"/>
      <p:regular r:id="rId12"/>
    </p:embeddedFont>
    <p:embeddedFont>
      <p:font typeface="Poppins Bold" panose="00000800000000000000" charset="0"/>
      <p:regular r:id="rId13"/>
    </p:embeddedFont>
    <p:embeddedFont>
      <p:font typeface="Poppins Italics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4" d="100"/>
          <a:sy n="44" d="100"/>
        </p:scale>
        <p:origin x="906" y="-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</p:sp>
      <p:grpSp>
        <p:nvGrpSpPr>
          <p:cNvPr id="3" name="Group 3"/>
          <p:cNvGrpSpPr/>
          <p:nvPr/>
        </p:nvGrpSpPr>
        <p:grpSpPr>
          <a:xfrm rot="-1801313">
            <a:off x="7944412" y="2305957"/>
            <a:ext cx="1603602" cy="9552208"/>
            <a:chOff x="0" y="0"/>
            <a:chExt cx="422348" cy="251580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2348" cy="2515808"/>
            </a:xfrm>
            <a:custGeom>
              <a:avLst/>
              <a:gdLst/>
              <a:ahLst/>
              <a:cxnLst/>
              <a:rect l="l" t="t" r="r" b="b"/>
              <a:pathLst>
                <a:path w="422348" h="2515808">
                  <a:moveTo>
                    <a:pt x="0" y="0"/>
                  </a:moveTo>
                  <a:lnTo>
                    <a:pt x="422348" y="0"/>
                  </a:lnTo>
                  <a:lnTo>
                    <a:pt x="422348" y="2515808"/>
                  </a:lnTo>
                  <a:lnTo>
                    <a:pt x="0" y="2515808"/>
                  </a:lnTo>
                  <a:close/>
                </a:path>
              </a:pathLst>
            </a:custGeom>
            <a:solidFill>
              <a:srgbClr val="FFBC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422348" cy="2572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-1801313">
            <a:off x="16945529" y="-2609268"/>
            <a:ext cx="1603602" cy="5817991"/>
            <a:chOff x="0" y="0"/>
            <a:chExt cx="422348" cy="153231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2348" cy="1532310"/>
            </a:xfrm>
            <a:custGeom>
              <a:avLst/>
              <a:gdLst/>
              <a:ahLst/>
              <a:cxnLst/>
              <a:rect l="l" t="t" r="r" b="b"/>
              <a:pathLst>
                <a:path w="422348" h="1532310">
                  <a:moveTo>
                    <a:pt x="0" y="0"/>
                  </a:moveTo>
                  <a:lnTo>
                    <a:pt x="422348" y="0"/>
                  </a:lnTo>
                  <a:lnTo>
                    <a:pt x="422348" y="1532310"/>
                  </a:lnTo>
                  <a:lnTo>
                    <a:pt x="0" y="1532310"/>
                  </a:lnTo>
                  <a:close/>
                </a:path>
              </a:pathLst>
            </a:custGeom>
            <a:solidFill>
              <a:srgbClr val="FFBC00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422348" cy="15894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1323218">
            <a:off x="-260294" y="-2499941"/>
            <a:ext cx="9329309" cy="13900928"/>
            <a:chOff x="0" y="0"/>
            <a:chExt cx="640025" cy="95365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40025" cy="953655"/>
            </a:xfrm>
            <a:custGeom>
              <a:avLst/>
              <a:gdLst/>
              <a:ahLst/>
              <a:cxnLst/>
              <a:rect l="l" t="t" r="r" b="b"/>
              <a:pathLst>
                <a:path w="640025" h="953655">
                  <a:moveTo>
                    <a:pt x="203200" y="0"/>
                  </a:moveTo>
                  <a:lnTo>
                    <a:pt x="640025" y="0"/>
                  </a:lnTo>
                  <a:lnTo>
                    <a:pt x="436825" y="953655"/>
                  </a:lnTo>
                  <a:lnTo>
                    <a:pt x="0" y="95365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3D60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101600" y="-57150"/>
              <a:ext cx="436825" cy="10108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 rot="-7234808">
            <a:off x="-545671" y="4853273"/>
            <a:ext cx="16230600" cy="770953"/>
          </a:xfrm>
          <a:custGeom>
            <a:avLst/>
            <a:gdLst/>
            <a:ahLst/>
            <a:cxnLst/>
            <a:rect l="l" t="t" r="r" b="b"/>
            <a:pathLst>
              <a:path w="16230600" h="770953">
                <a:moveTo>
                  <a:pt x="0" y="0"/>
                </a:moveTo>
                <a:lnTo>
                  <a:pt x="16230600" y="0"/>
                </a:lnTo>
                <a:lnTo>
                  <a:pt x="16230600" y="770954"/>
                </a:lnTo>
                <a:lnTo>
                  <a:pt x="0" y="7709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2000"/>
            </a:blip>
            <a:stretch>
              <a:fillRect/>
            </a:stretch>
          </a:blipFill>
        </p:spPr>
      </p: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-1595402" y="299728"/>
            <a:ext cx="10341615" cy="10508652"/>
            <a:chOff x="0" y="0"/>
            <a:chExt cx="5765800" cy="5858929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765800" cy="5858891"/>
            </a:xfrm>
            <a:custGeom>
              <a:avLst/>
              <a:gdLst/>
              <a:ahLst/>
              <a:cxnLst/>
              <a:rect l="l" t="t" r="r" b="b"/>
              <a:pathLst>
                <a:path w="5765800" h="5858891">
                  <a:moveTo>
                    <a:pt x="0" y="0"/>
                  </a:moveTo>
                  <a:lnTo>
                    <a:pt x="0" y="5858891"/>
                  </a:lnTo>
                  <a:lnTo>
                    <a:pt x="5765800" y="5858891"/>
                  </a:lnTo>
                  <a:lnTo>
                    <a:pt x="2235200" y="0"/>
                  </a:lnTo>
                  <a:close/>
                </a:path>
              </a:pathLst>
            </a:custGeom>
            <a:blipFill>
              <a:blip r:embed="rId4"/>
              <a:stretch>
                <a:fillRect l="-34905" r="-580"/>
              </a:stretch>
            </a:blipFill>
          </p:spPr>
        </p:sp>
      </p:grpSp>
      <p:grpSp>
        <p:nvGrpSpPr>
          <p:cNvPr id="15" name="Group 15"/>
          <p:cNvGrpSpPr/>
          <p:nvPr/>
        </p:nvGrpSpPr>
        <p:grpSpPr>
          <a:xfrm rot="-1801313">
            <a:off x="-1212776" y="4436810"/>
            <a:ext cx="2060748" cy="7889373"/>
            <a:chOff x="0" y="0"/>
            <a:chExt cx="542748" cy="207786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542748" cy="2077860"/>
            </a:xfrm>
            <a:custGeom>
              <a:avLst/>
              <a:gdLst/>
              <a:ahLst/>
              <a:cxnLst/>
              <a:rect l="l" t="t" r="r" b="b"/>
              <a:pathLst>
                <a:path w="542748" h="2077860">
                  <a:moveTo>
                    <a:pt x="0" y="0"/>
                  </a:moveTo>
                  <a:lnTo>
                    <a:pt x="542748" y="0"/>
                  </a:lnTo>
                  <a:lnTo>
                    <a:pt x="542748" y="2077860"/>
                  </a:lnTo>
                  <a:lnTo>
                    <a:pt x="0" y="2077860"/>
                  </a:lnTo>
                  <a:close/>
                </a:path>
              </a:pathLst>
            </a:custGeom>
            <a:solidFill>
              <a:srgbClr val="003D60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57150"/>
              <a:ext cx="542748" cy="21350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 rot="-3131416">
            <a:off x="-4080653" y="2120145"/>
            <a:ext cx="12285790" cy="583575"/>
          </a:xfrm>
          <a:custGeom>
            <a:avLst/>
            <a:gdLst/>
            <a:ahLst/>
            <a:cxnLst/>
            <a:rect l="l" t="t" r="r" b="b"/>
            <a:pathLst>
              <a:path w="12285790" h="583575">
                <a:moveTo>
                  <a:pt x="0" y="0"/>
                </a:moveTo>
                <a:lnTo>
                  <a:pt x="12285790" y="0"/>
                </a:lnTo>
                <a:lnTo>
                  <a:pt x="12285790" y="583575"/>
                </a:lnTo>
                <a:lnTo>
                  <a:pt x="0" y="5835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5000"/>
            </a:blip>
            <a:stretch>
              <a:fillRect/>
            </a:stretch>
          </a:blipFill>
        </p:spPr>
      </p:sp>
      <p:grpSp>
        <p:nvGrpSpPr>
          <p:cNvPr id="19" name="Group 19"/>
          <p:cNvGrpSpPr/>
          <p:nvPr/>
        </p:nvGrpSpPr>
        <p:grpSpPr>
          <a:xfrm rot="2252587">
            <a:off x="-1105257" y="-2239445"/>
            <a:ext cx="3086100" cy="7845843"/>
            <a:chOff x="0" y="0"/>
            <a:chExt cx="812800" cy="2066395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2066395"/>
            </a:xfrm>
            <a:custGeom>
              <a:avLst/>
              <a:gdLst/>
              <a:ahLst/>
              <a:cxnLst/>
              <a:rect l="l" t="t" r="r" b="b"/>
              <a:pathLst>
                <a:path w="812800" h="2066395">
                  <a:moveTo>
                    <a:pt x="0" y="0"/>
                  </a:moveTo>
                  <a:lnTo>
                    <a:pt x="812800" y="0"/>
                  </a:lnTo>
                  <a:lnTo>
                    <a:pt x="812800" y="2066395"/>
                  </a:lnTo>
                  <a:lnTo>
                    <a:pt x="0" y="2066395"/>
                  </a:lnTo>
                  <a:close/>
                </a:path>
              </a:pathLst>
            </a:custGeom>
            <a:solidFill>
              <a:srgbClr val="FFBC00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57150"/>
              <a:ext cx="812800" cy="21235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13033538" y="750355"/>
            <a:ext cx="1795225" cy="1795225"/>
          </a:xfrm>
          <a:custGeom>
            <a:avLst/>
            <a:gdLst/>
            <a:ahLst/>
            <a:cxnLst/>
            <a:rect l="l" t="t" r="r" b="b"/>
            <a:pathLst>
              <a:path w="1795225" h="1795225">
                <a:moveTo>
                  <a:pt x="0" y="0"/>
                </a:moveTo>
                <a:lnTo>
                  <a:pt x="1795226" y="0"/>
                </a:lnTo>
                <a:lnTo>
                  <a:pt x="1795226" y="1795225"/>
                </a:lnTo>
                <a:lnTo>
                  <a:pt x="0" y="17952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15122679" y="863554"/>
            <a:ext cx="1682026" cy="1682026"/>
          </a:xfrm>
          <a:custGeom>
            <a:avLst/>
            <a:gdLst/>
            <a:ahLst/>
            <a:cxnLst/>
            <a:rect l="l" t="t" r="r" b="b"/>
            <a:pathLst>
              <a:path w="1682026" h="1682026">
                <a:moveTo>
                  <a:pt x="0" y="0"/>
                </a:moveTo>
                <a:lnTo>
                  <a:pt x="1682026" y="0"/>
                </a:lnTo>
                <a:lnTo>
                  <a:pt x="1682026" y="1682026"/>
                </a:lnTo>
                <a:lnTo>
                  <a:pt x="0" y="168202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24" name="TextBox 24"/>
          <p:cNvSpPr txBox="1"/>
          <p:nvPr/>
        </p:nvSpPr>
        <p:spPr>
          <a:xfrm>
            <a:off x="10466115" y="4632599"/>
            <a:ext cx="7677322" cy="11638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546"/>
              </a:lnSpc>
            </a:pPr>
            <a:r>
              <a:rPr lang="en-US" sz="6818">
                <a:solidFill>
                  <a:srgbClr val="003D60"/>
                </a:solidFill>
                <a:latin typeface="League Spartan Bold"/>
              </a:rPr>
              <a:t>KABIR AHMAD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3227601" y="6098084"/>
            <a:ext cx="4740085" cy="12185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760"/>
              </a:lnSpc>
            </a:pPr>
            <a:r>
              <a:rPr lang="en-US" sz="3400" dirty="0">
                <a:solidFill>
                  <a:srgbClr val="000000"/>
                </a:solidFill>
                <a:latin typeface="Poppins Bold"/>
              </a:rPr>
              <a:t>Presentation </a:t>
            </a:r>
          </a:p>
          <a:p>
            <a:pPr algn="r">
              <a:lnSpc>
                <a:spcPts val="4760"/>
              </a:lnSpc>
            </a:pPr>
            <a:r>
              <a:rPr lang="en-US" sz="3400" dirty="0" err="1">
                <a:solidFill>
                  <a:srgbClr val="000000"/>
                </a:solidFill>
                <a:latin typeface="Poppins"/>
              </a:rPr>
              <a:t>Xaxor</a:t>
            </a:r>
            <a:r>
              <a:rPr lang="en-US" sz="3400" dirty="0">
                <a:solidFill>
                  <a:srgbClr val="000000"/>
                </a:solidFill>
                <a:latin typeface="Poppins"/>
              </a:rPr>
              <a:t> AI  Bootcamp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08C041-A02A-29E5-2155-50C0BF395C6F}"/>
              </a:ext>
            </a:extLst>
          </p:cNvPr>
          <p:cNvSpPr txBox="1"/>
          <p:nvPr/>
        </p:nvSpPr>
        <p:spPr>
          <a:xfrm>
            <a:off x="13186199" y="8969224"/>
            <a:ext cx="4740085" cy="583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760"/>
              </a:lnSpc>
            </a:pPr>
            <a:r>
              <a:rPr lang="en-US" sz="3400" dirty="0">
                <a:solidFill>
                  <a:srgbClr val="000000"/>
                </a:solidFill>
                <a:latin typeface="Poppins Bold"/>
              </a:rPr>
              <a:t>29/05/2024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618616" y="-704759"/>
            <a:ext cx="3840627" cy="5012238"/>
          </a:xfrm>
          <a:custGeom>
            <a:avLst/>
            <a:gdLst/>
            <a:ahLst/>
            <a:cxnLst/>
            <a:rect l="l" t="t" r="r" b="b"/>
            <a:pathLst>
              <a:path w="3840627" h="5012238">
                <a:moveTo>
                  <a:pt x="0" y="0"/>
                </a:moveTo>
                <a:lnTo>
                  <a:pt x="3840627" y="0"/>
                </a:lnTo>
                <a:lnTo>
                  <a:pt x="3840627" y="5012238"/>
                </a:lnTo>
                <a:lnTo>
                  <a:pt x="0" y="50122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15885014" y="-744355"/>
            <a:ext cx="3840627" cy="5012238"/>
          </a:xfrm>
          <a:custGeom>
            <a:avLst/>
            <a:gdLst/>
            <a:ahLst/>
            <a:cxnLst/>
            <a:rect l="l" t="t" r="r" b="b"/>
            <a:pathLst>
              <a:path w="3840627" h="5012238">
                <a:moveTo>
                  <a:pt x="3840627" y="0"/>
                </a:moveTo>
                <a:lnTo>
                  <a:pt x="0" y="0"/>
                </a:lnTo>
                <a:lnTo>
                  <a:pt x="0" y="5012238"/>
                </a:lnTo>
                <a:lnTo>
                  <a:pt x="3840627" y="5012238"/>
                </a:lnTo>
                <a:lnTo>
                  <a:pt x="3840627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5608726" y="1682327"/>
            <a:ext cx="7070549" cy="689378"/>
          </a:xfrm>
          <a:custGeom>
            <a:avLst/>
            <a:gdLst/>
            <a:ahLst/>
            <a:cxnLst/>
            <a:rect l="l" t="t" r="r" b="b"/>
            <a:pathLst>
              <a:path w="7070549" h="689378">
                <a:moveTo>
                  <a:pt x="0" y="0"/>
                </a:moveTo>
                <a:lnTo>
                  <a:pt x="7070548" y="0"/>
                </a:lnTo>
                <a:lnTo>
                  <a:pt x="7070548" y="689379"/>
                </a:lnTo>
                <a:lnTo>
                  <a:pt x="0" y="68937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3891048" y="256473"/>
            <a:ext cx="10505903" cy="1573325"/>
            <a:chOff x="0" y="0"/>
            <a:chExt cx="2766987" cy="41437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66987" cy="414374"/>
            </a:xfrm>
            <a:custGeom>
              <a:avLst/>
              <a:gdLst/>
              <a:ahLst/>
              <a:cxnLst/>
              <a:rect l="l" t="t" r="r" b="b"/>
              <a:pathLst>
                <a:path w="2766987" h="414374">
                  <a:moveTo>
                    <a:pt x="67059" y="0"/>
                  </a:moveTo>
                  <a:lnTo>
                    <a:pt x="2699928" y="0"/>
                  </a:lnTo>
                  <a:cubicBezTo>
                    <a:pt x="2736964" y="0"/>
                    <a:pt x="2766987" y="30023"/>
                    <a:pt x="2766987" y="67059"/>
                  </a:cubicBezTo>
                  <a:lnTo>
                    <a:pt x="2766987" y="347315"/>
                  </a:lnTo>
                  <a:cubicBezTo>
                    <a:pt x="2766987" y="384350"/>
                    <a:pt x="2736964" y="414374"/>
                    <a:pt x="2699928" y="414374"/>
                  </a:cubicBezTo>
                  <a:lnTo>
                    <a:pt x="67059" y="414374"/>
                  </a:lnTo>
                  <a:cubicBezTo>
                    <a:pt x="30023" y="414374"/>
                    <a:pt x="0" y="384350"/>
                    <a:pt x="0" y="347315"/>
                  </a:cubicBezTo>
                  <a:lnTo>
                    <a:pt x="0" y="67059"/>
                  </a:lnTo>
                  <a:cubicBezTo>
                    <a:pt x="0" y="30023"/>
                    <a:pt x="30023" y="0"/>
                    <a:pt x="67059" y="0"/>
                  </a:cubicBezTo>
                  <a:close/>
                </a:path>
              </a:pathLst>
            </a:custGeom>
            <a:solidFill>
              <a:srgbClr val="FFBC00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2766987" cy="4715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2596041" y="2216941"/>
            <a:ext cx="13095919" cy="7740335"/>
          </a:xfrm>
          <a:custGeom>
            <a:avLst/>
            <a:gdLst/>
            <a:ahLst/>
            <a:cxnLst/>
            <a:rect l="l" t="t" r="r" b="b"/>
            <a:pathLst>
              <a:path w="13095919" h="7740335">
                <a:moveTo>
                  <a:pt x="0" y="0"/>
                </a:moveTo>
                <a:lnTo>
                  <a:pt x="13095918" y="0"/>
                </a:lnTo>
                <a:lnTo>
                  <a:pt x="13095918" y="7740335"/>
                </a:lnTo>
                <a:lnTo>
                  <a:pt x="0" y="774033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6605621" y="614510"/>
            <a:ext cx="5786731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League Spartan Bold"/>
              </a:rPr>
              <a:t>COMPARISON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83213" y="4354916"/>
            <a:ext cx="3550095" cy="4459667"/>
            <a:chOff x="0" y="0"/>
            <a:chExt cx="935005" cy="117456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35005" cy="1174563"/>
            </a:xfrm>
            <a:custGeom>
              <a:avLst/>
              <a:gdLst/>
              <a:ahLst/>
              <a:cxnLst/>
              <a:rect l="l" t="t" r="r" b="b"/>
              <a:pathLst>
                <a:path w="935005" h="1174563">
                  <a:moveTo>
                    <a:pt x="117761" y="0"/>
                  </a:moveTo>
                  <a:lnTo>
                    <a:pt x="817243" y="0"/>
                  </a:lnTo>
                  <a:cubicBezTo>
                    <a:pt x="848476" y="0"/>
                    <a:pt x="878429" y="12407"/>
                    <a:pt x="900513" y="34491"/>
                  </a:cubicBezTo>
                  <a:cubicBezTo>
                    <a:pt x="922598" y="56576"/>
                    <a:pt x="935005" y="86529"/>
                    <a:pt x="935005" y="117761"/>
                  </a:cubicBezTo>
                  <a:lnTo>
                    <a:pt x="935005" y="1056801"/>
                  </a:lnTo>
                  <a:cubicBezTo>
                    <a:pt x="935005" y="1121839"/>
                    <a:pt x="882281" y="1174563"/>
                    <a:pt x="817243" y="1174563"/>
                  </a:cubicBezTo>
                  <a:lnTo>
                    <a:pt x="117761" y="1174563"/>
                  </a:lnTo>
                  <a:cubicBezTo>
                    <a:pt x="52724" y="1174563"/>
                    <a:pt x="0" y="1121839"/>
                    <a:pt x="0" y="1056801"/>
                  </a:cubicBezTo>
                  <a:lnTo>
                    <a:pt x="0" y="117761"/>
                  </a:lnTo>
                  <a:cubicBezTo>
                    <a:pt x="0" y="52724"/>
                    <a:pt x="52724" y="0"/>
                    <a:pt x="117761" y="0"/>
                  </a:cubicBezTo>
                  <a:close/>
                </a:path>
              </a:pathLst>
            </a:custGeom>
            <a:solidFill>
              <a:srgbClr val="FFBC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935005" cy="12317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5214334" y="4354916"/>
            <a:ext cx="3654870" cy="4405543"/>
            <a:chOff x="0" y="0"/>
            <a:chExt cx="962600" cy="116030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962600" cy="1160308"/>
            </a:xfrm>
            <a:custGeom>
              <a:avLst/>
              <a:gdLst/>
              <a:ahLst/>
              <a:cxnLst/>
              <a:rect l="l" t="t" r="r" b="b"/>
              <a:pathLst>
                <a:path w="962600" h="1160308">
                  <a:moveTo>
                    <a:pt x="114385" y="0"/>
                  </a:moveTo>
                  <a:lnTo>
                    <a:pt x="848214" y="0"/>
                  </a:lnTo>
                  <a:cubicBezTo>
                    <a:pt x="878551" y="0"/>
                    <a:pt x="907645" y="12051"/>
                    <a:pt x="929097" y="33503"/>
                  </a:cubicBezTo>
                  <a:cubicBezTo>
                    <a:pt x="950548" y="54954"/>
                    <a:pt x="962600" y="84048"/>
                    <a:pt x="962600" y="114385"/>
                  </a:cubicBezTo>
                  <a:lnTo>
                    <a:pt x="962600" y="1045922"/>
                  </a:lnTo>
                  <a:cubicBezTo>
                    <a:pt x="962600" y="1076259"/>
                    <a:pt x="950548" y="1105353"/>
                    <a:pt x="929097" y="1126805"/>
                  </a:cubicBezTo>
                  <a:cubicBezTo>
                    <a:pt x="907645" y="1148256"/>
                    <a:pt x="878551" y="1160308"/>
                    <a:pt x="848214" y="1160308"/>
                  </a:cubicBezTo>
                  <a:lnTo>
                    <a:pt x="114385" y="1160308"/>
                  </a:lnTo>
                  <a:cubicBezTo>
                    <a:pt x="51212" y="1160308"/>
                    <a:pt x="0" y="1109095"/>
                    <a:pt x="0" y="1045922"/>
                  </a:cubicBezTo>
                  <a:lnTo>
                    <a:pt x="0" y="114385"/>
                  </a:lnTo>
                  <a:cubicBezTo>
                    <a:pt x="0" y="84048"/>
                    <a:pt x="12051" y="54954"/>
                    <a:pt x="33503" y="33503"/>
                  </a:cubicBezTo>
                  <a:cubicBezTo>
                    <a:pt x="54954" y="12051"/>
                    <a:pt x="84048" y="0"/>
                    <a:pt x="114385" y="0"/>
                  </a:cubicBezTo>
                  <a:close/>
                </a:path>
              </a:pathLst>
            </a:custGeom>
            <a:solidFill>
              <a:srgbClr val="FFBC00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962600" cy="121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345454" y="4354916"/>
            <a:ext cx="3761010" cy="4405543"/>
            <a:chOff x="0" y="0"/>
            <a:chExt cx="990554" cy="116030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990554" cy="1160308"/>
            </a:xfrm>
            <a:custGeom>
              <a:avLst/>
              <a:gdLst/>
              <a:ahLst/>
              <a:cxnLst/>
              <a:rect l="l" t="t" r="r" b="b"/>
              <a:pathLst>
                <a:path w="990554" h="1160308">
                  <a:moveTo>
                    <a:pt x="111157" y="0"/>
                  </a:moveTo>
                  <a:lnTo>
                    <a:pt x="879397" y="0"/>
                  </a:lnTo>
                  <a:cubicBezTo>
                    <a:pt x="908878" y="0"/>
                    <a:pt x="937151" y="11711"/>
                    <a:pt x="957997" y="32557"/>
                  </a:cubicBezTo>
                  <a:cubicBezTo>
                    <a:pt x="978843" y="53403"/>
                    <a:pt x="990554" y="81677"/>
                    <a:pt x="990554" y="111157"/>
                  </a:cubicBezTo>
                  <a:lnTo>
                    <a:pt x="990554" y="1049150"/>
                  </a:lnTo>
                  <a:cubicBezTo>
                    <a:pt x="990554" y="1110541"/>
                    <a:pt x="940787" y="1160308"/>
                    <a:pt x="879397" y="1160308"/>
                  </a:cubicBezTo>
                  <a:lnTo>
                    <a:pt x="111157" y="1160308"/>
                  </a:lnTo>
                  <a:cubicBezTo>
                    <a:pt x="49767" y="1160308"/>
                    <a:pt x="0" y="1110541"/>
                    <a:pt x="0" y="1049150"/>
                  </a:cubicBezTo>
                  <a:lnTo>
                    <a:pt x="0" y="111157"/>
                  </a:lnTo>
                  <a:cubicBezTo>
                    <a:pt x="0" y="49767"/>
                    <a:pt x="49767" y="0"/>
                    <a:pt x="111157" y="0"/>
                  </a:cubicBezTo>
                  <a:close/>
                </a:path>
              </a:pathLst>
            </a:custGeom>
            <a:solidFill>
              <a:srgbClr val="FFBC00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990554" cy="121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3476574" y="4354916"/>
            <a:ext cx="3782726" cy="4405543"/>
            <a:chOff x="0" y="0"/>
            <a:chExt cx="996273" cy="116030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996273" cy="1160308"/>
            </a:xfrm>
            <a:custGeom>
              <a:avLst/>
              <a:gdLst/>
              <a:ahLst/>
              <a:cxnLst/>
              <a:rect l="l" t="t" r="r" b="b"/>
              <a:pathLst>
                <a:path w="996273" h="1160308">
                  <a:moveTo>
                    <a:pt x="110519" y="0"/>
                  </a:moveTo>
                  <a:lnTo>
                    <a:pt x="885754" y="0"/>
                  </a:lnTo>
                  <a:cubicBezTo>
                    <a:pt x="915066" y="0"/>
                    <a:pt x="943177" y="11644"/>
                    <a:pt x="963903" y="32370"/>
                  </a:cubicBezTo>
                  <a:cubicBezTo>
                    <a:pt x="984629" y="53097"/>
                    <a:pt x="996273" y="81208"/>
                    <a:pt x="996273" y="110519"/>
                  </a:cubicBezTo>
                  <a:lnTo>
                    <a:pt x="996273" y="1049788"/>
                  </a:lnTo>
                  <a:cubicBezTo>
                    <a:pt x="996273" y="1079100"/>
                    <a:pt x="984629" y="1107211"/>
                    <a:pt x="963903" y="1127937"/>
                  </a:cubicBezTo>
                  <a:cubicBezTo>
                    <a:pt x="943177" y="1148664"/>
                    <a:pt x="915066" y="1160308"/>
                    <a:pt x="885754" y="1160308"/>
                  </a:cubicBezTo>
                  <a:lnTo>
                    <a:pt x="110519" y="1160308"/>
                  </a:lnTo>
                  <a:cubicBezTo>
                    <a:pt x="49481" y="1160308"/>
                    <a:pt x="0" y="1110826"/>
                    <a:pt x="0" y="1049788"/>
                  </a:cubicBezTo>
                  <a:lnTo>
                    <a:pt x="0" y="110519"/>
                  </a:lnTo>
                  <a:cubicBezTo>
                    <a:pt x="0" y="81208"/>
                    <a:pt x="11644" y="53097"/>
                    <a:pt x="32370" y="32370"/>
                  </a:cubicBezTo>
                  <a:cubicBezTo>
                    <a:pt x="53097" y="11644"/>
                    <a:pt x="81208" y="0"/>
                    <a:pt x="110519" y="0"/>
                  </a:cubicBezTo>
                  <a:close/>
                </a:path>
              </a:pathLst>
            </a:custGeom>
            <a:solidFill>
              <a:srgbClr val="FFBC00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57150"/>
              <a:ext cx="996273" cy="121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2379223" y="3759562"/>
            <a:ext cx="1190707" cy="1190707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3D60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6510343" y="3759562"/>
            <a:ext cx="1190707" cy="1190707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3D60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0641463" y="3759562"/>
            <a:ext cx="1190707" cy="1190707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3D60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4772584" y="3759562"/>
            <a:ext cx="1190707" cy="1190707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3D60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7" name="Freeform 27"/>
          <p:cNvSpPr/>
          <p:nvPr/>
        </p:nvSpPr>
        <p:spPr>
          <a:xfrm>
            <a:off x="4444228" y="2696146"/>
            <a:ext cx="9424454" cy="918884"/>
          </a:xfrm>
          <a:custGeom>
            <a:avLst/>
            <a:gdLst/>
            <a:ahLst/>
            <a:cxnLst/>
            <a:rect l="l" t="t" r="r" b="b"/>
            <a:pathLst>
              <a:path w="9424454" h="918884">
                <a:moveTo>
                  <a:pt x="0" y="0"/>
                </a:moveTo>
                <a:lnTo>
                  <a:pt x="9424454" y="0"/>
                </a:lnTo>
                <a:lnTo>
                  <a:pt x="9424454" y="918884"/>
                </a:lnTo>
                <a:lnTo>
                  <a:pt x="0" y="9188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28" name="Group 28"/>
          <p:cNvGrpSpPr/>
          <p:nvPr/>
        </p:nvGrpSpPr>
        <p:grpSpPr>
          <a:xfrm>
            <a:off x="3027019" y="1028700"/>
            <a:ext cx="12636870" cy="1806425"/>
            <a:chOff x="0" y="0"/>
            <a:chExt cx="3328229" cy="475766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3328229" cy="475766"/>
            </a:xfrm>
            <a:custGeom>
              <a:avLst/>
              <a:gdLst/>
              <a:ahLst/>
              <a:cxnLst/>
              <a:rect l="l" t="t" r="r" b="b"/>
              <a:pathLst>
                <a:path w="3328229" h="475766">
                  <a:moveTo>
                    <a:pt x="56363" y="0"/>
                  </a:moveTo>
                  <a:lnTo>
                    <a:pt x="3271866" y="0"/>
                  </a:lnTo>
                  <a:cubicBezTo>
                    <a:pt x="3286814" y="0"/>
                    <a:pt x="3301151" y="5938"/>
                    <a:pt x="3311721" y="16508"/>
                  </a:cubicBezTo>
                  <a:cubicBezTo>
                    <a:pt x="3322291" y="27079"/>
                    <a:pt x="3328229" y="41415"/>
                    <a:pt x="3328229" y="56363"/>
                  </a:cubicBezTo>
                  <a:lnTo>
                    <a:pt x="3328229" y="419403"/>
                  </a:lnTo>
                  <a:cubicBezTo>
                    <a:pt x="3328229" y="434351"/>
                    <a:pt x="3322291" y="448688"/>
                    <a:pt x="3311721" y="459258"/>
                  </a:cubicBezTo>
                  <a:cubicBezTo>
                    <a:pt x="3301151" y="469828"/>
                    <a:pt x="3286814" y="475766"/>
                    <a:pt x="3271866" y="475766"/>
                  </a:cubicBezTo>
                  <a:lnTo>
                    <a:pt x="56363" y="475766"/>
                  </a:lnTo>
                  <a:cubicBezTo>
                    <a:pt x="41415" y="475766"/>
                    <a:pt x="27079" y="469828"/>
                    <a:pt x="16508" y="459258"/>
                  </a:cubicBezTo>
                  <a:cubicBezTo>
                    <a:pt x="5938" y="448688"/>
                    <a:pt x="0" y="434351"/>
                    <a:pt x="0" y="419403"/>
                  </a:cubicBezTo>
                  <a:lnTo>
                    <a:pt x="0" y="56363"/>
                  </a:lnTo>
                  <a:cubicBezTo>
                    <a:pt x="0" y="41415"/>
                    <a:pt x="5938" y="27079"/>
                    <a:pt x="16508" y="16508"/>
                  </a:cubicBezTo>
                  <a:cubicBezTo>
                    <a:pt x="27079" y="5938"/>
                    <a:pt x="41415" y="0"/>
                    <a:pt x="56363" y="0"/>
                  </a:cubicBezTo>
                  <a:close/>
                </a:path>
              </a:pathLst>
            </a:custGeom>
            <a:solidFill>
              <a:srgbClr val="FFBC00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-57150"/>
              <a:ext cx="3328229" cy="5329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379223" y="1663515"/>
            <a:ext cx="12988715" cy="536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26"/>
              </a:lnSpc>
            </a:pPr>
            <a:r>
              <a:rPr lang="en-US" sz="3522">
                <a:solidFill>
                  <a:srgbClr val="000000"/>
                </a:solidFill>
                <a:latin typeface="League Spartan Bold"/>
              </a:rPr>
              <a:t>ADVANCED PRE PROCESSING TECHNIQUES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474929" y="6086475"/>
            <a:ext cx="2939305" cy="2143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Poppins Bold"/>
              </a:rPr>
              <a:t>SEMANTIC ROLE LABELING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Poppins Bold"/>
              </a:rPr>
              <a:t>(SRL)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endParaRPr lang="en-US" sz="3000">
              <a:solidFill>
                <a:srgbClr val="000000"/>
              </a:solidFill>
              <a:latin typeface="Poppins Bold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2642568" y="3644064"/>
            <a:ext cx="664015" cy="1221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417"/>
              </a:lnSpc>
              <a:spcBef>
                <a:spcPct val="0"/>
              </a:spcBef>
            </a:pPr>
            <a:r>
              <a:rPr lang="en-US" sz="6727">
                <a:solidFill>
                  <a:srgbClr val="FFFFFF"/>
                </a:solidFill>
                <a:latin typeface="Poppins Bold"/>
              </a:rPr>
              <a:t>1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6773689" y="3644064"/>
            <a:ext cx="664015" cy="1221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417"/>
              </a:lnSpc>
              <a:spcBef>
                <a:spcPct val="0"/>
              </a:spcBef>
            </a:pPr>
            <a:r>
              <a:rPr lang="en-US" sz="6727">
                <a:solidFill>
                  <a:srgbClr val="FFFFFF"/>
                </a:solidFill>
                <a:latin typeface="Poppins Bold"/>
              </a:rPr>
              <a:t>2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0904809" y="3644064"/>
            <a:ext cx="664015" cy="1221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417"/>
              </a:lnSpc>
              <a:spcBef>
                <a:spcPct val="0"/>
              </a:spcBef>
            </a:pPr>
            <a:r>
              <a:rPr lang="en-US" sz="6727">
                <a:solidFill>
                  <a:srgbClr val="FFFFFF"/>
                </a:solidFill>
                <a:latin typeface="Poppins Bold"/>
              </a:rPr>
              <a:t>3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5033180" y="3644064"/>
            <a:ext cx="664015" cy="1221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417"/>
              </a:lnSpc>
              <a:spcBef>
                <a:spcPct val="0"/>
              </a:spcBef>
            </a:pPr>
            <a:r>
              <a:rPr lang="en-US" sz="6727">
                <a:solidFill>
                  <a:srgbClr val="FFFFFF"/>
                </a:solidFill>
                <a:latin typeface="Poppins Bold"/>
              </a:rPr>
              <a:t>4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5703325" y="6125210"/>
            <a:ext cx="2909310" cy="1609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Poppins Bold"/>
              </a:rPr>
              <a:t>CONTEXTUAL EMBEDDING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endParaRPr lang="en-US" sz="3000">
              <a:solidFill>
                <a:srgbClr val="000000"/>
              </a:solidFill>
              <a:latin typeface="Poppins Bold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9469155" y="6086475"/>
            <a:ext cx="3535324" cy="2143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Poppins Bold"/>
              </a:rPr>
              <a:t>NAMED ENTITY RECOGNITION (NER)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endParaRPr lang="en-US" sz="3000">
              <a:solidFill>
                <a:srgbClr val="000000"/>
              </a:solidFill>
              <a:latin typeface="Poppins Bold"/>
            </a:endParaRPr>
          </a:p>
        </p:txBody>
      </p:sp>
      <p:sp>
        <p:nvSpPr>
          <p:cNvPr id="39" name="TextBox 39"/>
          <p:cNvSpPr txBox="1"/>
          <p:nvPr/>
        </p:nvSpPr>
        <p:spPr>
          <a:xfrm>
            <a:off x="13106464" y="6138058"/>
            <a:ext cx="4515353" cy="2676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Poppins Bold"/>
              </a:rPr>
              <a:t>NATURAL 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Poppins Bold"/>
              </a:rPr>
              <a:t>LANGUAGE 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Poppins Bold"/>
              </a:rPr>
              <a:t>INFERENCE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Poppins Bold"/>
              </a:rPr>
              <a:t> (NLI)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endParaRPr lang="en-US" sz="3000">
              <a:solidFill>
                <a:srgbClr val="000000"/>
              </a:solidFill>
              <a:latin typeface="Poppins Bold"/>
            </a:endParaRPr>
          </a:p>
        </p:txBody>
      </p:sp>
      <p:sp>
        <p:nvSpPr>
          <p:cNvPr id="40" name="Freeform 40"/>
          <p:cNvSpPr/>
          <p:nvPr/>
        </p:nvSpPr>
        <p:spPr>
          <a:xfrm>
            <a:off x="-1254131" y="-690757"/>
            <a:ext cx="3840627" cy="5012238"/>
          </a:xfrm>
          <a:custGeom>
            <a:avLst/>
            <a:gdLst/>
            <a:ahLst/>
            <a:cxnLst/>
            <a:rect l="l" t="t" r="r" b="b"/>
            <a:pathLst>
              <a:path w="3840627" h="5012238">
                <a:moveTo>
                  <a:pt x="0" y="0"/>
                </a:moveTo>
                <a:lnTo>
                  <a:pt x="3840627" y="0"/>
                </a:lnTo>
                <a:lnTo>
                  <a:pt x="3840627" y="5012238"/>
                </a:lnTo>
                <a:lnTo>
                  <a:pt x="0" y="50122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1" name="Freeform 41"/>
          <p:cNvSpPr/>
          <p:nvPr/>
        </p:nvSpPr>
        <p:spPr>
          <a:xfrm flipH="1">
            <a:off x="15701504" y="-690757"/>
            <a:ext cx="3840627" cy="5012238"/>
          </a:xfrm>
          <a:custGeom>
            <a:avLst/>
            <a:gdLst/>
            <a:ahLst/>
            <a:cxnLst/>
            <a:rect l="l" t="t" r="r" b="b"/>
            <a:pathLst>
              <a:path w="3840627" h="5012238">
                <a:moveTo>
                  <a:pt x="3840627" y="0"/>
                </a:moveTo>
                <a:lnTo>
                  <a:pt x="0" y="0"/>
                </a:lnTo>
                <a:lnTo>
                  <a:pt x="0" y="5012238"/>
                </a:lnTo>
                <a:lnTo>
                  <a:pt x="3840627" y="5012238"/>
                </a:lnTo>
                <a:lnTo>
                  <a:pt x="384062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4304606" y="5218430"/>
            <a:ext cx="2854017" cy="2854017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74675" y="0"/>
                  </a:moveTo>
                  <a:lnTo>
                    <a:pt x="812800" y="238125"/>
                  </a:lnTo>
                  <a:lnTo>
                    <a:pt x="812800" y="574675"/>
                  </a:lnTo>
                  <a:lnTo>
                    <a:pt x="574675" y="812800"/>
                  </a:lnTo>
                  <a:lnTo>
                    <a:pt x="238125" y="812800"/>
                  </a:lnTo>
                  <a:lnTo>
                    <a:pt x="0" y="574675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574675" y="0"/>
                  </a:lnTo>
                  <a:close/>
                </a:path>
              </a:pathLst>
            </a:custGeom>
            <a:solidFill>
              <a:srgbClr val="003D6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63500" y="6350"/>
              <a:ext cx="685800" cy="742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850310" y="5218430"/>
            <a:ext cx="2854017" cy="2854017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74675" y="0"/>
                  </a:moveTo>
                  <a:lnTo>
                    <a:pt x="812800" y="238125"/>
                  </a:lnTo>
                  <a:lnTo>
                    <a:pt x="812800" y="574675"/>
                  </a:lnTo>
                  <a:lnTo>
                    <a:pt x="574675" y="812800"/>
                  </a:lnTo>
                  <a:lnTo>
                    <a:pt x="238125" y="812800"/>
                  </a:lnTo>
                  <a:lnTo>
                    <a:pt x="0" y="574675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574675" y="0"/>
                  </a:lnTo>
                  <a:close/>
                </a:path>
              </a:pathLst>
            </a:custGeom>
            <a:solidFill>
              <a:srgbClr val="003D60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63500" y="6350"/>
              <a:ext cx="685800" cy="742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1129377" y="5218430"/>
            <a:ext cx="2854017" cy="2854017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74675" y="0"/>
                  </a:moveTo>
                  <a:lnTo>
                    <a:pt x="812800" y="238125"/>
                  </a:lnTo>
                  <a:lnTo>
                    <a:pt x="812800" y="574675"/>
                  </a:lnTo>
                  <a:lnTo>
                    <a:pt x="574675" y="812800"/>
                  </a:lnTo>
                  <a:lnTo>
                    <a:pt x="238125" y="812800"/>
                  </a:lnTo>
                  <a:lnTo>
                    <a:pt x="0" y="574675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574675" y="0"/>
                  </a:lnTo>
                  <a:close/>
                </a:path>
              </a:pathLst>
            </a:custGeom>
            <a:solidFill>
              <a:srgbClr val="003D60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63500" y="6350"/>
              <a:ext cx="685800" cy="742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3849844" y="685800"/>
            <a:ext cx="10555438" cy="2057400"/>
            <a:chOff x="0" y="0"/>
            <a:chExt cx="2780033" cy="54186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780033" cy="541867"/>
            </a:xfrm>
            <a:custGeom>
              <a:avLst/>
              <a:gdLst/>
              <a:ahLst/>
              <a:cxnLst/>
              <a:rect l="l" t="t" r="r" b="b"/>
              <a:pathLst>
                <a:path w="2780033" h="541867">
                  <a:moveTo>
                    <a:pt x="67478" y="0"/>
                  </a:moveTo>
                  <a:lnTo>
                    <a:pt x="2712556" y="0"/>
                  </a:lnTo>
                  <a:cubicBezTo>
                    <a:pt x="2730452" y="0"/>
                    <a:pt x="2747615" y="7109"/>
                    <a:pt x="2760270" y="19764"/>
                  </a:cubicBezTo>
                  <a:cubicBezTo>
                    <a:pt x="2772924" y="32418"/>
                    <a:pt x="2780033" y="49581"/>
                    <a:pt x="2780033" y="67478"/>
                  </a:cubicBezTo>
                  <a:lnTo>
                    <a:pt x="2780033" y="474389"/>
                  </a:lnTo>
                  <a:cubicBezTo>
                    <a:pt x="2780033" y="511656"/>
                    <a:pt x="2749822" y="541867"/>
                    <a:pt x="2712556" y="541867"/>
                  </a:cubicBezTo>
                  <a:lnTo>
                    <a:pt x="67478" y="541867"/>
                  </a:lnTo>
                  <a:cubicBezTo>
                    <a:pt x="30211" y="541867"/>
                    <a:pt x="0" y="511656"/>
                    <a:pt x="0" y="474389"/>
                  </a:cubicBezTo>
                  <a:lnTo>
                    <a:pt x="0" y="67478"/>
                  </a:lnTo>
                  <a:cubicBezTo>
                    <a:pt x="0" y="30211"/>
                    <a:pt x="30211" y="0"/>
                    <a:pt x="67478" y="0"/>
                  </a:cubicBezTo>
                  <a:close/>
                </a:path>
              </a:pathLst>
            </a:custGeom>
            <a:solidFill>
              <a:srgbClr val="FFBC00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57150"/>
              <a:ext cx="2780033" cy="5990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4928203" y="1019175"/>
            <a:ext cx="8398721" cy="2066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500">
                <a:solidFill>
                  <a:srgbClr val="000000"/>
                </a:solidFill>
                <a:latin typeface="League Spartan Bold"/>
              </a:rPr>
              <a:t>SEMANTIC ROLE LABELING</a:t>
            </a:r>
          </a:p>
          <a:p>
            <a:pPr algn="ctr">
              <a:lnSpc>
                <a:spcPts val="5400"/>
              </a:lnSpc>
            </a:pPr>
            <a:r>
              <a:rPr lang="en-US" sz="4500">
                <a:solidFill>
                  <a:srgbClr val="000000"/>
                </a:solidFill>
                <a:latin typeface="League Spartan Bold"/>
              </a:rPr>
              <a:t>(SRL)</a:t>
            </a:r>
          </a:p>
          <a:p>
            <a:pPr algn="ctr">
              <a:lnSpc>
                <a:spcPts val="5400"/>
              </a:lnSpc>
            </a:pPr>
            <a:endParaRPr lang="en-US" sz="4500">
              <a:solidFill>
                <a:srgbClr val="000000"/>
              </a:solidFill>
              <a:latin typeface="League Spartan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012605" y="3399155"/>
            <a:ext cx="16230600" cy="107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Poppins"/>
              </a:rPr>
              <a:t>The process of identifying the</a:t>
            </a:r>
            <a:r>
              <a:rPr lang="en-US" sz="3000">
                <a:solidFill>
                  <a:srgbClr val="000000"/>
                </a:solidFill>
                <a:latin typeface="Poppins Bold"/>
              </a:rPr>
              <a:t> predicate-argument structure of a sentence</a:t>
            </a:r>
            <a:r>
              <a:rPr lang="en-US" sz="3000">
                <a:solidFill>
                  <a:srgbClr val="000000"/>
                </a:solidFill>
                <a:latin typeface="Poppins"/>
              </a:rPr>
              <a:t>, essentially determining who did what to whom, when, where, etc.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304606" y="6099973"/>
            <a:ext cx="2854017" cy="1005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Poppins"/>
              </a:rPr>
              <a:t>PREDICATE IDENTIFICATION</a:t>
            </a:r>
          </a:p>
        </p:txBody>
      </p:sp>
      <p:sp>
        <p:nvSpPr>
          <p:cNvPr id="18" name="Freeform 18"/>
          <p:cNvSpPr/>
          <p:nvPr/>
        </p:nvSpPr>
        <p:spPr>
          <a:xfrm>
            <a:off x="-1254131" y="-690757"/>
            <a:ext cx="3840627" cy="5012238"/>
          </a:xfrm>
          <a:custGeom>
            <a:avLst/>
            <a:gdLst/>
            <a:ahLst/>
            <a:cxnLst/>
            <a:rect l="l" t="t" r="r" b="b"/>
            <a:pathLst>
              <a:path w="3840627" h="5012238">
                <a:moveTo>
                  <a:pt x="0" y="0"/>
                </a:moveTo>
                <a:lnTo>
                  <a:pt x="3840627" y="0"/>
                </a:lnTo>
                <a:lnTo>
                  <a:pt x="3840627" y="5012238"/>
                </a:lnTo>
                <a:lnTo>
                  <a:pt x="0" y="50122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flipH="1">
            <a:off x="15701504" y="-690757"/>
            <a:ext cx="3840627" cy="5012238"/>
          </a:xfrm>
          <a:custGeom>
            <a:avLst/>
            <a:gdLst/>
            <a:ahLst/>
            <a:cxnLst/>
            <a:rect l="l" t="t" r="r" b="b"/>
            <a:pathLst>
              <a:path w="3840627" h="5012238">
                <a:moveTo>
                  <a:pt x="3840627" y="0"/>
                </a:moveTo>
                <a:lnTo>
                  <a:pt x="0" y="0"/>
                </a:lnTo>
                <a:lnTo>
                  <a:pt x="0" y="5012238"/>
                </a:lnTo>
                <a:lnTo>
                  <a:pt x="3840627" y="5012238"/>
                </a:lnTo>
                <a:lnTo>
                  <a:pt x="3840627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20" name="Group 20"/>
          <p:cNvGrpSpPr/>
          <p:nvPr/>
        </p:nvGrpSpPr>
        <p:grpSpPr>
          <a:xfrm>
            <a:off x="-499604" y="9662672"/>
            <a:ext cx="19491312" cy="1115761"/>
            <a:chOff x="0" y="0"/>
            <a:chExt cx="5133514" cy="293863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5133514" cy="293863"/>
            </a:xfrm>
            <a:custGeom>
              <a:avLst/>
              <a:gdLst/>
              <a:ahLst/>
              <a:cxnLst/>
              <a:rect l="l" t="t" r="r" b="b"/>
              <a:pathLst>
                <a:path w="5133514" h="293863">
                  <a:moveTo>
                    <a:pt x="0" y="0"/>
                  </a:moveTo>
                  <a:lnTo>
                    <a:pt x="5133514" y="0"/>
                  </a:lnTo>
                  <a:lnTo>
                    <a:pt x="5133514" y="293863"/>
                  </a:lnTo>
                  <a:lnTo>
                    <a:pt x="0" y="293863"/>
                  </a:lnTo>
                  <a:close/>
                </a:path>
              </a:pathLst>
            </a:custGeom>
            <a:solidFill>
              <a:srgbClr val="FFBC00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5133514" cy="3510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11129377" y="6099973"/>
            <a:ext cx="2854017" cy="1005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Poppins"/>
              </a:rPr>
              <a:t>ARGUMENT CLASSIFICATION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7856260" y="6099973"/>
            <a:ext cx="2854017" cy="1005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Poppins"/>
              </a:rPr>
              <a:t>ARGUMENT IDENTIFICATION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012263" y="8286534"/>
            <a:ext cx="16230600" cy="107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Poppins Italics"/>
              </a:rPr>
              <a:t>SRL helps in understanding the deeper meaning of a sentence by identifying these relationships.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849844" y="125414"/>
            <a:ext cx="10555438" cy="2057400"/>
            <a:chOff x="0" y="0"/>
            <a:chExt cx="2780033" cy="5418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80033" cy="541867"/>
            </a:xfrm>
            <a:custGeom>
              <a:avLst/>
              <a:gdLst/>
              <a:ahLst/>
              <a:cxnLst/>
              <a:rect l="l" t="t" r="r" b="b"/>
              <a:pathLst>
                <a:path w="2780033" h="541867">
                  <a:moveTo>
                    <a:pt x="67478" y="0"/>
                  </a:moveTo>
                  <a:lnTo>
                    <a:pt x="2712556" y="0"/>
                  </a:lnTo>
                  <a:cubicBezTo>
                    <a:pt x="2730452" y="0"/>
                    <a:pt x="2747615" y="7109"/>
                    <a:pt x="2760270" y="19764"/>
                  </a:cubicBezTo>
                  <a:cubicBezTo>
                    <a:pt x="2772924" y="32418"/>
                    <a:pt x="2780033" y="49581"/>
                    <a:pt x="2780033" y="67478"/>
                  </a:cubicBezTo>
                  <a:lnTo>
                    <a:pt x="2780033" y="474389"/>
                  </a:lnTo>
                  <a:cubicBezTo>
                    <a:pt x="2780033" y="511656"/>
                    <a:pt x="2749822" y="541867"/>
                    <a:pt x="2712556" y="541867"/>
                  </a:cubicBezTo>
                  <a:lnTo>
                    <a:pt x="67478" y="541867"/>
                  </a:lnTo>
                  <a:cubicBezTo>
                    <a:pt x="30211" y="541867"/>
                    <a:pt x="0" y="511656"/>
                    <a:pt x="0" y="474389"/>
                  </a:cubicBezTo>
                  <a:lnTo>
                    <a:pt x="0" y="67478"/>
                  </a:lnTo>
                  <a:cubicBezTo>
                    <a:pt x="0" y="30211"/>
                    <a:pt x="30211" y="0"/>
                    <a:pt x="67478" y="0"/>
                  </a:cubicBezTo>
                  <a:close/>
                </a:path>
              </a:pathLst>
            </a:custGeom>
            <a:solidFill>
              <a:srgbClr val="FFBC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780033" cy="5990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928203" y="458789"/>
            <a:ext cx="8398721" cy="2066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500">
                <a:solidFill>
                  <a:srgbClr val="000000"/>
                </a:solidFill>
                <a:latin typeface="League Spartan Bold"/>
              </a:rPr>
              <a:t>SEMANTIC ROLE LABELING</a:t>
            </a:r>
          </a:p>
          <a:p>
            <a:pPr algn="ctr">
              <a:lnSpc>
                <a:spcPts val="5400"/>
              </a:lnSpc>
            </a:pPr>
            <a:r>
              <a:rPr lang="en-US" sz="4500">
                <a:solidFill>
                  <a:srgbClr val="000000"/>
                </a:solidFill>
                <a:latin typeface="League Spartan Bold"/>
              </a:rPr>
              <a:t>(SRL)</a:t>
            </a:r>
          </a:p>
          <a:p>
            <a:pPr algn="ctr">
              <a:lnSpc>
                <a:spcPts val="5400"/>
              </a:lnSpc>
            </a:pPr>
            <a:endParaRPr lang="en-US" sz="4500">
              <a:solidFill>
                <a:srgbClr val="000000"/>
              </a:solidFill>
              <a:latin typeface="League Spartan Bold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-1254131" y="-690757"/>
            <a:ext cx="3840627" cy="5012238"/>
          </a:xfrm>
          <a:custGeom>
            <a:avLst/>
            <a:gdLst/>
            <a:ahLst/>
            <a:cxnLst/>
            <a:rect l="l" t="t" r="r" b="b"/>
            <a:pathLst>
              <a:path w="3840627" h="5012238">
                <a:moveTo>
                  <a:pt x="0" y="0"/>
                </a:moveTo>
                <a:lnTo>
                  <a:pt x="3840627" y="0"/>
                </a:lnTo>
                <a:lnTo>
                  <a:pt x="3840627" y="5012238"/>
                </a:lnTo>
                <a:lnTo>
                  <a:pt x="0" y="50122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H="1">
            <a:off x="15701504" y="-690757"/>
            <a:ext cx="3840627" cy="5012238"/>
          </a:xfrm>
          <a:custGeom>
            <a:avLst/>
            <a:gdLst/>
            <a:ahLst/>
            <a:cxnLst/>
            <a:rect l="l" t="t" r="r" b="b"/>
            <a:pathLst>
              <a:path w="3840627" h="5012238">
                <a:moveTo>
                  <a:pt x="3840627" y="0"/>
                </a:moveTo>
                <a:lnTo>
                  <a:pt x="0" y="0"/>
                </a:lnTo>
                <a:lnTo>
                  <a:pt x="0" y="5012238"/>
                </a:lnTo>
                <a:lnTo>
                  <a:pt x="3840627" y="5012238"/>
                </a:lnTo>
                <a:lnTo>
                  <a:pt x="384062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-499604" y="9662672"/>
            <a:ext cx="19491312" cy="1115761"/>
            <a:chOff x="0" y="0"/>
            <a:chExt cx="5133514" cy="29386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33514" cy="293863"/>
            </a:xfrm>
            <a:custGeom>
              <a:avLst/>
              <a:gdLst/>
              <a:ahLst/>
              <a:cxnLst/>
              <a:rect l="l" t="t" r="r" b="b"/>
              <a:pathLst>
                <a:path w="5133514" h="293863">
                  <a:moveTo>
                    <a:pt x="0" y="0"/>
                  </a:moveTo>
                  <a:lnTo>
                    <a:pt x="5133514" y="0"/>
                  </a:lnTo>
                  <a:lnTo>
                    <a:pt x="5133514" y="293863"/>
                  </a:lnTo>
                  <a:lnTo>
                    <a:pt x="0" y="293863"/>
                  </a:lnTo>
                  <a:close/>
                </a:path>
              </a:pathLst>
            </a:custGeom>
            <a:solidFill>
              <a:srgbClr val="FFBC0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5133514" cy="3510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160638" y="3058122"/>
            <a:ext cx="5371204" cy="713230"/>
            <a:chOff x="0" y="0"/>
            <a:chExt cx="1877733" cy="24934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77733" cy="249340"/>
            </a:xfrm>
            <a:custGeom>
              <a:avLst/>
              <a:gdLst/>
              <a:ahLst/>
              <a:cxnLst/>
              <a:rect l="l" t="t" r="r" b="b"/>
              <a:pathLst>
                <a:path w="1877733" h="249340">
                  <a:moveTo>
                    <a:pt x="36034" y="0"/>
                  </a:moveTo>
                  <a:lnTo>
                    <a:pt x="1841699" y="0"/>
                  </a:lnTo>
                  <a:cubicBezTo>
                    <a:pt x="1861600" y="0"/>
                    <a:pt x="1877733" y="16133"/>
                    <a:pt x="1877733" y="36034"/>
                  </a:cubicBezTo>
                  <a:lnTo>
                    <a:pt x="1877733" y="213305"/>
                  </a:lnTo>
                  <a:cubicBezTo>
                    <a:pt x="1877733" y="222862"/>
                    <a:pt x="1873937" y="232028"/>
                    <a:pt x="1867179" y="238786"/>
                  </a:cubicBezTo>
                  <a:cubicBezTo>
                    <a:pt x="1860422" y="245543"/>
                    <a:pt x="1851256" y="249340"/>
                    <a:pt x="1841699" y="249340"/>
                  </a:cubicBezTo>
                  <a:lnTo>
                    <a:pt x="36034" y="249340"/>
                  </a:lnTo>
                  <a:cubicBezTo>
                    <a:pt x="26477" y="249340"/>
                    <a:pt x="17312" y="245543"/>
                    <a:pt x="10554" y="238786"/>
                  </a:cubicBezTo>
                  <a:cubicBezTo>
                    <a:pt x="3796" y="232028"/>
                    <a:pt x="0" y="222862"/>
                    <a:pt x="0" y="213305"/>
                  </a:cubicBezTo>
                  <a:lnTo>
                    <a:pt x="0" y="36034"/>
                  </a:lnTo>
                  <a:cubicBezTo>
                    <a:pt x="0" y="26477"/>
                    <a:pt x="3796" y="17312"/>
                    <a:pt x="10554" y="10554"/>
                  </a:cubicBezTo>
                  <a:cubicBezTo>
                    <a:pt x="17312" y="3796"/>
                    <a:pt x="26477" y="0"/>
                    <a:pt x="36034" y="0"/>
                  </a:cubicBezTo>
                  <a:close/>
                </a:path>
              </a:pathLst>
            </a:custGeom>
            <a:solidFill>
              <a:srgbClr val="FFBC00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1877733" cy="3064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564916" y="3058122"/>
            <a:ext cx="3191443" cy="713230"/>
            <a:chOff x="0" y="0"/>
            <a:chExt cx="1115705" cy="2493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115705" cy="249340"/>
            </a:xfrm>
            <a:custGeom>
              <a:avLst/>
              <a:gdLst/>
              <a:ahLst/>
              <a:cxnLst/>
              <a:rect l="l" t="t" r="r" b="b"/>
              <a:pathLst>
                <a:path w="1115705" h="249340">
                  <a:moveTo>
                    <a:pt x="0" y="0"/>
                  </a:moveTo>
                  <a:lnTo>
                    <a:pt x="1115705" y="0"/>
                  </a:lnTo>
                  <a:lnTo>
                    <a:pt x="1115705" y="249340"/>
                  </a:lnTo>
                  <a:lnTo>
                    <a:pt x="0" y="249340"/>
                  </a:lnTo>
                  <a:close/>
                </a:path>
              </a:pathLst>
            </a:custGeom>
            <a:solidFill>
              <a:srgbClr val="003D6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1115705" cy="3064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028700" y="3148332"/>
            <a:ext cx="2282702" cy="4661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91"/>
              </a:lnSpc>
              <a:spcBef>
                <a:spcPct val="0"/>
              </a:spcBef>
            </a:pPr>
            <a:r>
              <a:rPr lang="en-US" sz="2636">
                <a:solidFill>
                  <a:srgbClr val="FFFFFF"/>
                </a:solidFill>
                <a:latin typeface="Poppins Bold"/>
              </a:rPr>
              <a:t>LIBRARY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969927" y="3100412"/>
            <a:ext cx="3203336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19374D"/>
                </a:solidFill>
                <a:latin typeface="Poppins Bold"/>
              </a:rPr>
              <a:t>“ ALLENNLP ”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413227" y="4670012"/>
            <a:ext cx="16230600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Poppins Italics"/>
              </a:rPr>
              <a:t>“The chef cooked a delicious meal for the guests in the evening.”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0" y="4598852"/>
            <a:ext cx="3191443" cy="713230"/>
            <a:chOff x="0" y="0"/>
            <a:chExt cx="1115705" cy="24934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115705" cy="249340"/>
            </a:xfrm>
            <a:custGeom>
              <a:avLst/>
              <a:gdLst/>
              <a:ahLst/>
              <a:cxnLst/>
              <a:rect l="l" t="t" r="r" b="b"/>
              <a:pathLst>
                <a:path w="1115705" h="249340">
                  <a:moveTo>
                    <a:pt x="0" y="0"/>
                  </a:moveTo>
                  <a:lnTo>
                    <a:pt x="1115705" y="0"/>
                  </a:lnTo>
                  <a:lnTo>
                    <a:pt x="1115705" y="249340"/>
                  </a:lnTo>
                  <a:lnTo>
                    <a:pt x="0" y="249340"/>
                  </a:lnTo>
                  <a:close/>
                </a:path>
              </a:pathLst>
            </a:custGeom>
            <a:solidFill>
              <a:srgbClr val="003D60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1115705" cy="3064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454370" y="4689062"/>
            <a:ext cx="2282702" cy="4661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91"/>
              </a:lnSpc>
              <a:spcBef>
                <a:spcPct val="0"/>
              </a:spcBef>
            </a:pPr>
            <a:r>
              <a:rPr lang="en-US" sz="2636">
                <a:solidFill>
                  <a:srgbClr val="FFFFFF"/>
                </a:solidFill>
                <a:latin typeface="Poppins Bold"/>
              </a:rPr>
              <a:t>SENTENCE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3572432" y="6369356"/>
            <a:ext cx="16230600" cy="320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Poppins Bold"/>
              </a:rPr>
              <a:t>Predicate: </a:t>
            </a:r>
            <a:r>
              <a:rPr lang="en-US" sz="3000">
                <a:solidFill>
                  <a:srgbClr val="000000"/>
                </a:solidFill>
                <a:latin typeface="Poppins"/>
              </a:rPr>
              <a:t>cooked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Poppins Bold"/>
              </a:rPr>
              <a:t>Arguments:                              </a:t>
            </a:r>
            <a:r>
              <a:rPr lang="en-US" sz="3000">
                <a:solidFill>
                  <a:srgbClr val="000000"/>
                </a:solidFill>
                <a:latin typeface="Poppins"/>
              </a:rPr>
              <a:t>[ARG0: The chef] [V: cooked] 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Poppins"/>
              </a:rPr>
              <a:t>                                                  [ARG1: a delicious meal] 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Poppins"/>
              </a:rPr>
              <a:t>                                                   [ARG2: for the guests]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Poppins"/>
              </a:rPr>
              <a:t>                                               [ARGM-TMP: in the evening]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endParaRPr lang="en-US" sz="3000">
              <a:solidFill>
                <a:srgbClr val="000000"/>
              </a:solidFill>
              <a:latin typeface="Poppins"/>
            </a:endParaRPr>
          </a:p>
        </p:txBody>
      </p:sp>
      <p:grpSp>
        <p:nvGrpSpPr>
          <p:cNvPr id="25" name="Group 25"/>
          <p:cNvGrpSpPr/>
          <p:nvPr/>
        </p:nvGrpSpPr>
        <p:grpSpPr>
          <a:xfrm>
            <a:off x="119959" y="6455081"/>
            <a:ext cx="3191443" cy="713230"/>
            <a:chOff x="0" y="0"/>
            <a:chExt cx="1115705" cy="24934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115705" cy="249340"/>
            </a:xfrm>
            <a:custGeom>
              <a:avLst/>
              <a:gdLst/>
              <a:ahLst/>
              <a:cxnLst/>
              <a:rect l="l" t="t" r="r" b="b"/>
              <a:pathLst>
                <a:path w="1115705" h="249340">
                  <a:moveTo>
                    <a:pt x="0" y="0"/>
                  </a:moveTo>
                  <a:lnTo>
                    <a:pt x="1115705" y="0"/>
                  </a:lnTo>
                  <a:lnTo>
                    <a:pt x="1115705" y="249340"/>
                  </a:lnTo>
                  <a:lnTo>
                    <a:pt x="0" y="249340"/>
                  </a:lnTo>
                  <a:close/>
                </a:path>
              </a:pathLst>
            </a:custGeom>
            <a:solidFill>
              <a:srgbClr val="003D60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57150"/>
              <a:ext cx="1115705" cy="3064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454370" y="6545291"/>
            <a:ext cx="2282702" cy="4661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91"/>
              </a:lnSpc>
              <a:spcBef>
                <a:spcPct val="0"/>
              </a:spcBef>
            </a:pPr>
            <a:r>
              <a:rPr lang="en-US" sz="2636">
                <a:solidFill>
                  <a:srgbClr val="FFFFFF"/>
                </a:solidFill>
                <a:latin typeface="Poppins Bold"/>
              </a:rPr>
              <a:t>RESULT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47625" y="5447113"/>
            <a:ext cx="2453742" cy="2453742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74675" y="0"/>
                  </a:moveTo>
                  <a:lnTo>
                    <a:pt x="812800" y="238125"/>
                  </a:lnTo>
                  <a:lnTo>
                    <a:pt x="812800" y="574675"/>
                  </a:lnTo>
                  <a:lnTo>
                    <a:pt x="574675" y="812800"/>
                  </a:lnTo>
                  <a:lnTo>
                    <a:pt x="238125" y="812800"/>
                  </a:lnTo>
                  <a:lnTo>
                    <a:pt x="0" y="574675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574675" y="0"/>
                  </a:lnTo>
                  <a:close/>
                </a:path>
              </a:pathLst>
            </a:custGeom>
            <a:solidFill>
              <a:srgbClr val="003D6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63500" y="6350"/>
              <a:ext cx="685800" cy="742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3849844" y="685800"/>
            <a:ext cx="10555438" cy="2057400"/>
            <a:chOff x="0" y="0"/>
            <a:chExt cx="2780033" cy="54186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80033" cy="541867"/>
            </a:xfrm>
            <a:custGeom>
              <a:avLst/>
              <a:gdLst/>
              <a:ahLst/>
              <a:cxnLst/>
              <a:rect l="l" t="t" r="r" b="b"/>
              <a:pathLst>
                <a:path w="2780033" h="541867">
                  <a:moveTo>
                    <a:pt x="67478" y="0"/>
                  </a:moveTo>
                  <a:lnTo>
                    <a:pt x="2712556" y="0"/>
                  </a:lnTo>
                  <a:cubicBezTo>
                    <a:pt x="2730452" y="0"/>
                    <a:pt x="2747615" y="7109"/>
                    <a:pt x="2760270" y="19764"/>
                  </a:cubicBezTo>
                  <a:cubicBezTo>
                    <a:pt x="2772924" y="32418"/>
                    <a:pt x="2780033" y="49581"/>
                    <a:pt x="2780033" y="67478"/>
                  </a:cubicBezTo>
                  <a:lnTo>
                    <a:pt x="2780033" y="474389"/>
                  </a:lnTo>
                  <a:cubicBezTo>
                    <a:pt x="2780033" y="511656"/>
                    <a:pt x="2749822" y="541867"/>
                    <a:pt x="2712556" y="541867"/>
                  </a:cubicBezTo>
                  <a:lnTo>
                    <a:pt x="67478" y="541867"/>
                  </a:lnTo>
                  <a:cubicBezTo>
                    <a:pt x="30211" y="541867"/>
                    <a:pt x="0" y="511656"/>
                    <a:pt x="0" y="474389"/>
                  </a:cubicBezTo>
                  <a:lnTo>
                    <a:pt x="0" y="67478"/>
                  </a:lnTo>
                  <a:cubicBezTo>
                    <a:pt x="0" y="30211"/>
                    <a:pt x="30211" y="0"/>
                    <a:pt x="67478" y="0"/>
                  </a:cubicBezTo>
                  <a:close/>
                </a:path>
              </a:pathLst>
            </a:custGeom>
            <a:solidFill>
              <a:srgbClr val="FFBC00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2780033" cy="5990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4928203" y="1462937"/>
            <a:ext cx="8398721" cy="695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500">
                <a:solidFill>
                  <a:srgbClr val="000000"/>
                </a:solidFill>
                <a:latin typeface="League Spartan Bold"/>
              </a:rPr>
              <a:t>CONTEXTUAL EMBEDDING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12605" y="3095625"/>
            <a:ext cx="16230600" cy="1609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Poppins"/>
              </a:rPr>
              <a:t>Contextual Embedding refers to </a:t>
            </a:r>
            <a:r>
              <a:rPr lang="en-US" sz="3000">
                <a:solidFill>
                  <a:srgbClr val="000000"/>
                </a:solidFill>
                <a:latin typeface="Poppins Bold"/>
              </a:rPr>
              <a:t>word embeddings</a:t>
            </a:r>
            <a:r>
              <a:rPr lang="en-US" sz="3000">
                <a:solidFill>
                  <a:srgbClr val="000000"/>
                </a:solidFill>
                <a:latin typeface="Poppins"/>
              </a:rPr>
              <a:t> that capture the meaning of a word in the context of a sentence, as opposed to static embeddings like </a:t>
            </a:r>
            <a:r>
              <a:rPr lang="en-US" sz="3000">
                <a:solidFill>
                  <a:srgbClr val="000000"/>
                </a:solidFill>
                <a:latin typeface="Poppins Bold"/>
              </a:rPr>
              <a:t>Word2Vec or GloVe</a:t>
            </a:r>
            <a:r>
              <a:rPr lang="en-US" sz="3000">
                <a:solidFill>
                  <a:srgbClr val="000000"/>
                </a:solidFill>
                <a:latin typeface="Poppins"/>
              </a:rPr>
              <a:t> which assign a single vector to a word regardless of its context.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7625" y="6359659"/>
            <a:ext cx="2453742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Poppins Bold"/>
              </a:rPr>
              <a:t>ELMO </a:t>
            </a:r>
          </a:p>
        </p:txBody>
      </p:sp>
      <p:sp>
        <p:nvSpPr>
          <p:cNvPr id="12" name="Freeform 12"/>
          <p:cNvSpPr/>
          <p:nvPr/>
        </p:nvSpPr>
        <p:spPr>
          <a:xfrm>
            <a:off x="-1254131" y="-690757"/>
            <a:ext cx="3840627" cy="5012238"/>
          </a:xfrm>
          <a:custGeom>
            <a:avLst/>
            <a:gdLst/>
            <a:ahLst/>
            <a:cxnLst/>
            <a:rect l="l" t="t" r="r" b="b"/>
            <a:pathLst>
              <a:path w="3840627" h="5012238">
                <a:moveTo>
                  <a:pt x="0" y="0"/>
                </a:moveTo>
                <a:lnTo>
                  <a:pt x="3840627" y="0"/>
                </a:lnTo>
                <a:lnTo>
                  <a:pt x="3840627" y="5012238"/>
                </a:lnTo>
                <a:lnTo>
                  <a:pt x="0" y="50122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flipH="1">
            <a:off x="15701504" y="-690757"/>
            <a:ext cx="3840627" cy="5012238"/>
          </a:xfrm>
          <a:custGeom>
            <a:avLst/>
            <a:gdLst/>
            <a:ahLst/>
            <a:cxnLst/>
            <a:rect l="l" t="t" r="r" b="b"/>
            <a:pathLst>
              <a:path w="3840627" h="5012238">
                <a:moveTo>
                  <a:pt x="3840627" y="0"/>
                </a:moveTo>
                <a:lnTo>
                  <a:pt x="0" y="0"/>
                </a:lnTo>
                <a:lnTo>
                  <a:pt x="0" y="5012238"/>
                </a:lnTo>
                <a:lnTo>
                  <a:pt x="3840627" y="5012238"/>
                </a:lnTo>
                <a:lnTo>
                  <a:pt x="3840627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4" name="Group 14"/>
          <p:cNvGrpSpPr/>
          <p:nvPr/>
        </p:nvGrpSpPr>
        <p:grpSpPr>
          <a:xfrm>
            <a:off x="-499604" y="9662672"/>
            <a:ext cx="19491312" cy="1115761"/>
            <a:chOff x="0" y="0"/>
            <a:chExt cx="5133514" cy="29386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133514" cy="293863"/>
            </a:xfrm>
            <a:custGeom>
              <a:avLst/>
              <a:gdLst/>
              <a:ahLst/>
              <a:cxnLst/>
              <a:rect l="l" t="t" r="r" b="b"/>
              <a:pathLst>
                <a:path w="5133514" h="293863">
                  <a:moveTo>
                    <a:pt x="0" y="0"/>
                  </a:moveTo>
                  <a:lnTo>
                    <a:pt x="5133514" y="0"/>
                  </a:lnTo>
                  <a:lnTo>
                    <a:pt x="5133514" y="293863"/>
                  </a:lnTo>
                  <a:lnTo>
                    <a:pt x="0" y="293863"/>
                  </a:lnTo>
                  <a:close/>
                </a:path>
              </a:pathLst>
            </a:custGeom>
            <a:solidFill>
              <a:srgbClr val="FFBC0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5133514" cy="3510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2501367" y="5447113"/>
            <a:ext cx="6592674" cy="3008541"/>
            <a:chOff x="0" y="0"/>
            <a:chExt cx="1736342" cy="792373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36342" cy="792373"/>
            </a:xfrm>
            <a:custGeom>
              <a:avLst/>
              <a:gdLst/>
              <a:ahLst/>
              <a:cxnLst/>
              <a:rect l="l" t="t" r="r" b="b"/>
              <a:pathLst>
                <a:path w="1736342" h="792373">
                  <a:moveTo>
                    <a:pt x="63413" y="0"/>
                  </a:moveTo>
                  <a:lnTo>
                    <a:pt x="1672929" y="0"/>
                  </a:lnTo>
                  <a:cubicBezTo>
                    <a:pt x="1707951" y="0"/>
                    <a:pt x="1736342" y="28391"/>
                    <a:pt x="1736342" y="63413"/>
                  </a:cubicBezTo>
                  <a:lnTo>
                    <a:pt x="1736342" y="728960"/>
                  </a:lnTo>
                  <a:cubicBezTo>
                    <a:pt x="1736342" y="763982"/>
                    <a:pt x="1707951" y="792373"/>
                    <a:pt x="1672929" y="792373"/>
                  </a:cubicBezTo>
                  <a:lnTo>
                    <a:pt x="63413" y="792373"/>
                  </a:lnTo>
                  <a:cubicBezTo>
                    <a:pt x="28391" y="792373"/>
                    <a:pt x="0" y="763982"/>
                    <a:pt x="0" y="728960"/>
                  </a:cubicBezTo>
                  <a:lnTo>
                    <a:pt x="0" y="63413"/>
                  </a:lnTo>
                  <a:cubicBezTo>
                    <a:pt x="0" y="28391"/>
                    <a:pt x="28391" y="0"/>
                    <a:pt x="63413" y="0"/>
                  </a:cubicBezTo>
                  <a:close/>
                </a:path>
              </a:pathLst>
            </a:custGeom>
            <a:solidFill>
              <a:srgbClr val="FFBC00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66675"/>
              <a:ext cx="1736342" cy="8590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 u="sng">
                  <a:solidFill>
                    <a:srgbClr val="000000"/>
                  </a:solidFill>
                  <a:latin typeface="Poppins Bold"/>
                </a:rPr>
                <a:t>Embeddings from Language Models</a:t>
              </a:r>
            </a:p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Poppins"/>
                </a:rPr>
                <a:t>Generates embeddings for words considering their surrounding words. It uses bidirectional LSTM networks to create context-aware embeddings.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9246052" y="5447113"/>
            <a:ext cx="2453742" cy="2453742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74675" y="0"/>
                  </a:moveTo>
                  <a:lnTo>
                    <a:pt x="812800" y="238125"/>
                  </a:lnTo>
                  <a:lnTo>
                    <a:pt x="812800" y="574675"/>
                  </a:lnTo>
                  <a:lnTo>
                    <a:pt x="574675" y="812800"/>
                  </a:lnTo>
                  <a:lnTo>
                    <a:pt x="238125" y="812800"/>
                  </a:lnTo>
                  <a:lnTo>
                    <a:pt x="0" y="574675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574675" y="0"/>
                  </a:lnTo>
                  <a:close/>
                </a:path>
              </a:pathLst>
            </a:custGeom>
            <a:solidFill>
              <a:srgbClr val="003D60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63500" y="6350"/>
              <a:ext cx="685800" cy="742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9246052" y="6449151"/>
            <a:ext cx="2453742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Poppins Bold"/>
              </a:rPr>
              <a:t>BERT 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11699794" y="5447113"/>
            <a:ext cx="6294061" cy="3089926"/>
            <a:chOff x="0" y="0"/>
            <a:chExt cx="1657695" cy="813808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657695" cy="813808"/>
            </a:xfrm>
            <a:custGeom>
              <a:avLst/>
              <a:gdLst/>
              <a:ahLst/>
              <a:cxnLst/>
              <a:rect l="l" t="t" r="r" b="b"/>
              <a:pathLst>
                <a:path w="1657695" h="813808">
                  <a:moveTo>
                    <a:pt x="66422" y="0"/>
                  </a:moveTo>
                  <a:lnTo>
                    <a:pt x="1591273" y="0"/>
                  </a:lnTo>
                  <a:cubicBezTo>
                    <a:pt x="1627957" y="0"/>
                    <a:pt x="1657695" y="29738"/>
                    <a:pt x="1657695" y="66422"/>
                  </a:cubicBezTo>
                  <a:lnTo>
                    <a:pt x="1657695" y="747386"/>
                  </a:lnTo>
                  <a:cubicBezTo>
                    <a:pt x="1657695" y="765002"/>
                    <a:pt x="1650697" y="781897"/>
                    <a:pt x="1638241" y="794353"/>
                  </a:cubicBezTo>
                  <a:cubicBezTo>
                    <a:pt x="1625784" y="806810"/>
                    <a:pt x="1608889" y="813808"/>
                    <a:pt x="1591273" y="813808"/>
                  </a:cubicBezTo>
                  <a:lnTo>
                    <a:pt x="66422" y="813808"/>
                  </a:lnTo>
                  <a:cubicBezTo>
                    <a:pt x="48806" y="813808"/>
                    <a:pt x="31911" y="806810"/>
                    <a:pt x="19455" y="794353"/>
                  </a:cubicBezTo>
                  <a:cubicBezTo>
                    <a:pt x="6998" y="781897"/>
                    <a:pt x="0" y="765002"/>
                    <a:pt x="0" y="747386"/>
                  </a:cubicBezTo>
                  <a:lnTo>
                    <a:pt x="0" y="66422"/>
                  </a:lnTo>
                  <a:cubicBezTo>
                    <a:pt x="0" y="48806"/>
                    <a:pt x="6998" y="31911"/>
                    <a:pt x="19455" y="19455"/>
                  </a:cubicBezTo>
                  <a:cubicBezTo>
                    <a:pt x="31911" y="6998"/>
                    <a:pt x="48806" y="0"/>
                    <a:pt x="66422" y="0"/>
                  </a:cubicBezTo>
                  <a:close/>
                </a:path>
              </a:pathLst>
            </a:custGeom>
            <a:solidFill>
              <a:srgbClr val="FFBC00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66675"/>
              <a:ext cx="1657695" cy="880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 u="sng">
                  <a:solidFill>
                    <a:srgbClr val="000000"/>
                  </a:solidFill>
                  <a:latin typeface="Poppins Bold"/>
                </a:rPr>
                <a:t>Bidirectional Encoder Representations from Transformers</a:t>
              </a:r>
            </a:p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Poppins"/>
                </a:rPr>
                <a:t> Uses a transformer architecture to generate embeddings that consider the context from both directions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849844" y="125414"/>
            <a:ext cx="10555438" cy="2057400"/>
            <a:chOff x="0" y="0"/>
            <a:chExt cx="2780033" cy="5418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80033" cy="541867"/>
            </a:xfrm>
            <a:custGeom>
              <a:avLst/>
              <a:gdLst/>
              <a:ahLst/>
              <a:cxnLst/>
              <a:rect l="l" t="t" r="r" b="b"/>
              <a:pathLst>
                <a:path w="2780033" h="541867">
                  <a:moveTo>
                    <a:pt x="67478" y="0"/>
                  </a:moveTo>
                  <a:lnTo>
                    <a:pt x="2712556" y="0"/>
                  </a:lnTo>
                  <a:cubicBezTo>
                    <a:pt x="2730452" y="0"/>
                    <a:pt x="2747615" y="7109"/>
                    <a:pt x="2760270" y="19764"/>
                  </a:cubicBezTo>
                  <a:cubicBezTo>
                    <a:pt x="2772924" y="32418"/>
                    <a:pt x="2780033" y="49581"/>
                    <a:pt x="2780033" y="67478"/>
                  </a:cubicBezTo>
                  <a:lnTo>
                    <a:pt x="2780033" y="474389"/>
                  </a:lnTo>
                  <a:cubicBezTo>
                    <a:pt x="2780033" y="511656"/>
                    <a:pt x="2749822" y="541867"/>
                    <a:pt x="2712556" y="541867"/>
                  </a:cubicBezTo>
                  <a:lnTo>
                    <a:pt x="67478" y="541867"/>
                  </a:lnTo>
                  <a:cubicBezTo>
                    <a:pt x="30211" y="541867"/>
                    <a:pt x="0" y="511656"/>
                    <a:pt x="0" y="474389"/>
                  </a:cubicBezTo>
                  <a:lnTo>
                    <a:pt x="0" y="67478"/>
                  </a:lnTo>
                  <a:cubicBezTo>
                    <a:pt x="0" y="30211"/>
                    <a:pt x="30211" y="0"/>
                    <a:pt x="67478" y="0"/>
                  </a:cubicBezTo>
                  <a:close/>
                </a:path>
              </a:pathLst>
            </a:custGeom>
            <a:solidFill>
              <a:srgbClr val="FFBC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780033" cy="5990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-1254131" y="-690757"/>
            <a:ext cx="3840627" cy="5012238"/>
          </a:xfrm>
          <a:custGeom>
            <a:avLst/>
            <a:gdLst/>
            <a:ahLst/>
            <a:cxnLst/>
            <a:rect l="l" t="t" r="r" b="b"/>
            <a:pathLst>
              <a:path w="3840627" h="5012238">
                <a:moveTo>
                  <a:pt x="0" y="0"/>
                </a:moveTo>
                <a:lnTo>
                  <a:pt x="3840627" y="0"/>
                </a:lnTo>
                <a:lnTo>
                  <a:pt x="3840627" y="5012238"/>
                </a:lnTo>
                <a:lnTo>
                  <a:pt x="0" y="50122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>
            <a:off x="15701504" y="-690757"/>
            <a:ext cx="3840627" cy="5012238"/>
          </a:xfrm>
          <a:custGeom>
            <a:avLst/>
            <a:gdLst/>
            <a:ahLst/>
            <a:cxnLst/>
            <a:rect l="l" t="t" r="r" b="b"/>
            <a:pathLst>
              <a:path w="3840627" h="5012238">
                <a:moveTo>
                  <a:pt x="3840627" y="0"/>
                </a:moveTo>
                <a:lnTo>
                  <a:pt x="0" y="0"/>
                </a:lnTo>
                <a:lnTo>
                  <a:pt x="0" y="5012238"/>
                </a:lnTo>
                <a:lnTo>
                  <a:pt x="3840627" y="5012238"/>
                </a:lnTo>
                <a:lnTo>
                  <a:pt x="384062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-499604" y="9662672"/>
            <a:ext cx="19491312" cy="1115761"/>
            <a:chOff x="0" y="0"/>
            <a:chExt cx="5133514" cy="29386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133514" cy="293863"/>
            </a:xfrm>
            <a:custGeom>
              <a:avLst/>
              <a:gdLst/>
              <a:ahLst/>
              <a:cxnLst/>
              <a:rect l="l" t="t" r="r" b="b"/>
              <a:pathLst>
                <a:path w="5133514" h="293863">
                  <a:moveTo>
                    <a:pt x="0" y="0"/>
                  </a:moveTo>
                  <a:lnTo>
                    <a:pt x="5133514" y="0"/>
                  </a:lnTo>
                  <a:lnTo>
                    <a:pt x="5133514" y="293863"/>
                  </a:lnTo>
                  <a:lnTo>
                    <a:pt x="0" y="293863"/>
                  </a:lnTo>
                  <a:close/>
                </a:path>
              </a:pathLst>
            </a:custGeom>
            <a:solidFill>
              <a:srgbClr val="FFBC00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5133514" cy="3510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2160638" y="3058122"/>
            <a:ext cx="10578828" cy="713230"/>
            <a:chOff x="0" y="0"/>
            <a:chExt cx="3698280" cy="2493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698280" cy="249340"/>
            </a:xfrm>
            <a:custGeom>
              <a:avLst/>
              <a:gdLst/>
              <a:ahLst/>
              <a:cxnLst/>
              <a:rect l="l" t="t" r="r" b="b"/>
              <a:pathLst>
                <a:path w="3698280" h="249340">
                  <a:moveTo>
                    <a:pt x="18296" y="0"/>
                  </a:moveTo>
                  <a:lnTo>
                    <a:pt x="3679985" y="0"/>
                  </a:lnTo>
                  <a:cubicBezTo>
                    <a:pt x="3684837" y="0"/>
                    <a:pt x="3689491" y="1928"/>
                    <a:pt x="3692922" y="5359"/>
                  </a:cubicBezTo>
                  <a:cubicBezTo>
                    <a:pt x="3696353" y="8790"/>
                    <a:pt x="3698280" y="13443"/>
                    <a:pt x="3698280" y="18296"/>
                  </a:cubicBezTo>
                  <a:lnTo>
                    <a:pt x="3698280" y="231044"/>
                  </a:lnTo>
                  <a:cubicBezTo>
                    <a:pt x="3698280" y="235896"/>
                    <a:pt x="3696353" y="240550"/>
                    <a:pt x="3692922" y="243981"/>
                  </a:cubicBezTo>
                  <a:cubicBezTo>
                    <a:pt x="3689491" y="247412"/>
                    <a:pt x="3684837" y="249340"/>
                    <a:pt x="3679985" y="249340"/>
                  </a:cubicBezTo>
                  <a:lnTo>
                    <a:pt x="18296" y="249340"/>
                  </a:lnTo>
                  <a:cubicBezTo>
                    <a:pt x="13443" y="249340"/>
                    <a:pt x="8790" y="247412"/>
                    <a:pt x="5359" y="243981"/>
                  </a:cubicBezTo>
                  <a:cubicBezTo>
                    <a:pt x="1928" y="240550"/>
                    <a:pt x="0" y="235896"/>
                    <a:pt x="0" y="231044"/>
                  </a:cubicBezTo>
                  <a:lnTo>
                    <a:pt x="0" y="18296"/>
                  </a:lnTo>
                  <a:cubicBezTo>
                    <a:pt x="0" y="13443"/>
                    <a:pt x="1928" y="8790"/>
                    <a:pt x="5359" y="5359"/>
                  </a:cubicBezTo>
                  <a:cubicBezTo>
                    <a:pt x="8790" y="1928"/>
                    <a:pt x="13443" y="0"/>
                    <a:pt x="18296" y="0"/>
                  </a:cubicBezTo>
                  <a:close/>
                </a:path>
              </a:pathLst>
            </a:custGeom>
            <a:solidFill>
              <a:srgbClr val="FFBC00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3698280" cy="3064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564916" y="3058122"/>
            <a:ext cx="3191443" cy="713230"/>
            <a:chOff x="0" y="0"/>
            <a:chExt cx="1115705" cy="24934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115705" cy="249340"/>
            </a:xfrm>
            <a:custGeom>
              <a:avLst/>
              <a:gdLst/>
              <a:ahLst/>
              <a:cxnLst/>
              <a:rect l="l" t="t" r="r" b="b"/>
              <a:pathLst>
                <a:path w="1115705" h="249340">
                  <a:moveTo>
                    <a:pt x="0" y="0"/>
                  </a:moveTo>
                  <a:lnTo>
                    <a:pt x="1115705" y="0"/>
                  </a:lnTo>
                  <a:lnTo>
                    <a:pt x="1115705" y="249340"/>
                  </a:lnTo>
                  <a:lnTo>
                    <a:pt x="0" y="249340"/>
                  </a:lnTo>
                  <a:close/>
                </a:path>
              </a:pathLst>
            </a:custGeom>
            <a:solidFill>
              <a:srgbClr val="003D60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57150"/>
              <a:ext cx="1115705" cy="3064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028700" y="3148332"/>
            <a:ext cx="2282702" cy="4661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91"/>
              </a:lnSpc>
              <a:spcBef>
                <a:spcPct val="0"/>
              </a:spcBef>
            </a:pPr>
            <a:r>
              <a:rPr lang="en-US" sz="2636">
                <a:solidFill>
                  <a:srgbClr val="FFFFFF"/>
                </a:solidFill>
                <a:latin typeface="Poppins Bold"/>
              </a:rPr>
              <a:t>LIBRARY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83086" y="3129282"/>
            <a:ext cx="14318073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19374D"/>
                </a:solidFill>
                <a:latin typeface="Poppins Bold"/>
              </a:rPr>
              <a:t>“ TRANSFORMERS, AUTOTOKENIZER ”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413227" y="4670012"/>
            <a:ext cx="16230600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Poppins Italics"/>
              </a:rPr>
              <a:t>“The chef cooked a delicious meal for the guests in the evening.”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0" y="4598852"/>
            <a:ext cx="3191443" cy="713230"/>
            <a:chOff x="0" y="0"/>
            <a:chExt cx="1115705" cy="24934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115705" cy="249340"/>
            </a:xfrm>
            <a:custGeom>
              <a:avLst/>
              <a:gdLst/>
              <a:ahLst/>
              <a:cxnLst/>
              <a:rect l="l" t="t" r="r" b="b"/>
              <a:pathLst>
                <a:path w="1115705" h="249340">
                  <a:moveTo>
                    <a:pt x="0" y="0"/>
                  </a:moveTo>
                  <a:lnTo>
                    <a:pt x="1115705" y="0"/>
                  </a:lnTo>
                  <a:lnTo>
                    <a:pt x="1115705" y="249340"/>
                  </a:lnTo>
                  <a:lnTo>
                    <a:pt x="0" y="249340"/>
                  </a:lnTo>
                  <a:close/>
                </a:path>
              </a:pathLst>
            </a:custGeom>
            <a:solidFill>
              <a:srgbClr val="003D60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57150"/>
              <a:ext cx="1115705" cy="3064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454370" y="4689062"/>
            <a:ext cx="2282702" cy="4661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91"/>
              </a:lnSpc>
              <a:spcBef>
                <a:spcPct val="0"/>
              </a:spcBef>
            </a:pPr>
            <a:r>
              <a:rPr lang="en-US" sz="2636">
                <a:solidFill>
                  <a:srgbClr val="FFFFFF"/>
                </a:solidFill>
                <a:latin typeface="Poppins Bold"/>
              </a:rPr>
              <a:t>SENTENCE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3756359" y="5229668"/>
            <a:ext cx="16230600" cy="534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endParaRPr dirty="0"/>
          </a:p>
          <a:p>
            <a:pPr algn="l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Poppins Bold"/>
              </a:rPr>
              <a:t>tensor</a:t>
            </a:r>
            <a:r>
              <a:rPr lang="en-US" sz="3000" dirty="0">
                <a:solidFill>
                  <a:srgbClr val="000000"/>
                </a:solidFill>
                <a:latin typeface="Poppins"/>
              </a:rPr>
              <a:t>([[[ 0.1370, -0.1916, -0.4349,  ..., -0.1848,  0.1336, -0.2597],</a:t>
            </a:r>
          </a:p>
          <a:p>
            <a:pPr algn="l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Poppins"/>
              </a:rPr>
              <a:t>         [-0.4665, -0.1544, -0.5044,  ..., -0.2098,  0.4982,  0.0161],</a:t>
            </a:r>
          </a:p>
          <a:p>
            <a:pPr algn="l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Poppins"/>
              </a:rPr>
              <a:t>         [ 0.2236,  0.0223,  0.4061,  ...,  0.3373,  0.2414,  0.1275],</a:t>
            </a:r>
          </a:p>
          <a:p>
            <a:pPr algn="l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Poppins"/>
              </a:rPr>
              <a:t>         ...,</a:t>
            </a:r>
          </a:p>
          <a:p>
            <a:pPr algn="l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Poppins"/>
              </a:rPr>
              <a:t>         [ 0.0503, -0.0612,  0.1524,  ...,  0.0045,  0.3495, -0.0895],</a:t>
            </a:r>
          </a:p>
          <a:p>
            <a:pPr algn="l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Poppins"/>
              </a:rPr>
              <a:t>         [-0.3473,  0.0338, -0.1118,  ...,  0.0542, -0.2061, -0.0311],</a:t>
            </a:r>
          </a:p>
          <a:p>
            <a:pPr algn="l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Poppins"/>
              </a:rPr>
              <a:t>         [-0.0578,  0.0362, -0.2267,  ...,  0.1051,  0.0887, -0.0371]]])</a:t>
            </a:r>
          </a:p>
          <a:p>
            <a:pPr algn="l">
              <a:lnSpc>
                <a:spcPts val="4200"/>
              </a:lnSpc>
            </a:pPr>
            <a:endParaRPr lang="en-US" sz="3000" dirty="0">
              <a:solidFill>
                <a:srgbClr val="000000"/>
              </a:solidFill>
              <a:latin typeface="Poppins"/>
            </a:endParaRPr>
          </a:p>
          <a:p>
            <a:pPr algn="ctr">
              <a:lnSpc>
                <a:spcPts val="4200"/>
              </a:lnSpc>
              <a:spcBef>
                <a:spcPct val="0"/>
              </a:spcBef>
            </a:pPr>
            <a:endParaRPr lang="en-US" sz="3000" dirty="0">
              <a:solidFill>
                <a:srgbClr val="000000"/>
              </a:solidFill>
              <a:latin typeface="Poppins"/>
            </a:endParaRPr>
          </a:p>
        </p:txBody>
      </p:sp>
      <p:grpSp>
        <p:nvGrpSpPr>
          <p:cNvPr id="24" name="Group 24"/>
          <p:cNvGrpSpPr/>
          <p:nvPr/>
        </p:nvGrpSpPr>
        <p:grpSpPr>
          <a:xfrm>
            <a:off x="119959" y="6455081"/>
            <a:ext cx="3191443" cy="1489212"/>
            <a:chOff x="0" y="0"/>
            <a:chExt cx="1115705" cy="520617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115705" cy="520617"/>
            </a:xfrm>
            <a:custGeom>
              <a:avLst/>
              <a:gdLst/>
              <a:ahLst/>
              <a:cxnLst/>
              <a:rect l="l" t="t" r="r" b="b"/>
              <a:pathLst>
                <a:path w="1115705" h="520617">
                  <a:moveTo>
                    <a:pt x="0" y="0"/>
                  </a:moveTo>
                  <a:lnTo>
                    <a:pt x="1115705" y="0"/>
                  </a:lnTo>
                  <a:lnTo>
                    <a:pt x="1115705" y="520617"/>
                  </a:lnTo>
                  <a:lnTo>
                    <a:pt x="0" y="520617"/>
                  </a:lnTo>
                  <a:close/>
                </a:path>
              </a:pathLst>
            </a:custGeom>
            <a:solidFill>
              <a:srgbClr val="003D60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57150"/>
              <a:ext cx="1115705" cy="5777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454370" y="6700066"/>
            <a:ext cx="2282702" cy="9325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91"/>
              </a:lnSpc>
              <a:spcBef>
                <a:spcPct val="0"/>
              </a:spcBef>
            </a:pPr>
            <a:r>
              <a:rPr lang="en-US" sz="2636">
                <a:solidFill>
                  <a:srgbClr val="FFFFFF"/>
                </a:solidFill>
                <a:latin typeface="Poppins Bold"/>
              </a:rPr>
              <a:t>CONTEXTUAL EMBEDDINGS</a:t>
            </a:r>
          </a:p>
        </p:txBody>
      </p:sp>
      <p:sp>
        <p:nvSpPr>
          <p:cNvPr id="28" name="AutoShape 28"/>
          <p:cNvSpPr/>
          <p:nvPr/>
        </p:nvSpPr>
        <p:spPr>
          <a:xfrm>
            <a:off x="3642059" y="5703886"/>
            <a:ext cx="12135741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diamond" w="lg" len="lg"/>
            <a:tailEnd type="diamond" w="lg" len="lg"/>
          </a:ln>
        </p:spPr>
      </p:sp>
      <p:sp>
        <p:nvSpPr>
          <p:cNvPr id="29" name="AutoShape 29"/>
          <p:cNvSpPr/>
          <p:nvPr/>
        </p:nvSpPr>
        <p:spPr>
          <a:xfrm>
            <a:off x="3642059" y="9643622"/>
            <a:ext cx="12135741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diamond" w="lg" len="lg"/>
            <a:tailEnd type="diamond" w="lg" len="lg"/>
          </a:ln>
        </p:spPr>
      </p:sp>
      <p:sp>
        <p:nvSpPr>
          <p:cNvPr id="30" name="AutoShape 30"/>
          <p:cNvSpPr/>
          <p:nvPr/>
        </p:nvSpPr>
        <p:spPr>
          <a:xfrm flipH="1" flipV="1">
            <a:off x="15701504" y="5722936"/>
            <a:ext cx="76297" cy="3920686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diamond" w="lg" len="lg"/>
            <a:tailEnd type="diamond" w="lg" len="lg"/>
          </a:ln>
        </p:spPr>
      </p:sp>
      <p:sp>
        <p:nvSpPr>
          <p:cNvPr id="31" name="AutoShape 31"/>
          <p:cNvSpPr/>
          <p:nvPr/>
        </p:nvSpPr>
        <p:spPr>
          <a:xfrm flipH="1" flipV="1">
            <a:off x="3661106" y="5672290"/>
            <a:ext cx="76297" cy="3920686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diamond" w="lg" len="lg"/>
            <a:tailEnd type="diamond" w="lg" len="lg"/>
          </a:ln>
        </p:spPr>
      </p:sp>
      <p:sp>
        <p:nvSpPr>
          <p:cNvPr id="32" name="TextBox 32"/>
          <p:cNvSpPr txBox="1"/>
          <p:nvPr/>
        </p:nvSpPr>
        <p:spPr>
          <a:xfrm>
            <a:off x="5046692" y="801689"/>
            <a:ext cx="8398721" cy="695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500">
                <a:solidFill>
                  <a:srgbClr val="000000"/>
                </a:solidFill>
                <a:latin typeface="League Spartan Bold"/>
              </a:rPr>
              <a:t>CONTEXTUAL EMBEDDING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995827" y="6717103"/>
            <a:ext cx="2493221" cy="2493221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74675" y="0"/>
                  </a:moveTo>
                  <a:lnTo>
                    <a:pt x="812800" y="238125"/>
                  </a:lnTo>
                  <a:lnTo>
                    <a:pt x="812800" y="574675"/>
                  </a:lnTo>
                  <a:lnTo>
                    <a:pt x="574675" y="812800"/>
                  </a:lnTo>
                  <a:lnTo>
                    <a:pt x="238125" y="812800"/>
                  </a:lnTo>
                  <a:lnTo>
                    <a:pt x="0" y="574675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574675" y="0"/>
                  </a:lnTo>
                  <a:close/>
                </a:path>
              </a:pathLst>
            </a:custGeom>
            <a:solidFill>
              <a:srgbClr val="003D6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63500" y="6350"/>
              <a:ext cx="685800" cy="742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3849844" y="685800"/>
            <a:ext cx="10555438" cy="2057400"/>
            <a:chOff x="0" y="0"/>
            <a:chExt cx="2780033" cy="54186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80033" cy="541867"/>
            </a:xfrm>
            <a:custGeom>
              <a:avLst/>
              <a:gdLst/>
              <a:ahLst/>
              <a:cxnLst/>
              <a:rect l="l" t="t" r="r" b="b"/>
              <a:pathLst>
                <a:path w="2780033" h="541867">
                  <a:moveTo>
                    <a:pt x="67478" y="0"/>
                  </a:moveTo>
                  <a:lnTo>
                    <a:pt x="2712556" y="0"/>
                  </a:lnTo>
                  <a:cubicBezTo>
                    <a:pt x="2730452" y="0"/>
                    <a:pt x="2747615" y="7109"/>
                    <a:pt x="2760270" y="19764"/>
                  </a:cubicBezTo>
                  <a:cubicBezTo>
                    <a:pt x="2772924" y="32418"/>
                    <a:pt x="2780033" y="49581"/>
                    <a:pt x="2780033" y="67478"/>
                  </a:cubicBezTo>
                  <a:lnTo>
                    <a:pt x="2780033" y="474389"/>
                  </a:lnTo>
                  <a:cubicBezTo>
                    <a:pt x="2780033" y="511656"/>
                    <a:pt x="2749822" y="541867"/>
                    <a:pt x="2712556" y="541867"/>
                  </a:cubicBezTo>
                  <a:lnTo>
                    <a:pt x="67478" y="541867"/>
                  </a:lnTo>
                  <a:cubicBezTo>
                    <a:pt x="30211" y="541867"/>
                    <a:pt x="0" y="511656"/>
                    <a:pt x="0" y="474389"/>
                  </a:cubicBezTo>
                  <a:lnTo>
                    <a:pt x="0" y="67478"/>
                  </a:lnTo>
                  <a:cubicBezTo>
                    <a:pt x="0" y="30211"/>
                    <a:pt x="30211" y="0"/>
                    <a:pt x="67478" y="0"/>
                  </a:cubicBezTo>
                  <a:close/>
                </a:path>
              </a:pathLst>
            </a:custGeom>
            <a:solidFill>
              <a:srgbClr val="FFBC00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2780033" cy="5990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489048" y="1019175"/>
            <a:ext cx="10887993" cy="22215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05"/>
              </a:lnSpc>
            </a:pPr>
            <a:r>
              <a:rPr lang="en-US" sz="4838">
                <a:solidFill>
                  <a:srgbClr val="000000"/>
                </a:solidFill>
                <a:latin typeface="League Spartan Bold"/>
              </a:rPr>
              <a:t>NAMED ENTITY RECOGNITION (NER)</a:t>
            </a:r>
          </a:p>
          <a:p>
            <a:pPr algn="ctr">
              <a:lnSpc>
                <a:spcPts val="5805"/>
              </a:lnSpc>
            </a:pPr>
            <a:endParaRPr lang="en-US" sz="4838">
              <a:solidFill>
                <a:srgbClr val="000000"/>
              </a:solidFill>
              <a:latin typeface="League Spartan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12605" y="3095625"/>
            <a:ext cx="16230600" cy="107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000000"/>
                </a:solidFill>
                <a:latin typeface="Poppins"/>
              </a:rPr>
              <a:t>The task of </a:t>
            </a:r>
            <a:r>
              <a:rPr lang="en-US" sz="3000" dirty="0">
                <a:solidFill>
                  <a:srgbClr val="000000"/>
                </a:solidFill>
                <a:latin typeface="Poppins Bold"/>
              </a:rPr>
              <a:t>identifying and classifying entities</a:t>
            </a:r>
            <a:r>
              <a:rPr lang="en-US" sz="3000" dirty="0">
                <a:solidFill>
                  <a:srgbClr val="000000"/>
                </a:solidFill>
                <a:latin typeface="Poppins"/>
              </a:rPr>
              <a:t> in text into predefined categories such as names of persons, organizations, locations, dates, etc.</a:t>
            </a:r>
          </a:p>
        </p:txBody>
      </p:sp>
      <p:sp>
        <p:nvSpPr>
          <p:cNvPr id="11" name="Freeform 11"/>
          <p:cNvSpPr/>
          <p:nvPr/>
        </p:nvSpPr>
        <p:spPr>
          <a:xfrm>
            <a:off x="-1254131" y="-690757"/>
            <a:ext cx="3840627" cy="5012238"/>
          </a:xfrm>
          <a:custGeom>
            <a:avLst/>
            <a:gdLst/>
            <a:ahLst/>
            <a:cxnLst/>
            <a:rect l="l" t="t" r="r" b="b"/>
            <a:pathLst>
              <a:path w="3840627" h="5012238">
                <a:moveTo>
                  <a:pt x="0" y="0"/>
                </a:moveTo>
                <a:lnTo>
                  <a:pt x="3840627" y="0"/>
                </a:lnTo>
                <a:lnTo>
                  <a:pt x="3840627" y="5012238"/>
                </a:lnTo>
                <a:lnTo>
                  <a:pt x="0" y="50122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flipH="1">
            <a:off x="15701504" y="-690757"/>
            <a:ext cx="3840627" cy="5012238"/>
          </a:xfrm>
          <a:custGeom>
            <a:avLst/>
            <a:gdLst/>
            <a:ahLst/>
            <a:cxnLst/>
            <a:rect l="l" t="t" r="r" b="b"/>
            <a:pathLst>
              <a:path w="3840627" h="5012238">
                <a:moveTo>
                  <a:pt x="3840627" y="0"/>
                </a:moveTo>
                <a:lnTo>
                  <a:pt x="0" y="0"/>
                </a:lnTo>
                <a:lnTo>
                  <a:pt x="0" y="5012238"/>
                </a:lnTo>
                <a:lnTo>
                  <a:pt x="3840627" y="5012238"/>
                </a:lnTo>
                <a:lnTo>
                  <a:pt x="3840627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-499604" y="9662672"/>
            <a:ext cx="19491312" cy="1115761"/>
            <a:chOff x="0" y="0"/>
            <a:chExt cx="5133514" cy="29386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133514" cy="293863"/>
            </a:xfrm>
            <a:custGeom>
              <a:avLst/>
              <a:gdLst/>
              <a:ahLst/>
              <a:cxnLst/>
              <a:rect l="l" t="t" r="r" b="b"/>
              <a:pathLst>
                <a:path w="5133514" h="293863">
                  <a:moveTo>
                    <a:pt x="0" y="0"/>
                  </a:moveTo>
                  <a:lnTo>
                    <a:pt x="5133514" y="0"/>
                  </a:lnTo>
                  <a:lnTo>
                    <a:pt x="5133514" y="293863"/>
                  </a:lnTo>
                  <a:lnTo>
                    <a:pt x="0" y="293863"/>
                  </a:lnTo>
                  <a:close/>
                </a:path>
              </a:pathLst>
            </a:custGeom>
            <a:solidFill>
              <a:srgbClr val="FFBC00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57150"/>
              <a:ext cx="5133514" cy="3510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836444" y="4794220"/>
            <a:ext cx="16406761" cy="1086782"/>
            <a:chOff x="0" y="0"/>
            <a:chExt cx="4321122" cy="286231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4321122" cy="286231"/>
            </a:xfrm>
            <a:custGeom>
              <a:avLst/>
              <a:gdLst/>
              <a:ahLst/>
              <a:cxnLst/>
              <a:rect l="l" t="t" r="r" b="b"/>
              <a:pathLst>
                <a:path w="4321122" h="286231">
                  <a:moveTo>
                    <a:pt x="25481" y="0"/>
                  </a:moveTo>
                  <a:lnTo>
                    <a:pt x="4295641" y="0"/>
                  </a:lnTo>
                  <a:cubicBezTo>
                    <a:pt x="4309714" y="0"/>
                    <a:pt x="4321122" y="11408"/>
                    <a:pt x="4321122" y="25481"/>
                  </a:cubicBezTo>
                  <a:lnTo>
                    <a:pt x="4321122" y="260750"/>
                  </a:lnTo>
                  <a:cubicBezTo>
                    <a:pt x="4321122" y="274822"/>
                    <a:pt x="4309714" y="286231"/>
                    <a:pt x="4295641" y="286231"/>
                  </a:cubicBezTo>
                  <a:lnTo>
                    <a:pt x="25481" y="286231"/>
                  </a:lnTo>
                  <a:cubicBezTo>
                    <a:pt x="11408" y="286231"/>
                    <a:pt x="0" y="274822"/>
                    <a:pt x="0" y="260750"/>
                  </a:cubicBezTo>
                  <a:lnTo>
                    <a:pt x="0" y="25481"/>
                  </a:lnTo>
                  <a:cubicBezTo>
                    <a:pt x="0" y="11408"/>
                    <a:pt x="11408" y="0"/>
                    <a:pt x="25481" y="0"/>
                  </a:cubicBezTo>
                  <a:close/>
                </a:path>
              </a:pathLst>
            </a:custGeom>
            <a:solidFill>
              <a:srgbClr val="FFBC00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85725"/>
              <a:ext cx="4321122" cy="3719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Poppins Bold"/>
                </a:rPr>
                <a:t>“ Google</a:t>
              </a:r>
              <a:r>
                <a:rPr lang="en-US" sz="3000">
                  <a:solidFill>
                    <a:srgbClr val="000000"/>
                  </a:solidFill>
                  <a:latin typeface="Poppins"/>
                </a:rPr>
                <a:t> was founded by </a:t>
              </a:r>
              <a:r>
                <a:rPr lang="en-US" sz="3000">
                  <a:solidFill>
                    <a:srgbClr val="000000"/>
                  </a:solidFill>
                  <a:latin typeface="Poppins Bold"/>
                </a:rPr>
                <a:t>Larry Page</a:t>
              </a:r>
              <a:r>
                <a:rPr lang="en-US" sz="3000">
                  <a:solidFill>
                    <a:srgbClr val="000000"/>
                  </a:solidFill>
                  <a:latin typeface="Poppins"/>
                </a:rPr>
                <a:t> and </a:t>
              </a:r>
              <a:r>
                <a:rPr lang="en-US" sz="3000">
                  <a:solidFill>
                    <a:srgbClr val="000000"/>
                  </a:solidFill>
                  <a:latin typeface="Poppins Bold"/>
                </a:rPr>
                <a:t>Sergey Brin</a:t>
              </a:r>
              <a:r>
                <a:rPr lang="en-US" sz="3000">
                  <a:solidFill>
                    <a:srgbClr val="000000"/>
                  </a:solidFill>
                  <a:latin typeface="Poppins"/>
                </a:rPr>
                <a:t> in </a:t>
              </a:r>
              <a:r>
                <a:rPr lang="en-US" sz="3000">
                  <a:solidFill>
                    <a:srgbClr val="000000"/>
                  </a:solidFill>
                  <a:latin typeface="Poppins Bold"/>
                </a:rPr>
                <a:t>California ”</a:t>
              </a:r>
            </a:p>
          </p:txBody>
        </p:sp>
      </p:grpSp>
      <p:sp>
        <p:nvSpPr>
          <p:cNvPr id="19" name="Freeform 19"/>
          <p:cNvSpPr/>
          <p:nvPr/>
        </p:nvSpPr>
        <p:spPr>
          <a:xfrm rot="1287234">
            <a:off x="3043995" y="5873684"/>
            <a:ext cx="890105" cy="1155981"/>
          </a:xfrm>
          <a:custGeom>
            <a:avLst/>
            <a:gdLst/>
            <a:ahLst/>
            <a:cxnLst/>
            <a:rect l="l" t="t" r="r" b="b"/>
            <a:pathLst>
              <a:path w="890105" h="1155981">
                <a:moveTo>
                  <a:pt x="0" y="0"/>
                </a:moveTo>
                <a:lnTo>
                  <a:pt x="890106" y="0"/>
                </a:lnTo>
                <a:lnTo>
                  <a:pt x="890106" y="1155981"/>
                </a:lnTo>
                <a:lnTo>
                  <a:pt x="0" y="115598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815429" y="7709714"/>
            <a:ext cx="2854017" cy="44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Poppins Bold"/>
              </a:rPr>
              <a:t>ORGANIZATION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6035710" y="6529778"/>
            <a:ext cx="2493221" cy="2493221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74675" y="0"/>
                  </a:moveTo>
                  <a:lnTo>
                    <a:pt x="812800" y="238125"/>
                  </a:lnTo>
                  <a:lnTo>
                    <a:pt x="812800" y="574675"/>
                  </a:lnTo>
                  <a:lnTo>
                    <a:pt x="574675" y="812800"/>
                  </a:lnTo>
                  <a:lnTo>
                    <a:pt x="238125" y="812800"/>
                  </a:lnTo>
                  <a:lnTo>
                    <a:pt x="0" y="574675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574675" y="0"/>
                  </a:lnTo>
                  <a:close/>
                </a:path>
              </a:pathLst>
            </a:custGeom>
            <a:solidFill>
              <a:srgbClr val="003D60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63500" y="6350"/>
              <a:ext cx="685800" cy="742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5855312" y="7522389"/>
            <a:ext cx="2854017" cy="44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Poppins Bold"/>
              </a:rPr>
              <a:t>PERSON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11075593" y="6529778"/>
            <a:ext cx="2493221" cy="2493221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74675" y="0"/>
                  </a:moveTo>
                  <a:lnTo>
                    <a:pt x="812800" y="238125"/>
                  </a:lnTo>
                  <a:lnTo>
                    <a:pt x="812800" y="574675"/>
                  </a:lnTo>
                  <a:lnTo>
                    <a:pt x="574675" y="812800"/>
                  </a:lnTo>
                  <a:lnTo>
                    <a:pt x="238125" y="812800"/>
                  </a:lnTo>
                  <a:lnTo>
                    <a:pt x="0" y="574675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574675" y="0"/>
                  </a:lnTo>
                  <a:close/>
                </a:path>
              </a:pathLst>
            </a:custGeom>
            <a:solidFill>
              <a:srgbClr val="003D60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63500" y="6350"/>
              <a:ext cx="685800" cy="742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10895194" y="7522389"/>
            <a:ext cx="2854017" cy="44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Poppins Bold"/>
              </a:rPr>
              <a:t>PERSON</a:t>
            </a:r>
          </a:p>
        </p:txBody>
      </p:sp>
      <p:grpSp>
        <p:nvGrpSpPr>
          <p:cNvPr id="29" name="Group 29"/>
          <p:cNvGrpSpPr/>
          <p:nvPr/>
        </p:nvGrpSpPr>
        <p:grpSpPr>
          <a:xfrm>
            <a:off x="15614381" y="6451675"/>
            <a:ext cx="2493221" cy="2493221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74675" y="0"/>
                  </a:moveTo>
                  <a:lnTo>
                    <a:pt x="812800" y="238125"/>
                  </a:lnTo>
                  <a:lnTo>
                    <a:pt x="812800" y="574675"/>
                  </a:lnTo>
                  <a:lnTo>
                    <a:pt x="574675" y="812800"/>
                  </a:lnTo>
                  <a:lnTo>
                    <a:pt x="238125" y="812800"/>
                  </a:lnTo>
                  <a:lnTo>
                    <a:pt x="0" y="574675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574675" y="0"/>
                  </a:lnTo>
                  <a:close/>
                </a:path>
              </a:pathLst>
            </a:custGeom>
            <a:solidFill>
              <a:srgbClr val="003D60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63500" y="6350"/>
              <a:ext cx="685800" cy="742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15433983" y="7444285"/>
            <a:ext cx="2854017" cy="44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Poppins Bold"/>
              </a:rPr>
              <a:t>LOCATION</a:t>
            </a:r>
          </a:p>
        </p:txBody>
      </p:sp>
      <p:sp>
        <p:nvSpPr>
          <p:cNvPr id="33" name="Freeform 33"/>
          <p:cNvSpPr/>
          <p:nvPr/>
        </p:nvSpPr>
        <p:spPr>
          <a:xfrm rot="1287234">
            <a:off x="7862375" y="5624946"/>
            <a:ext cx="890105" cy="1155981"/>
          </a:xfrm>
          <a:custGeom>
            <a:avLst/>
            <a:gdLst/>
            <a:ahLst/>
            <a:cxnLst/>
            <a:rect l="l" t="t" r="r" b="b"/>
            <a:pathLst>
              <a:path w="890105" h="1155981">
                <a:moveTo>
                  <a:pt x="0" y="0"/>
                </a:moveTo>
                <a:lnTo>
                  <a:pt x="890105" y="0"/>
                </a:lnTo>
                <a:lnTo>
                  <a:pt x="890105" y="1155980"/>
                </a:lnTo>
                <a:lnTo>
                  <a:pt x="0" y="115598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34" name="Freeform 34"/>
          <p:cNvSpPr/>
          <p:nvPr/>
        </p:nvSpPr>
        <p:spPr>
          <a:xfrm rot="-1486754">
            <a:off x="10756661" y="5624946"/>
            <a:ext cx="890105" cy="1155981"/>
          </a:xfrm>
          <a:custGeom>
            <a:avLst/>
            <a:gdLst/>
            <a:ahLst/>
            <a:cxnLst/>
            <a:rect l="l" t="t" r="r" b="b"/>
            <a:pathLst>
              <a:path w="890105" h="1155981">
                <a:moveTo>
                  <a:pt x="0" y="0"/>
                </a:moveTo>
                <a:lnTo>
                  <a:pt x="890105" y="0"/>
                </a:lnTo>
                <a:lnTo>
                  <a:pt x="890105" y="1155980"/>
                </a:lnTo>
                <a:lnTo>
                  <a:pt x="0" y="115598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35" name="Freeform 35"/>
          <p:cNvSpPr/>
          <p:nvPr/>
        </p:nvSpPr>
        <p:spPr>
          <a:xfrm rot="-2376992">
            <a:off x="14988930" y="5635530"/>
            <a:ext cx="890105" cy="1155981"/>
          </a:xfrm>
          <a:custGeom>
            <a:avLst/>
            <a:gdLst/>
            <a:ahLst/>
            <a:cxnLst/>
            <a:rect l="l" t="t" r="r" b="b"/>
            <a:pathLst>
              <a:path w="890105" h="1155981">
                <a:moveTo>
                  <a:pt x="0" y="0"/>
                </a:moveTo>
                <a:lnTo>
                  <a:pt x="890105" y="0"/>
                </a:lnTo>
                <a:lnTo>
                  <a:pt x="890105" y="1155981"/>
                </a:lnTo>
                <a:lnTo>
                  <a:pt x="0" y="115598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3849844" y="685800"/>
            <a:ext cx="10555438" cy="2057400"/>
            <a:chOff x="0" y="0"/>
            <a:chExt cx="2780033" cy="5418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780033" cy="541867"/>
            </a:xfrm>
            <a:custGeom>
              <a:avLst/>
              <a:gdLst/>
              <a:ahLst/>
              <a:cxnLst/>
              <a:rect l="l" t="t" r="r" b="b"/>
              <a:pathLst>
                <a:path w="2780033" h="541867">
                  <a:moveTo>
                    <a:pt x="67478" y="0"/>
                  </a:moveTo>
                  <a:lnTo>
                    <a:pt x="2712556" y="0"/>
                  </a:lnTo>
                  <a:cubicBezTo>
                    <a:pt x="2730452" y="0"/>
                    <a:pt x="2747615" y="7109"/>
                    <a:pt x="2760270" y="19764"/>
                  </a:cubicBezTo>
                  <a:cubicBezTo>
                    <a:pt x="2772924" y="32418"/>
                    <a:pt x="2780033" y="49581"/>
                    <a:pt x="2780033" y="67478"/>
                  </a:cubicBezTo>
                  <a:lnTo>
                    <a:pt x="2780033" y="474389"/>
                  </a:lnTo>
                  <a:cubicBezTo>
                    <a:pt x="2780033" y="511656"/>
                    <a:pt x="2749822" y="541867"/>
                    <a:pt x="2712556" y="541867"/>
                  </a:cubicBezTo>
                  <a:lnTo>
                    <a:pt x="67478" y="541867"/>
                  </a:lnTo>
                  <a:cubicBezTo>
                    <a:pt x="30211" y="541867"/>
                    <a:pt x="0" y="511656"/>
                    <a:pt x="0" y="474389"/>
                  </a:cubicBezTo>
                  <a:lnTo>
                    <a:pt x="0" y="67478"/>
                  </a:lnTo>
                  <a:cubicBezTo>
                    <a:pt x="0" y="30211"/>
                    <a:pt x="30211" y="0"/>
                    <a:pt x="67478" y="0"/>
                  </a:cubicBezTo>
                  <a:close/>
                </a:path>
              </a:pathLst>
            </a:custGeom>
            <a:solidFill>
              <a:srgbClr val="FFBC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2780033" cy="5990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265300" y="1205739"/>
            <a:ext cx="9724527" cy="1975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85"/>
              </a:lnSpc>
            </a:pPr>
            <a:r>
              <a:rPr lang="en-US" sz="4321">
                <a:solidFill>
                  <a:srgbClr val="000000"/>
                </a:solidFill>
                <a:latin typeface="League Spartan Bold"/>
              </a:rPr>
              <a:t>NATURAL LANGUAGE INFERENCE (NLI)</a:t>
            </a:r>
          </a:p>
          <a:p>
            <a:pPr algn="ctr">
              <a:lnSpc>
                <a:spcPts val="5185"/>
              </a:lnSpc>
            </a:pPr>
            <a:endParaRPr lang="en-US" sz="4321">
              <a:solidFill>
                <a:srgbClr val="000000"/>
              </a:solidFill>
              <a:latin typeface="League Spartan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12605" y="3095625"/>
            <a:ext cx="16230600" cy="107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Poppins"/>
              </a:rPr>
              <a:t>Commonly known as</a:t>
            </a:r>
            <a:r>
              <a:rPr lang="en-US" sz="3000">
                <a:solidFill>
                  <a:srgbClr val="000000"/>
                </a:solidFill>
                <a:latin typeface="Poppins Bold"/>
              </a:rPr>
              <a:t> Recognizing Textual Entailment</a:t>
            </a:r>
            <a:r>
              <a:rPr lang="en-US" sz="3000">
                <a:solidFill>
                  <a:srgbClr val="000000"/>
                </a:solidFill>
                <a:latin typeface="Poppins"/>
              </a:rPr>
              <a:t> (RTE),  the task of determining the logical relationship between two sentences.</a:t>
            </a:r>
          </a:p>
        </p:txBody>
      </p:sp>
      <p:sp>
        <p:nvSpPr>
          <p:cNvPr id="8" name="Freeform 8"/>
          <p:cNvSpPr/>
          <p:nvPr/>
        </p:nvSpPr>
        <p:spPr>
          <a:xfrm>
            <a:off x="-1254131" y="-690757"/>
            <a:ext cx="3840627" cy="5012238"/>
          </a:xfrm>
          <a:custGeom>
            <a:avLst/>
            <a:gdLst/>
            <a:ahLst/>
            <a:cxnLst/>
            <a:rect l="l" t="t" r="r" b="b"/>
            <a:pathLst>
              <a:path w="3840627" h="5012238">
                <a:moveTo>
                  <a:pt x="0" y="0"/>
                </a:moveTo>
                <a:lnTo>
                  <a:pt x="3840627" y="0"/>
                </a:lnTo>
                <a:lnTo>
                  <a:pt x="3840627" y="5012238"/>
                </a:lnTo>
                <a:lnTo>
                  <a:pt x="0" y="50122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H="1">
            <a:off x="15701504" y="-690757"/>
            <a:ext cx="3840627" cy="5012238"/>
          </a:xfrm>
          <a:custGeom>
            <a:avLst/>
            <a:gdLst/>
            <a:ahLst/>
            <a:cxnLst/>
            <a:rect l="l" t="t" r="r" b="b"/>
            <a:pathLst>
              <a:path w="3840627" h="5012238">
                <a:moveTo>
                  <a:pt x="3840627" y="0"/>
                </a:moveTo>
                <a:lnTo>
                  <a:pt x="0" y="0"/>
                </a:lnTo>
                <a:lnTo>
                  <a:pt x="0" y="5012238"/>
                </a:lnTo>
                <a:lnTo>
                  <a:pt x="3840627" y="5012238"/>
                </a:lnTo>
                <a:lnTo>
                  <a:pt x="3840627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-499604" y="9662672"/>
            <a:ext cx="19491312" cy="1115761"/>
            <a:chOff x="0" y="0"/>
            <a:chExt cx="5133514" cy="29386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133514" cy="293863"/>
            </a:xfrm>
            <a:custGeom>
              <a:avLst/>
              <a:gdLst/>
              <a:ahLst/>
              <a:cxnLst/>
              <a:rect l="l" t="t" r="r" b="b"/>
              <a:pathLst>
                <a:path w="5133514" h="293863">
                  <a:moveTo>
                    <a:pt x="0" y="0"/>
                  </a:moveTo>
                  <a:lnTo>
                    <a:pt x="5133514" y="0"/>
                  </a:lnTo>
                  <a:lnTo>
                    <a:pt x="5133514" y="293863"/>
                  </a:lnTo>
                  <a:lnTo>
                    <a:pt x="0" y="293863"/>
                  </a:lnTo>
                  <a:close/>
                </a:path>
              </a:pathLst>
            </a:custGeom>
            <a:solidFill>
              <a:srgbClr val="FFBC00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5133514" cy="3510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73218" y="5126104"/>
            <a:ext cx="5855670" cy="3104801"/>
            <a:chOff x="0" y="0"/>
            <a:chExt cx="2047099" cy="108541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047099" cy="1085415"/>
            </a:xfrm>
            <a:custGeom>
              <a:avLst/>
              <a:gdLst/>
              <a:ahLst/>
              <a:cxnLst/>
              <a:rect l="l" t="t" r="r" b="b"/>
              <a:pathLst>
                <a:path w="2047099" h="1085415">
                  <a:moveTo>
                    <a:pt x="33053" y="0"/>
                  </a:moveTo>
                  <a:lnTo>
                    <a:pt x="2014046" y="0"/>
                  </a:lnTo>
                  <a:cubicBezTo>
                    <a:pt x="2022812" y="0"/>
                    <a:pt x="2031219" y="3482"/>
                    <a:pt x="2037418" y="9681"/>
                  </a:cubicBezTo>
                  <a:cubicBezTo>
                    <a:pt x="2043617" y="15880"/>
                    <a:pt x="2047099" y="24287"/>
                    <a:pt x="2047099" y="33053"/>
                  </a:cubicBezTo>
                  <a:lnTo>
                    <a:pt x="2047099" y="1052362"/>
                  </a:lnTo>
                  <a:cubicBezTo>
                    <a:pt x="2047099" y="1061129"/>
                    <a:pt x="2043617" y="1069536"/>
                    <a:pt x="2037418" y="1075734"/>
                  </a:cubicBezTo>
                  <a:cubicBezTo>
                    <a:pt x="2031219" y="1081933"/>
                    <a:pt x="2022812" y="1085415"/>
                    <a:pt x="2014046" y="1085415"/>
                  </a:cubicBezTo>
                  <a:lnTo>
                    <a:pt x="33053" y="1085415"/>
                  </a:lnTo>
                  <a:cubicBezTo>
                    <a:pt x="24287" y="1085415"/>
                    <a:pt x="15880" y="1081933"/>
                    <a:pt x="9681" y="1075734"/>
                  </a:cubicBezTo>
                  <a:cubicBezTo>
                    <a:pt x="3482" y="1069536"/>
                    <a:pt x="0" y="1061129"/>
                    <a:pt x="0" y="1052362"/>
                  </a:cubicBezTo>
                  <a:lnTo>
                    <a:pt x="0" y="33053"/>
                  </a:lnTo>
                  <a:cubicBezTo>
                    <a:pt x="0" y="24287"/>
                    <a:pt x="3482" y="15880"/>
                    <a:pt x="9681" y="9681"/>
                  </a:cubicBezTo>
                  <a:cubicBezTo>
                    <a:pt x="15880" y="3482"/>
                    <a:pt x="24287" y="0"/>
                    <a:pt x="33053" y="0"/>
                  </a:cubicBezTo>
                  <a:close/>
                </a:path>
              </a:pathLst>
            </a:custGeom>
            <a:solidFill>
              <a:srgbClr val="FFBC00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57150"/>
              <a:ext cx="2047099" cy="11425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989480" y="4799320"/>
            <a:ext cx="4043160" cy="713230"/>
            <a:chOff x="0" y="0"/>
            <a:chExt cx="1413459" cy="24934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413459" cy="249340"/>
            </a:xfrm>
            <a:custGeom>
              <a:avLst/>
              <a:gdLst/>
              <a:ahLst/>
              <a:cxnLst/>
              <a:rect l="l" t="t" r="r" b="b"/>
              <a:pathLst>
                <a:path w="1413459" h="249340">
                  <a:moveTo>
                    <a:pt x="0" y="0"/>
                  </a:moveTo>
                  <a:lnTo>
                    <a:pt x="1413459" y="0"/>
                  </a:lnTo>
                  <a:lnTo>
                    <a:pt x="1413459" y="249340"/>
                  </a:lnTo>
                  <a:lnTo>
                    <a:pt x="0" y="249340"/>
                  </a:lnTo>
                  <a:close/>
                </a:path>
              </a:pathLst>
            </a:custGeom>
            <a:solidFill>
              <a:srgbClr val="003D60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57150"/>
              <a:ext cx="1413459" cy="3064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999798" y="4859700"/>
            <a:ext cx="2282702" cy="4661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91"/>
              </a:lnSpc>
              <a:spcBef>
                <a:spcPct val="0"/>
              </a:spcBef>
            </a:pPr>
            <a:r>
              <a:rPr lang="en-US" sz="2636">
                <a:solidFill>
                  <a:srgbClr val="FFFFFF"/>
                </a:solidFill>
                <a:latin typeface="Poppins Bold"/>
              </a:rPr>
              <a:t>ENTAILMENT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70348" y="5726012"/>
            <a:ext cx="5481423" cy="176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000000"/>
                </a:solidFill>
                <a:latin typeface="Poppins"/>
              </a:rPr>
              <a:t>The truth of one sentence implies the truth of the other (e.g., "A dog is running" entails "An animal is running").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6199728" y="5126104"/>
            <a:ext cx="5855670" cy="3104801"/>
            <a:chOff x="0" y="0"/>
            <a:chExt cx="2047099" cy="1085415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2047099" cy="1085415"/>
            </a:xfrm>
            <a:custGeom>
              <a:avLst/>
              <a:gdLst/>
              <a:ahLst/>
              <a:cxnLst/>
              <a:rect l="l" t="t" r="r" b="b"/>
              <a:pathLst>
                <a:path w="2047099" h="1085415">
                  <a:moveTo>
                    <a:pt x="33053" y="0"/>
                  </a:moveTo>
                  <a:lnTo>
                    <a:pt x="2014046" y="0"/>
                  </a:lnTo>
                  <a:cubicBezTo>
                    <a:pt x="2022812" y="0"/>
                    <a:pt x="2031219" y="3482"/>
                    <a:pt x="2037418" y="9681"/>
                  </a:cubicBezTo>
                  <a:cubicBezTo>
                    <a:pt x="2043617" y="15880"/>
                    <a:pt x="2047099" y="24287"/>
                    <a:pt x="2047099" y="33053"/>
                  </a:cubicBezTo>
                  <a:lnTo>
                    <a:pt x="2047099" y="1052362"/>
                  </a:lnTo>
                  <a:cubicBezTo>
                    <a:pt x="2047099" y="1061129"/>
                    <a:pt x="2043617" y="1069536"/>
                    <a:pt x="2037418" y="1075734"/>
                  </a:cubicBezTo>
                  <a:cubicBezTo>
                    <a:pt x="2031219" y="1081933"/>
                    <a:pt x="2022812" y="1085415"/>
                    <a:pt x="2014046" y="1085415"/>
                  </a:cubicBezTo>
                  <a:lnTo>
                    <a:pt x="33053" y="1085415"/>
                  </a:lnTo>
                  <a:cubicBezTo>
                    <a:pt x="24287" y="1085415"/>
                    <a:pt x="15880" y="1081933"/>
                    <a:pt x="9681" y="1075734"/>
                  </a:cubicBezTo>
                  <a:cubicBezTo>
                    <a:pt x="3482" y="1069536"/>
                    <a:pt x="0" y="1061129"/>
                    <a:pt x="0" y="1052362"/>
                  </a:cubicBezTo>
                  <a:lnTo>
                    <a:pt x="0" y="33053"/>
                  </a:lnTo>
                  <a:cubicBezTo>
                    <a:pt x="0" y="24287"/>
                    <a:pt x="3482" y="15880"/>
                    <a:pt x="9681" y="9681"/>
                  </a:cubicBezTo>
                  <a:cubicBezTo>
                    <a:pt x="15880" y="3482"/>
                    <a:pt x="24287" y="0"/>
                    <a:pt x="33053" y="0"/>
                  </a:cubicBezTo>
                  <a:close/>
                </a:path>
              </a:pathLst>
            </a:custGeom>
            <a:solidFill>
              <a:srgbClr val="FFBC00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57150"/>
              <a:ext cx="2047099" cy="11425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7115990" y="4799320"/>
            <a:ext cx="4043160" cy="713230"/>
            <a:chOff x="0" y="0"/>
            <a:chExt cx="1413459" cy="24934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413459" cy="249340"/>
            </a:xfrm>
            <a:custGeom>
              <a:avLst/>
              <a:gdLst/>
              <a:ahLst/>
              <a:cxnLst/>
              <a:rect l="l" t="t" r="r" b="b"/>
              <a:pathLst>
                <a:path w="1413459" h="249340">
                  <a:moveTo>
                    <a:pt x="0" y="0"/>
                  </a:moveTo>
                  <a:lnTo>
                    <a:pt x="1413459" y="0"/>
                  </a:lnTo>
                  <a:lnTo>
                    <a:pt x="1413459" y="249340"/>
                  </a:lnTo>
                  <a:lnTo>
                    <a:pt x="0" y="249340"/>
                  </a:lnTo>
                  <a:close/>
                </a:path>
              </a:pathLst>
            </a:custGeom>
            <a:solidFill>
              <a:srgbClr val="003D60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57150"/>
              <a:ext cx="1413459" cy="3064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7751239" y="4859700"/>
            <a:ext cx="3032842" cy="4661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91"/>
              </a:lnSpc>
              <a:spcBef>
                <a:spcPct val="0"/>
              </a:spcBef>
            </a:pPr>
            <a:r>
              <a:rPr lang="en-US" sz="2636">
                <a:solidFill>
                  <a:srgbClr val="FFFFFF"/>
                </a:solidFill>
                <a:latin typeface="Poppins Bold"/>
              </a:rPr>
              <a:t>CONTRADICTION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6396859" y="5726012"/>
            <a:ext cx="5481423" cy="176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000000"/>
                </a:solidFill>
                <a:latin typeface="Poppins"/>
              </a:rPr>
              <a:t>One sentence contradicts the other (e.g., "A dog is running" contradicts "No animals are running").</a:t>
            </a:r>
          </a:p>
        </p:txBody>
      </p:sp>
      <p:grpSp>
        <p:nvGrpSpPr>
          <p:cNvPr id="29" name="Group 29"/>
          <p:cNvGrpSpPr/>
          <p:nvPr/>
        </p:nvGrpSpPr>
        <p:grpSpPr>
          <a:xfrm>
            <a:off x="12326239" y="5086415"/>
            <a:ext cx="5855670" cy="3104801"/>
            <a:chOff x="0" y="0"/>
            <a:chExt cx="2047099" cy="1085415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047099" cy="1085415"/>
            </a:xfrm>
            <a:custGeom>
              <a:avLst/>
              <a:gdLst/>
              <a:ahLst/>
              <a:cxnLst/>
              <a:rect l="l" t="t" r="r" b="b"/>
              <a:pathLst>
                <a:path w="2047099" h="1085415">
                  <a:moveTo>
                    <a:pt x="33053" y="0"/>
                  </a:moveTo>
                  <a:lnTo>
                    <a:pt x="2014046" y="0"/>
                  </a:lnTo>
                  <a:cubicBezTo>
                    <a:pt x="2022812" y="0"/>
                    <a:pt x="2031219" y="3482"/>
                    <a:pt x="2037418" y="9681"/>
                  </a:cubicBezTo>
                  <a:cubicBezTo>
                    <a:pt x="2043617" y="15880"/>
                    <a:pt x="2047099" y="24287"/>
                    <a:pt x="2047099" y="33053"/>
                  </a:cubicBezTo>
                  <a:lnTo>
                    <a:pt x="2047099" y="1052362"/>
                  </a:lnTo>
                  <a:cubicBezTo>
                    <a:pt x="2047099" y="1061129"/>
                    <a:pt x="2043617" y="1069536"/>
                    <a:pt x="2037418" y="1075734"/>
                  </a:cubicBezTo>
                  <a:cubicBezTo>
                    <a:pt x="2031219" y="1081933"/>
                    <a:pt x="2022812" y="1085415"/>
                    <a:pt x="2014046" y="1085415"/>
                  </a:cubicBezTo>
                  <a:lnTo>
                    <a:pt x="33053" y="1085415"/>
                  </a:lnTo>
                  <a:cubicBezTo>
                    <a:pt x="24287" y="1085415"/>
                    <a:pt x="15880" y="1081933"/>
                    <a:pt x="9681" y="1075734"/>
                  </a:cubicBezTo>
                  <a:cubicBezTo>
                    <a:pt x="3482" y="1069536"/>
                    <a:pt x="0" y="1061129"/>
                    <a:pt x="0" y="1052362"/>
                  </a:cubicBezTo>
                  <a:lnTo>
                    <a:pt x="0" y="33053"/>
                  </a:lnTo>
                  <a:cubicBezTo>
                    <a:pt x="0" y="24287"/>
                    <a:pt x="3482" y="15880"/>
                    <a:pt x="9681" y="9681"/>
                  </a:cubicBezTo>
                  <a:cubicBezTo>
                    <a:pt x="15880" y="3482"/>
                    <a:pt x="24287" y="0"/>
                    <a:pt x="33053" y="0"/>
                  </a:cubicBezTo>
                  <a:close/>
                </a:path>
              </a:pathLst>
            </a:custGeom>
            <a:solidFill>
              <a:srgbClr val="FFBC00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047099" cy="11425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13242500" y="4759631"/>
            <a:ext cx="4043160" cy="713230"/>
            <a:chOff x="0" y="0"/>
            <a:chExt cx="1413459" cy="24934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1413459" cy="249340"/>
            </a:xfrm>
            <a:custGeom>
              <a:avLst/>
              <a:gdLst/>
              <a:ahLst/>
              <a:cxnLst/>
              <a:rect l="l" t="t" r="r" b="b"/>
              <a:pathLst>
                <a:path w="1413459" h="249340">
                  <a:moveTo>
                    <a:pt x="0" y="0"/>
                  </a:moveTo>
                  <a:lnTo>
                    <a:pt x="1413459" y="0"/>
                  </a:lnTo>
                  <a:lnTo>
                    <a:pt x="1413459" y="249340"/>
                  </a:lnTo>
                  <a:lnTo>
                    <a:pt x="0" y="249340"/>
                  </a:lnTo>
                  <a:close/>
                </a:path>
              </a:pathLst>
            </a:custGeom>
            <a:solidFill>
              <a:srgbClr val="003D60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0" y="-57150"/>
              <a:ext cx="1413459" cy="3064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5" name="TextBox 35"/>
          <p:cNvSpPr txBox="1"/>
          <p:nvPr/>
        </p:nvSpPr>
        <p:spPr>
          <a:xfrm>
            <a:off x="14112723" y="4820011"/>
            <a:ext cx="2282702" cy="4661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91"/>
              </a:lnSpc>
              <a:spcBef>
                <a:spcPct val="0"/>
              </a:spcBef>
            </a:pPr>
            <a:r>
              <a:rPr lang="en-US" sz="2636">
                <a:solidFill>
                  <a:srgbClr val="FFFFFF"/>
                </a:solidFill>
                <a:latin typeface="Poppins Bold"/>
              </a:rPr>
              <a:t>NEUTRAL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2523369" y="5686323"/>
            <a:ext cx="5481423" cy="176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2500" dirty="0">
                <a:solidFill>
                  <a:srgbClr val="000000"/>
                </a:solidFill>
                <a:latin typeface="Poppins"/>
              </a:rPr>
              <a:t> The truth of one sentence does not affect the truth of the other (e.g., "A dog is running" and "It is raining" are unrelated).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849844" y="125414"/>
            <a:ext cx="10555438" cy="2057400"/>
            <a:chOff x="0" y="0"/>
            <a:chExt cx="2780033" cy="5418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80033" cy="541867"/>
            </a:xfrm>
            <a:custGeom>
              <a:avLst/>
              <a:gdLst/>
              <a:ahLst/>
              <a:cxnLst/>
              <a:rect l="l" t="t" r="r" b="b"/>
              <a:pathLst>
                <a:path w="2780033" h="541867">
                  <a:moveTo>
                    <a:pt x="67478" y="0"/>
                  </a:moveTo>
                  <a:lnTo>
                    <a:pt x="2712556" y="0"/>
                  </a:lnTo>
                  <a:cubicBezTo>
                    <a:pt x="2730452" y="0"/>
                    <a:pt x="2747615" y="7109"/>
                    <a:pt x="2760270" y="19764"/>
                  </a:cubicBezTo>
                  <a:cubicBezTo>
                    <a:pt x="2772924" y="32418"/>
                    <a:pt x="2780033" y="49581"/>
                    <a:pt x="2780033" y="67478"/>
                  </a:cubicBezTo>
                  <a:lnTo>
                    <a:pt x="2780033" y="474389"/>
                  </a:lnTo>
                  <a:cubicBezTo>
                    <a:pt x="2780033" y="511656"/>
                    <a:pt x="2749822" y="541867"/>
                    <a:pt x="2712556" y="541867"/>
                  </a:cubicBezTo>
                  <a:lnTo>
                    <a:pt x="67478" y="541867"/>
                  </a:lnTo>
                  <a:cubicBezTo>
                    <a:pt x="30211" y="541867"/>
                    <a:pt x="0" y="511656"/>
                    <a:pt x="0" y="474389"/>
                  </a:cubicBezTo>
                  <a:lnTo>
                    <a:pt x="0" y="67478"/>
                  </a:lnTo>
                  <a:cubicBezTo>
                    <a:pt x="0" y="30211"/>
                    <a:pt x="30211" y="0"/>
                    <a:pt x="67478" y="0"/>
                  </a:cubicBezTo>
                  <a:close/>
                </a:path>
              </a:pathLst>
            </a:custGeom>
            <a:solidFill>
              <a:srgbClr val="FFBC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780033" cy="5990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-1254131" y="-690757"/>
            <a:ext cx="3840627" cy="5012238"/>
          </a:xfrm>
          <a:custGeom>
            <a:avLst/>
            <a:gdLst/>
            <a:ahLst/>
            <a:cxnLst/>
            <a:rect l="l" t="t" r="r" b="b"/>
            <a:pathLst>
              <a:path w="3840627" h="5012238">
                <a:moveTo>
                  <a:pt x="0" y="0"/>
                </a:moveTo>
                <a:lnTo>
                  <a:pt x="3840627" y="0"/>
                </a:lnTo>
                <a:lnTo>
                  <a:pt x="3840627" y="5012238"/>
                </a:lnTo>
                <a:lnTo>
                  <a:pt x="0" y="50122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>
            <a:off x="15701504" y="-690757"/>
            <a:ext cx="3840627" cy="5012238"/>
          </a:xfrm>
          <a:custGeom>
            <a:avLst/>
            <a:gdLst/>
            <a:ahLst/>
            <a:cxnLst/>
            <a:rect l="l" t="t" r="r" b="b"/>
            <a:pathLst>
              <a:path w="3840627" h="5012238">
                <a:moveTo>
                  <a:pt x="3840627" y="0"/>
                </a:moveTo>
                <a:lnTo>
                  <a:pt x="0" y="0"/>
                </a:lnTo>
                <a:lnTo>
                  <a:pt x="0" y="5012238"/>
                </a:lnTo>
                <a:lnTo>
                  <a:pt x="3840627" y="5012238"/>
                </a:lnTo>
                <a:lnTo>
                  <a:pt x="384062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-499604" y="9662672"/>
            <a:ext cx="19491312" cy="1115761"/>
            <a:chOff x="0" y="0"/>
            <a:chExt cx="5133514" cy="29386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133514" cy="293863"/>
            </a:xfrm>
            <a:custGeom>
              <a:avLst/>
              <a:gdLst/>
              <a:ahLst/>
              <a:cxnLst/>
              <a:rect l="l" t="t" r="r" b="b"/>
              <a:pathLst>
                <a:path w="5133514" h="293863">
                  <a:moveTo>
                    <a:pt x="0" y="0"/>
                  </a:moveTo>
                  <a:lnTo>
                    <a:pt x="5133514" y="0"/>
                  </a:lnTo>
                  <a:lnTo>
                    <a:pt x="5133514" y="293863"/>
                  </a:lnTo>
                  <a:lnTo>
                    <a:pt x="0" y="293863"/>
                  </a:lnTo>
                  <a:close/>
                </a:path>
              </a:pathLst>
            </a:custGeom>
            <a:solidFill>
              <a:srgbClr val="FFBC00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5133514" cy="3510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2160638" y="3058122"/>
            <a:ext cx="10578828" cy="713230"/>
            <a:chOff x="0" y="0"/>
            <a:chExt cx="3698280" cy="2493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698280" cy="249340"/>
            </a:xfrm>
            <a:custGeom>
              <a:avLst/>
              <a:gdLst/>
              <a:ahLst/>
              <a:cxnLst/>
              <a:rect l="l" t="t" r="r" b="b"/>
              <a:pathLst>
                <a:path w="3698280" h="249340">
                  <a:moveTo>
                    <a:pt x="18296" y="0"/>
                  </a:moveTo>
                  <a:lnTo>
                    <a:pt x="3679985" y="0"/>
                  </a:lnTo>
                  <a:cubicBezTo>
                    <a:pt x="3684837" y="0"/>
                    <a:pt x="3689491" y="1928"/>
                    <a:pt x="3692922" y="5359"/>
                  </a:cubicBezTo>
                  <a:cubicBezTo>
                    <a:pt x="3696353" y="8790"/>
                    <a:pt x="3698280" y="13443"/>
                    <a:pt x="3698280" y="18296"/>
                  </a:cubicBezTo>
                  <a:lnTo>
                    <a:pt x="3698280" y="231044"/>
                  </a:lnTo>
                  <a:cubicBezTo>
                    <a:pt x="3698280" y="235896"/>
                    <a:pt x="3696353" y="240550"/>
                    <a:pt x="3692922" y="243981"/>
                  </a:cubicBezTo>
                  <a:cubicBezTo>
                    <a:pt x="3689491" y="247412"/>
                    <a:pt x="3684837" y="249340"/>
                    <a:pt x="3679985" y="249340"/>
                  </a:cubicBezTo>
                  <a:lnTo>
                    <a:pt x="18296" y="249340"/>
                  </a:lnTo>
                  <a:cubicBezTo>
                    <a:pt x="13443" y="249340"/>
                    <a:pt x="8790" y="247412"/>
                    <a:pt x="5359" y="243981"/>
                  </a:cubicBezTo>
                  <a:cubicBezTo>
                    <a:pt x="1928" y="240550"/>
                    <a:pt x="0" y="235896"/>
                    <a:pt x="0" y="231044"/>
                  </a:cubicBezTo>
                  <a:lnTo>
                    <a:pt x="0" y="18296"/>
                  </a:lnTo>
                  <a:cubicBezTo>
                    <a:pt x="0" y="13443"/>
                    <a:pt x="1928" y="8790"/>
                    <a:pt x="5359" y="5359"/>
                  </a:cubicBezTo>
                  <a:cubicBezTo>
                    <a:pt x="8790" y="1928"/>
                    <a:pt x="13443" y="0"/>
                    <a:pt x="18296" y="0"/>
                  </a:cubicBezTo>
                  <a:close/>
                </a:path>
              </a:pathLst>
            </a:custGeom>
            <a:solidFill>
              <a:srgbClr val="FFBC00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3698280" cy="3064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564916" y="3058122"/>
            <a:ext cx="3191443" cy="713230"/>
            <a:chOff x="0" y="0"/>
            <a:chExt cx="1115705" cy="24934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115705" cy="249340"/>
            </a:xfrm>
            <a:custGeom>
              <a:avLst/>
              <a:gdLst/>
              <a:ahLst/>
              <a:cxnLst/>
              <a:rect l="l" t="t" r="r" b="b"/>
              <a:pathLst>
                <a:path w="1115705" h="249340">
                  <a:moveTo>
                    <a:pt x="0" y="0"/>
                  </a:moveTo>
                  <a:lnTo>
                    <a:pt x="1115705" y="0"/>
                  </a:lnTo>
                  <a:lnTo>
                    <a:pt x="1115705" y="249340"/>
                  </a:lnTo>
                  <a:lnTo>
                    <a:pt x="0" y="249340"/>
                  </a:lnTo>
                  <a:close/>
                </a:path>
              </a:pathLst>
            </a:custGeom>
            <a:solidFill>
              <a:srgbClr val="003D60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57150"/>
              <a:ext cx="1115705" cy="3064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2413227" y="4670012"/>
            <a:ext cx="16230600" cy="107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Poppins Italics"/>
              </a:rPr>
              <a:t>"The chef cooked a delicious meal."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endParaRPr lang="en-US" sz="3000">
              <a:solidFill>
                <a:srgbClr val="000000"/>
              </a:solidFill>
              <a:latin typeface="Poppins Italics"/>
            </a:endParaRPr>
          </a:p>
        </p:txBody>
      </p:sp>
      <p:grpSp>
        <p:nvGrpSpPr>
          <p:cNvPr id="17" name="Group 17"/>
          <p:cNvGrpSpPr/>
          <p:nvPr/>
        </p:nvGrpSpPr>
        <p:grpSpPr>
          <a:xfrm>
            <a:off x="0" y="4598852"/>
            <a:ext cx="3191443" cy="713230"/>
            <a:chOff x="0" y="0"/>
            <a:chExt cx="1115705" cy="24934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115705" cy="249340"/>
            </a:xfrm>
            <a:custGeom>
              <a:avLst/>
              <a:gdLst/>
              <a:ahLst/>
              <a:cxnLst/>
              <a:rect l="l" t="t" r="r" b="b"/>
              <a:pathLst>
                <a:path w="1115705" h="249340">
                  <a:moveTo>
                    <a:pt x="0" y="0"/>
                  </a:moveTo>
                  <a:lnTo>
                    <a:pt x="1115705" y="0"/>
                  </a:lnTo>
                  <a:lnTo>
                    <a:pt x="1115705" y="249340"/>
                  </a:lnTo>
                  <a:lnTo>
                    <a:pt x="0" y="249340"/>
                  </a:lnTo>
                  <a:close/>
                </a:path>
              </a:pathLst>
            </a:custGeom>
            <a:solidFill>
              <a:srgbClr val="003D60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1115705" cy="3064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454370" y="4689062"/>
            <a:ext cx="2282702" cy="9325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91"/>
              </a:lnSpc>
            </a:pPr>
            <a:r>
              <a:rPr lang="en-US" sz="2636">
                <a:solidFill>
                  <a:srgbClr val="FFFFFF"/>
                </a:solidFill>
                <a:latin typeface="Poppins Bold"/>
              </a:rPr>
              <a:t>PREMISE </a:t>
            </a:r>
          </a:p>
          <a:p>
            <a:pPr algn="ctr">
              <a:lnSpc>
                <a:spcPts val="3691"/>
              </a:lnSpc>
              <a:spcBef>
                <a:spcPct val="0"/>
              </a:spcBef>
            </a:pPr>
            <a:endParaRPr lang="en-US" sz="2636">
              <a:solidFill>
                <a:srgbClr val="FFFFFF"/>
              </a:solidFill>
              <a:latin typeface="Poppins Bold"/>
            </a:endParaRPr>
          </a:p>
        </p:txBody>
      </p:sp>
      <p:grpSp>
        <p:nvGrpSpPr>
          <p:cNvPr id="21" name="Group 21"/>
          <p:cNvGrpSpPr/>
          <p:nvPr/>
        </p:nvGrpSpPr>
        <p:grpSpPr>
          <a:xfrm>
            <a:off x="0" y="7420072"/>
            <a:ext cx="3191443" cy="1024918"/>
            <a:chOff x="0" y="0"/>
            <a:chExt cx="1115705" cy="358304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115705" cy="358304"/>
            </a:xfrm>
            <a:custGeom>
              <a:avLst/>
              <a:gdLst/>
              <a:ahLst/>
              <a:cxnLst/>
              <a:rect l="l" t="t" r="r" b="b"/>
              <a:pathLst>
                <a:path w="1115705" h="358304">
                  <a:moveTo>
                    <a:pt x="0" y="0"/>
                  </a:moveTo>
                  <a:lnTo>
                    <a:pt x="1115705" y="0"/>
                  </a:lnTo>
                  <a:lnTo>
                    <a:pt x="1115705" y="358304"/>
                  </a:lnTo>
                  <a:lnTo>
                    <a:pt x="0" y="358304"/>
                  </a:lnTo>
                  <a:close/>
                </a:path>
              </a:pathLst>
            </a:custGeom>
            <a:solidFill>
              <a:srgbClr val="003D60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57150"/>
              <a:ext cx="1115705" cy="4154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2413227" y="5659466"/>
            <a:ext cx="16230600" cy="107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Poppins Italics"/>
              </a:rPr>
              <a:t>"The guests ate a delicious meal."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endParaRPr lang="en-US" sz="3000">
              <a:solidFill>
                <a:srgbClr val="000000"/>
              </a:solidFill>
              <a:latin typeface="Poppins Italics"/>
            </a:endParaRPr>
          </a:p>
        </p:txBody>
      </p:sp>
      <p:grpSp>
        <p:nvGrpSpPr>
          <p:cNvPr id="25" name="Group 25"/>
          <p:cNvGrpSpPr/>
          <p:nvPr/>
        </p:nvGrpSpPr>
        <p:grpSpPr>
          <a:xfrm>
            <a:off x="0" y="5588306"/>
            <a:ext cx="3191443" cy="713230"/>
            <a:chOff x="0" y="0"/>
            <a:chExt cx="1115705" cy="24934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115705" cy="249340"/>
            </a:xfrm>
            <a:custGeom>
              <a:avLst/>
              <a:gdLst/>
              <a:ahLst/>
              <a:cxnLst/>
              <a:rect l="l" t="t" r="r" b="b"/>
              <a:pathLst>
                <a:path w="1115705" h="249340">
                  <a:moveTo>
                    <a:pt x="0" y="0"/>
                  </a:moveTo>
                  <a:lnTo>
                    <a:pt x="1115705" y="0"/>
                  </a:lnTo>
                  <a:lnTo>
                    <a:pt x="1115705" y="249340"/>
                  </a:lnTo>
                  <a:lnTo>
                    <a:pt x="0" y="249340"/>
                  </a:lnTo>
                  <a:close/>
                </a:path>
              </a:pathLst>
            </a:custGeom>
            <a:solidFill>
              <a:srgbClr val="003D60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57150"/>
              <a:ext cx="1115705" cy="3064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8" name="Freeform 28"/>
          <p:cNvSpPr/>
          <p:nvPr/>
        </p:nvSpPr>
        <p:spPr>
          <a:xfrm>
            <a:off x="6103366" y="6724148"/>
            <a:ext cx="8152145" cy="2814086"/>
          </a:xfrm>
          <a:custGeom>
            <a:avLst/>
            <a:gdLst/>
            <a:ahLst/>
            <a:cxnLst/>
            <a:rect l="l" t="t" r="r" b="b"/>
            <a:pathLst>
              <a:path w="8152145" h="2814086">
                <a:moveTo>
                  <a:pt x="0" y="0"/>
                </a:moveTo>
                <a:lnTo>
                  <a:pt x="8152145" y="0"/>
                </a:lnTo>
                <a:lnTo>
                  <a:pt x="8152145" y="2814086"/>
                </a:lnTo>
                <a:lnTo>
                  <a:pt x="0" y="28140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29" name="TextBox 29"/>
          <p:cNvSpPr txBox="1"/>
          <p:nvPr/>
        </p:nvSpPr>
        <p:spPr>
          <a:xfrm>
            <a:off x="4928203" y="458789"/>
            <a:ext cx="8398721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500">
                <a:solidFill>
                  <a:srgbClr val="000000"/>
                </a:solidFill>
                <a:latin typeface="League Spartan Bold"/>
              </a:rPr>
              <a:t>NATURAL LANGUAGE INFERENCE (NLI)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028700" y="3148332"/>
            <a:ext cx="2282702" cy="4661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91"/>
              </a:lnSpc>
              <a:spcBef>
                <a:spcPct val="0"/>
              </a:spcBef>
            </a:pPr>
            <a:r>
              <a:rPr lang="en-US" sz="2636">
                <a:solidFill>
                  <a:srgbClr val="FFFFFF"/>
                </a:solidFill>
                <a:latin typeface="Poppins Bold"/>
              </a:rPr>
              <a:t>LIBRARY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883086" y="3129282"/>
            <a:ext cx="14318073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19374D"/>
                </a:solidFill>
                <a:latin typeface="Poppins Bold"/>
              </a:rPr>
              <a:t>“ TRANSFORMERS, PIPLINE ”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334411" y="7665057"/>
            <a:ext cx="2282702" cy="4661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91"/>
              </a:lnSpc>
              <a:spcBef>
                <a:spcPct val="0"/>
              </a:spcBef>
            </a:pPr>
            <a:r>
              <a:rPr lang="en-US" sz="2636">
                <a:solidFill>
                  <a:srgbClr val="FFFFFF"/>
                </a:solidFill>
                <a:latin typeface="Poppins Bold"/>
              </a:rPr>
              <a:t>RESULTS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454370" y="5678516"/>
            <a:ext cx="2282702" cy="9325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91"/>
              </a:lnSpc>
            </a:pPr>
            <a:r>
              <a:rPr lang="en-US" sz="2636">
                <a:solidFill>
                  <a:srgbClr val="FFFFFF"/>
                </a:solidFill>
                <a:latin typeface="Poppins Bold"/>
              </a:rPr>
              <a:t>HYPOTHESIS</a:t>
            </a:r>
          </a:p>
          <a:p>
            <a:pPr algn="ctr">
              <a:lnSpc>
                <a:spcPts val="3691"/>
              </a:lnSpc>
              <a:spcBef>
                <a:spcPct val="0"/>
              </a:spcBef>
            </a:pPr>
            <a:endParaRPr lang="en-US" sz="2636">
              <a:solidFill>
                <a:srgbClr val="FFFFFF"/>
              </a:solidFill>
              <a:latin typeface="Poppins 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570</Words>
  <Application>Microsoft Office PowerPoint</Application>
  <PresentationFormat>Custom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League Spartan Bold</vt:lpstr>
      <vt:lpstr>Poppins Bold</vt:lpstr>
      <vt:lpstr>Poppins</vt:lpstr>
      <vt:lpstr>Poppins Italics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Yellow Modern Business Operations Management Presentation</dc:title>
  <cp:lastModifiedBy>Muhhmad Kabir Ahmad</cp:lastModifiedBy>
  <cp:revision>2</cp:revision>
  <dcterms:created xsi:type="dcterms:W3CDTF">2006-08-16T00:00:00Z</dcterms:created>
  <dcterms:modified xsi:type="dcterms:W3CDTF">2024-05-29T05:54:37Z</dcterms:modified>
  <dc:identifier>DAGGaeaE9is</dc:identifier>
</cp:coreProperties>
</file>