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1626" r:id="rId2"/>
    <p:sldId id="1627" r:id="rId3"/>
    <p:sldId id="1628" r:id="rId4"/>
    <p:sldId id="1629" r:id="rId5"/>
    <p:sldId id="1630" r:id="rId6"/>
    <p:sldId id="1639" r:id="rId7"/>
    <p:sldId id="1640" r:id="rId8"/>
    <p:sldId id="1641" r:id="rId9"/>
    <p:sldId id="164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A8E8C1-0626-446E-A17E-7657D5B72E52}">
          <p14:sldIdLst/>
        </p14:section>
        <p14:section name="Motivation" id="{19C1030A-7CB6-40F1-9CEE-1345DFA674BE}">
          <p14:sldIdLst/>
        </p14:section>
        <p14:section name="IIOENC" id="{323C20FE-7DD7-472F-8074-3EA22E2AC014}">
          <p14:sldIdLst/>
        </p14:section>
        <p14:section name="Human Intell vs Artifical Intell" id="{7E8E75CC-4489-463B-A6F6-2C46EE77EB33}">
          <p14:sldIdLst/>
        </p14:section>
        <p14:section name="What is AI" id="{A87241AD-83E2-4BA4-BD55-1AFF217F7116}">
          <p14:sldIdLst/>
        </p14:section>
        <p14:section name="Machine Learning" id="{04537D87-6B99-4E13-AF5D-7E25304462A0}">
          <p14:sldIdLst>
            <p14:sldId id="1626"/>
            <p14:sldId id="1627"/>
            <p14:sldId id="1628"/>
            <p14:sldId id="1629"/>
            <p14:sldId id="1630"/>
          </p14:sldIdLst>
        </p14:section>
        <p14:section name="Deep Learning" id="{12DF8E53-FFC7-40EB-A9DE-3335E61997A5}">
          <p14:sldIdLst>
            <p14:sldId id="1639"/>
            <p14:sldId id="1640"/>
            <p14:sldId id="1641"/>
            <p14:sldId id="164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az siddiqui" initials="ns" lastIdx="18" clrIdx="0">
    <p:extLst>
      <p:ext uri="{19B8F6BF-5375-455C-9EA6-DF929625EA0E}">
        <p15:presenceInfo xmlns:p15="http://schemas.microsoft.com/office/powerpoint/2012/main" userId="3240c8872026ceaa" providerId="Windows Live"/>
      </p:ext>
    </p:extLst>
  </p:cmAuthor>
  <p:cmAuthor id="2" name="Niaz Ahmed Siddiqui" initials="NAS" lastIdx="8" clrIdx="1">
    <p:extLst>
      <p:ext uri="{19B8F6BF-5375-455C-9EA6-DF929625EA0E}">
        <p15:presenceInfo xmlns:p15="http://schemas.microsoft.com/office/powerpoint/2012/main" userId="Niaz Ahmed Siddiqui" providerId="None"/>
      </p:ext>
    </p:extLst>
  </p:cmAuthor>
  <p:cmAuthor id="3" name="Niaz Siddiqui" initials="NS" lastIdx="1" clrIdx="2">
    <p:extLst>
      <p:ext uri="{19B8F6BF-5375-455C-9EA6-DF929625EA0E}">
        <p15:presenceInfo xmlns:p15="http://schemas.microsoft.com/office/powerpoint/2012/main" userId="Niaz Siddiqui" providerId="None"/>
      </p:ext>
    </p:extLst>
  </p:cmAuthor>
  <p:cmAuthor id="4" name="Bootcamp 2023" initials="B2" lastIdx="6" clrIdx="3">
    <p:extLst>
      <p:ext uri="{19B8F6BF-5375-455C-9EA6-DF929625EA0E}">
        <p15:presenceInfo xmlns:p15="http://schemas.microsoft.com/office/powerpoint/2012/main" userId="Bootcamp 202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FB8"/>
    <a:srgbClr val="0D056D"/>
    <a:srgbClr val="017FBA"/>
    <a:srgbClr val="CB9B14"/>
    <a:srgbClr val="D2CD00"/>
    <a:srgbClr val="EBE600"/>
    <a:srgbClr val="FFFFFF"/>
    <a:srgbClr val="E2F0D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0523" autoAdjust="0"/>
  </p:normalViewPr>
  <p:slideViewPr>
    <p:cSldViewPr snapToGrid="0">
      <p:cViewPr varScale="1">
        <p:scale>
          <a:sx n="83" d="100"/>
          <a:sy n="83" d="100"/>
        </p:scale>
        <p:origin x="258" y="84"/>
      </p:cViewPr>
      <p:guideLst/>
    </p:cSldViewPr>
  </p:slideViewPr>
  <p:notesTextViewPr>
    <p:cViewPr>
      <p:scale>
        <a:sx n="3" d="2"/>
        <a:sy n="3" d="2"/>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1E7AAB-AF60-4CA8-8151-BACBFDFBC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2554B-E0AC-482D-9A83-FC993A0814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79CE57-1DA5-42BB-A132-B22B74496855}" type="datetimeFigureOut">
              <a:rPr lang="en-US" smtClean="0"/>
              <a:t>7/8/2024</a:t>
            </a:fld>
            <a:endParaRPr lang="en-US"/>
          </a:p>
        </p:txBody>
      </p:sp>
      <p:sp>
        <p:nvSpPr>
          <p:cNvPr id="4" name="Footer Placeholder 3">
            <a:extLst>
              <a:ext uri="{FF2B5EF4-FFF2-40B4-BE49-F238E27FC236}">
                <a16:creationId xmlns:a16="http://schemas.microsoft.com/office/drawing/2014/main" id="{C5CB2D23-36CC-4B88-8079-B424C0BC34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82FC4E1-3A0C-4AE8-BEFF-399668867B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989815-C9BE-4B2E-9B00-5828183D8836}" type="slidenum">
              <a:rPr lang="en-US" smtClean="0"/>
              <a:t>‹#›</a:t>
            </a:fld>
            <a:endParaRPr lang="en-US"/>
          </a:p>
        </p:txBody>
      </p:sp>
    </p:spTree>
    <p:extLst>
      <p:ext uri="{BB962C8B-B14F-4D97-AF65-F5344CB8AC3E}">
        <p14:creationId xmlns:p14="http://schemas.microsoft.com/office/powerpoint/2010/main" val="1360449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62A37-E0DA-4122-95DB-26CAFE1F0445}" type="datetimeFigureOut">
              <a:rPr lang="en-US" smtClean="0"/>
              <a:t>7/8/2024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2112A-3530-4836-BC9B-DFB9063E2D20}" type="slidenum">
              <a:rPr lang="en-US" smtClean="0"/>
              <a:t>‹#›</a:t>
            </a:fld>
            <a:endParaRPr lang="en-US" dirty="0"/>
          </a:p>
        </p:txBody>
      </p:sp>
    </p:spTree>
    <p:extLst>
      <p:ext uri="{BB962C8B-B14F-4D97-AF65-F5344CB8AC3E}">
        <p14:creationId xmlns:p14="http://schemas.microsoft.com/office/powerpoint/2010/main" val="54099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33">
              <a:spcBef>
                <a:spcPts val="133"/>
              </a:spcBef>
            </a:pPr>
            <a:endParaRPr lang="en-GB" dirty="0"/>
          </a:p>
        </p:txBody>
      </p:sp>
      <p:sp>
        <p:nvSpPr>
          <p:cNvPr id="4" name="Slide Number Placeholder 3"/>
          <p:cNvSpPr>
            <a:spLocks noGrp="1"/>
          </p:cNvSpPr>
          <p:nvPr>
            <p:ph type="sldNum" sz="quarter" idx="5"/>
          </p:nvPr>
        </p:nvSpPr>
        <p:spPr/>
        <p:txBody>
          <a:bodyPr/>
          <a:lstStyle/>
          <a:p>
            <a:fld id="{2FD2112A-3530-4836-BC9B-DFB9063E2D20}" type="slidenum">
              <a:rPr lang="en-US" smtClean="0"/>
              <a:t>2</a:t>
            </a:fld>
            <a:endParaRPr lang="en-US" dirty="0"/>
          </a:p>
        </p:txBody>
      </p:sp>
    </p:spTree>
    <p:extLst>
      <p:ext uri="{BB962C8B-B14F-4D97-AF65-F5344CB8AC3E}">
        <p14:creationId xmlns:p14="http://schemas.microsoft.com/office/powerpoint/2010/main" val="231268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33">
              <a:spcBef>
                <a:spcPts val="133"/>
              </a:spcBef>
            </a:pPr>
            <a:endParaRPr lang="en-GB" dirty="0"/>
          </a:p>
        </p:txBody>
      </p:sp>
      <p:sp>
        <p:nvSpPr>
          <p:cNvPr id="4" name="Slide Number Placeholder 3"/>
          <p:cNvSpPr>
            <a:spLocks noGrp="1"/>
          </p:cNvSpPr>
          <p:nvPr>
            <p:ph type="sldNum" sz="quarter" idx="5"/>
          </p:nvPr>
        </p:nvSpPr>
        <p:spPr/>
        <p:txBody>
          <a:bodyPr/>
          <a:lstStyle/>
          <a:p>
            <a:fld id="{2FD2112A-3530-4836-BC9B-DFB9063E2D20}" type="slidenum">
              <a:rPr lang="en-US" smtClean="0"/>
              <a:t>3</a:t>
            </a:fld>
            <a:endParaRPr lang="en-US" dirty="0"/>
          </a:p>
        </p:txBody>
      </p:sp>
    </p:spTree>
    <p:extLst>
      <p:ext uri="{BB962C8B-B14F-4D97-AF65-F5344CB8AC3E}">
        <p14:creationId xmlns:p14="http://schemas.microsoft.com/office/powerpoint/2010/main" val="312555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33">
              <a:spcBef>
                <a:spcPts val="133"/>
              </a:spcBef>
            </a:pPr>
            <a:endParaRPr lang="en-GB" dirty="0"/>
          </a:p>
        </p:txBody>
      </p:sp>
      <p:sp>
        <p:nvSpPr>
          <p:cNvPr id="4" name="Slide Number Placeholder 3"/>
          <p:cNvSpPr>
            <a:spLocks noGrp="1"/>
          </p:cNvSpPr>
          <p:nvPr>
            <p:ph type="sldNum" sz="quarter" idx="5"/>
          </p:nvPr>
        </p:nvSpPr>
        <p:spPr/>
        <p:txBody>
          <a:bodyPr/>
          <a:lstStyle/>
          <a:p>
            <a:fld id="{2FD2112A-3530-4836-BC9B-DFB9063E2D20}" type="slidenum">
              <a:rPr lang="en-US" smtClean="0"/>
              <a:t>4</a:t>
            </a:fld>
            <a:endParaRPr lang="en-US" dirty="0"/>
          </a:p>
        </p:txBody>
      </p:sp>
    </p:spTree>
    <p:extLst>
      <p:ext uri="{BB962C8B-B14F-4D97-AF65-F5344CB8AC3E}">
        <p14:creationId xmlns:p14="http://schemas.microsoft.com/office/powerpoint/2010/main" val="40149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33">
              <a:spcBef>
                <a:spcPts val="133"/>
              </a:spcBef>
            </a:pPr>
            <a:endParaRPr lang="en-GB" dirty="0"/>
          </a:p>
        </p:txBody>
      </p:sp>
      <p:sp>
        <p:nvSpPr>
          <p:cNvPr id="4" name="Slide Number Placeholder 3"/>
          <p:cNvSpPr>
            <a:spLocks noGrp="1"/>
          </p:cNvSpPr>
          <p:nvPr>
            <p:ph type="sldNum" sz="quarter" idx="5"/>
          </p:nvPr>
        </p:nvSpPr>
        <p:spPr/>
        <p:txBody>
          <a:bodyPr/>
          <a:lstStyle/>
          <a:p>
            <a:fld id="{2FD2112A-3530-4836-BC9B-DFB9063E2D20}" type="slidenum">
              <a:rPr lang="en-US" smtClean="0"/>
              <a:t>5</a:t>
            </a:fld>
            <a:endParaRPr lang="en-US" dirty="0"/>
          </a:p>
        </p:txBody>
      </p:sp>
    </p:spTree>
    <p:extLst>
      <p:ext uri="{BB962C8B-B14F-4D97-AF65-F5344CB8AC3E}">
        <p14:creationId xmlns:p14="http://schemas.microsoft.com/office/powerpoint/2010/main" val="1494099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33">
              <a:spcBef>
                <a:spcPts val="133"/>
              </a:spcBef>
            </a:pPr>
            <a:endParaRPr lang="en-GB" dirty="0"/>
          </a:p>
        </p:txBody>
      </p:sp>
      <p:sp>
        <p:nvSpPr>
          <p:cNvPr id="4" name="Slide Number Placeholder 3"/>
          <p:cNvSpPr>
            <a:spLocks noGrp="1"/>
          </p:cNvSpPr>
          <p:nvPr>
            <p:ph type="sldNum" sz="quarter" idx="5"/>
          </p:nvPr>
        </p:nvSpPr>
        <p:spPr/>
        <p:txBody>
          <a:bodyPr/>
          <a:lstStyle/>
          <a:p>
            <a:fld id="{2FD2112A-3530-4836-BC9B-DFB9063E2D20}" type="slidenum">
              <a:rPr lang="en-US" smtClean="0"/>
              <a:t>7</a:t>
            </a:fld>
            <a:endParaRPr lang="en-US" dirty="0"/>
          </a:p>
        </p:txBody>
      </p:sp>
    </p:spTree>
    <p:extLst>
      <p:ext uri="{BB962C8B-B14F-4D97-AF65-F5344CB8AC3E}">
        <p14:creationId xmlns:p14="http://schemas.microsoft.com/office/powerpoint/2010/main" val="58961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33">
              <a:spcBef>
                <a:spcPts val="133"/>
              </a:spcBef>
            </a:pPr>
            <a:endParaRPr lang="en-GB" dirty="0"/>
          </a:p>
        </p:txBody>
      </p:sp>
      <p:sp>
        <p:nvSpPr>
          <p:cNvPr id="4" name="Slide Number Placeholder 3"/>
          <p:cNvSpPr>
            <a:spLocks noGrp="1"/>
          </p:cNvSpPr>
          <p:nvPr>
            <p:ph type="sldNum" sz="quarter" idx="5"/>
          </p:nvPr>
        </p:nvSpPr>
        <p:spPr/>
        <p:txBody>
          <a:bodyPr/>
          <a:lstStyle/>
          <a:p>
            <a:fld id="{2FD2112A-3530-4836-BC9B-DFB9063E2D20}" type="slidenum">
              <a:rPr lang="en-US" smtClean="0"/>
              <a:t>8</a:t>
            </a:fld>
            <a:endParaRPr lang="en-US" dirty="0"/>
          </a:p>
        </p:txBody>
      </p:sp>
    </p:spTree>
    <p:extLst>
      <p:ext uri="{BB962C8B-B14F-4D97-AF65-F5344CB8AC3E}">
        <p14:creationId xmlns:p14="http://schemas.microsoft.com/office/powerpoint/2010/main" val="13022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33">
              <a:spcBef>
                <a:spcPts val="133"/>
              </a:spcBef>
            </a:pPr>
            <a:endParaRPr lang="en-GB" dirty="0"/>
          </a:p>
        </p:txBody>
      </p:sp>
      <p:sp>
        <p:nvSpPr>
          <p:cNvPr id="4" name="Slide Number Placeholder 3"/>
          <p:cNvSpPr>
            <a:spLocks noGrp="1"/>
          </p:cNvSpPr>
          <p:nvPr>
            <p:ph type="sldNum" sz="quarter" idx="5"/>
          </p:nvPr>
        </p:nvSpPr>
        <p:spPr/>
        <p:txBody>
          <a:bodyPr/>
          <a:lstStyle/>
          <a:p>
            <a:fld id="{2FD2112A-3530-4836-BC9B-DFB9063E2D20}" type="slidenum">
              <a:rPr lang="en-US" smtClean="0"/>
              <a:t>9</a:t>
            </a:fld>
            <a:endParaRPr lang="en-US" dirty="0"/>
          </a:p>
        </p:txBody>
      </p:sp>
    </p:spTree>
    <p:extLst>
      <p:ext uri="{BB962C8B-B14F-4D97-AF65-F5344CB8AC3E}">
        <p14:creationId xmlns:p14="http://schemas.microsoft.com/office/powerpoint/2010/main" val="5699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6D51-E34B-45C7-8768-6BB131B77A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3C158-7CEB-4A4E-AACA-5FA5EE378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6FB9A2-AA11-410B-8436-BAD9E4697991}"/>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5" name="Footer Placeholder 4">
            <a:extLst>
              <a:ext uri="{FF2B5EF4-FFF2-40B4-BE49-F238E27FC236}">
                <a16:creationId xmlns:a16="http://schemas.microsoft.com/office/drawing/2014/main" id="{CE33046A-53FF-4644-B027-33CAB52F6C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3D88C5-7AE8-42DC-875E-92279986CA37}"/>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103408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11B4-0867-4080-B854-52E62A1757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4AF5F9-3848-4F28-BFB1-F824570657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BC952-812E-493A-B33A-10CEF5C177B9}"/>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5" name="Footer Placeholder 4">
            <a:extLst>
              <a:ext uri="{FF2B5EF4-FFF2-40B4-BE49-F238E27FC236}">
                <a16:creationId xmlns:a16="http://schemas.microsoft.com/office/drawing/2014/main" id="{7A066F42-97CC-40C8-8828-FCF8E38AB1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DFADE2-11FF-4926-A990-8B8BBC94705A}"/>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90002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B3EE6-C1D2-475C-B14D-A8FB35F1F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D85C3A-5D02-4415-B0AA-A25A783D26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3DB27-C61E-44D2-AC5E-57B20D51E9ED}"/>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5" name="Footer Placeholder 4">
            <a:extLst>
              <a:ext uri="{FF2B5EF4-FFF2-40B4-BE49-F238E27FC236}">
                <a16:creationId xmlns:a16="http://schemas.microsoft.com/office/drawing/2014/main" id="{F3A39500-3008-4E1B-9095-17B69FED4E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561C50-FE2F-4D9C-9A99-72F48D5E07FE}"/>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2763761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65440" y="2826195"/>
            <a:ext cx="9461117" cy="886397"/>
          </a:xfrm>
          <a:prstGeom prst="rect">
            <a:avLst/>
          </a:prstGeom>
        </p:spPr>
        <p:txBody>
          <a:bodyPr wrap="square" lIns="0" tIns="0" rIns="0" bIns="0">
            <a:spAutoFit/>
          </a:bodyPr>
          <a:lstStyle>
            <a:lvl1pPr>
              <a:defRPr sz="6400" b="0" i="0">
                <a:solidFill>
                  <a:schemeClr val="tx1"/>
                </a:solidFill>
                <a:latin typeface="Cambria"/>
                <a:cs typeface="Cambria"/>
              </a:defRPr>
            </a:lvl1pPr>
          </a:lstStyle>
          <a:p>
            <a:endParaRPr/>
          </a:p>
        </p:txBody>
      </p:sp>
      <p:sp>
        <p:nvSpPr>
          <p:cNvPr id="3" name="Holder 3"/>
          <p:cNvSpPr>
            <a:spLocks noGrp="1"/>
          </p:cNvSpPr>
          <p:nvPr>
            <p:ph type="subTitle" idx="4"/>
          </p:nvPr>
        </p:nvSpPr>
        <p:spPr>
          <a:xfrm>
            <a:off x="2096273" y="5050276"/>
            <a:ext cx="7999451" cy="406201"/>
          </a:xfrm>
          <a:prstGeom prst="rect">
            <a:avLst/>
          </a:prstGeom>
        </p:spPr>
        <p:txBody>
          <a:bodyPr wrap="square" lIns="0" tIns="0" rIns="0" bIns="0">
            <a:spAutoFit/>
          </a:bodyPr>
          <a:lstStyle>
            <a:lvl1pPr>
              <a:defRPr sz="2933"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defRPr sz="1867" b="1" i="0">
                <a:solidFill>
                  <a:schemeClr val="bg1"/>
                </a:solidFill>
                <a:latin typeface="Trebuchet MS"/>
                <a:cs typeface="Trebuchet MS"/>
              </a:defRPr>
            </a:lvl1pPr>
          </a:lstStyle>
          <a:p>
            <a:pPr marL="16933">
              <a:spcBef>
                <a:spcPts val="173"/>
              </a:spcBef>
            </a:pPr>
            <a:r>
              <a:rPr lang="en-GB" spc="-73"/>
              <a:t>Andr</a:t>
            </a:r>
            <a:r>
              <a:rPr lang="en-GB" spc="-120"/>
              <a:t>e</a:t>
            </a:r>
            <a:r>
              <a:rPr lang="en-GB" spc="-33"/>
              <a:t>w</a:t>
            </a:r>
            <a:r>
              <a:rPr lang="en-GB" spc="-193"/>
              <a:t> </a:t>
            </a:r>
            <a:r>
              <a:rPr lang="en-GB" spc="20"/>
              <a:t>Ng</a:t>
            </a:r>
            <a:endParaRPr lang="en-GB" spc="20" dirty="0"/>
          </a:p>
        </p:txBody>
      </p:sp>
      <p:sp>
        <p:nvSpPr>
          <p:cNvPr id="5" name="Holder 5"/>
          <p:cNvSpPr>
            <a:spLocks noGrp="1"/>
          </p:cNvSpPr>
          <p:nvPr>
            <p:ph type="dt" sz="half" idx="6"/>
          </p:nvPr>
        </p:nvSpPr>
        <p:spPr/>
        <p:txBody>
          <a:bodyPr lIns="0" tIns="0" rIns="0" bIns="0"/>
          <a:lstStyle>
            <a:lvl1pPr>
              <a:defRPr sz="1867" b="1" i="0">
                <a:solidFill>
                  <a:schemeClr val="bg1"/>
                </a:solidFill>
                <a:latin typeface="Trebuchet MS"/>
                <a:cs typeface="Trebuchet MS"/>
              </a:defRPr>
            </a:lvl1pPr>
          </a:lstStyle>
          <a:p>
            <a:pPr marL="16933">
              <a:spcBef>
                <a:spcPts val="173"/>
              </a:spcBef>
            </a:pPr>
            <a:r>
              <a:rPr lang="en-GB" spc="-60"/>
              <a:t>deeplearning.ai</a:t>
            </a:r>
            <a:endParaRPr lang="en-GB" spc="-6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3018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B683-78D1-4F2C-A5F2-AB2D4E4C3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861BF-98AF-4E00-A2B6-9D3C59440A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DA54C-5B67-4A01-A883-B5518B3DC15E}"/>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5" name="Footer Placeholder 4">
            <a:extLst>
              <a:ext uri="{FF2B5EF4-FFF2-40B4-BE49-F238E27FC236}">
                <a16:creationId xmlns:a16="http://schemas.microsoft.com/office/drawing/2014/main" id="{7D964FEB-5A3D-49FE-84AA-9F88607A00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0FA692-463C-4C50-9BC8-13726324E311}"/>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247476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7EBA-0F1C-462B-BCD6-81995052F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4E3FAC-F716-4E39-B016-60B210BFB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29E367-755F-449E-A6F1-8C60386A9FFD}"/>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5" name="Footer Placeholder 4">
            <a:extLst>
              <a:ext uri="{FF2B5EF4-FFF2-40B4-BE49-F238E27FC236}">
                <a16:creationId xmlns:a16="http://schemas.microsoft.com/office/drawing/2014/main" id="{E06E71C9-070C-4515-9CC6-1F2C5049BF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58A931-2694-49EC-9818-017D09E69BB0}"/>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80132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740C-1EA8-4045-970F-207F28778F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77F7F-F605-4FAF-9F54-7904153F4B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D481AD-EB9D-49C8-942A-EDDEE15A63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F751B6-F3C1-4A3E-ADFA-D179A89693AC}"/>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6" name="Footer Placeholder 5">
            <a:extLst>
              <a:ext uri="{FF2B5EF4-FFF2-40B4-BE49-F238E27FC236}">
                <a16:creationId xmlns:a16="http://schemas.microsoft.com/office/drawing/2014/main" id="{236327FA-AFF0-4A0E-AC62-13E6D456F3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8ABF38-5A5C-4030-8CD1-73E0FE2E73CA}"/>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173716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A7FB-C105-4CD1-AAB6-778B5625B4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15640-B472-4F29-9CCF-A738A4528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E290C2-3C9E-474E-953D-41B5C91252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510251-65E7-4F4F-88F5-168038CDD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C9FF4D-6615-41D3-A684-5E1A05FF5E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7958F-3B4A-4B80-B859-C0BAD7EDA7DC}"/>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8" name="Footer Placeholder 7">
            <a:extLst>
              <a:ext uri="{FF2B5EF4-FFF2-40B4-BE49-F238E27FC236}">
                <a16:creationId xmlns:a16="http://schemas.microsoft.com/office/drawing/2014/main" id="{6B025661-D04E-443B-918B-64290625FB4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113B5B1-6B69-4338-9B7F-4DCDB5FD8B0E}"/>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82763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4ACC-9297-487E-892E-BB496B27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18F730-E778-4047-9B8D-A559FE084C19}"/>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4" name="Footer Placeholder 3">
            <a:extLst>
              <a:ext uri="{FF2B5EF4-FFF2-40B4-BE49-F238E27FC236}">
                <a16:creationId xmlns:a16="http://schemas.microsoft.com/office/drawing/2014/main" id="{A2A8D761-CC0F-448A-A9C2-8C7E7577D8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AF845E5-14F6-4500-B663-4C5375936F7C}"/>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396132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CEA5EE-867E-428C-8574-3FAA20DC41AA}"/>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3" name="Footer Placeholder 2">
            <a:extLst>
              <a:ext uri="{FF2B5EF4-FFF2-40B4-BE49-F238E27FC236}">
                <a16:creationId xmlns:a16="http://schemas.microsoft.com/office/drawing/2014/main" id="{B5DCC571-1524-4158-A01C-653BC446944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D479C43-B88A-48C3-8E8A-98C7D292300A}"/>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404324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04BD-92D3-4623-87BA-F8CD12A29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3F0C27-A74D-4E27-9982-3A61BDF67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1C10DA-7872-4303-AF0F-675530126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D58CF8-B421-4588-9EFE-63E73CE7D851}"/>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6" name="Footer Placeholder 5">
            <a:extLst>
              <a:ext uri="{FF2B5EF4-FFF2-40B4-BE49-F238E27FC236}">
                <a16:creationId xmlns:a16="http://schemas.microsoft.com/office/drawing/2014/main" id="{DF8C7C5D-B7AC-440E-8C57-8AE3C1C6A9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67366F-B83E-4137-9BDB-4909A28966F5}"/>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280038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71C0-62A9-45FA-AD40-F1834D095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9BE291-66A0-459F-BFDC-FF0AF29617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5C6FCDF-217B-40BF-8137-D0A7257A8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C84636-9113-4B93-B6CA-B0912613C194}"/>
              </a:ext>
            </a:extLst>
          </p:cNvPr>
          <p:cNvSpPr>
            <a:spLocks noGrp="1"/>
          </p:cNvSpPr>
          <p:nvPr>
            <p:ph type="dt" sz="half" idx="10"/>
          </p:nvPr>
        </p:nvSpPr>
        <p:spPr/>
        <p:txBody>
          <a:bodyPr/>
          <a:lstStyle/>
          <a:p>
            <a:fld id="{F489AD92-4D9B-4BAA-99ED-5209D0F27CCF}" type="datetimeFigureOut">
              <a:rPr lang="en-US" smtClean="0"/>
              <a:t>7/8/2024</a:t>
            </a:fld>
            <a:endParaRPr lang="en-US" dirty="0"/>
          </a:p>
        </p:txBody>
      </p:sp>
      <p:sp>
        <p:nvSpPr>
          <p:cNvPr id="6" name="Footer Placeholder 5">
            <a:extLst>
              <a:ext uri="{FF2B5EF4-FFF2-40B4-BE49-F238E27FC236}">
                <a16:creationId xmlns:a16="http://schemas.microsoft.com/office/drawing/2014/main" id="{DA271441-42E4-4DC0-9538-25DC78C291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7D11C8-E003-493F-84CA-407F77941428}"/>
              </a:ext>
            </a:extLst>
          </p:cNvPr>
          <p:cNvSpPr>
            <a:spLocks noGrp="1"/>
          </p:cNvSpPr>
          <p:nvPr>
            <p:ph type="sldNum" sz="quarter" idx="12"/>
          </p:nvPr>
        </p:nvSpPr>
        <p:spPr/>
        <p:txBody>
          <a:bodyPr/>
          <a:lstStyle/>
          <a:p>
            <a:fld id="{775221E5-F7C9-4C07-86CA-6BB9080887C7}" type="slidenum">
              <a:rPr lang="en-US" smtClean="0"/>
              <a:t>‹#›</a:t>
            </a:fld>
            <a:endParaRPr lang="en-US" dirty="0"/>
          </a:p>
        </p:txBody>
      </p:sp>
    </p:spTree>
    <p:extLst>
      <p:ext uri="{BB962C8B-B14F-4D97-AF65-F5344CB8AC3E}">
        <p14:creationId xmlns:p14="http://schemas.microsoft.com/office/powerpoint/2010/main" val="1962848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110EF5-53DE-47AC-9142-E9A058C10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E000AF-D473-4126-A320-D7D8FB37A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C9E14-F728-4604-9894-3DF5BA1E1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9AD92-4D9B-4BAA-99ED-5209D0F27CCF}" type="datetimeFigureOut">
              <a:rPr lang="en-US" smtClean="0"/>
              <a:t>7/8/2024</a:t>
            </a:fld>
            <a:endParaRPr lang="en-US" dirty="0"/>
          </a:p>
        </p:txBody>
      </p:sp>
      <p:sp>
        <p:nvSpPr>
          <p:cNvPr id="5" name="Footer Placeholder 4">
            <a:extLst>
              <a:ext uri="{FF2B5EF4-FFF2-40B4-BE49-F238E27FC236}">
                <a16:creationId xmlns:a16="http://schemas.microsoft.com/office/drawing/2014/main" id="{F1725400-7513-4BFE-B9B5-5E86C0048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08BBD97-3950-41A4-9648-1F7B4B708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221E5-F7C9-4C07-86CA-6BB9080887C7}" type="slidenum">
              <a:rPr lang="en-US" smtClean="0"/>
              <a:t>‹#›</a:t>
            </a:fld>
            <a:endParaRPr lang="en-US" dirty="0"/>
          </a:p>
        </p:txBody>
      </p:sp>
      <p:sp>
        <p:nvSpPr>
          <p:cNvPr id="7" name="object 7">
            <a:extLst>
              <a:ext uri="{FF2B5EF4-FFF2-40B4-BE49-F238E27FC236}">
                <a16:creationId xmlns:a16="http://schemas.microsoft.com/office/drawing/2014/main" id="{B40585A6-24B1-B210-0E35-FE0D61F38A7A}"/>
              </a:ext>
            </a:extLst>
          </p:cNvPr>
          <p:cNvSpPr/>
          <p:nvPr userDrawn="1"/>
        </p:nvSpPr>
        <p:spPr>
          <a:xfrm>
            <a:off x="0" y="6604000"/>
            <a:ext cx="12192000" cy="296862"/>
          </a:xfrm>
          <a:custGeom>
            <a:avLst/>
            <a:gdLst/>
            <a:ahLst/>
            <a:cxnLst/>
            <a:rect l="l" t="t" r="r" b="b"/>
            <a:pathLst>
              <a:path w="9144000" h="431800">
                <a:moveTo>
                  <a:pt x="0" y="0"/>
                </a:moveTo>
                <a:lnTo>
                  <a:pt x="9143981" y="0"/>
                </a:lnTo>
                <a:lnTo>
                  <a:pt x="9143981" y="431798"/>
                </a:lnTo>
                <a:lnTo>
                  <a:pt x="0" y="431798"/>
                </a:lnTo>
                <a:lnTo>
                  <a:pt x="0" y="0"/>
                </a:lnTo>
                <a:close/>
              </a:path>
            </a:pathLst>
          </a:custGeom>
          <a:solidFill>
            <a:srgbClr val="017FB8"/>
          </a:solidFill>
        </p:spPr>
        <p:txBody>
          <a:bodyPr wrap="square" lIns="0" tIns="0" rIns="0" bIns="0" rtlCol="0"/>
          <a:lstStyle/>
          <a:p>
            <a:endParaRPr sz="2400"/>
          </a:p>
        </p:txBody>
      </p:sp>
    </p:spTree>
    <p:extLst>
      <p:ext uri="{BB962C8B-B14F-4D97-AF65-F5344CB8AC3E}">
        <p14:creationId xmlns:p14="http://schemas.microsoft.com/office/powerpoint/2010/main" val="3316839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prognosticshse/preventive-to-predicitve-maintenance?select=Train_Data_CSV.csv"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olab.research.google.com/drive/1aZarcOdZAea8OWqc12Pxm-7VA5otEMWX#scrollTo=7cc7caa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hmedelbashir99/house-rent-datas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olab.research.google.com/drive/1598shLCXPQtYsCxXR9J9HHAX8mFl-Qi_#scrollTo=7cc7caa3"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hivamb/machine-predictive-maintenance-classification/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olab.research.google.com/drive/1pj2a6jYm_YaYuUC0ibM6H1VUADZx-wq4#scrollTo=fHpmujSVjsX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uom190346a/water-quality-and-potabi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lab.research.google.com/drive/1ouJ2r4NfGkgq5ArTrtlWdu2fuiroEcU_#scrollTo=04d153a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g5alDFr5nptkxbO_q_nFUQJChrBMGbgJ?usp=sha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K6jI6ja-CLWGeOKXceN7dG7W-PXpzawZ?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2125" y="5732988"/>
            <a:ext cx="2095945" cy="586365"/>
          </a:xfrm>
          <a:prstGeom prst="rect">
            <a:avLst/>
          </a:prstGeom>
        </p:spPr>
      </p:pic>
      <p:grpSp>
        <p:nvGrpSpPr>
          <p:cNvPr id="3" name="object 3"/>
          <p:cNvGrpSpPr/>
          <p:nvPr/>
        </p:nvGrpSpPr>
        <p:grpSpPr>
          <a:xfrm>
            <a:off x="0" y="0"/>
            <a:ext cx="5940213" cy="6858000"/>
            <a:chOff x="0" y="0"/>
            <a:chExt cx="4455160" cy="5143500"/>
          </a:xfrm>
        </p:grpSpPr>
        <p:pic>
          <p:nvPicPr>
            <p:cNvPr id="4" name="object 4"/>
            <p:cNvPicPr/>
            <p:nvPr/>
          </p:nvPicPr>
          <p:blipFill>
            <a:blip r:embed="rId3" cstate="print"/>
            <a:stretch>
              <a:fillRect/>
            </a:stretch>
          </p:blipFill>
          <p:spPr>
            <a:xfrm>
              <a:off x="993457" y="1401072"/>
              <a:ext cx="1946111" cy="1946121"/>
            </a:xfrm>
            <a:prstGeom prst="rect">
              <a:avLst/>
            </a:prstGeom>
          </p:spPr>
        </p:pic>
        <p:sp>
          <p:nvSpPr>
            <p:cNvPr id="5" name="object 5"/>
            <p:cNvSpPr/>
            <p:nvPr/>
          </p:nvSpPr>
          <p:spPr>
            <a:xfrm>
              <a:off x="0" y="0"/>
              <a:ext cx="4455160" cy="5143500"/>
            </a:xfrm>
            <a:custGeom>
              <a:avLst/>
              <a:gdLst/>
              <a:ahLst/>
              <a:cxnLst/>
              <a:rect l="l" t="t" r="r" b="b"/>
              <a:pathLst>
                <a:path w="4455160" h="5143500">
                  <a:moveTo>
                    <a:pt x="3813643" y="5143489"/>
                  </a:moveTo>
                  <a:lnTo>
                    <a:pt x="0" y="5143489"/>
                  </a:lnTo>
                  <a:lnTo>
                    <a:pt x="0" y="0"/>
                  </a:lnTo>
                  <a:lnTo>
                    <a:pt x="4454800" y="0"/>
                  </a:lnTo>
                  <a:lnTo>
                    <a:pt x="3813643" y="5143489"/>
                  </a:lnTo>
                  <a:close/>
                </a:path>
              </a:pathLst>
            </a:custGeom>
            <a:solidFill>
              <a:srgbClr val="D6D6D4"/>
            </a:solidFill>
          </p:spPr>
          <p:txBody>
            <a:bodyPr wrap="square" lIns="0" tIns="0" rIns="0" bIns="0" rtlCol="0"/>
            <a:lstStyle/>
            <a:p>
              <a:endParaRPr sz="2400"/>
            </a:p>
          </p:txBody>
        </p:sp>
        <p:sp>
          <p:nvSpPr>
            <p:cNvPr id="6" name="object 6"/>
            <p:cNvSpPr/>
            <p:nvPr/>
          </p:nvSpPr>
          <p:spPr>
            <a:xfrm>
              <a:off x="0" y="0"/>
              <a:ext cx="4003675" cy="5143500"/>
            </a:xfrm>
            <a:custGeom>
              <a:avLst/>
              <a:gdLst/>
              <a:ahLst/>
              <a:cxnLst/>
              <a:rect l="l" t="t" r="r" b="b"/>
              <a:pathLst>
                <a:path w="4003675" h="5143500">
                  <a:moveTo>
                    <a:pt x="3649317" y="5143489"/>
                  </a:moveTo>
                  <a:lnTo>
                    <a:pt x="0" y="5143489"/>
                  </a:lnTo>
                  <a:lnTo>
                    <a:pt x="0" y="0"/>
                  </a:lnTo>
                  <a:lnTo>
                    <a:pt x="4003576" y="0"/>
                  </a:lnTo>
                  <a:lnTo>
                    <a:pt x="3649317" y="5143489"/>
                  </a:lnTo>
                  <a:close/>
                </a:path>
              </a:pathLst>
            </a:custGeom>
            <a:solidFill>
              <a:srgbClr val="017FB8"/>
            </a:solidFill>
          </p:spPr>
          <p:txBody>
            <a:bodyPr wrap="square" lIns="0" tIns="0" rIns="0" bIns="0" rtlCol="0"/>
            <a:lstStyle/>
            <a:p>
              <a:endParaRPr sz="2400"/>
            </a:p>
          </p:txBody>
        </p:sp>
      </p:grpSp>
      <p:sp>
        <p:nvSpPr>
          <p:cNvPr id="10" name="object 10"/>
          <p:cNvSpPr txBox="1">
            <a:spLocks noGrp="1"/>
          </p:cNvSpPr>
          <p:nvPr>
            <p:ph type="ctrTitle"/>
          </p:nvPr>
        </p:nvSpPr>
        <p:spPr>
          <a:xfrm>
            <a:off x="0" y="2312457"/>
            <a:ext cx="12192000" cy="2233090"/>
          </a:xfrm>
          <a:prstGeom prst="rect">
            <a:avLst/>
          </a:prstGeom>
        </p:spPr>
        <p:txBody>
          <a:bodyPr vert="horz" wrap="square" lIns="0" tIns="16933" rIns="0" bIns="0" rtlCol="0" anchor="ctr">
            <a:spAutoFit/>
          </a:bodyPr>
          <a:lstStyle/>
          <a:p>
            <a:pPr marL="5434617" algn="ctr">
              <a:lnSpc>
                <a:spcPct val="100000"/>
              </a:lnSpc>
              <a:spcBef>
                <a:spcPts val="133"/>
              </a:spcBef>
            </a:pPr>
            <a:r>
              <a:rPr lang="en-GB" sz="4800" b="1" dirty="0">
                <a:latin typeface="Arial" panose="020B0604020202020204" pitchFamily="34" charset="0"/>
                <a:cs typeface="Arial" panose="020B0604020202020204" pitchFamily="34" charset="0"/>
              </a:rPr>
              <a:t>Machine Learning Hands On</a:t>
            </a:r>
            <a:br>
              <a:rPr lang="en-GB" sz="4800" b="1" dirty="0">
                <a:latin typeface="Arial" panose="020B0604020202020204" pitchFamily="34" charset="0"/>
                <a:cs typeface="Arial" panose="020B0604020202020204" pitchFamily="34" charset="0"/>
              </a:rPr>
            </a:br>
            <a:endParaRPr sz="4800" b="1" dirty="0">
              <a:latin typeface="Arial" panose="020B0604020202020204" pitchFamily="34" charset="0"/>
              <a:cs typeface="Arial" panose="020B0604020202020204" pitchFamily="34" charset="0"/>
            </a:endParaRPr>
          </a:p>
        </p:txBody>
      </p:sp>
      <p:sp>
        <p:nvSpPr>
          <p:cNvPr id="9" name="object 7">
            <a:extLst>
              <a:ext uri="{FF2B5EF4-FFF2-40B4-BE49-F238E27FC236}">
                <a16:creationId xmlns:a16="http://schemas.microsoft.com/office/drawing/2014/main" id="{5A975291-9AAE-50EE-8C29-1036ABC26C85}"/>
              </a:ext>
            </a:extLst>
          </p:cNvPr>
          <p:cNvSpPr/>
          <p:nvPr/>
        </p:nvSpPr>
        <p:spPr>
          <a:xfrm>
            <a:off x="0" y="6618514"/>
            <a:ext cx="12192000" cy="253987"/>
          </a:xfrm>
          <a:custGeom>
            <a:avLst/>
            <a:gdLst/>
            <a:ahLst/>
            <a:cxnLst/>
            <a:rect l="l" t="t" r="r" b="b"/>
            <a:pathLst>
              <a:path w="9144000" h="431800">
                <a:moveTo>
                  <a:pt x="0" y="0"/>
                </a:moveTo>
                <a:lnTo>
                  <a:pt x="9143981" y="0"/>
                </a:lnTo>
                <a:lnTo>
                  <a:pt x="9143981" y="431798"/>
                </a:lnTo>
                <a:lnTo>
                  <a:pt x="0" y="431798"/>
                </a:lnTo>
                <a:lnTo>
                  <a:pt x="0" y="0"/>
                </a:lnTo>
                <a:close/>
              </a:path>
            </a:pathLst>
          </a:custGeom>
          <a:solidFill>
            <a:srgbClr val="017FB8"/>
          </a:solidFill>
        </p:spPr>
        <p:txBody>
          <a:bodyPr wrap="square" lIns="0" tIns="0" rIns="0" bIns="0" rtlCol="0"/>
          <a:lstStyle/>
          <a:p>
            <a:endParaRPr sz="2400"/>
          </a:p>
        </p:txBody>
      </p:sp>
      <p:pic>
        <p:nvPicPr>
          <p:cNvPr id="15" name="Picture 14" descr="A person sitting at a computer&#10;&#10;Description automatically generated">
            <a:extLst>
              <a:ext uri="{FF2B5EF4-FFF2-40B4-BE49-F238E27FC236}">
                <a16:creationId xmlns:a16="http://schemas.microsoft.com/office/drawing/2014/main" id="{63E15FD4-6C6B-5B2C-58E9-8F7C4D847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607" y="2006536"/>
            <a:ext cx="3386818" cy="2844927"/>
          </a:xfrm>
          <a:prstGeom prst="rect">
            <a:avLst/>
          </a:prstGeom>
        </p:spPr>
      </p:pic>
    </p:spTree>
    <p:extLst>
      <p:ext uri="{BB962C8B-B14F-4D97-AF65-F5344CB8AC3E}">
        <p14:creationId xmlns:p14="http://schemas.microsoft.com/office/powerpoint/2010/main" val="123792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485775" y="1276714"/>
            <a:ext cx="11299823" cy="4685043"/>
          </a:xfrm>
          <a:prstGeom prst="rect">
            <a:avLst/>
          </a:prstGeom>
        </p:spPr>
        <p:txBody>
          <a:bodyPr vert="horz" wrap="square" lIns="0" tIns="16933" rIns="0" bIns="0" rtlCol="0">
            <a:spAutoFit/>
          </a:bodyPr>
          <a:lstStyle/>
          <a:p>
            <a:pPr marL="16933">
              <a:spcBef>
                <a:spcPts val="133"/>
              </a:spcBef>
              <a:spcAft>
                <a:spcPts val="1200"/>
              </a:spcAft>
            </a:pPr>
            <a:r>
              <a:rPr lang="en-GB" sz="2000" b="1" dirty="0">
                <a:latin typeface="Arial" panose="020B0604020202020204" pitchFamily="34" charset="0"/>
                <a:cs typeface="Arial" panose="020B0604020202020204" pitchFamily="34" charset="0"/>
              </a:rPr>
              <a:t>Problem Statement: </a:t>
            </a:r>
            <a:r>
              <a:rPr lang="en-GB" sz="2000" dirty="0">
                <a:latin typeface="Arial" panose="020B0604020202020204" pitchFamily="34" charset="0"/>
                <a:cs typeface="Arial" panose="020B0604020202020204" pitchFamily="34" charset="0"/>
              </a:rPr>
              <a:t>This study aims the transition from preventive maintenance, which is scheduled based on time or usage, to predictive maintenance, which utilizes real-time data to predict equipment failures before they happen. </a:t>
            </a:r>
          </a:p>
          <a:p>
            <a:pPr marL="16933">
              <a:spcBef>
                <a:spcPts val="133"/>
              </a:spcBef>
              <a:spcAft>
                <a:spcPts val="1200"/>
              </a:spcAft>
            </a:pPr>
            <a:r>
              <a:rPr lang="en-GB" sz="2000" b="1" dirty="0">
                <a:latin typeface="Arial" panose="020B0604020202020204" pitchFamily="34" charset="0"/>
                <a:cs typeface="Arial" panose="020B0604020202020204" pitchFamily="34" charset="0"/>
              </a:rPr>
              <a:t>Objectives: </a:t>
            </a:r>
            <a:r>
              <a:rPr lang="en-GB" sz="2000" dirty="0">
                <a:latin typeface="Arial" panose="020B0604020202020204" pitchFamily="34" charset="0"/>
                <a:cs typeface="Arial" panose="020B0604020202020204" pitchFamily="34" charset="0"/>
              </a:rPr>
              <a:t>The goal is to optimize maintenance tasks in real-time, enhance operational efficiency, and reduce costs by preventing unnecessary maintenance and minimizing unplanned downtime.</a:t>
            </a:r>
          </a:p>
          <a:p>
            <a:pPr marL="16933">
              <a:spcBef>
                <a:spcPts val="133"/>
              </a:spcBef>
              <a:spcAft>
                <a:spcPts val="1200"/>
              </a:spcAft>
            </a:pPr>
            <a:r>
              <a:rPr lang="en-GB" sz="2000" b="1" dirty="0">
                <a:latin typeface="Arial" panose="020B0604020202020204" pitchFamily="34" charset="0"/>
                <a:cs typeface="Arial" panose="020B0604020202020204" pitchFamily="34" charset="0"/>
              </a:rPr>
              <a:t>Dataset Description: </a:t>
            </a:r>
            <a:r>
              <a:rPr lang="en-GB" sz="2000" dirty="0">
                <a:latin typeface="Arial" panose="020B0604020202020204" pitchFamily="34" charset="0"/>
                <a:cs typeface="Arial" panose="020B0604020202020204" pitchFamily="34" charset="0"/>
              </a:rPr>
              <a:t>The dataset consists of 39421 rows and 6 columns. Each entry in the dataset includes features such as Flow rate, Time, Dust feed and Type of Dust which might Differential pressure. The dataset is available on </a:t>
            </a:r>
            <a:r>
              <a:rPr lang="en-GB" sz="2000" dirty="0">
                <a:latin typeface="Arial" panose="020B0604020202020204" pitchFamily="34" charset="0"/>
                <a:cs typeface="Arial" panose="020B0604020202020204" pitchFamily="34" charset="0"/>
                <a:hlinkClick r:id="rId3"/>
              </a:rPr>
              <a:t>https://www.kaggle.com/datasets/prognosticshse/preventive-to-predicitve-maintenance?select=Train_Data_CSV.csv</a:t>
            </a:r>
            <a:r>
              <a:rPr lang="en-GB" sz="2000" dirty="0">
                <a:latin typeface="Arial" panose="020B0604020202020204" pitchFamily="34" charset="0"/>
                <a:cs typeface="Arial" panose="020B0604020202020204" pitchFamily="34" charset="0"/>
              </a:rPr>
              <a:t> </a:t>
            </a:r>
          </a:p>
          <a:p>
            <a:pPr marL="16933">
              <a:spcBef>
                <a:spcPts val="133"/>
              </a:spcBef>
              <a:spcAft>
                <a:spcPts val="1200"/>
              </a:spcAft>
            </a:pPr>
            <a:r>
              <a:rPr lang="en-GB" sz="2000" b="1" dirty="0">
                <a:latin typeface="Arial" panose="020B0604020202020204" pitchFamily="34" charset="0"/>
                <a:cs typeface="Arial" panose="020B0604020202020204" pitchFamily="34" charset="0"/>
              </a:rPr>
              <a:t>Model Selection: </a:t>
            </a:r>
            <a:r>
              <a:rPr lang="en-GB" sz="2000" dirty="0">
                <a:latin typeface="Arial" panose="020B0604020202020204" pitchFamily="34" charset="0"/>
                <a:cs typeface="Arial" panose="020B0604020202020204" pitchFamily="34" charset="0"/>
              </a:rPr>
              <a:t>Support Vector Machine is a powerful supervised machine learning algorithm has been used to predict Differential pressure costs.</a:t>
            </a:r>
          </a:p>
          <a:p>
            <a:pPr marL="16933">
              <a:spcBef>
                <a:spcPts val="133"/>
              </a:spcBef>
              <a:spcAft>
                <a:spcPts val="1200"/>
              </a:spcAft>
            </a:pPr>
            <a:r>
              <a:rPr lang="en-GB" sz="2000" b="1" dirty="0">
                <a:latin typeface="Arial" panose="020B0604020202020204" pitchFamily="34" charset="0"/>
                <a:cs typeface="Arial" panose="020B0604020202020204" pitchFamily="34" charset="0"/>
              </a:rPr>
              <a:t>Implementation: </a:t>
            </a:r>
            <a:r>
              <a:rPr lang="en-GB" sz="2000" dirty="0">
                <a:latin typeface="Arial" panose="020B0604020202020204" pitchFamily="34" charset="0"/>
                <a:cs typeface="Arial" panose="020B0604020202020204" pitchFamily="34" charset="0"/>
                <a:hlinkClick r:id="rId4"/>
              </a:rPr>
              <a:t>https://colab.research.google.com/drive/1aZarcOdZAea8OWqc12Pxm-7VA5otEMWX#scrollTo=7cc7caa3</a:t>
            </a:r>
            <a:r>
              <a:rPr lang="en-GB" sz="2000" dirty="0">
                <a:latin typeface="Arial" panose="020B0604020202020204" pitchFamily="34" charset="0"/>
                <a:cs typeface="Arial" panose="020B0604020202020204" pitchFamily="34" charset="0"/>
              </a:rPr>
              <a:t>  </a:t>
            </a:r>
          </a:p>
        </p:txBody>
      </p:sp>
      <p:sp>
        <p:nvSpPr>
          <p:cNvPr id="16" name="object 2">
            <a:extLst>
              <a:ext uri="{FF2B5EF4-FFF2-40B4-BE49-F238E27FC236}">
                <a16:creationId xmlns:a16="http://schemas.microsoft.com/office/drawing/2014/main" id="{DED07E2E-B9A5-A334-262B-FCDBDA64CEFF}"/>
              </a:ext>
            </a:extLst>
          </p:cNvPr>
          <p:cNvSpPr txBox="1"/>
          <p:nvPr/>
        </p:nvSpPr>
        <p:spPr>
          <a:xfrm>
            <a:off x="361343" y="313580"/>
            <a:ext cx="11548685" cy="509541"/>
          </a:xfrm>
          <a:prstGeom prst="rect">
            <a:avLst/>
          </a:prstGeom>
        </p:spPr>
        <p:txBody>
          <a:bodyPr vert="horz" wrap="square" lIns="0" tIns="16933" rIns="0" bIns="0" rtlCol="0">
            <a:spAutoFit/>
          </a:bodyPr>
          <a:lstStyle/>
          <a:p>
            <a:pPr marL="16933">
              <a:spcBef>
                <a:spcPts val="133"/>
              </a:spcBef>
            </a:pPr>
            <a:r>
              <a:rPr lang="en-GB" sz="3200" b="1" dirty="0">
                <a:latin typeface="Arial" panose="020B0604020202020204" pitchFamily="34" charset="0"/>
                <a:cs typeface="Arial" panose="020B0604020202020204" pitchFamily="34" charset="0"/>
              </a:rPr>
              <a:t>Preventive to Predictive Maintenance (Regression Problem) </a:t>
            </a:r>
          </a:p>
        </p:txBody>
      </p:sp>
    </p:spTree>
    <p:extLst>
      <p:ext uri="{BB962C8B-B14F-4D97-AF65-F5344CB8AC3E}">
        <p14:creationId xmlns:p14="http://schemas.microsoft.com/office/powerpoint/2010/main" val="24395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485775" y="1240367"/>
            <a:ext cx="11391900" cy="4377266"/>
          </a:xfrm>
          <a:prstGeom prst="rect">
            <a:avLst/>
          </a:prstGeom>
        </p:spPr>
        <p:txBody>
          <a:bodyPr vert="horz" wrap="square" lIns="0" tIns="16933" rIns="0" bIns="0" rtlCol="0">
            <a:spAutoFit/>
          </a:bodyPr>
          <a:lstStyle/>
          <a:p>
            <a:pPr marL="16933">
              <a:spcBef>
                <a:spcPts val="133"/>
              </a:spcBef>
              <a:spcAft>
                <a:spcPts val="1200"/>
              </a:spcAft>
            </a:pPr>
            <a:r>
              <a:rPr lang="en-GB" sz="2000" b="1" dirty="0">
                <a:latin typeface="Arial" panose="020B0604020202020204" pitchFamily="34" charset="0"/>
                <a:cs typeface="Arial" panose="020B0604020202020204" pitchFamily="34" charset="0"/>
              </a:rPr>
              <a:t>Problem Statement: </a:t>
            </a:r>
            <a:r>
              <a:rPr lang="en-GB" sz="2000" dirty="0">
                <a:latin typeface="Arial" panose="020B0604020202020204" pitchFamily="34" charset="0"/>
                <a:cs typeface="Arial" panose="020B0604020202020204" pitchFamily="34" charset="0"/>
              </a:rPr>
              <a:t>This study aims to develop a predictive model to accurately forecast rental prices based on various house attributes such as location, area, and number of bedrooms. </a:t>
            </a:r>
          </a:p>
          <a:p>
            <a:pPr marL="16933">
              <a:spcBef>
                <a:spcPts val="133"/>
              </a:spcBef>
              <a:spcAft>
                <a:spcPts val="1200"/>
              </a:spcAft>
            </a:pPr>
            <a:r>
              <a:rPr lang="en-GB" sz="2000" b="1" dirty="0">
                <a:latin typeface="Arial" panose="020B0604020202020204" pitchFamily="34" charset="0"/>
                <a:cs typeface="Arial" panose="020B0604020202020204" pitchFamily="34" charset="0"/>
              </a:rPr>
              <a:t>Objectives: </a:t>
            </a:r>
            <a:r>
              <a:rPr lang="en-GB" sz="2000" dirty="0">
                <a:latin typeface="Arial" panose="020B0604020202020204" pitchFamily="34" charset="0"/>
                <a:cs typeface="Arial" panose="020B0604020202020204" pitchFamily="34" charset="0"/>
              </a:rPr>
              <a:t>Addressing this problem will enable potential renters to make informed decisions and assist landlords in appropriately pricing their properties in a competitive market.</a:t>
            </a:r>
          </a:p>
          <a:p>
            <a:pPr marL="16933">
              <a:spcBef>
                <a:spcPts val="133"/>
              </a:spcBef>
              <a:spcAft>
                <a:spcPts val="1200"/>
              </a:spcAft>
            </a:pPr>
            <a:r>
              <a:rPr lang="en-GB" sz="2000" b="1" dirty="0">
                <a:latin typeface="Arial" panose="020B0604020202020204" pitchFamily="34" charset="0"/>
                <a:cs typeface="Arial" panose="020B0604020202020204" pitchFamily="34" charset="0"/>
              </a:rPr>
              <a:t>Dataset Description: </a:t>
            </a:r>
            <a:r>
              <a:rPr lang="en-GB" sz="2000" dirty="0">
                <a:latin typeface="Arial" panose="020B0604020202020204" pitchFamily="34" charset="0"/>
                <a:cs typeface="Arial" panose="020B0604020202020204" pitchFamily="34" charset="0"/>
              </a:rPr>
              <a:t>The dataset consists of 4746 rows and 12 columns. Each entry in the dataset includes features such as number of bedrooms, area in square feet, The locality of the property, furnishing status and other amenities which might influence rental costs. The dataset is available on </a:t>
            </a:r>
            <a:r>
              <a:rPr lang="en-GB" sz="2000" dirty="0">
                <a:latin typeface="Arial" panose="020B0604020202020204" pitchFamily="34" charset="0"/>
                <a:cs typeface="Arial" panose="020B0604020202020204" pitchFamily="34" charset="0"/>
                <a:hlinkClick r:id="rId3"/>
              </a:rPr>
              <a:t>https://www.kaggle.com/datasets/ahmedelbashir99/house-rent-dataset</a:t>
            </a:r>
            <a:r>
              <a:rPr lang="en-GB" sz="2000" dirty="0">
                <a:latin typeface="Arial" panose="020B0604020202020204" pitchFamily="34" charset="0"/>
                <a:cs typeface="Arial" panose="020B0604020202020204" pitchFamily="34" charset="0"/>
              </a:rPr>
              <a:t>  </a:t>
            </a:r>
          </a:p>
          <a:p>
            <a:pPr marL="16933">
              <a:spcBef>
                <a:spcPts val="133"/>
              </a:spcBef>
              <a:spcAft>
                <a:spcPts val="1200"/>
              </a:spcAft>
            </a:pPr>
            <a:r>
              <a:rPr lang="en-GB" sz="2000" b="1" dirty="0">
                <a:latin typeface="Arial" panose="020B0604020202020204" pitchFamily="34" charset="0"/>
                <a:cs typeface="Arial" panose="020B0604020202020204" pitchFamily="34" charset="0"/>
              </a:rPr>
              <a:t>Model Selection:</a:t>
            </a:r>
            <a:r>
              <a:rPr lang="en-GB" sz="2000" dirty="0">
                <a:latin typeface="Arial" panose="020B0604020202020204" pitchFamily="34" charset="0"/>
                <a:cs typeface="Arial" panose="020B0604020202020204" pitchFamily="34" charset="0"/>
              </a:rPr>
              <a:t> Linear Regression is a common supervised machine learning algorithm is used to predict rental costs.</a:t>
            </a:r>
          </a:p>
          <a:p>
            <a:pPr marL="16933">
              <a:spcBef>
                <a:spcPts val="133"/>
              </a:spcBef>
              <a:spcAft>
                <a:spcPts val="1200"/>
              </a:spcAft>
            </a:pPr>
            <a:r>
              <a:rPr lang="en-GB" sz="2000" b="1" dirty="0">
                <a:latin typeface="Arial" panose="020B0604020202020204" pitchFamily="34" charset="0"/>
                <a:cs typeface="Arial" panose="020B0604020202020204" pitchFamily="34" charset="0"/>
              </a:rPr>
              <a:t>Implementation: </a:t>
            </a:r>
            <a:r>
              <a:rPr lang="en-GB" sz="2000" dirty="0">
                <a:latin typeface="Arial" panose="020B0604020202020204" pitchFamily="34" charset="0"/>
                <a:cs typeface="Arial" panose="020B0604020202020204" pitchFamily="34" charset="0"/>
                <a:hlinkClick r:id="rId4"/>
              </a:rPr>
              <a:t>https://colab.research.google.com/drive/1598shLCXPQtYsCxXR9J9HHAX8mFl-Qi_#scrollTo=7cc7caa3</a:t>
            </a:r>
            <a:r>
              <a:rPr lang="en-GB" sz="2000" dirty="0">
                <a:latin typeface="Arial" panose="020B0604020202020204" pitchFamily="34" charset="0"/>
                <a:cs typeface="Arial" panose="020B0604020202020204" pitchFamily="34" charset="0"/>
              </a:rPr>
              <a:t>   </a:t>
            </a:r>
          </a:p>
        </p:txBody>
      </p:sp>
      <p:sp>
        <p:nvSpPr>
          <p:cNvPr id="16" name="object 2">
            <a:extLst>
              <a:ext uri="{FF2B5EF4-FFF2-40B4-BE49-F238E27FC236}">
                <a16:creationId xmlns:a16="http://schemas.microsoft.com/office/drawing/2014/main" id="{DED07E2E-B9A5-A334-262B-FCDBDA64CEFF}"/>
              </a:ext>
            </a:extLst>
          </p:cNvPr>
          <p:cNvSpPr txBox="1"/>
          <p:nvPr/>
        </p:nvSpPr>
        <p:spPr>
          <a:xfrm>
            <a:off x="1483302" y="263704"/>
            <a:ext cx="9289993" cy="509541"/>
          </a:xfrm>
          <a:prstGeom prst="rect">
            <a:avLst/>
          </a:prstGeom>
        </p:spPr>
        <p:txBody>
          <a:bodyPr vert="horz" wrap="square" lIns="0" tIns="16933" rIns="0" bIns="0" rtlCol="0">
            <a:spAutoFit/>
          </a:bodyPr>
          <a:lstStyle/>
          <a:p>
            <a:pPr marL="16933">
              <a:spcBef>
                <a:spcPts val="133"/>
              </a:spcBef>
            </a:pPr>
            <a:r>
              <a:rPr lang="en-GB" sz="3200" b="1" dirty="0">
                <a:latin typeface="Arial" panose="020B0604020202020204" pitchFamily="34" charset="0"/>
                <a:cs typeface="Arial" panose="020B0604020202020204" pitchFamily="34" charset="0"/>
              </a:rPr>
              <a:t>House Rent prediction (Regression Problem) </a:t>
            </a:r>
          </a:p>
        </p:txBody>
      </p:sp>
    </p:spTree>
    <p:extLst>
      <p:ext uri="{BB962C8B-B14F-4D97-AF65-F5344CB8AC3E}">
        <p14:creationId xmlns:p14="http://schemas.microsoft.com/office/powerpoint/2010/main" val="369268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485775" y="1320364"/>
            <a:ext cx="10814909" cy="4377266"/>
          </a:xfrm>
          <a:prstGeom prst="rect">
            <a:avLst/>
          </a:prstGeom>
        </p:spPr>
        <p:txBody>
          <a:bodyPr vert="horz" wrap="square" lIns="0" tIns="16933" rIns="0" bIns="0" rtlCol="0">
            <a:spAutoFit/>
          </a:bodyPr>
          <a:lstStyle/>
          <a:p>
            <a:pPr marL="16933">
              <a:spcBef>
                <a:spcPts val="133"/>
              </a:spcBef>
              <a:spcAft>
                <a:spcPts val="1200"/>
              </a:spcAft>
            </a:pPr>
            <a:r>
              <a:rPr lang="en-GB" sz="2000" b="1" dirty="0">
                <a:latin typeface="Arial" panose="020B0604020202020204" pitchFamily="34" charset="0"/>
                <a:cs typeface="Arial" panose="020B0604020202020204" pitchFamily="34" charset="0"/>
              </a:rPr>
              <a:t>Problem Statement: </a:t>
            </a:r>
            <a:r>
              <a:rPr lang="en-GB" sz="2000" dirty="0">
                <a:latin typeface="Arial" panose="020B0604020202020204" pitchFamily="34" charset="0"/>
                <a:cs typeface="Arial" panose="020B0604020202020204" pitchFamily="34" charset="0"/>
              </a:rPr>
              <a:t>This study aims to predict the machine failures before they occur, based on historical and real-time data collected from various sensors on the machines.</a:t>
            </a:r>
          </a:p>
          <a:p>
            <a:pPr marL="16933">
              <a:spcBef>
                <a:spcPts val="133"/>
              </a:spcBef>
              <a:spcAft>
                <a:spcPts val="1200"/>
              </a:spcAft>
            </a:pPr>
            <a:r>
              <a:rPr lang="en-GB" sz="2000" b="1" dirty="0">
                <a:latin typeface="Arial" panose="020B0604020202020204" pitchFamily="34" charset="0"/>
                <a:cs typeface="Arial" panose="020B0604020202020204" pitchFamily="34" charset="0"/>
              </a:rPr>
              <a:t>Objectives: </a:t>
            </a:r>
            <a:r>
              <a:rPr lang="en-GB" sz="2000" dirty="0">
                <a:latin typeface="Arial" panose="020B0604020202020204" pitchFamily="34" charset="0"/>
                <a:cs typeface="Arial" panose="020B0604020202020204" pitchFamily="34" charset="0"/>
              </a:rPr>
              <a:t>The goal is to develop a predictive maintenance model aims to reduce downtime and maintenance costs while increasing operational efficiency.</a:t>
            </a:r>
          </a:p>
          <a:p>
            <a:pPr marL="16933">
              <a:spcBef>
                <a:spcPts val="133"/>
              </a:spcBef>
              <a:spcAft>
                <a:spcPts val="1200"/>
              </a:spcAft>
            </a:pPr>
            <a:r>
              <a:rPr lang="en-GB" sz="2000" b="1" dirty="0">
                <a:latin typeface="Arial" panose="020B0604020202020204" pitchFamily="34" charset="0"/>
                <a:cs typeface="Arial" panose="020B0604020202020204" pitchFamily="34" charset="0"/>
              </a:rPr>
              <a:t>Dataset Description: </a:t>
            </a:r>
            <a:r>
              <a:rPr lang="en-GB" sz="2000" dirty="0">
                <a:latin typeface="Arial" panose="020B0604020202020204" pitchFamily="34" charset="0"/>
                <a:cs typeface="Arial" panose="020B0604020202020204" pitchFamily="34" charset="0"/>
              </a:rPr>
              <a:t>The dataset consists of 10000 entries with 10 features such as air temperature, process temperature, torque, and tool wear. The dataset is available on </a:t>
            </a:r>
            <a:r>
              <a:rPr lang="en-GB" sz="2000" dirty="0">
                <a:latin typeface="Arial" panose="020B0604020202020204" pitchFamily="34" charset="0"/>
                <a:cs typeface="Arial" panose="020B0604020202020204" pitchFamily="34" charset="0"/>
                <a:hlinkClick r:id="rId3"/>
              </a:rPr>
              <a:t>https://www.kaggle.com/datasets/shivamb/machine-predictive-maintenance-classification/data</a:t>
            </a:r>
            <a:endParaRPr lang="en-GB" sz="2000" dirty="0">
              <a:latin typeface="Arial" panose="020B0604020202020204" pitchFamily="34" charset="0"/>
              <a:cs typeface="Arial" panose="020B0604020202020204" pitchFamily="34" charset="0"/>
            </a:endParaRPr>
          </a:p>
          <a:p>
            <a:pPr marL="16933">
              <a:spcBef>
                <a:spcPts val="133"/>
              </a:spcBef>
              <a:spcAft>
                <a:spcPts val="1200"/>
              </a:spcAft>
            </a:pPr>
            <a:r>
              <a:rPr lang="en-GB" sz="2000" b="1" dirty="0">
                <a:latin typeface="Arial" panose="020B0604020202020204" pitchFamily="34" charset="0"/>
                <a:cs typeface="Arial" panose="020B0604020202020204" pitchFamily="34" charset="0"/>
              </a:rPr>
              <a:t>Model Selection: </a:t>
            </a:r>
            <a:r>
              <a:rPr lang="en-GB" sz="2000" dirty="0">
                <a:latin typeface="Arial" panose="020B0604020202020204" pitchFamily="34" charset="0"/>
                <a:cs typeface="Arial" panose="020B0604020202020204" pitchFamily="34" charset="0"/>
              </a:rPr>
              <a:t>K-Nearest </a:t>
            </a:r>
            <a:r>
              <a:rPr lang="en-GB" sz="2000" dirty="0" err="1">
                <a:latin typeface="Arial" panose="020B0604020202020204" pitchFamily="34" charset="0"/>
                <a:cs typeface="Arial" panose="020B0604020202020204" pitchFamily="34" charset="0"/>
              </a:rPr>
              <a:t>Neighbors</a:t>
            </a:r>
            <a:r>
              <a:rPr lang="en-GB" sz="2000" dirty="0">
                <a:latin typeface="Arial" panose="020B0604020202020204" pitchFamily="34" charset="0"/>
                <a:cs typeface="Arial" panose="020B0604020202020204" pitchFamily="34" charset="0"/>
              </a:rPr>
              <a:t> is a popular supervised machine learning algorithm has been used to predict machine failure.</a:t>
            </a:r>
          </a:p>
          <a:p>
            <a:pPr marL="16933">
              <a:spcBef>
                <a:spcPts val="133"/>
              </a:spcBef>
              <a:spcAft>
                <a:spcPts val="1200"/>
              </a:spcAft>
            </a:pPr>
            <a:r>
              <a:rPr lang="en-GB" sz="2000" b="1" dirty="0">
                <a:latin typeface="Arial" panose="020B0604020202020204" pitchFamily="34" charset="0"/>
                <a:cs typeface="Arial" panose="020B0604020202020204" pitchFamily="34" charset="0"/>
              </a:rPr>
              <a:t>Implementation: </a:t>
            </a:r>
            <a:r>
              <a:rPr lang="en-GB" sz="2000" dirty="0">
                <a:latin typeface="Arial" panose="020B0604020202020204" pitchFamily="34" charset="0"/>
                <a:cs typeface="Arial" panose="020B0604020202020204" pitchFamily="34" charset="0"/>
                <a:hlinkClick r:id="rId4"/>
              </a:rPr>
              <a:t>https://colab.research.google.com/drive/1pj2a6jYm_YaYuUC0ibM6H1VUADZx-wq4#scrollTo=fHpmujSVjsXL</a:t>
            </a:r>
            <a:r>
              <a:rPr lang="en-GB" sz="2000" dirty="0">
                <a:latin typeface="Arial" panose="020B0604020202020204" pitchFamily="34" charset="0"/>
                <a:cs typeface="Arial" panose="020B0604020202020204" pitchFamily="34" charset="0"/>
              </a:rPr>
              <a:t>  </a:t>
            </a:r>
          </a:p>
        </p:txBody>
      </p:sp>
      <p:sp>
        <p:nvSpPr>
          <p:cNvPr id="16" name="object 2">
            <a:extLst>
              <a:ext uri="{FF2B5EF4-FFF2-40B4-BE49-F238E27FC236}">
                <a16:creationId xmlns:a16="http://schemas.microsoft.com/office/drawing/2014/main" id="{DED07E2E-B9A5-A334-262B-FCDBDA64CEFF}"/>
              </a:ext>
            </a:extLst>
          </p:cNvPr>
          <p:cNvSpPr txBox="1"/>
          <p:nvPr/>
        </p:nvSpPr>
        <p:spPr>
          <a:xfrm>
            <a:off x="446088" y="217984"/>
            <a:ext cx="11299823" cy="509541"/>
          </a:xfrm>
          <a:prstGeom prst="rect">
            <a:avLst/>
          </a:prstGeom>
        </p:spPr>
        <p:txBody>
          <a:bodyPr vert="horz" wrap="square" lIns="0" tIns="16933" rIns="0" bIns="0" rtlCol="0">
            <a:spAutoFit/>
          </a:bodyPr>
          <a:lstStyle/>
          <a:p>
            <a:pPr marL="16933">
              <a:spcBef>
                <a:spcPts val="133"/>
              </a:spcBef>
            </a:pPr>
            <a:r>
              <a:rPr lang="fr-FR" sz="3200" b="1" dirty="0">
                <a:latin typeface="Arial" panose="020B0604020202020204" pitchFamily="34" charset="0"/>
                <a:cs typeface="Arial" panose="020B0604020202020204" pitchFamily="34" charset="0"/>
              </a:rPr>
              <a:t>Machine Predictive Maintenance (Classification Problem) </a:t>
            </a:r>
            <a:endParaRPr lang="en-GB"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79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485775" y="1320364"/>
            <a:ext cx="10814909" cy="4685043"/>
          </a:xfrm>
          <a:prstGeom prst="rect">
            <a:avLst/>
          </a:prstGeom>
        </p:spPr>
        <p:txBody>
          <a:bodyPr vert="horz" wrap="square" lIns="0" tIns="16933" rIns="0" bIns="0" rtlCol="0">
            <a:spAutoFit/>
          </a:bodyPr>
          <a:lstStyle/>
          <a:p>
            <a:pPr marL="16933">
              <a:spcBef>
                <a:spcPts val="133"/>
              </a:spcBef>
              <a:spcAft>
                <a:spcPts val="1200"/>
              </a:spcAft>
            </a:pPr>
            <a:r>
              <a:rPr lang="en-GB" sz="2000" b="1" dirty="0">
                <a:latin typeface="Arial" panose="020B0604020202020204" pitchFamily="34" charset="0"/>
                <a:cs typeface="Arial" panose="020B0604020202020204" pitchFamily="34" charset="0"/>
              </a:rPr>
              <a:t>Problem Statement: </a:t>
            </a:r>
            <a:r>
              <a:rPr lang="en-GB" sz="2000" dirty="0">
                <a:latin typeface="Arial" panose="020B0604020202020204" pitchFamily="34" charset="0"/>
                <a:cs typeface="Arial" panose="020B0604020202020204" pitchFamily="34" charset="0"/>
              </a:rPr>
              <a:t>This study aims to evaluate the potability of water using various chemical properties and physical characteristics to determine its safety for human consumption. </a:t>
            </a:r>
          </a:p>
          <a:p>
            <a:pPr marL="16933">
              <a:spcBef>
                <a:spcPts val="133"/>
              </a:spcBef>
              <a:spcAft>
                <a:spcPts val="1200"/>
              </a:spcAft>
            </a:pPr>
            <a:r>
              <a:rPr lang="en-GB" sz="2000" b="1" dirty="0">
                <a:latin typeface="Arial" panose="020B0604020202020204" pitchFamily="34" charset="0"/>
                <a:cs typeface="Arial" panose="020B0604020202020204" pitchFamily="34" charset="0"/>
              </a:rPr>
              <a:t>Objectives: </a:t>
            </a:r>
            <a:r>
              <a:rPr lang="en-GB" sz="2000" dirty="0">
                <a:latin typeface="Arial" panose="020B0604020202020204" pitchFamily="34" charset="0"/>
                <a:cs typeface="Arial" panose="020B0604020202020204" pitchFamily="34" charset="0"/>
              </a:rPr>
              <a:t>The goal is to develop a predictive model that can accurately classify water samples as potable or not based on these characteristics.</a:t>
            </a:r>
          </a:p>
          <a:p>
            <a:pPr marL="16933">
              <a:spcBef>
                <a:spcPts val="133"/>
              </a:spcBef>
              <a:spcAft>
                <a:spcPts val="1200"/>
              </a:spcAft>
            </a:pPr>
            <a:r>
              <a:rPr lang="en-GB" sz="2000" b="1" dirty="0">
                <a:latin typeface="Arial" panose="020B0604020202020204" pitchFamily="34" charset="0"/>
                <a:cs typeface="Arial" panose="020B0604020202020204" pitchFamily="34" charset="0"/>
              </a:rPr>
              <a:t>Dataset Description: </a:t>
            </a:r>
            <a:r>
              <a:rPr lang="en-GB" sz="2000" dirty="0">
                <a:latin typeface="Arial" panose="020B0604020202020204" pitchFamily="34" charset="0"/>
                <a:cs typeface="Arial" panose="020B0604020202020204" pitchFamily="34" charset="0"/>
              </a:rPr>
              <a:t>The dataset consists of 3,276 entries with 10 features such as pH value, Hardness, Amount of Chloramines, Total organic carbon, Electrical conductivity and others focusing on the chemical composition and physical properties of water samples. The dataset is available on </a:t>
            </a:r>
            <a:r>
              <a:rPr lang="en-GB" sz="2000" dirty="0">
                <a:latin typeface="Arial" panose="020B0604020202020204" pitchFamily="34" charset="0"/>
                <a:cs typeface="Arial" panose="020B0604020202020204" pitchFamily="34" charset="0"/>
                <a:hlinkClick r:id="rId3"/>
              </a:rPr>
              <a:t>https://www.kaggle.com/datasets/uom190346a/water-quality-and-potability</a:t>
            </a:r>
            <a:r>
              <a:rPr lang="en-GB" sz="2000" dirty="0">
                <a:latin typeface="Arial" panose="020B0604020202020204" pitchFamily="34" charset="0"/>
                <a:cs typeface="Arial" panose="020B0604020202020204" pitchFamily="34" charset="0"/>
              </a:rPr>
              <a:t>. </a:t>
            </a:r>
          </a:p>
          <a:p>
            <a:pPr marL="16933">
              <a:spcBef>
                <a:spcPts val="133"/>
              </a:spcBef>
              <a:spcAft>
                <a:spcPts val="1200"/>
              </a:spcAft>
            </a:pPr>
            <a:r>
              <a:rPr lang="en-GB" sz="2000" b="1" dirty="0">
                <a:latin typeface="Arial" panose="020B0604020202020204" pitchFamily="34" charset="0"/>
                <a:cs typeface="Arial" panose="020B0604020202020204" pitchFamily="34" charset="0"/>
              </a:rPr>
              <a:t>Model Selection: </a:t>
            </a:r>
            <a:r>
              <a:rPr lang="en-GB" sz="2000" dirty="0">
                <a:latin typeface="Arial" panose="020B0604020202020204" pitchFamily="34" charset="0"/>
                <a:cs typeface="Arial" panose="020B0604020202020204" pitchFamily="34" charset="0"/>
              </a:rPr>
              <a:t>Decision Tree is a popular supervised machine learning algorithm has been used to predict water potability.</a:t>
            </a:r>
          </a:p>
          <a:p>
            <a:pPr marL="16933">
              <a:spcBef>
                <a:spcPts val="133"/>
              </a:spcBef>
              <a:spcAft>
                <a:spcPts val="1200"/>
              </a:spcAft>
            </a:pPr>
            <a:r>
              <a:rPr lang="en-GB" sz="2000" b="1" dirty="0">
                <a:latin typeface="Arial" panose="020B0604020202020204" pitchFamily="34" charset="0"/>
                <a:cs typeface="Arial" panose="020B0604020202020204" pitchFamily="34" charset="0"/>
              </a:rPr>
              <a:t>Implementation: </a:t>
            </a:r>
            <a:r>
              <a:rPr lang="en-GB" sz="2000" dirty="0">
                <a:latin typeface="Arial" panose="020B0604020202020204" pitchFamily="34" charset="0"/>
                <a:cs typeface="Arial" panose="020B0604020202020204" pitchFamily="34" charset="0"/>
                <a:hlinkClick r:id="rId4"/>
              </a:rPr>
              <a:t>https://colab.research.google.com/drive/1ouJ2r4NfGkgq5ArTrtlWdu2fuiroEcU_#scrollTo=04d153a1</a:t>
            </a:r>
            <a:r>
              <a:rPr lang="en-GB" sz="2000" dirty="0">
                <a:latin typeface="Arial" panose="020B0604020202020204" pitchFamily="34" charset="0"/>
                <a:cs typeface="Arial" panose="020B0604020202020204" pitchFamily="34" charset="0"/>
              </a:rPr>
              <a:t>  </a:t>
            </a:r>
          </a:p>
        </p:txBody>
      </p:sp>
      <p:sp>
        <p:nvSpPr>
          <p:cNvPr id="16" name="object 2">
            <a:extLst>
              <a:ext uri="{FF2B5EF4-FFF2-40B4-BE49-F238E27FC236}">
                <a16:creationId xmlns:a16="http://schemas.microsoft.com/office/drawing/2014/main" id="{DED07E2E-B9A5-A334-262B-FCDBDA64CEFF}"/>
              </a:ext>
            </a:extLst>
          </p:cNvPr>
          <p:cNvSpPr txBox="1"/>
          <p:nvPr/>
        </p:nvSpPr>
        <p:spPr>
          <a:xfrm>
            <a:off x="1238077" y="238766"/>
            <a:ext cx="9659907" cy="509541"/>
          </a:xfrm>
          <a:prstGeom prst="rect">
            <a:avLst/>
          </a:prstGeom>
        </p:spPr>
        <p:txBody>
          <a:bodyPr vert="horz" wrap="square" lIns="0" tIns="16933" rIns="0" bIns="0" rtlCol="0">
            <a:spAutoFit/>
          </a:bodyPr>
          <a:lstStyle/>
          <a:p>
            <a:pPr marL="16933">
              <a:spcBef>
                <a:spcPts val="133"/>
              </a:spcBef>
            </a:pPr>
            <a:r>
              <a:rPr lang="fr-FR" sz="3200" b="1" dirty="0">
                <a:latin typeface="Arial" panose="020B0604020202020204" pitchFamily="34" charset="0"/>
                <a:cs typeface="Arial" panose="020B0604020202020204" pitchFamily="34" charset="0"/>
              </a:rPr>
              <a:t>Water Quality Prediction (Classification Problem) </a:t>
            </a:r>
            <a:endParaRPr lang="en-GB"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45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2125" y="5732988"/>
            <a:ext cx="2095945" cy="586365"/>
          </a:xfrm>
          <a:prstGeom prst="rect">
            <a:avLst/>
          </a:prstGeom>
        </p:spPr>
      </p:pic>
      <p:grpSp>
        <p:nvGrpSpPr>
          <p:cNvPr id="3" name="object 3"/>
          <p:cNvGrpSpPr/>
          <p:nvPr/>
        </p:nvGrpSpPr>
        <p:grpSpPr>
          <a:xfrm>
            <a:off x="0" y="0"/>
            <a:ext cx="5940213" cy="6858000"/>
            <a:chOff x="0" y="0"/>
            <a:chExt cx="4455160" cy="5143500"/>
          </a:xfrm>
        </p:grpSpPr>
        <p:pic>
          <p:nvPicPr>
            <p:cNvPr id="4" name="object 4"/>
            <p:cNvPicPr/>
            <p:nvPr/>
          </p:nvPicPr>
          <p:blipFill>
            <a:blip r:embed="rId3" cstate="print"/>
            <a:stretch>
              <a:fillRect/>
            </a:stretch>
          </p:blipFill>
          <p:spPr>
            <a:xfrm>
              <a:off x="993457" y="1401072"/>
              <a:ext cx="1946111" cy="1946121"/>
            </a:xfrm>
            <a:prstGeom prst="rect">
              <a:avLst/>
            </a:prstGeom>
          </p:spPr>
        </p:pic>
        <p:sp>
          <p:nvSpPr>
            <p:cNvPr id="5" name="object 5"/>
            <p:cNvSpPr/>
            <p:nvPr/>
          </p:nvSpPr>
          <p:spPr>
            <a:xfrm>
              <a:off x="0" y="0"/>
              <a:ext cx="4455160" cy="5143500"/>
            </a:xfrm>
            <a:custGeom>
              <a:avLst/>
              <a:gdLst/>
              <a:ahLst/>
              <a:cxnLst/>
              <a:rect l="l" t="t" r="r" b="b"/>
              <a:pathLst>
                <a:path w="4455160" h="5143500">
                  <a:moveTo>
                    <a:pt x="3813643" y="5143489"/>
                  </a:moveTo>
                  <a:lnTo>
                    <a:pt x="0" y="5143489"/>
                  </a:lnTo>
                  <a:lnTo>
                    <a:pt x="0" y="0"/>
                  </a:lnTo>
                  <a:lnTo>
                    <a:pt x="4454800" y="0"/>
                  </a:lnTo>
                  <a:lnTo>
                    <a:pt x="3813643" y="5143489"/>
                  </a:lnTo>
                  <a:close/>
                </a:path>
              </a:pathLst>
            </a:custGeom>
            <a:solidFill>
              <a:srgbClr val="D6D6D4"/>
            </a:solidFill>
          </p:spPr>
          <p:txBody>
            <a:bodyPr wrap="square" lIns="0" tIns="0" rIns="0" bIns="0" rtlCol="0"/>
            <a:lstStyle/>
            <a:p>
              <a:endParaRPr sz="2400"/>
            </a:p>
          </p:txBody>
        </p:sp>
        <p:sp>
          <p:nvSpPr>
            <p:cNvPr id="6" name="object 6"/>
            <p:cNvSpPr/>
            <p:nvPr/>
          </p:nvSpPr>
          <p:spPr>
            <a:xfrm>
              <a:off x="0" y="0"/>
              <a:ext cx="4003675" cy="5143500"/>
            </a:xfrm>
            <a:custGeom>
              <a:avLst/>
              <a:gdLst/>
              <a:ahLst/>
              <a:cxnLst/>
              <a:rect l="l" t="t" r="r" b="b"/>
              <a:pathLst>
                <a:path w="4003675" h="5143500">
                  <a:moveTo>
                    <a:pt x="3649317" y="5143489"/>
                  </a:moveTo>
                  <a:lnTo>
                    <a:pt x="0" y="5143489"/>
                  </a:lnTo>
                  <a:lnTo>
                    <a:pt x="0" y="0"/>
                  </a:lnTo>
                  <a:lnTo>
                    <a:pt x="4003576" y="0"/>
                  </a:lnTo>
                  <a:lnTo>
                    <a:pt x="3649317" y="5143489"/>
                  </a:lnTo>
                  <a:close/>
                </a:path>
              </a:pathLst>
            </a:custGeom>
            <a:solidFill>
              <a:srgbClr val="017FB8"/>
            </a:solidFill>
          </p:spPr>
          <p:txBody>
            <a:bodyPr wrap="square" lIns="0" tIns="0" rIns="0" bIns="0" rtlCol="0"/>
            <a:lstStyle/>
            <a:p>
              <a:endParaRPr sz="2400"/>
            </a:p>
          </p:txBody>
        </p:sp>
      </p:grpSp>
      <p:sp>
        <p:nvSpPr>
          <p:cNvPr id="10" name="object 10"/>
          <p:cNvSpPr txBox="1">
            <a:spLocks noGrp="1"/>
          </p:cNvSpPr>
          <p:nvPr>
            <p:ph type="ctrTitle"/>
          </p:nvPr>
        </p:nvSpPr>
        <p:spPr>
          <a:xfrm>
            <a:off x="0" y="2681789"/>
            <a:ext cx="12192000" cy="1494426"/>
          </a:xfrm>
          <a:prstGeom prst="rect">
            <a:avLst/>
          </a:prstGeom>
        </p:spPr>
        <p:txBody>
          <a:bodyPr vert="horz" wrap="square" lIns="0" tIns="16933" rIns="0" bIns="0" rtlCol="0" anchor="ctr">
            <a:spAutoFit/>
          </a:bodyPr>
          <a:lstStyle/>
          <a:p>
            <a:pPr marL="5434617" algn="ctr">
              <a:lnSpc>
                <a:spcPct val="100000"/>
              </a:lnSpc>
              <a:spcBef>
                <a:spcPts val="133"/>
              </a:spcBef>
            </a:pPr>
            <a:r>
              <a:rPr lang="en-GB" sz="4800" b="1" dirty="0">
                <a:latin typeface="Arial" panose="020B0604020202020204" pitchFamily="34" charset="0"/>
                <a:cs typeface="Arial" panose="020B0604020202020204" pitchFamily="34" charset="0"/>
              </a:rPr>
              <a:t>Deep Learning </a:t>
            </a:r>
            <a:br>
              <a:rPr lang="en-GB" sz="4800" b="1" dirty="0">
                <a:latin typeface="Arial" panose="020B0604020202020204" pitchFamily="34" charset="0"/>
                <a:cs typeface="Arial" panose="020B0604020202020204" pitchFamily="34" charset="0"/>
              </a:rPr>
            </a:br>
            <a:r>
              <a:rPr lang="en-GB" sz="4800" b="1" dirty="0">
                <a:latin typeface="Arial" panose="020B0604020202020204" pitchFamily="34" charset="0"/>
                <a:cs typeface="Arial" panose="020B0604020202020204" pitchFamily="34" charset="0"/>
              </a:rPr>
              <a:t>Hands On</a:t>
            </a:r>
            <a:endParaRPr sz="4800" b="1" dirty="0">
              <a:latin typeface="Arial" panose="020B0604020202020204" pitchFamily="34" charset="0"/>
              <a:cs typeface="Arial" panose="020B0604020202020204" pitchFamily="34" charset="0"/>
            </a:endParaRPr>
          </a:p>
        </p:txBody>
      </p:sp>
      <p:sp>
        <p:nvSpPr>
          <p:cNvPr id="9" name="object 7">
            <a:extLst>
              <a:ext uri="{FF2B5EF4-FFF2-40B4-BE49-F238E27FC236}">
                <a16:creationId xmlns:a16="http://schemas.microsoft.com/office/drawing/2014/main" id="{5A975291-9AAE-50EE-8C29-1036ABC26C85}"/>
              </a:ext>
            </a:extLst>
          </p:cNvPr>
          <p:cNvSpPr/>
          <p:nvPr/>
        </p:nvSpPr>
        <p:spPr>
          <a:xfrm>
            <a:off x="0" y="6618514"/>
            <a:ext cx="12192000" cy="253987"/>
          </a:xfrm>
          <a:custGeom>
            <a:avLst/>
            <a:gdLst/>
            <a:ahLst/>
            <a:cxnLst/>
            <a:rect l="l" t="t" r="r" b="b"/>
            <a:pathLst>
              <a:path w="9144000" h="431800">
                <a:moveTo>
                  <a:pt x="0" y="0"/>
                </a:moveTo>
                <a:lnTo>
                  <a:pt x="9143981" y="0"/>
                </a:lnTo>
                <a:lnTo>
                  <a:pt x="9143981" y="431798"/>
                </a:lnTo>
                <a:lnTo>
                  <a:pt x="0" y="431798"/>
                </a:lnTo>
                <a:lnTo>
                  <a:pt x="0" y="0"/>
                </a:lnTo>
                <a:close/>
              </a:path>
            </a:pathLst>
          </a:custGeom>
          <a:solidFill>
            <a:srgbClr val="017FB8"/>
          </a:solidFill>
        </p:spPr>
        <p:txBody>
          <a:bodyPr wrap="square" lIns="0" tIns="0" rIns="0" bIns="0" rtlCol="0"/>
          <a:lstStyle/>
          <a:p>
            <a:endParaRPr sz="2400"/>
          </a:p>
        </p:txBody>
      </p:sp>
      <p:pic>
        <p:nvPicPr>
          <p:cNvPr id="15" name="Picture 14" descr="A person sitting at a computer&#10;&#10;Description automatically generated">
            <a:extLst>
              <a:ext uri="{FF2B5EF4-FFF2-40B4-BE49-F238E27FC236}">
                <a16:creationId xmlns:a16="http://schemas.microsoft.com/office/drawing/2014/main" id="{63E15FD4-6C6B-5B2C-58E9-8F7C4D847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607" y="2006536"/>
            <a:ext cx="3386818" cy="2844927"/>
          </a:xfrm>
          <a:prstGeom prst="rect">
            <a:avLst/>
          </a:prstGeom>
        </p:spPr>
      </p:pic>
    </p:spTree>
    <p:extLst>
      <p:ext uri="{BB962C8B-B14F-4D97-AF65-F5344CB8AC3E}">
        <p14:creationId xmlns:p14="http://schemas.microsoft.com/office/powerpoint/2010/main" val="34221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485775" y="1276714"/>
            <a:ext cx="11299823" cy="4543979"/>
          </a:xfrm>
          <a:prstGeom prst="rect">
            <a:avLst/>
          </a:prstGeom>
        </p:spPr>
        <p:txBody>
          <a:bodyPr vert="horz" wrap="square" lIns="0" tIns="16933" rIns="0" bIns="0" rtlCol="0">
            <a:spAutoFit/>
          </a:bodyPr>
          <a:lstStyle/>
          <a:p>
            <a:pPr marL="16933">
              <a:spcBef>
                <a:spcPts val="133"/>
              </a:spcBef>
              <a:spcAft>
                <a:spcPts val="1200"/>
              </a:spcAft>
            </a:pPr>
            <a:r>
              <a:rPr lang="en-GB" sz="2000" b="1" dirty="0">
                <a:latin typeface="Arial" panose="020B0604020202020204" pitchFamily="34" charset="0"/>
                <a:cs typeface="Arial" panose="020B0604020202020204" pitchFamily="34" charset="0"/>
              </a:rPr>
              <a:t>Problem Statement: </a:t>
            </a:r>
            <a:r>
              <a:rPr lang="en-GB" sz="2000" dirty="0">
                <a:latin typeface="Arial" panose="020B0604020202020204" pitchFamily="34" charset="0"/>
                <a:cs typeface="Arial" panose="020B0604020202020204" pitchFamily="34" charset="0"/>
              </a:rPr>
              <a:t>This study aims to accurately recognize handwritten digits (0 through 9) from images, based on the MNIST dataset. </a:t>
            </a:r>
          </a:p>
          <a:p>
            <a:pPr marL="16933">
              <a:spcBef>
                <a:spcPts val="133"/>
              </a:spcBef>
              <a:spcAft>
                <a:spcPts val="1200"/>
              </a:spcAft>
            </a:pPr>
            <a:r>
              <a:rPr lang="en-GB" sz="2000" b="1" dirty="0">
                <a:latin typeface="Arial" panose="020B0604020202020204" pitchFamily="34" charset="0"/>
                <a:cs typeface="Arial" panose="020B0604020202020204" pitchFamily="34" charset="0"/>
              </a:rPr>
              <a:t>Objectives: </a:t>
            </a:r>
            <a:r>
              <a:rPr lang="en-GB" sz="2000" dirty="0">
                <a:latin typeface="Arial" panose="020B0604020202020204" pitchFamily="34" charset="0"/>
                <a:cs typeface="Arial" panose="020B0604020202020204" pitchFamily="34" charset="0"/>
              </a:rPr>
              <a:t>This task will improve the understanding and application of image processing and classification techniques in real-world scenarios such as digitalizing written text, number plate recognition, and automated form processing.</a:t>
            </a:r>
          </a:p>
          <a:p>
            <a:pPr marL="16933">
              <a:spcBef>
                <a:spcPts val="133"/>
              </a:spcBef>
              <a:spcAft>
                <a:spcPts val="1200"/>
              </a:spcAft>
            </a:pPr>
            <a:r>
              <a:rPr lang="en-GB" sz="2000" b="1" dirty="0">
                <a:latin typeface="Arial" panose="020B0604020202020204" pitchFamily="34" charset="0"/>
                <a:cs typeface="Arial" panose="020B0604020202020204" pitchFamily="34" charset="0"/>
              </a:rPr>
              <a:t>Dataset Description: </a:t>
            </a:r>
            <a:r>
              <a:rPr lang="en-GB" sz="2000" dirty="0">
                <a:latin typeface="Arial" panose="020B0604020202020204" pitchFamily="34" charset="0"/>
                <a:cs typeface="Arial" panose="020B0604020202020204" pitchFamily="34" charset="0"/>
              </a:rPr>
              <a:t>The MNIST dataset consists of 70,000 images of handwritten digits, commonly split into 60,000 training images and 10,000 test images. Each image is a 28x28 pixel grayscale representation of a digit (from 0 to 9).</a:t>
            </a:r>
          </a:p>
          <a:p>
            <a:pPr marL="16933">
              <a:spcBef>
                <a:spcPts val="133"/>
              </a:spcBef>
              <a:spcAft>
                <a:spcPts val="1200"/>
              </a:spcAft>
            </a:pPr>
            <a:r>
              <a:rPr lang="en-GB" sz="2000" b="1" dirty="0">
                <a:latin typeface="Arial" panose="020B0604020202020204" pitchFamily="34" charset="0"/>
                <a:cs typeface="Arial" panose="020B0604020202020204" pitchFamily="34" charset="0"/>
              </a:rPr>
              <a:t>Model Selection: </a:t>
            </a:r>
            <a:r>
              <a:rPr lang="en-GB" sz="2000" dirty="0">
                <a:latin typeface="Arial" panose="020B0604020202020204" pitchFamily="34" charset="0"/>
                <a:cs typeface="Arial" panose="020B0604020202020204" pitchFamily="34" charset="0"/>
              </a:rPr>
              <a:t>A simple ANN with  one input layer, a hidden layer and an output layer was built to classify handwritten digits </a:t>
            </a:r>
          </a:p>
          <a:p>
            <a:pPr marL="16933">
              <a:spcBef>
                <a:spcPts val="133"/>
              </a:spcBef>
              <a:spcAft>
                <a:spcPts val="1200"/>
              </a:spcAft>
            </a:pPr>
            <a:r>
              <a:rPr lang="en-GB" sz="2000" b="1" dirty="0">
                <a:latin typeface="Arial" panose="020B0604020202020204" pitchFamily="34" charset="0"/>
                <a:cs typeface="Arial" panose="020B0604020202020204" pitchFamily="34" charset="0"/>
              </a:rPr>
              <a:t>Implementation: </a:t>
            </a:r>
            <a:r>
              <a:rPr lang="en-GB" sz="2000" dirty="0">
                <a:latin typeface="Arial" panose="020B0604020202020204" pitchFamily="34" charset="0"/>
                <a:cs typeface="Arial" panose="020B0604020202020204" pitchFamily="34" charset="0"/>
                <a:hlinkClick r:id="rId3"/>
              </a:rPr>
              <a:t>https://colab.research.google.com/drive/1g5alDFr5nptkxbO_q_nFUQJChrBMGbgJ?usp=sharing</a:t>
            </a:r>
            <a:r>
              <a:rPr lang="en-GB" sz="2000" dirty="0">
                <a:latin typeface="Arial" panose="020B0604020202020204" pitchFamily="34" charset="0"/>
                <a:cs typeface="Arial" panose="020B0604020202020204" pitchFamily="34" charset="0"/>
              </a:rPr>
              <a:t> </a:t>
            </a:r>
          </a:p>
        </p:txBody>
      </p:sp>
      <p:sp>
        <p:nvSpPr>
          <p:cNvPr id="16" name="object 2">
            <a:extLst>
              <a:ext uri="{FF2B5EF4-FFF2-40B4-BE49-F238E27FC236}">
                <a16:creationId xmlns:a16="http://schemas.microsoft.com/office/drawing/2014/main" id="{DED07E2E-B9A5-A334-262B-FCDBDA64CEFF}"/>
              </a:ext>
            </a:extLst>
          </p:cNvPr>
          <p:cNvSpPr txBox="1"/>
          <p:nvPr/>
        </p:nvSpPr>
        <p:spPr>
          <a:xfrm>
            <a:off x="446088" y="247078"/>
            <a:ext cx="11299823" cy="509541"/>
          </a:xfrm>
          <a:prstGeom prst="rect">
            <a:avLst/>
          </a:prstGeom>
        </p:spPr>
        <p:txBody>
          <a:bodyPr vert="horz" wrap="square" lIns="0" tIns="16933" rIns="0" bIns="0" rtlCol="0">
            <a:spAutoFit/>
          </a:bodyPr>
          <a:lstStyle/>
          <a:p>
            <a:pPr marL="16933" algn="ctr">
              <a:spcBef>
                <a:spcPts val="133"/>
              </a:spcBef>
            </a:pPr>
            <a:r>
              <a:rPr lang="en-GB" sz="3200" b="1" dirty="0">
                <a:latin typeface="Arial" panose="020B0604020202020204" pitchFamily="34" charset="0"/>
                <a:cs typeface="Arial" panose="020B0604020202020204" pitchFamily="34" charset="0"/>
              </a:rPr>
              <a:t>Handwritten Digits Recognition (Classification Problem) </a:t>
            </a:r>
          </a:p>
        </p:txBody>
      </p:sp>
    </p:spTree>
    <p:extLst>
      <p:ext uri="{BB962C8B-B14F-4D97-AF65-F5344CB8AC3E}">
        <p14:creationId xmlns:p14="http://schemas.microsoft.com/office/powerpoint/2010/main" val="149988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485775" y="1276714"/>
            <a:ext cx="11299823" cy="4685043"/>
          </a:xfrm>
          <a:prstGeom prst="rect">
            <a:avLst/>
          </a:prstGeom>
        </p:spPr>
        <p:txBody>
          <a:bodyPr vert="horz" wrap="square" lIns="0" tIns="16933" rIns="0" bIns="0" rtlCol="0">
            <a:spAutoFit/>
          </a:bodyPr>
          <a:lstStyle/>
          <a:p>
            <a:pPr marL="16933">
              <a:spcBef>
                <a:spcPts val="133"/>
              </a:spcBef>
              <a:spcAft>
                <a:spcPts val="1200"/>
              </a:spcAft>
            </a:pPr>
            <a:r>
              <a:rPr lang="en-GB" sz="2000" b="1" dirty="0">
                <a:latin typeface="Arial" panose="020B0604020202020204" pitchFamily="34" charset="0"/>
                <a:cs typeface="Arial" panose="020B0604020202020204" pitchFamily="34" charset="0"/>
              </a:rPr>
              <a:t>Problem Statement: </a:t>
            </a:r>
            <a:r>
              <a:rPr lang="en-GB" sz="2000" dirty="0">
                <a:latin typeface="Arial" panose="020B0604020202020204" pitchFamily="34" charset="0"/>
                <a:cs typeface="Arial" panose="020B0604020202020204" pitchFamily="34" charset="0"/>
              </a:rPr>
              <a:t>This study aims to accurately classify images into one of ten categories, such as airplanes, cars, birds, cats, etc. The challenge lies in the small size and low resolution of the images, which can make distinguishing between categories difficult.</a:t>
            </a:r>
          </a:p>
          <a:p>
            <a:pPr marL="16933">
              <a:spcBef>
                <a:spcPts val="133"/>
              </a:spcBef>
              <a:spcAft>
                <a:spcPts val="1200"/>
              </a:spcAft>
            </a:pPr>
            <a:r>
              <a:rPr lang="en-GB" sz="2000" b="1" dirty="0">
                <a:latin typeface="Arial" panose="020B0604020202020204" pitchFamily="34" charset="0"/>
                <a:cs typeface="Arial" panose="020B0604020202020204" pitchFamily="34" charset="0"/>
              </a:rPr>
              <a:t>Objectives:</a:t>
            </a:r>
            <a:r>
              <a:rPr lang="en-GB" sz="2000" dirty="0">
                <a:latin typeface="Arial" panose="020B0604020202020204" pitchFamily="34" charset="0"/>
                <a:cs typeface="Arial" panose="020B0604020202020204" pitchFamily="34" charset="0"/>
              </a:rPr>
              <a:t> This task will enhance the model's ability to recognize and differentiate between visually similar categories through robust feature extraction.</a:t>
            </a:r>
          </a:p>
          <a:p>
            <a:pPr marL="16933">
              <a:spcBef>
                <a:spcPts val="133"/>
              </a:spcBef>
              <a:spcAft>
                <a:spcPts val="1200"/>
              </a:spcAft>
            </a:pPr>
            <a:r>
              <a:rPr lang="en-GB" sz="2000" b="1" dirty="0">
                <a:latin typeface="Arial" panose="020B0604020202020204" pitchFamily="34" charset="0"/>
                <a:cs typeface="Arial" panose="020B0604020202020204" pitchFamily="34" charset="0"/>
              </a:rPr>
              <a:t>Dataset Description: </a:t>
            </a:r>
            <a:r>
              <a:rPr lang="en-GB" sz="2000" dirty="0">
                <a:latin typeface="Arial" panose="020B0604020202020204" pitchFamily="34" charset="0"/>
                <a:cs typeface="Arial" panose="020B0604020202020204" pitchFamily="34" charset="0"/>
              </a:rPr>
              <a:t>The MNIST dataset consists of 50,000 images, distributed evenly across 10 classes. Total 10,000 images was reserved for evaluating the model’s performance, also evenly distributed across the classes. Each image is 32x32 pixels in size and consists of three </a:t>
            </a:r>
            <a:r>
              <a:rPr lang="en-GB" sz="2000" dirty="0" err="1">
                <a:latin typeface="Arial" panose="020B0604020202020204" pitchFamily="34" charset="0"/>
                <a:cs typeface="Arial" panose="020B0604020202020204" pitchFamily="34" charset="0"/>
              </a:rPr>
              <a:t>color</a:t>
            </a:r>
            <a:r>
              <a:rPr lang="en-GB" sz="2000" dirty="0">
                <a:latin typeface="Arial" panose="020B0604020202020204" pitchFamily="34" charset="0"/>
                <a:cs typeface="Arial" panose="020B0604020202020204" pitchFamily="34" charset="0"/>
              </a:rPr>
              <a:t> channels (RGB).</a:t>
            </a:r>
          </a:p>
          <a:p>
            <a:pPr marL="16933">
              <a:spcBef>
                <a:spcPts val="133"/>
              </a:spcBef>
              <a:spcAft>
                <a:spcPts val="1200"/>
              </a:spcAft>
            </a:pPr>
            <a:r>
              <a:rPr lang="en-GB" sz="2000" b="1" dirty="0">
                <a:latin typeface="Arial" panose="020B0604020202020204" pitchFamily="34" charset="0"/>
                <a:cs typeface="Arial" panose="020B0604020202020204" pitchFamily="34" charset="0"/>
              </a:rPr>
              <a:t>Model Selection: </a:t>
            </a:r>
            <a:r>
              <a:rPr lang="en-GB" sz="2000" dirty="0">
                <a:latin typeface="Arial" panose="020B0604020202020204" pitchFamily="34" charset="0"/>
                <a:cs typeface="Arial" panose="020B0604020202020204" pitchFamily="34" charset="0"/>
              </a:rPr>
              <a:t>Convolutional Neural Networks (CNNs) was typically used for image classification tasks due to their ability to capture spatial hierarchies in images:</a:t>
            </a:r>
          </a:p>
          <a:p>
            <a:pPr marL="16933">
              <a:spcBef>
                <a:spcPts val="133"/>
              </a:spcBef>
              <a:spcAft>
                <a:spcPts val="1200"/>
              </a:spcAft>
            </a:pPr>
            <a:r>
              <a:rPr lang="en-GB" sz="2000" dirty="0">
                <a:latin typeface="Arial" panose="020B0604020202020204" pitchFamily="34" charset="0"/>
                <a:cs typeface="Arial" panose="020B0604020202020204" pitchFamily="34" charset="0"/>
              </a:rPr>
              <a:t>Implementation: </a:t>
            </a:r>
            <a:r>
              <a:rPr lang="en-GB" sz="2000" dirty="0">
                <a:latin typeface="Arial" panose="020B0604020202020204" pitchFamily="34" charset="0"/>
                <a:cs typeface="Arial" panose="020B0604020202020204" pitchFamily="34" charset="0"/>
                <a:hlinkClick r:id="rId3"/>
              </a:rPr>
              <a:t>https://colab.research.google.com/drive/1K6jI6ja-CLWGeOKXceN7dG7W-PXpzawZ?usp=sharing</a:t>
            </a:r>
            <a:r>
              <a:rPr lang="en-GB" sz="2000" dirty="0">
                <a:latin typeface="Arial" panose="020B0604020202020204" pitchFamily="34" charset="0"/>
                <a:cs typeface="Arial" panose="020B0604020202020204" pitchFamily="34" charset="0"/>
              </a:rPr>
              <a:t>  </a:t>
            </a:r>
          </a:p>
        </p:txBody>
      </p:sp>
      <p:sp>
        <p:nvSpPr>
          <p:cNvPr id="16" name="object 2">
            <a:extLst>
              <a:ext uri="{FF2B5EF4-FFF2-40B4-BE49-F238E27FC236}">
                <a16:creationId xmlns:a16="http://schemas.microsoft.com/office/drawing/2014/main" id="{DED07E2E-B9A5-A334-262B-FCDBDA64CEFF}"/>
              </a:ext>
            </a:extLst>
          </p:cNvPr>
          <p:cNvSpPr txBox="1"/>
          <p:nvPr/>
        </p:nvSpPr>
        <p:spPr>
          <a:xfrm>
            <a:off x="485775" y="193046"/>
            <a:ext cx="11299823" cy="509541"/>
          </a:xfrm>
          <a:prstGeom prst="rect">
            <a:avLst/>
          </a:prstGeom>
        </p:spPr>
        <p:txBody>
          <a:bodyPr vert="horz" wrap="square" lIns="0" tIns="16933" rIns="0" bIns="0" rtlCol="0">
            <a:spAutoFit/>
          </a:bodyPr>
          <a:lstStyle/>
          <a:p>
            <a:pPr marL="16933" algn="ctr">
              <a:spcBef>
                <a:spcPts val="133"/>
              </a:spcBef>
            </a:pPr>
            <a:r>
              <a:rPr lang="en-GB" sz="3200" b="1" dirty="0">
                <a:latin typeface="Arial" panose="020B0604020202020204" pitchFamily="34" charset="0"/>
                <a:cs typeface="Arial" panose="020B0604020202020204" pitchFamily="34" charset="0"/>
              </a:rPr>
              <a:t>Image Classification (Classification Problem) </a:t>
            </a:r>
          </a:p>
        </p:txBody>
      </p:sp>
    </p:spTree>
    <p:extLst>
      <p:ext uri="{BB962C8B-B14F-4D97-AF65-F5344CB8AC3E}">
        <p14:creationId xmlns:p14="http://schemas.microsoft.com/office/powerpoint/2010/main" val="366300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485775" y="1276714"/>
            <a:ext cx="11299823" cy="799364"/>
          </a:xfrm>
          <a:prstGeom prst="rect">
            <a:avLst/>
          </a:prstGeom>
        </p:spPr>
        <p:txBody>
          <a:bodyPr vert="horz" wrap="square" lIns="0" tIns="16933" rIns="0" bIns="0" rtlCol="0">
            <a:spAutoFit/>
          </a:bodyPr>
          <a:lstStyle/>
          <a:p>
            <a:pPr marL="16933">
              <a:spcBef>
                <a:spcPts val="133"/>
              </a:spcBef>
              <a:spcAft>
                <a:spcPts val="1200"/>
              </a:spcAft>
            </a:pPr>
            <a:r>
              <a:rPr lang="en-GB" sz="2000" b="1" dirty="0">
                <a:latin typeface="Arial" panose="020B0604020202020204" pitchFamily="34" charset="0"/>
                <a:cs typeface="Arial" panose="020B0604020202020204" pitchFamily="34" charset="0"/>
              </a:rPr>
              <a:t>Object detection using YOLO V8: </a:t>
            </a:r>
          </a:p>
          <a:p>
            <a:pPr marL="16933">
              <a:spcBef>
                <a:spcPts val="133"/>
              </a:spcBef>
              <a:spcAft>
                <a:spcPts val="1200"/>
              </a:spcAft>
            </a:pPr>
            <a:r>
              <a:rPr lang="en-GB" sz="2000" dirty="0">
                <a:latin typeface="Arial" panose="020B0604020202020204" pitchFamily="34" charset="0"/>
                <a:cs typeface="Arial" panose="020B0604020202020204" pitchFamily="34" charset="0"/>
              </a:rPr>
              <a:t>https://hub.ultralytics.com/models/4iiEIb7peyXxmzwkUbVN?tab=preview </a:t>
            </a:r>
          </a:p>
        </p:txBody>
      </p:sp>
      <p:sp>
        <p:nvSpPr>
          <p:cNvPr id="16" name="object 2">
            <a:extLst>
              <a:ext uri="{FF2B5EF4-FFF2-40B4-BE49-F238E27FC236}">
                <a16:creationId xmlns:a16="http://schemas.microsoft.com/office/drawing/2014/main" id="{DED07E2E-B9A5-A334-262B-FCDBDA64CEFF}"/>
              </a:ext>
            </a:extLst>
          </p:cNvPr>
          <p:cNvSpPr txBox="1"/>
          <p:nvPr/>
        </p:nvSpPr>
        <p:spPr>
          <a:xfrm>
            <a:off x="446088" y="223222"/>
            <a:ext cx="11299823" cy="509541"/>
          </a:xfrm>
          <a:prstGeom prst="rect">
            <a:avLst/>
          </a:prstGeom>
        </p:spPr>
        <p:txBody>
          <a:bodyPr vert="horz" wrap="square" lIns="0" tIns="16933" rIns="0" bIns="0" rtlCol="0">
            <a:spAutoFit/>
          </a:bodyPr>
          <a:lstStyle/>
          <a:p>
            <a:pPr marL="16933" algn="ctr">
              <a:spcBef>
                <a:spcPts val="133"/>
              </a:spcBef>
            </a:pPr>
            <a:r>
              <a:rPr lang="en-GB" sz="3200" b="1" dirty="0">
                <a:latin typeface="Arial" panose="020B0604020202020204" pitchFamily="34" charset="0"/>
                <a:cs typeface="Arial" panose="020B0604020202020204" pitchFamily="34" charset="0"/>
              </a:rPr>
              <a:t>Object detection on YOLO Family</a:t>
            </a:r>
          </a:p>
        </p:txBody>
      </p:sp>
      <p:pic>
        <p:nvPicPr>
          <p:cNvPr id="2" name="Picture 1">
            <a:extLst>
              <a:ext uri="{FF2B5EF4-FFF2-40B4-BE49-F238E27FC236}">
                <a16:creationId xmlns:a16="http://schemas.microsoft.com/office/drawing/2014/main" id="{24B376E4-8749-ADE4-D094-C9FB561C4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458" y="2313540"/>
            <a:ext cx="5083084" cy="4066467"/>
          </a:xfrm>
          <a:prstGeom prst="rect">
            <a:avLst/>
          </a:prstGeom>
        </p:spPr>
      </p:pic>
    </p:spTree>
    <p:extLst>
      <p:ext uri="{BB962C8B-B14F-4D97-AF65-F5344CB8AC3E}">
        <p14:creationId xmlns:p14="http://schemas.microsoft.com/office/powerpoint/2010/main" val="2342511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50025</TotalTime>
  <Words>1028</Words>
  <Application>Microsoft Office PowerPoint</Application>
  <PresentationFormat>Widescreen</PresentationFormat>
  <Paragraphs>48</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vt:lpstr>
      <vt:lpstr>Trebuchet MS</vt:lpstr>
      <vt:lpstr>Office Theme</vt:lpstr>
      <vt:lpstr>Machine Learning Hands On </vt:lpstr>
      <vt:lpstr>PowerPoint Presentation</vt:lpstr>
      <vt:lpstr>PowerPoint Presentation</vt:lpstr>
      <vt:lpstr>PowerPoint Presentation</vt:lpstr>
      <vt:lpstr>PowerPoint Presentation</vt:lpstr>
      <vt:lpstr>Deep Learning  Hands 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niaz siddiqui</dc:creator>
  <cp:lastModifiedBy>Muhhmad Kabir Ahmad</cp:lastModifiedBy>
  <cp:revision>830</cp:revision>
  <dcterms:created xsi:type="dcterms:W3CDTF">2021-08-03T11:57:38Z</dcterms:created>
  <dcterms:modified xsi:type="dcterms:W3CDTF">2024-07-08T07:28:16Z</dcterms:modified>
</cp:coreProperties>
</file>