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ntic" charset="1" panose="00000000000000000000"/>
      <p:regular r:id="rId16"/>
    </p:embeddedFont>
    <p:embeddedFont>
      <p:font typeface="Montserrat" charset="1" panose="00000500000000000000"/>
      <p:regular r:id="rId17"/>
    </p:embeddedFont>
    <p:embeddedFont>
      <p:font typeface="Open Sans Condensed Bold" charset="1" panose="00000000000000000000"/>
      <p:regular r:id="rId18"/>
    </p:embeddedFont>
    <p:embeddedFont>
      <p:font typeface="Open Sans Condensed" charset="1" panose="00000000000000000000"/>
      <p:regular r:id="rId19"/>
    </p:embeddedFont>
    <p:embeddedFont>
      <p:font typeface="Antic Bold" charset="1" panose="00000000000000000000"/>
      <p:regular r:id="rId20"/>
    </p:embeddedFont>
    <p:embeddedFont>
      <p:font typeface="Canva Sans Bold"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858C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5160798"/>
            <a:chOff x="0" y="0"/>
            <a:chExt cx="4274726" cy="1359222"/>
          </a:xfrm>
        </p:grpSpPr>
        <p:sp>
          <p:nvSpPr>
            <p:cNvPr name="Freeform 3" id="3"/>
            <p:cNvSpPr/>
            <p:nvPr/>
          </p:nvSpPr>
          <p:spPr>
            <a:xfrm flipH="false" flipV="false" rot="0">
              <a:off x="0" y="0"/>
              <a:ext cx="4274726" cy="1359222"/>
            </a:xfrm>
            <a:custGeom>
              <a:avLst/>
              <a:gdLst/>
              <a:ahLst/>
              <a:cxnLst/>
              <a:rect r="r" b="b" t="t" l="l"/>
              <a:pathLst>
                <a:path h="1359222" w="4274726">
                  <a:moveTo>
                    <a:pt x="11448" y="0"/>
                  </a:moveTo>
                  <a:lnTo>
                    <a:pt x="4263278" y="0"/>
                  </a:lnTo>
                  <a:cubicBezTo>
                    <a:pt x="4269601" y="0"/>
                    <a:pt x="4274726" y="5125"/>
                    <a:pt x="4274726" y="11448"/>
                  </a:cubicBezTo>
                  <a:lnTo>
                    <a:pt x="4274726" y="1347775"/>
                  </a:lnTo>
                  <a:cubicBezTo>
                    <a:pt x="4274726" y="1350811"/>
                    <a:pt x="4273520" y="1353723"/>
                    <a:pt x="4271373" y="1355869"/>
                  </a:cubicBezTo>
                  <a:cubicBezTo>
                    <a:pt x="4269226" y="1358016"/>
                    <a:pt x="4266314" y="1359222"/>
                    <a:pt x="4263278" y="1359222"/>
                  </a:cubicBezTo>
                  <a:lnTo>
                    <a:pt x="11448" y="1359222"/>
                  </a:lnTo>
                  <a:cubicBezTo>
                    <a:pt x="8412" y="1359222"/>
                    <a:pt x="5500" y="1358016"/>
                    <a:pt x="3353" y="1355869"/>
                  </a:cubicBezTo>
                  <a:cubicBezTo>
                    <a:pt x="1206" y="1353723"/>
                    <a:pt x="0" y="1350811"/>
                    <a:pt x="0" y="1347775"/>
                  </a:cubicBezTo>
                  <a:lnTo>
                    <a:pt x="0" y="11448"/>
                  </a:lnTo>
                  <a:cubicBezTo>
                    <a:pt x="0" y="8412"/>
                    <a:pt x="1206" y="5500"/>
                    <a:pt x="3353" y="3353"/>
                  </a:cubicBezTo>
                  <a:cubicBezTo>
                    <a:pt x="5500" y="1206"/>
                    <a:pt x="8412" y="0"/>
                    <a:pt x="11448" y="0"/>
                  </a:cubicBezTo>
                  <a:close/>
                </a:path>
              </a:pathLst>
            </a:custGeom>
            <a:solidFill>
              <a:srgbClr val="FFFFFF"/>
            </a:solidFill>
          </p:spPr>
        </p:sp>
        <p:sp>
          <p:nvSpPr>
            <p:cNvPr name="TextBox 4" id="4"/>
            <p:cNvSpPr txBox="true"/>
            <p:nvPr/>
          </p:nvSpPr>
          <p:spPr>
            <a:xfrm>
              <a:off x="0" y="19050"/>
              <a:ext cx="4274726" cy="1340172"/>
            </a:xfrm>
            <a:prstGeom prst="rect">
              <a:avLst/>
            </a:prstGeom>
          </p:spPr>
          <p:txBody>
            <a:bodyPr anchor="ctr" rtlCol="false" tIns="50800" lIns="50800" bIns="50800" rIns="50800"/>
            <a:lstStyle/>
            <a:p>
              <a:pPr algn="ctr">
                <a:lnSpc>
                  <a:spcPts val="2076"/>
                </a:lnSpc>
              </a:pPr>
            </a:p>
          </p:txBody>
        </p:sp>
      </p:grpSp>
      <p:grpSp>
        <p:nvGrpSpPr>
          <p:cNvPr name="Group 5" id="5"/>
          <p:cNvGrpSpPr/>
          <p:nvPr/>
        </p:nvGrpSpPr>
        <p:grpSpPr>
          <a:xfrm rot="0">
            <a:off x="2643744" y="7483278"/>
            <a:ext cx="3987090" cy="866940"/>
            <a:chOff x="0" y="0"/>
            <a:chExt cx="1869048" cy="406400"/>
          </a:xfrm>
        </p:grpSpPr>
        <p:sp>
          <p:nvSpPr>
            <p:cNvPr name="Freeform 6" id="6"/>
            <p:cNvSpPr/>
            <p:nvPr/>
          </p:nvSpPr>
          <p:spPr>
            <a:xfrm flipH="false" flipV="false" rot="0">
              <a:off x="0" y="0"/>
              <a:ext cx="1869048" cy="406400"/>
            </a:xfrm>
            <a:custGeom>
              <a:avLst/>
              <a:gdLst/>
              <a:ahLst/>
              <a:cxnLst/>
              <a:rect r="r" b="b" t="t" l="l"/>
              <a:pathLst>
                <a:path h="406400" w="1869048">
                  <a:moveTo>
                    <a:pt x="1665848" y="0"/>
                  </a:moveTo>
                  <a:cubicBezTo>
                    <a:pt x="1778072" y="0"/>
                    <a:pt x="1869048" y="90976"/>
                    <a:pt x="1869048" y="203200"/>
                  </a:cubicBezTo>
                  <a:cubicBezTo>
                    <a:pt x="1869048" y="315424"/>
                    <a:pt x="1778072" y="406400"/>
                    <a:pt x="1665848" y="406400"/>
                  </a:cubicBezTo>
                  <a:lnTo>
                    <a:pt x="203200" y="406400"/>
                  </a:lnTo>
                  <a:cubicBezTo>
                    <a:pt x="90976" y="406400"/>
                    <a:pt x="0" y="315424"/>
                    <a:pt x="0" y="203200"/>
                  </a:cubicBezTo>
                  <a:cubicBezTo>
                    <a:pt x="0" y="90976"/>
                    <a:pt x="90976" y="0"/>
                    <a:pt x="203200" y="0"/>
                  </a:cubicBezTo>
                  <a:close/>
                </a:path>
              </a:pathLst>
            </a:custGeom>
            <a:solidFill>
              <a:srgbClr val="FFFFFF">
                <a:alpha val="20784"/>
              </a:srgbClr>
            </a:solidFill>
          </p:spPr>
        </p:sp>
        <p:sp>
          <p:nvSpPr>
            <p:cNvPr name="TextBox 7" id="7"/>
            <p:cNvSpPr txBox="true"/>
            <p:nvPr/>
          </p:nvSpPr>
          <p:spPr>
            <a:xfrm>
              <a:off x="0" y="19050"/>
              <a:ext cx="1869048" cy="387350"/>
            </a:xfrm>
            <a:prstGeom prst="rect">
              <a:avLst/>
            </a:prstGeom>
          </p:spPr>
          <p:txBody>
            <a:bodyPr anchor="ctr" rtlCol="false" tIns="50800" lIns="50800" bIns="50800" rIns="50800"/>
            <a:lstStyle/>
            <a:p>
              <a:pPr algn="ctr">
                <a:lnSpc>
                  <a:spcPts val="2076"/>
                </a:lnSpc>
              </a:pPr>
            </a:p>
          </p:txBody>
        </p:sp>
      </p:grpSp>
      <p:grpSp>
        <p:nvGrpSpPr>
          <p:cNvPr name="Group 8" id="8"/>
          <p:cNvGrpSpPr/>
          <p:nvPr/>
        </p:nvGrpSpPr>
        <p:grpSpPr>
          <a:xfrm rot="0">
            <a:off x="5900195" y="7630657"/>
            <a:ext cx="572181" cy="57218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Freeform 11" id="11"/>
          <p:cNvSpPr/>
          <p:nvPr/>
        </p:nvSpPr>
        <p:spPr>
          <a:xfrm flipH="false" flipV="false" rot="-5400000">
            <a:off x="6023448" y="7803316"/>
            <a:ext cx="363776" cy="226864"/>
          </a:xfrm>
          <a:custGeom>
            <a:avLst/>
            <a:gdLst/>
            <a:ahLst/>
            <a:cxnLst/>
            <a:rect r="r" b="b" t="t" l="l"/>
            <a:pathLst>
              <a:path h="226864" w="363776">
                <a:moveTo>
                  <a:pt x="0" y="0"/>
                </a:moveTo>
                <a:lnTo>
                  <a:pt x="363776" y="0"/>
                </a:lnTo>
                <a:lnTo>
                  <a:pt x="363776" y="226864"/>
                </a:lnTo>
                <a:lnTo>
                  <a:pt x="0" y="226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976576" y="7669369"/>
            <a:ext cx="494758" cy="494758"/>
          </a:xfrm>
          <a:custGeom>
            <a:avLst/>
            <a:gdLst/>
            <a:ahLst/>
            <a:cxnLst/>
            <a:rect r="r" b="b" t="t" l="l"/>
            <a:pathLst>
              <a:path h="494758" w="494758">
                <a:moveTo>
                  <a:pt x="0" y="0"/>
                </a:moveTo>
                <a:lnTo>
                  <a:pt x="494758" y="0"/>
                </a:lnTo>
                <a:lnTo>
                  <a:pt x="494758" y="494758"/>
                </a:lnTo>
                <a:lnTo>
                  <a:pt x="0" y="494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685058" y="3054817"/>
            <a:ext cx="3602942" cy="7232183"/>
          </a:xfrm>
          <a:custGeom>
            <a:avLst/>
            <a:gdLst/>
            <a:ahLst/>
            <a:cxnLst/>
            <a:rect r="r" b="b" t="t" l="l"/>
            <a:pathLst>
              <a:path h="7232183" w="3602942">
                <a:moveTo>
                  <a:pt x="0" y="0"/>
                </a:moveTo>
                <a:lnTo>
                  <a:pt x="3602942" y="0"/>
                </a:lnTo>
                <a:lnTo>
                  <a:pt x="3602942" y="7232183"/>
                </a:lnTo>
                <a:lnTo>
                  <a:pt x="0" y="72321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119780" y="-1117433"/>
            <a:ext cx="3585301" cy="358530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B7E44"/>
            </a:solidFill>
          </p:spPr>
        </p:sp>
        <p:sp>
          <p:nvSpPr>
            <p:cNvPr name="TextBox 16" id="16"/>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17" id="17"/>
          <p:cNvGrpSpPr/>
          <p:nvPr/>
        </p:nvGrpSpPr>
        <p:grpSpPr>
          <a:xfrm rot="0">
            <a:off x="1519966" y="9645618"/>
            <a:ext cx="1891109" cy="189110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19" id="19"/>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TextBox 20" id="20"/>
          <p:cNvSpPr txBox="true"/>
          <p:nvPr/>
        </p:nvSpPr>
        <p:spPr>
          <a:xfrm rot="0">
            <a:off x="2742203" y="2093571"/>
            <a:ext cx="7777261" cy="1152125"/>
          </a:xfrm>
          <a:prstGeom prst="rect">
            <a:avLst/>
          </a:prstGeom>
        </p:spPr>
        <p:txBody>
          <a:bodyPr anchor="t" rtlCol="false" tIns="0" lIns="0" bIns="0" rIns="0">
            <a:spAutoFit/>
          </a:bodyPr>
          <a:lstStyle/>
          <a:p>
            <a:pPr algn="l">
              <a:lnSpc>
                <a:spcPts val="9171"/>
              </a:lnSpc>
            </a:pPr>
            <a:r>
              <a:rPr lang="en-US" sz="7396" spc="88">
                <a:solidFill>
                  <a:srgbClr val="000000"/>
                </a:solidFill>
                <a:latin typeface="Antic"/>
                <a:ea typeface="Antic"/>
                <a:cs typeface="Antic"/>
                <a:sym typeface="Antic"/>
              </a:rPr>
              <a:t>CommuteWave</a:t>
            </a:r>
          </a:p>
        </p:txBody>
      </p:sp>
      <p:sp>
        <p:nvSpPr>
          <p:cNvPr name="TextBox 21" id="21"/>
          <p:cNvSpPr txBox="true"/>
          <p:nvPr/>
        </p:nvSpPr>
        <p:spPr>
          <a:xfrm rot="0">
            <a:off x="3602467" y="7621132"/>
            <a:ext cx="2166594" cy="552931"/>
          </a:xfrm>
          <a:prstGeom prst="rect">
            <a:avLst/>
          </a:prstGeom>
        </p:spPr>
        <p:txBody>
          <a:bodyPr anchor="t" rtlCol="false" tIns="0" lIns="0" bIns="0" rIns="0">
            <a:spAutoFit/>
          </a:bodyPr>
          <a:lstStyle/>
          <a:p>
            <a:pPr algn="l">
              <a:lnSpc>
                <a:spcPts val="2207"/>
              </a:lnSpc>
            </a:pPr>
            <a:r>
              <a:rPr lang="en-US" sz="1780" spc="21">
                <a:solidFill>
                  <a:srgbClr val="FFFFFF"/>
                </a:solidFill>
                <a:latin typeface="Montserrat"/>
                <a:ea typeface="Montserrat"/>
                <a:cs typeface="Montserrat"/>
                <a:sym typeface="Montserrat"/>
              </a:rPr>
              <a:t>API BASED PRODUCTS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3609010" y="2407580"/>
            <a:ext cx="11069979" cy="1234033"/>
          </a:xfrm>
          <a:prstGeom prst="rect">
            <a:avLst/>
          </a:prstGeom>
        </p:spPr>
        <p:txBody>
          <a:bodyPr anchor="t" rtlCol="false" tIns="0" lIns="0" bIns="0" rIns="0">
            <a:spAutoFit/>
          </a:bodyPr>
          <a:lstStyle/>
          <a:p>
            <a:pPr algn="ctr">
              <a:lnSpc>
                <a:spcPts val="10124"/>
              </a:lnSpc>
            </a:pPr>
            <a:r>
              <a:rPr lang="en-US" sz="7231" spc="86">
                <a:solidFill>
                  <a:srgbClr val="000000"/>
                </a:solidFill>
                <a:latin typeface="Antic"/>
                <a:ea typeface="Antic"/>
                <a:cs typeface="Antic"/>
                <a:sym typeface="Antic"/>
              </a:rPr>
              <a:t>Thank you</a:t>
            </a:r>
          </a:p>
        </p:txBody>
      </p:sp>
      <p:sp>
        <p:nvSpPr>
          <p:cNvPr name="Freeform 3" id="3"/>
          <p:cNvSpPr/>
          <p:nvPr/>
        </p:nvSpPr>
        <p:spPr>
          <a:xfrm flipH="false" flipV="false" rot="0">
            <a:off x="17189095" y="8113025"/>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302603" y="7313589"/>
            <a:ext cx="15682793" cy="3361773"/>
            <a:chOff x="0" y="0"/>
            <a:chExt cx="4130448" cy="885405"/>
          </a:xfrm>
        </p:grpSpPr>
        <p:sp>
          <p:nvSpPr>
            <p:cNvPr name="Freeform 3" id="3"/>
            <p:cNvSpPr/>
            <p:nvPr/>
          </p:nvSpPr>
          <p:spPr>
            <a:xfrm flipH="false" flipV="false" rot="0">
              <a:off x="0" y="0"/>
              <a:ext cx="4130447" cy="885405"/>
            </a:xfrm>
            <a:custGeom>
              <a:avLst/>
              <a:gdLst/>
              <a:ahLst/>
              <a:cxnLst/>
              <a:rect r="r" b="b" t="t" l="l"/>
              <a:pathLst>
                <a:path h="885405" w="4130447">
                  <a:moveTo>
                    <a:pt x="12341" y="0"/>
                  </a:moveTo>
                  <a:lnTo>
                    <a:pt x="4118106" y="0"/>
                  </a:lnTo>
                  <a:cubicBezTo>
                    <a:pt x="4121379" y="0"/>
                    <a:pt x="4124518" y="1300"/>
                    <a:pt x="4126833" y="3615"/>
                  </a:cubicBezTo>
                  <a:cubicBezTo>
                    <a:pt x="4129147" y="5929"/>
                    <a:pt x="4130447" y="9068"/>
                    <a:pt x="4130447" y="12341"/>
                  </a:cubicBezTo>
                  <a:lnTo>
                    <a:pt x="4130447" y="873064"/>
                  </a:lnTo>
                  <a:cubicBezTo>
                    <a:pt x="4130447" y="876337"/>
                    <a:pt x="4129147" y="879476"/>
                    <a:pt x="4126833" y="881790"/>
                  </a:cubicBezTo>
                  <a:cubicBezTo>
                    <a:pt x="4124518" y="884105"/>
                    <a:pt x="4121379" y="885405"/>
                    <a:pt x="4118106" y="885405"/>
                  </a:cubicBezTo>
                  <a:lnTo>
                    <a:pt x="12341" y="885405"/>
                  </a:lnTo>
                  <a:cubicBezTo>
                    <a:pt x="9068" y="885405"/>
                    <a:pt x="5929" y="884105"/>
                    <a:pt x="3615" y="881790"/>
                  </a:cubicBezTo>
                  <a:cubicBezTo>
                    <a:pt x="1300" y="879476"/>
                    <a:pt x="0" y="876337"/>
                    <a:pt x="0" y="873064"/>
                  </a:cubicBezTo>
                  <a:lnTo>
                    <a:pt x="0" y="12341"/>
                  </a:lnTo>
                  <a:cubicBezTo>
                    <a:pt x="0" y="9068"/>
                    <a:pt x="1300" y="5929"/>
                    <a:pt x="3615" y="3615"/>
                  </a:cubicBezTo>
                  <a:cubicBezTo>
                    <a:pt x="5929" y="1300"/>
                    <a:pt x="9068" y="0"/>
                    <a:pt x="12341" y="0"/>
                  </a:cubicBezTo>
                  <a:close/>
                </a:path>
              </a:pathLst>
            </a:custGeom>
            <a:solidFill>
              <a:srgbClr val="0E4999"/>
            </a:solidFill>
          </p:spPr>
        </p:sp>
        <p:sp>
          <p:nvSpPr>
            <p:cNvPr name="TextBox 4" id="4"/>
            <p:cNvSpPr txBox="true"/>
            <p:nvPr/>
          </p:nvSpPr>
          <p:spPr>
            <a:xfrm>
              <a:off x="0" y="19050"/>
              <a:ext cx="4130448" cy="866355"/>
            </a:xfrm>
            <a:prstGeom prst="rect">
              <a:avLst/>
            </a:prstGeom>
          </p:spPr>
          <p:txBody>
            <a:bodyPr anchor="ctr" rtlCol="false" tIns="50800" lIns="50800" bIns="50800" rIns="50800"/>
            <a:lstStyle/>
            <a:p>
              <a:pPr algn="ctr">
                <a:lnSpc>
                  <a:spcPts val="2076"/>
                </a:lnSpc>
              </a:pPr>
            </a:p>
          </p:txBody>
        </p:sp>
      </p:grpSp>
      <p:grpSp>
        <p:nvGrpSpPr>
          <p:cNvPr name="Group 5" id="5"/>
          <p:cNvGrpSpPr/>
          <p:nvPr/>
        </p:nvGrpSpPr>
        <p:grpSpPr>
          <a:xfrm rot="0">
            <a:off x="1302603" y="4081373"/>
            <a:ext cx="15682793" cy="2850704"/>
            <a:chOff x="0" y="0"/>
            <a:chExt cx="4130448" cy="750803"/>
          </a:xfrm>
        </p:grpSpPr>
        <p:sp>
          <p:nvSpPr>
            <p:cNvPr name="Freeform 6" id="6"/>
            <p:cNvSpPr/>
            <p:nvPr/>
          </p:nvSpPr>
          <p:spPr>
            <a:xfrm flipH="false" flipV="false" rot="0">
              <a:off x="0" y="0"/>
              <a:ext cx="4130447" cy="750803"/>
            </a:xfrm>
            <a:custGeom>
              <a:avLst/>
              <a:gdLst/>
              <a:ahLst/>
              <a:cxnLst/>
              <a:rect r="r" b="b" t="t" l="l"/>
              <a:pathLst>
                <a:path h="750803" w="4130447">
                  <a:moveTo>
                    <a:pt x="12341" y="0"/>
                  </a:moveTo>
                  <a:lnTo>
                    <a:pt x="4118106" y="0"/>
                  </a:lnTo>
                  <a:cubicBezTo>
                    <a:pt x="4121379" y="0"/>
                    <a:pt x="4124518" y="1300"/>
                    <a:pt x="4126833" y="3615"/>
                  </a:cubicBezTo>
                  <a:cubicBezTo>
                    <a:pt x="4129147" y="5929"/>
                    <a:pt x="4130447" y="9068"/>
                    <a:pt x="4130447" y="12341"/>
                  </a:cubicBezTo>
                  <a:lnTo>
                    <a:pt x="4130447" y="738461"/>
                  </a:lnTo>
                  <a:cubicBezTo>
                    <a:pt x="4130447" y="741734"/>
                    <a:pt x="4129147" y="744873"/>
                    <a:pt x="4126833" y="747188"/>
                  </a:cubicBezTo>
                  <a:cubicBezTo>
                    <a:pt x="4124518" y="749502"/>
                    <a:pt x="4121379" y="750803"/>
                    <a:pt x="4118106" y="750803"/>
                  </a:cubicBezTo>
                  <a:lnTo>
                    <a:pt x="12341" y="750803"/>
                  </a:lnTo>
                  <a:cubicBezTo>
                    <a:pt x="9068" y="750803"/>
                    <a:pt x="5929" y="749502"/>
                    <a:pt x="3615" y="747188"/>
                  </a:cubicBezTo>
                  <a:cubicBezTo>
                    <a:pt x="1300" y="744873"/>
                    <a:pt x="0" y="741734"/>
                    <a:pt x="0" y="738461"/>
                  </a:cubicBezTo>
                  <a:lnTo>
                    <a:pt x="0" y="12341"/>
                  </a:lnTo>
                  <a:cubicBezTo>
                    <a:pt x="0" y="9068"/>
                    <a:pt x="1300" y="5929"/>
                    <a:pt x="3615" y="3615"/>
                  </a:cubicBezTo>
                  <a:cubicBezTo>
                    <a:pt x="5929" y="1300"/>
                    <a:pt x="9068" y="0"/>
                    <a:pt x="12341" y="0"/>
                  </a:cubicBezTo>
                  <a:close/>
                </a:path>
              </a:pathLst>
            </a:custGeom>
            <a:solidFill>
              <a:srgbClr val="EB7E44"/>
            </a:solidFill>
          </p:spPr>
        </p:sp>
        <p:sp>
          <p:nvSpPr>
            <p:cNvPr name="TextBox 7" id="7"/>
            <p:cNvSpPr txBox="true"/>
            <p:nvPr/>
          </p:nvSpPr>
          <p:spPr>
            <a:xfrm>
              <a:off x="0" y="19050"/>
              <a:ext cx="4130448" cy="731753"/>
            </a:xfrm>
            <a:prstGeom prst="rect">
              <a:avLst/>
            </a:prstGeom>
          </p:spPr>
          <p:txBody>
            <a:bodyPr anchor="ctr" rtlCol="false" tIns="50800" lIns="50800" bIns="50800" rIns="50800"/>
            <a:lstStyle/>
            <a:p>
              <a:pPr algn="ctr">
                <a:lnSpc>
                  <a:spcPts val="2076"/>
                </a:lnSpc>
              </a:pPr>
            </a:p>
          </p:txBody>
        </p:sp>
      </p:grpSp>
      <p:sp>
        <p:nvSpPr>
          <p:cNvPr name="TextBox 8" id="8"/>
          <p:cNvSpPr txBox="true"/>
          <p:nvPr/>
        </p:nvSpPr>
        <p:spPr>
          <a:xfrm rot="0">
            <a:off x="2831185" y="8230664"/>
            <a:ext cx="12625630" cy="1363176"/>
          </a:xfrm>
          <a:prstGeom prst="rect">
            <a:avLst/>
          </a:prstGeom>
        </p:spPr>
        <p:txBody>
          <a:bodyPr anchor="t" rtlCol="false" tIns="0" lIns="0" bIns="0" rIns="0">
            <a:spAutoFit/>
          </a:bodyPr>
          <a:lstStyle/>
          <a:p>
            <a:pPr algn="ctr">
              <a:lnSpc>
                <a:spcPts val="2756"/>
              </a:lnSpc>
            </a:pPr>
            <a:r>
              <a:rPr lang="en-US" sz="1968" spc="23">
                <a:solidFill>
                  <a:srgbClr val="F7F7F7"/>
                </a:solidFill>
                <a:latin typeface="Montserrat"/>
                <a:ea typeface="Montserrat"/>
                <a:cs typeface="Montserrat"/>
                <a:sym typeface="Montserrat"/>
              </a:rPr>
              <a:t>This Shuttle Management Application provides a comprehensive and efficient solution for managing shuttle routes, bookings, and operations. With features designed for easy user interaction, secure access, and real-time updates, the system streamlines shuttle management for both employees and administrators.</a:t>
            </a:r>
          </a:p>
        </p:txBody>
      </p:sp>
      <p:sp>
        <p:nvSpPr>
          <p:cNvPr name="TextBox 9" id="9"/>
          <p:cNvSpPr txBox="true"/>
          <p:nvPr/>
        </p:nvSpPr>
        <p:spPr>
          <a:xfrm rot="0">
            <a:off x="2831185" y="4806087"/>
            <a:ext cx="12625630" cy="1706946"/>
          </a:xfrm>
          <a:prstGeom prst="rect">
            <a:avLst/>
          </a:prstGeom>
        </p:spPr>
        <p:txBody>
          <a:bodyPr anchor="t" rtlCol="false" tIns="0" lIns="0" bIns="0" rIns="0">
            <a:spAutoFit/>
          </a:bodyPr>
          <a:lstStyle/>
          <a:p>
            <a:pPr algn="ctr">
              <a:lnSpc>
                <a:spcPts val="2756"/>
              </a:lnSpc>
            </a:pPr>
            <a:r>
              <a:rPr lang="en-US" sz="1968" spc="23">
                <a:solidFill>
                  <a:srgbClr val="F7F7F7"/>
                </a:solidFill>
                <a:latin typeface="Montserrat"/>
                <a:ea typeface="Montserrat"/>
                <a:cs typeface="Montserrat"/>
                <a:sym typeface="Montserrat"/>
              </a:rPr>
              <a:t>A Simple platform that allows users to book the shuttle services.These API's enables organizations to streamline shuttle operations for employees. Employees can log in using their work email, view the nearest nodal point, check available shuttles, and reserve a seat. Shuttle operators can manage shuttle schedules, routes, and details.vices, nodal points, bookings, drivers, and more.</a:t>
            </a:r>
          </a:p>
          <a:p>
            <a:pPr algn="ctr">
              <a:lnSpc>
                <a:spcPts val="2756"/>
              </a:lnSpc>
            </a:pPr>
          </a:p>
        </p:txBody>
      </p:sp>
      <p:sp>
        <p:nvSpPr>
          <p:cNvPr name="TextBox 10" id="10"/>
          <p:cNvSpPr txBox="true"/>
          <p:nvPr/>
        </p:nvSpPr>
        <p:spPr>
          <a:xfrm rot="0">
            <a:off x="1009474" y="1196147"/>
            <a:ext cx="16269052" cy="1008420"/>
          </a:xfrm>
          <a:prstGeom prst="rect">
            <a:avLst/>
          </a:prstGeom>
        </p:spPr>
        <p:txBody>
          <a:bodyPr anchor="t" rtlCol="false" tIns="0" lIns="0" bIns="0" rIns="0">
            <a:spAutoFit/>
          </a:bodyPr>
          <a:lstStyle/>
          <a:p>
            <a:pPr algn="ctr">
              <a:lnSpc>
                <a:spcPts val="8280"/>
              </a:lnSpc>
            </a:pPr>
            <a:r>
              <a:rPr lang="en-US" sz="5914" spc="70">
                <a:solidFill>
                  <a:srgbClr val="000000"/>
                </a:solidFill>
                <a:latin typeface="Antic"/>
                <a:ea typeface="Antic"/>
                <a:cs typeface="Antic"/>
                <a:sym typeface="Antic"/>
              </a:rPr>
              <a:t>Introduction to CommuteWave</a:t>
            </a:r>
          </a:p>
        </p:txBody>
      </p:sp>
      <p:sp>
        <p:nvSpPr>
          <p:cNvPr name="Freeform 11" id="11"/>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10800000">
            <a:off x="17189095" y="0"/>
            <a:ext cx="1098905" cy="2205832"/>
          </a:xfrm>
          <a:custGeom>
            <a:avLst/>
            <a:gdLst/>
            <a:ahLst/>
            <a:cxnLst/>
            <a:rect r="r" b="b" t="t" l="l"/>
            <a:pathLst>
              <a:path h="2205832" w="1098905">
                <a:moveTo>
                  <a:pt x="1098905" y="0"/>
                </a:moveTo>
                <a:lnTo>
                  <a:pt x="0" y="0"/>
                </a:lnTo>
                <a:lnTo>
                  <a:pt x="0" y="2205832"/>
                </a:lnTo>
                <a:lnTo>
                  <a:pt x="1098905" y="2205832"/>
                </a:lnTo>
                <a:lnTo>
                  <a:pt x="1098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02760" y="4598357"/>
            <a:ext cx="651212" cy="6512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5" id="5"/>
          <p:cNvGrpSpPr/>
          <p:nvPr/>
        </p:nvGrpSpPr>
        <p:grpSpPr>
          <a:xfrm rot="0">
            <a:off x="9413128" y="4598357"/>
            <a:ext cx="651212" cy="6512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8" id="8"/>
          <p:cNvGrpSpPr/>
          <p:nvPr/>
        </p:nvGrpSpPr>
        <p:grpSpPr>
          <a:xfrm rot="0">
            <a:off x="5557825" y="4598357"/>
            <a:ext cx="651212" cy="6512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11" id="11"/>
          <p:cNvGrpSpPr/>
          <p:nvPr/>
        </p:nvGrpSpPr>
        <p:grpSpPr>
          <a:xfrm rot="0">
            <a:off x="13268193" y="4598357"/>
            <a:ext cx="651212" cy="6512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TextBox 14" id="14"/>
          <p:cNvSpPr txBox="true"/>
          <p:nvPr/>
        </p:nvSpPr>
        <p:spPr>
          <a:xfrm rot="0">
            <a:off x="1009474" y="1401750"/>
            <a:ext cx="16269052" cy="1008420"/>
          </a:xfrm>
          <a:prstGeom prst="rect">
            <a:avLst/>
          </a:prstGeom>
        </p:spPr>
        <p:txBody>
          <a:bodyPr anchor="t" rtlCol="false" tIns="0" lIns="0" bIns="0" rIns="0">
            <a:spAutoFit/>
          </a:bodyPr>
          <a:lstStyle/>
          <a:p>
            <a:pPr algn="ctr">
              <a:lnSpc>
                <a:spcPts val="8280"/>
              </a:lnSpc>
            </a:pPr>
            <a:r>
              <a:rPr lang="en-US" sz="5914" spc="70">
                <a:solidFill>
                  <a:srgbClr val="000000"/>
                </a:solidFill>
                <a:latin typeface="Antic"/>
                <a:ea typeface="Antic"/>
                <a:cs typeface="Antic"/>
                <a:sym typeface="Antic"/>
              </a:rPr>
              <a:t>An overview of  this project.</a:t>
            </a:r>
          </a:p>
        </p:txBody>
      </p:sp>
      <p:sp>
        <p:nvSpPr>
          <p:cNvPr name="Freeform 15" id="15"/>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false" rot="-10800000">
            <a:off x="17189095" y="0"/>
            <a:ext cx="1098905" cy="2205832"/>
          </a:xfrm>
          <a:custGeom>
            <a:avLst/>
            <a:gdLst/>
            <a:ahLst/>
            <a:cxnLst/>
            <a:rect r="r" b="b" t="t" l="l"/>
            <a:pathLst>
              <a:path h="2205832" w="1098905">
                <a:moveTo>
                  <a:pt x="1098905" y="0"/>
                </a:moveTo>
                <a:lnTo>
                  <a:pt x="0" y="0"/>
                </a:lnTo>
                <a:lnTo>
                  <a:pt x="0" y="2205832"/>
                </a:lnTo>
                <a:lnTo>
                  <a:pt x="1098905" y="2205832"/>
                </a:lnTo>
                <a:lnTo>
                  <a:pt x="1098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3814205" y="3444992"/>
            <a:ext cx="11423170" cy="6525486"/>
          </a:xfrm>
          <a:custGeom>
            <a:avLst/>
            <a:gdLst/>
            <a:ahLst/>
            <a:cxnLst/>
            <a:rect r="r" b="b" t="t" l="l"/>
            <a:pathLst>
              <a:path h="6525486" w="11423170">
                <a:moveTo>
                  <a:pt x="0" y="0"/>
                </a:moveTo>
                <a:lnTo>
                  <a:pt x="11423169" y="0"/>
                </a:lnTo>
                <a:lnTo>
                  <a:pt x="11423169" y="6525485"/>
                </a:lnTo>
                <a:lnTo>
                  <a:pt x="0" y="6525485"/>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702760" y="4598357"/>
            <a:ext cx="651212" cy="6512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5" id="5"/>
          <p:cNvGrpSpPr/>
          <p:nvPr/>
        </p:nvGrpSpPr>
        <p:grpSpPr>
          <a:xfrm rot="0">
            <a:off x="9413128" y="4598357"/>
            <a:ext cx="651212" cy="6512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8" id="8"/>
          <p:cNvGrpSpPr/>
          <p:nvPr/>
        </p:nvGrpSpPr>
        <p:grpSpPr>
          <a:xfrm rot="0">
            <a:off x="5557825" y="4598357"/>
            <a:ext cx="651212" cy="6512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11" id="11"/>
          <p:cNvGrpSpPr/>
          <p:nvPr/>
        </p:nvGrpSpPr>
        <p:grpSpPr>
          <a:xfrm rot="0">
            <a:off x="13268193" y="4598357"/>
            <a:ext cx="651212" cy="6512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TextBox 14" id="14"/>
          <p:cNvSpPr txBox="true"/>
          <p:nvPr/>
        </p:nvSpPr>
        <p:spPr>
          <a:xfrm rot="0">
            <a:off x="1484173" y="330738"/>
            <a:ext cx="14924554" cy="1875093"/>
          </a:xfrm>
          <a:prstGeom prst="rect">
            <a:avLst/>
          </a:prstGeom>
        </p:spPr>
        <p:txBody>
          <a:bodyPr anchor="t" rtlCol="false" tIns="0" lIns="0" bIns="0" rIns="0">
            <a:spAutoFit/>
          </a:bodyPr>
          <a:lstStyle/>
          <a:p>
            <a:pPr algn="ctr">
              <a:lnSpc>
                <a:spcPts val="7595"/>
              </a:lnSpc>
            </a:pPr>
            <a:r>
              <a:rPr lang="en-US" sz="5425" spc="65">
                <a:solidFill>
                  <a:srgbClr val="000000"/>
                </a:solidFill>
                <a:latin typeface="Antic"/>
                <a:ea typeface="Antic"/>
                <a:cs typeface="Antic"/>
                <a:sym typeface="Antic"/>
              </a:rPr>
              <a:t>An overview of the entire process involved in this project.</a:t>
            </a:r>
          </a:p>
        </p:txBody>
      </p:sp>
      <p:sp>
        <p:nvSpPr>
          <p:cNvPr name="Freeform 15" id="15"/>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false" rot="-10800000">
            <a:off x="17189095" y="0"/>
            <a:ext cx="1098905" cy="2205832"/>
          </a:xfrm>
          <a:custGeom>
            <a:avLst/>
            <a:gdLst/>
            <a:ahLst/>
            <a:cxnLst/>
            <a:rect r="r" b="b" t="t" l="l"/>
            <a:pathLst>
              <a:path h="2205832" w="1098905">
                <a:moveTo>
                  <a:pt x="1098905" y="0"/>
                </a:moveTo>
                <a:lnTo>
                  <a:pt x="0" y="0"/>
                </a:lnTo>
                <a:lnTo>
                  <a:pt x="0" y="2205832"/>
                </a:lnTo>
                <a:lnTo>
                  <a:pt x="1098905" y="2205832"/>
                </a:lnTo>
                <a:lnTo>
                  <a:pt x="1098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288909" y="2330917"/>
            <a:ext cx="15710181" cy="7265959"/>
          </a:xfrm>
          <a:custGeom>
            <a:avLst/>
            <a:gdLst/>
            <a:ahLst/>
            <a:cxnLst/>
            <a:rect r="r" b="b" t="t" l="l"/>
            <a:pathLst>
              <a:path h="7265959" w="15710181">
                <a:moveTo>
                  <a:pt x="0" y="0"/>
                </a:moveTo>
                <a:lnTo>
                  <a:pt x="15710182" y="0"/>
                </a:lnTo>
                <a:lnTo>
                  <a:pt x="15710182" y="7265959"/>
                </a:lnTo>
                <a:lnTo>
                  <a:pt x="0" y="7265959"/>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flipV="true">
            <a:off x="3332359" y="7996044"/>
            <a:ext cx="11878325" cy="13"/>
          </a:xfrm>
          <a:prstGeom prst="line">
            <a:avLst/>
          </a:prstGeom>
          <a:ln cap="flat" w="38100">
            <a:solidFill>
              <a:srgbClr val="000000"/>
            </a:solidFill>
            <a:prstDash val="sysDot"/>
            <a:headEnd type="none" len="sm" w="sm"/>
            <a:tailEnd type="none" len="sm" w="sm"/>
          </a:ln>
        </p:spPr>
      </p:sp>
      <p:grpSp>
        <p:nvGrpSpPr>
          <p:cNvPr name="Group 3" id="3"/>
          <p:cNvGrpSpPr/>
          <p:nvPr/>
        </p:nvGrpSpPr>
        <p:grpSpPr>
          <a:xfrm rot="0">
            <a:off x="2682519" y="7436328"/>
            <a:ext cx="903831" cy="1051731"/>
            <a:chOff x="0" y="0"/>
            <a:chExt cx="698500" cy="812800"/>
          </a:xfrm>
        </p:grpSpPr>
        <p:sp>
          <p:nvSpPr>
            <p:cNvPr name="Freeform 4" id="4"/>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E4999"/>
            </a:solidFill>
          </p:spPr>
        </p:sp>
        <p:sp>
          <p:nvSpPr>
            <p:cNvPr name="TextBox 5" id="5"/>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grpSp>
        <p:nvGrpSpPr>
          <p:cNvPr name="Group 6" id="6"/>
          <p:cNvGrpSpPr/>
          <p:nvPr/>
        </p:nvGrpSpPr>
        <p:grpSpPr>
          <a:xfrm rot="0">
            <a:off x="8810113" y="7436328"/>
            <a:ext cx="903831" cy="1051731"/>
            <a:chOff x="0" y="0"/>
            <a:chExt cx="698500" cy="812800"/>
          </a:xfrm>
        </p:grpSpPr>
        <p:sp>
          <p:nvSpPr>
            <p:cNvPr name="Freeform 7" id="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4858C2"/>
            </a:solidFill>
          </p:spPr>
        </p:sp>
        <p:sp>
          <p:nvSpPr>
            <p:cNvPr name="TextBox 8" id="8"/>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grpSp>
        <p:nvGrpSpPr>
          <p:cNvPr name="Group 9" id="9"/>
          <p:cNvGrpSpPr/>
          <p:nvPr/>
        </p:nvGrpSpPr>
        <p:grpSpPr>
          <a:xfrm rot="0">
            <a:off x="5767362" y="7436328"/>
            <a:ext cx="903831" cy="1051731"/>
            <a:chOff x="0" y="0"/>
            <a:chExt cx="698500" cy="812800"/>
          </a:xfrm>
        </p:grpSpPr>
        <p:sp>
          <p:nvSpPr>
            <p:cNvPr name="Freeform 10" id="1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EB7E44"/>
            </a:solidFill>
          </p:spPr>
        </p:sp>
        <p:sp>
          <p:nvSpPr>
            <p:cNvPr name="TextBox 11" id="11"/>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grpSp>
        <p:nvGrpSpPr>
          <p:cNvPr name="Group 12" id="12"/>
          <p:cNvGrpSpPr/>
          <p:nvPr/>
        </p:nvGrpSpPr>
        <p:grpSpPr>
          <a:xfrm rot="0">
            <a:off x="11894956" y="7436328"/>
            <a:ext cx="903831" cy="1051731"/>
            <a:chOff x="0" y="0"/>
            <a:chExt cx="698500" cy="812800"/>
          </a:xfrm>
        </p:grpSpPr>
        <p:sp>
          <p:nvSpPr>
            <p:cNvPr name="Freeform 13" id="1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EB7E44"/>
            </a:solidFill>
          </p:spPr>
        </p:sp>
        <p:sp>
          <p:nvSpPr>
            <p:cNvPr name="TextBox 14" id="14"/>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grpSp>
        <p:nvGrpSpPr>
          <p:cNvPr name="Group 15" id="15"/>
          <p:cNvGrpSpPr/>
          <p:nvPr/>
        </p:nvGrpSpPr>
        <p:grpSpPr>
          <a:xfrm rot="0">
            <a:off x="15154617" y="7436328"/>
            <a:ext cx="903831" cy="1051731"/>
            <a:chOff x="0" y="0"/>
            <a:chExt cx="698500" cy="812800"/>
          </a:xfrm>
        </p:grpSpPr>
        <p:sp>
          <p:nvSpPr>
            <p:cNvPr name="Freeform 16" id="1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4858C2"/>
            </a:solidFill>
          </p:spPr>
        </p:sp>
        <p:sp>
          <p:nvSpPr>
            <p:cNvPr name="TextBox 17" id="17"/>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sp>
        <p:nvSpPr>
          <p:cNvPr name="TextBox 18" id="18"/>
          <p:cNvSpPr txBox="true"/>
          <p:nvPr/>
        </p:nvSpPr>
        <p:spPr>
          <a:xfrm rot="0">
            <a:off x="1998574" y="5594004"/>
            <a:ext cx="2271721" cy="861325"/>
          </a:xfrm>
          <a:prstGeom prst="rect">
            <a:avLst/>
          </a:prstGeom>
        </p:spPr>
        <p:txBody>
          <a:bodyPr anchor="t" rtlCol="false" tIns="0" lIns="0" bIns="0" rIns="0">
            <a:spAutoFit/>
          </a:bodyPr>
          <a:lstStyle/>
          <a:p>
            <a:pPr algn="ctr">
              <a:lnSpc>
                <a:spcPts val="3450"/>
              </a:lnSpc>
            </a:pPr>
            <a:r>
              <a:rPr lang="en-US" sz="2464" spc="19">
                <a:solidFill>
                  <a:srgbClr val="000000"/>
                </a:solidFill>
                <a:latin typeface="Antic"/>
                <a:ea typeface="Antic"/>
                <a:cs typeface="Antic"/>
                <a:sym typeface="Antic"/>
              </a:rPr>
              <a:t>Employee Management</a:t>
            </a:r>
          </a:p>
        </p:txBody>
      </p:sp>
      <p:sp>
        <p:nvSpPr>
          <p:cNvPr name="TextBox 19" id="19"/>
          <p:cNvSpPr txBox="true"/>
          <p:nvPr/>
        </p:nvSpPr>
        <p:spPr>
          <a:xfrm rot="0">
            <a:off x="8126168" y="5594004"/>
            <a:ext cx="2271721" cy="861325"/>
          </a:xfrm>
          <a:prstGeom prst="rect">
            <a:avLst/>
          </a:prstGeom>
        </p:spPr>
        <p:txBody>
          <a:bodyPr anchor="t" rtlCol="false" tIns="0" lIns="0" bIns="0" rIns="0">
            <a:spAutoFit/>
          </a:bodyPr>
          <a:lstStyle/>
          <a:p>
            <a:pPr algn="ctr">
              <a:lnSpc>
                <a:spcPts val="3450"/>
              </a:lnSpc>
            </a:pPr>
            <a:r>
              <a:rPr lang="en-US" sz="2464" spc="19">
                <a:solidFill>
                  <a:srgbClr val="000000"/>
                </a:solidFill>
                <a:latin typeface="Antic"/>
                <a:ea typeface="Antic"/>
                <a:cs typeface="Antic"/>
                <a:sym typeface="Antic"/>
              </a:rPr>
              <a:t>Shuttle </a:t>
            </a:r>
          </a:p>
          <a:p>
            <a:pPr algn="ctr">
              <a:lnSpc>
                <a:spcPts val="3450"/>
              </a:lnSpc>
            </a:pPr>
            <a:r>
              <a:rPr lang="en-US" sz="2464" spc="19">
                <a:solidFill>
                  <a:srgbClr val="000000"/>
                </a:solidFill>
                <a:latin typeface="Antic"/>
                <a:ea typeface="Antic"/>
                <a:cs typeface="Antic"/>
                <a:sym typeface="Antic"/>
              </a:rPr>
              <a:t>Routes</a:t>
            </a:r>
          </a:p>
        </p:txBody>
      </p:sp>
      <p:sp>
        <p:nvSpPr>
          <p:cNvPr name="TextBox 20" id="20"/>
          <p:cNvSpPr txBox="true"/>
          <p:nvPr/>
        </p:nvSpPr>
        <p:spPr>
          <a:xfrm rot="0">
            <a:off x="4958916" y="5594037"/>
            <a:ext cx="2520722" cy="861325"/>
          </a:xfrm>
          <a:prstGeom prst="rect">
            <a:avLst/>
          </a:prstGeom>
        </p:spPr>
        <p:txBody>
          <a:bodyPr anchor="t" rtlCol="false" tIns="0" lIns="0" bIns="0" rIns="0">
            <a:spAutoFit/>
          </a:bodyPr>
          <a:lstStyle/>
          <a:p>
            <a:pPr algn="ctr">
              <a:lnSpc>
                <a:spcPts val="3450"/>
              </a:lnSpc>
            </a:pPr>
            <a:r>
              <a:rPr lang="en-US" sz="2464" spc="19">
                <a:solidFill>
                  <a:srgbClr val="000000"/>
                </a:solidFill>
                <a:latin typeface="Antic"/>
                <a:ea typeface="Antic"/>
                <a:cs typeface="Antic"/>
                <a:sym typeface="Antic"/>
              </a:rPr>
              <a:t>Nodal </a:t>
            </a:r>
          </a:p>
          <a:p>
            <a:pPr algn="ctr">
              <a:lnSpc>
                <a:spcPts val="3450"/>
              </a:lnSpc>
            </a:pPr>
            <a:r>
              <a:rPr lang="en-US" sz="2464" spc="19">
                <a:solidFill>
                  <a:srgbClr val="000000"/>
                </a:solidFill>
                <a:latin typeface="Antic"/>
                <a:ea typeface="Antic"/>
                <a:cs typeface="Antic"/>
                <a:sym typeface="Antic"/>
              </a:rPr>
              <a:t>Points</a:t>
            </a:r>
          </a:p>
        </p:txBody>
      </p:sp>
      <p:sp>
        <p:nvSpPr>
          <p:cNvPr name="TextBox 21" id="21"/>
          <p:cNvSpPr txBox="true"/>
          <p:nvPr/>
        </p:nvSpPr>
        <p:spPr>
          <a:xfrm rot="0">
            <a:off x="11086510" y="5594004"/>
            <a:ext cx="2520722" cy="861325"/>
          </a:xfrm>
          <a:prstGeom prst="rect">
            <a:avLst/>
          </a:prstGeom>
        </p:spPr>
        <p:txBody>
          <a:bodyPr anchor="t" rtlCol="false" tIns="0" lIns="0" bIns="0" rIns="0">
            <a:spAutoFit/>
          </a:bodyPr>
          <a:lstStyle/>
          <a:p>
            <a:pPr algn="ctr">
              <a:lnSpc>
                <a:spcPts val="3450"/>
              </a:lnSpc>
            </a:pPr>
            <a:r>
              <a:rPr lang="en-US" sz="2464" spc="19">
                <a:solidFill>
                  <a:srgbClr val="000000"/>
                </a:solidFill>
                <a:latin typeface="Antic"/>
                <a:ea typeface="Antic"/>
                <a:cs typeface="Antic"/>
                <a:sym typeface="Antic"/>
              </a:rPr>
              <a:t>Driver Management</a:t>
            </a:r>
          </a:p>
        </p:txBody>
      </p:sp>
      <p:sp>
        <p:nvSpPr>
          <p:cNvPr name="TextBox 22" id="22"/>
          <p:cNvSpPr txBox="true"/>
          <p:nvPr/>
        </p:nvSpPr>
        <p:spPr>
          <a:xfrm rot="0">
            <a:off x="14523602" y="5594004"/>
            <a:ext cx="2520722" cy="861325"/>
          </a:xfrm>
          <a:prstGeom prst="rect">
            <a:avLst/>
          </a:prstGeom>
        </p:spPr>
        <p:txBody>
          <a:bodyPr anchor="t" rtlCol="false" tIns="0" lIns="0" bIns="0" rIns="0">
            <a:spAutoFit/>
          </a:bodyPr>
          <a:lstStyle/>
          <a:p>
            <a:pPr algn="ctr">
              <a:lnSpc>
                <a:spcPts val="3450"/>
              </a:lnSpc>
            </a:pPr>
            <a:r>
              <a:rPr lang="en-US" sz="2464" spc="19">
                <a:solidFill>
                  <a:srgbClr val="000000"/>
                </a:solidFill>
                <a:latin typeface="Antic"/>
                <a:ea typeface="Antic"/>
                <a:cs typeface="Antic"/>
                <a:sym typeface="Antic"/>
              </a:rPr>
              <a:t>Bus </a:t>
            </a:r>
          </a:p>
          <a:p>
            <a:pPr algn="ctr">
              <a:lnSpc>
                <a:spcPts val="3450"/>
              </a:lnSpc>
            </a:pPr>
            <a:r>
              <a:rPr lang="en-US" sz="2464" spc="19">
                <a:solidFill>
                  <a:srgbClr val="000000"/>
                </a:solidFill>
                <a:latin typeface="Antic"/>
                <a:ea typeface="Antic"/>
                <a:cs typeface="Antic"/>
                <a:sym typeface="Antic"/>
              </a:rPr>
              <a:t>Management</a:t>
            </a:r>
          </a:p>
        </p:txBody>
      </p:sp>
      <p:sp>
        <p:nvSpPr>
          <p:cNvPr name="TextBox 23" id="23"/>
          <p:cNvSpPr txBox="true"/>
          <p:nvPr/>
        </p:nvSpPr>
        <p:spPr>
          <a:xfrm rot="0">
            <a:off x="2738586"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01</a:t>
            </a:r>
          </a:p>
        </p:txBody>
      </p:sp>
      <p:sp>
        <p:nvSpPr>
          <p:cNvPr name="TextBox 24" id="24"/>
          <p:cNvSpPr txBox="true"/>
          <p:nvPr/>
        </p:nvSpPr>
        <p:spPr>
          <a:xfrm rot="0">
            <a:off x="8866180"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03</a:t>
            </a:r>
          </a:p>
        </p:txBody>
      </p:sp>
      <p:sp>
        <p:nvSpPr>
          <p:cNvPr name="TextBox 25" id="25"/>
          <p:cNvSpPr txBox="true"/>
          <p:nvPr/>
        </p:nvSpPr>
        <p:spPr>
          <a:xfrm rot="0">
            <a:off x="5823428"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02</a:t>
            </a:r>
          </a:p>
        </p:txBody>
      </p:sp>
      <p:sp>
        <p:nvSpPr>
          <p:cNvPr name="TextBox 26" id="26"/>
          <p:cNvSpPr txBox="true"/>
          <p:nvPr/>
        </p:nvSpPr>
        <p:spPr>
          <a:xfrm rot="0">
            <a:off x="11951022"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04</a:t>
            </a:r>
          </a:p>
        </p:txBody>
      </p:sp>
      <p:sp>
        <p:nvSpPr>
          <p:cNvPr name="TextBox 27" id="27"/>
          <p:cNvSpPr txBox="true"/>
          <p:nvPr/>
        </p:nvSpPr>
        <p:spPr>
          <a:xfrm rot="0">
            <a:off x="15210684"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05</a:t>
            </a:r>
          </a:p>
        </p:txBody>
      </p:sp>
      <p:sp>
        <p:nvSpPr>
          <p:cNvPr name="TextBox 28" id="28"/>
          <p:cNvSpPr txBox="true"/>
          <p:nvPr/>
        </p:nvSpPr>
        <p:spPr>
          <a:xfrm rot="0">
            <a:off x="2170150" y="2774325"/>
            <a:ext cx="13279926" cy="1008420"/>
          </a:xfrm>
          <a:prstGeom prst="rect">
            <a:avLst/>
          </a:prstGeom>
        </p:spPr>
        <p:txBody>
          <a:bodyPr anchor="t" rtlCol="false" tIns="0" lIns="0" bIns="0" rIns="0">
            <a:spAutoFit/>
          </a:bodyPr>
          <a:lstStyle/>
          <a:p>
            <a:pPr algn="ctr">
              <a:lnSpc>
                <a:spcPts val="8280"/>
              </a:lnSpc>
            </a:pPr>
            <a:r>
              <a:rPr lang="en-US" sz="5914" spc="70">
                <a:solidFill>
                  <a:srgbClr val="000000"/>
                </a:solidFill>
                <a:latin typeface="Antic"/>
                <a:ea typeface="Antic"/>
                <a:cs typeface="Antic"/>
                <a:sym typeface="Antic"/>
              </a:rPr>
              <a:t>Actors</a:t>
            </a:r>
          </a:p>
        </p:txBody>
      </p:sp>
      <p:sp>
        <p:nvSpPr>
          <p:cNvPr name="Freeform 29" id="29"/>
          <p:cNvSpPr/>
          <p:nvPr/>
        </p:nvSpPr>
        <p:spPr>
          <a:xfrm flipH="false" flipV="false" rot="0">
            <a:off x="17189095" y="8113025"/>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3684013" y="7796664"/>
            <a:ext cx="11217220" cy="0"/>
          </a:xfrm>
          <a:prstGeom prst="line">
            <a:avLst/>
          </a:prstGeom>
          <a:ln cap="flat" w="38100">
            <a:solidFill>
              <a:srgbClr val="000000"/>
            </a:solidFill>
            <a:prstDash val="sysDot"/>
            <a:headEnd type="none" len="sm" w="sm"/>
            <a:tailEnd type="none" len="sm" w="sm"/>
          </a:ln>
        </p:spPr>
      </p:sp>
      <p:grpSp>
        <p:nvGrpSpPr>
          <p:cNvPr name="Group 3" id="3"/>
          <p:cNvGrpSpPr/>
          <p:nvPr/>
        </p:nvGrpSpPr>
        <p:grpSpPr>
          <a:xfrm rot="0">
            <a:off x="2879140" y="7236934"/>
            <a:ext cx="1119460" cy="11194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4999"/>
            </a:solidFill>
          </p:spPr>
        </p:sp>
        <p:sp>
          <p:nvSpPr>
            <p:cNvPr name="TextBox 5" id="5"/>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6" id="6"/>
          <p:cNvGrpSpPr/>
          <p:nvPr/>
        </p:nvGrpSpPr>
        <p:grpSpPr>
          <a:xfrm rot="0">
            <a:off x="14901233" y="7236934"/>
            <a:ext cx="1119460" cy="111946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58C2"/>
            </a:solidFill>
          </p:spPr>
        </p:sp>
        <p:sp>
          <p:nvSpPr>
            <p:cNvPr name="TextBox 8" id="8"/>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9" id="9"/>
          <p:cNvGrpSpPr/>
          <p:nvPr/>
        </p:nvGrpSpPr>
        <p:grpSpPr>
          <a:xfrm rot="0">
            <a:off x="8978874" y="7236934"/>
            <a:ext cx="1119460" cy="11194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B7E44"/>
            </a:solidFill>
          </p:spPr>
        </p:sp>
        <p:sp>
          <p:nvSpPr>
            <p:cNvPr name="TextBox 11" id="11"/>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Freeform 12" id="12"/>
          <p:cNvSpPr/>
          <p:nvPr/>
        </p:nvSpPr>
        <p:spPr>
          <a:xfrm flipH="false" flipV="false" rot="0">
            <a:off x="17189095" y="8113025"/>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07544" y="724977"/>
            <a:ext cx="3662652" cy="4247538"/>
          </a:xfrm>
          <a:custGeom>
            <a:avLst/>
            <a:gdLst/>
            <a:ahLst/>
            <a:cxnLst/>
            <a:rect r="r" b="b" t="t" l="l"/>
            <a:pathLst>
              <a:path h="4247538" w="3662652">
                <a:moveTo>
                  <a:pt x="0" y="0"/>
                </a:moveTo>
                <a:lnTo>
                  <a:pt x="3662652" y="0"/>
                </a:lnTo>
                <a:lnTo>
                  <a:pt x="3662652" y="4247538"/>
                </a:lnTo>
                <a:lnTo>
                  <a:pt x="0" y="4247538"/>
                </a:lnTo>
                <a:lnTo>
                  <a:pt x="0" y="0"/>
                </a:lnTo>
                <a:close/>
              </a:path>
            </a:pathLst>
          </a:custGeom>
          <a:blipFill>
            <a:blip r:embed="rId4"/>
            <a:stretch>
              <a:fillRect l="-1388" t="0" r="-1388" b="0"/>
            </a:stretch>
          </a:blipFill>
        </p:spPr>
      </p:sp>
      <p:sp>
        <p:nvSpPr>
          <p:cNvPr name="Freeform 15" id="15"/>
          <p:cNvSpPr/>
          <p:nvPr/>
        </p:nvSpPr>
        <p:spPr>
          <a:xfrm flipH="false" flipV="false" rot="0">
            <a:off x="7120783" y="724977"/>
            <a:ext cx="3855069" cy="4134122"/>
          </a:xfrm>
          <a:custGeom>
            <a:avLst/>
            <a:gdLst/>
            <a:ahLst/>
            <a:cxnLst/>
            <a:rect r="r" b="b" t="t" l="l"/>
            <a:pathLst>
              <a:path h="4134122" w="3855069">
                <a:moveTo>
                  <a:pt x="0" y="0"/>
                </a:moveTo>
                <a:lnTo>
                  <a:pt x="3855068" y="0"/>
                </a:lnTo>
                <a:lnTo>
                  <a:pt x="3855068" y="4134123"/>
                </a:lnTo>
                <a:lnTo>
                  <a:pt x="0" y="4134123"/>
                </a:lnTo>
                <a:lnTo>
                  <a:pt x="0" y="0"/>
                </a:lnTo>
                <a:close/>
              </a:path>
            </a:pathLst>
          </a:custGeom>
          <a:blipFill>
            <a:blip r:embed="rId5"/>
            <a:stretch>
              <a:fillRect l="0" t="0" r="0" b="0"/>
            </a:stretch>
          </a:blipFill>
        </p:spPr>
      </p:sp>
      <p:sp>
        <p:nvSpPr>
          <p:cNvPr name="Freeform 16" id="16"/>
          <p:cNvSpPr/>
          <p:nvPr/>
        </p:nvSpPr>
        <p:spPr>
          <a:xfrm flipH="false" flipV="false" rot="0">
            <a:off x="11775593" y="1516045"/>
            <a:ext cx="5483707" cy="2665403"/>
          </a:xfrm>
          <a:custGeom>
            <a:avLst/>
            <a:gdLst/>
            <a:ahLst/>
            <a:cxnLst/>
            <a:rect r="r" b="b" t="t" l="l"/>
            <a:pathLst>
              <a:path h="2665403" w="5483707">
                <a:moveTo>
                  <a:pt x="0" y="0"/>
                </a:moveTo>
                <a:lnTo>
                  <a:pt x="5483707" y="0"/>
                </a:lnTo>
                <a:lnTo>
                  <a:pt x="5483707" y="2665403"/>
                </a:lnTo>
                <a:lnTo>
                  <a:pt x="0" y="2665403"/>
                </a:lnTo>
                <a:lnTo>
                  <a:pt x="0" y="0"/>
                </a:lnTo>
                <a:close/>
              </a:path>
            </a:pathLst>
          </a:custGeom>
          <a:blipFill>
            <a:blip r:embed="rId6"/>
            <a:stretch>
              <a:fillRect l="0" t="0" r="-22664" b="0"/>
            </a:stretch>
          </a:blipFill>
        </p:spPr>
      </p:sp>
      <p:sp>
        <p:nvSpPr>
          <p:cNvPr name="TextBox 17" id="17"/>
          <p:cNvSpPr txBox="true"/>
          <p:nvPr/>
        </p:nvSpPr>
        <p:spPr>
          <a:xfrm rot="0">
            <a:off x="2948583" y="7394578"/>
            <a:ext cx="980574" cy="718448"/>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01</a:t>
            </a:r>
          </a:p>
        </p:txBody>
      </p:sp>
      <p:sp>
        <p:nvSpPr>
          <p:cNvPr name="TextBox 18" id="18"/>
          <p:cNvSpPr txBox="true"/>
          <p:nvPr/>
        </p:nvSpPr>
        <p:spPr>
          <a:xfrm rot="0">
            <a:off x="14901233" y="7394578"/>
            <a:ext cx="980574" cy="718448"/>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03</a:t>
            </a:r>
          </a:p>
        </p:txBody>
      </p:sp>
      <p:sp>
        <p:nvSpPr>
          <p:cNvPr name="TextBox 19" id="19"/>
          <p:cNvSpPr txBox="true"/>
          <p:nvPr/>
        </p:nvSpPr>
        <p:spPr>
          <a:xfrm rot="0">
            <a:off x="9048317" y="7394578"/>
            <a:ext cx="980574" cy="718448"/>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02</a:t>
            </a:r>
          </a:p>
        </p:txBody>
      </p:sp>
      <p:sp>
        <p:nvSpPr>
          <p:cNvPr name="TextBox 20" id="20"/>
          <p:cNvSpPr txBox="true"/>
          <p:nvPr/>
        </p:nvSpPr>
        <p:spPr>
          <a:xfrm rot="0">
            <a:off x="1369082" y="5296365"/>
            <a:ext cx="4139576" cy="1880664"/>
          </a:xfrm>
          <a:prstGeom prst="rect">
            <a:avLst/>
          </a:prstGeom>
        </p:spPr>
        <p:txBody>
          <a:bodyPr anchor="t" rtlCol="false" tIns="0" lIns="0" bIns="0" rIns="0">
            <a:spAutoFit/>
          </a:bodyPr>
          <a:lstStyle/>
          <a:p>
            <a:pPr algn="ctr">
              <a:lnSpc>
                <a:spcPts val="2145"/>
              </a:lnSpc>
              <a:spcBef>
                <a:spcPct val="0"/>
              </a:spcBef>
            </a:pPr>
            <a:r>
              <a:rPr lang="en-US" b="true" sz="2002" spc="24">
                <a:solidFill>
                  <a:srgbClr val="000000"/>
                </a:solidFill>
                <a:latin typeface="Open Sans Condensed Bold"/>
                <a:ea typeface="Open Sans Condensed Bold"/>
                <a:cs typeface="Open Sans Condensed Bold"/>
                <a:sym typeface="Open Sans Condensed Bold"/>
              </a:rPr>
              <a:t>Employee Management</a:t>
            </a:r>
          </a:p>
          <a:p>
            <a:pPr algn="ctr">
              <a:lnSpc>
                <a:spcPts val="2145"/>
              </a:lnSpc>
              <a:spcBef>
                <a:spcPct val="0"/>
              </a:spcBef>
            </a:pPr>
            <a:r>
              <a:rPr lang="en-US" sz="2002" spc="24">
                <a:solidFill>
                  <a:srgbClr val="000000"/>
                </a:solidFill>
                <a:latin typeface="Open Sans Condensed"/>
                <a:ea typeface="Open Sans Condensed"/>
                <a:cs typeface="Open Sans Condensed"/>
                <a:sym typeface="Open Sans Condensed"/>
              </a:rPr>
              <a:t>When the company hires a new employee who needs access to the shuttleservice, </a:t>
            </a:r>
          </a:p>
          <a:p>
            <a:pPr algn="ctr">
              <a:lnSpc>
                <a:spcPts val="2145"/>
              </a:lnSpc>
              <a:spcBef>
                <a:spcPct val="0"/>
              </a:spcBef>
            </a:pPr>
            <a:r>
              <a:rPr lang="en-US" sz="2002" spc="24">
                <a:solidFill>
                  <a:srgbClr val="000000"/>
                </a:solidFill>
                <a:latin typeface="Open Sans Condensed"/>
                <a:ea typeface="Open Sans Condensed"/>
                <a:cs typeface="Open Sans Condensed"/>
                <a:sym typeface="Open Sans Condensed"/>
              </a:rPr>
              <a:t>They want to register their details in the system</a:t>
            </a:r>
          </a:p>
          <a:p>
            <a:pPr algn="ctr">
              <a:lnSpc>
                <a:spcPts val="2145"/>
              </a:lnSpc>
              <a:spcBef>
                <a:spcPct val="0"/>
              </a:spcBef>
            </a:pPr>
          </a:p>
          <a:p>
            <a:pPr algn="ctr">
              <a:lnSpc>
                <a:spcPts val="2145"/>
              </a:lnSpc>
              <a:spcBef>
                <a:spcPct val="0"/>
              </a:spcBef>
            </a:pPr>
            <a:r>
              <a:rPr lang="en-US" sz="2002" spc="24">
                <a:solidFill>
                  <a:srgbClr val="000000"/>
                </a:solidFill>
                <a:latin typeface="Open Sans Condensed"/>
                <a:ea typeface="Open Sans Condensed"/>
                <a:cs typeface="Open Sans Condensed"/>
                <a:sym typeface="Open Sans Condensed"/>
              </a:rPr>
              <a:t>POST /employee_register</a:t>
            </a:r>
          </a:p>
        </p:txBody>
      </p:sp>
      <p:sp>
        <p:nvSpPr>
          <p:cNvPr name="TextBox 21" id="21"/>
          <p:cNvSpPr txBox="true"/>
          <p:nvPr/>
        </p:nvSpPr>
        <p:spPr>
          <a:xfrm rot="0">
            <a:off x="7930859" y="5330226"/>
            <a:ext cx="3354376" cy="1812942"/>
          </a:xfrm>
          <a:prstGeom prst="rect">
            <a:avLst/>
          </a:prstGeom>
        </p:spPr>
        <p:txBody>
          <a:bodyPr anchor="t" rtlCol="false" tIns="0" lIns="0" bIns="0" rIns="0">
            <a:spAutoFit/>
          </a:bodyPr>
          <a:lstStyle/>
          <a:p>
            <a:pPr algn="ctr">
              <a:lnSpc>
                <a:spcPts val="2076"/>
              </a:lnSpc>
            </a:pPr>
            <a:r>
              <a:rPr lang="en-US" b="true" sz="1939" spc="23">
                <a:solidFill>
                  <a:srgbClr val="000000"/>
                </a:solidFill>
                <a:latin typeface="Open Sans Condensed Bold"/>
                <a:ea typeface="Open Sans Condensed Bold"/>
                <a:cs typeface="Open Sans Condensed Bold"/>
                <a:sym typeface="Open Sans Condensed Bold"/>
              </a:rPr>
              <a:t>Employee Login</a:t>
            </a:r>
          </a:p>
          <a:p>
            <a:pPr algn="ctr">
              <a:lnSpc>
                <a:spcPts val="2076"/>
              </a:lnSpc>
              <a:spcBef>
                <a:spcPct val="0"/>
              </a:spcBef>
            </a:pPr>
            <a:r>
              <a:rPr lang="en-US" sz="1939" spc="23">
                <a:solidFill>
                  <a:srgbClr val="000000"/>
                </a:solidFill>
                <a:latin typeface="Open Sans Condensed"/>
                <a:ea typeface="Open Sans Condensed"/>
                <a:cs typeface="Open Sans Condensed"/>
                <a:sym typeface="Open Sans Condensed"/>
              </a:rPr>
              <a:t>When employee need to access the shuttle reservation system, </a:t>
            </a:r>
          </a:p>
          <a:p>
            <a:pPr algn="ctr">
              <a:lnSpc>
                <a:spcPts val="2076"/>
              </a:lnSpc>
              <a:spcBef>
                <a:spcPct val="0"/>
              </a:spcBef>
            </a:pPr>
            <a:r>
              <a:rPr lang="en-US" sz="1939" spc="23">
                <a:solidFill>
                  <a:srgbClr val="000000"/>
                </a:solidFill>
                <a:latin typeface="Open Sans Condensed"/>
                <a:ea typeface="Open Sans Condensed"/>
                <a:cs typeface="Open Sans Condensed"/>
                <a:sym typeface="Open Sans Condensed"/>
              </a:rPr>
              <a:t>They want to log in using my email and password</a:t>
            </a:r>
          </a:p>
          <a:p>
            <a:pPr algn="ctr">
              <a:lnSpc>
                <a:spcPts val="2076"/>
              </a:lnSpc>
              <a:spcBef>
                <a:spcPct val="0"/>
              </a:spcBef>
            </a:pPr>
          </a:p>
          <a:p>
            <a:pPr algn="ctr">
              <a:lnSpc>
                <a:spcPts val="2076"/>
              </a:lnSpc>
              <a:spcBef>
                <a:spcPct val="0"/>
              </a:spcBef>
            </a:pPr>
            <a:r>
              <a:rPr lang="en-US" sz="1939" spc="23">
                <a:solidFill>
                  <a:srgbClr val="000000"/>
                </a:solidFill>
                <a:latin typeface="Open Sans Condensed"/>
                <a:ea typeface="Open Sans Condensed"/>
                <a:cs typeface="Open Sans Condensed"/>
                <a:sym typeface="Open Sans Condensed"/>
              </a:rPr>
              <a:t>POST /employee/login</a:t>
            </a:r>
          </a:p>
        </p:txBody>
      </p:sp>
      <p:sp>
        <p:nvSpPr>
          <p:cNvPr name="TextBox 22" id="22"/>
          <p:cNvSpPr txBox="true"/>
          <p:nvPr/>
        </p:nvSpPr>
        <p:spPr>
          <a:xfrm rot="0">
            <a:off x="13844898" y="5305890"/>
            <a:ext cx="3232131" cy="1811691"/>
          </a:xfrm>
          <a:prstGeom prst="rect">
            <a:avLst/>
          </a:prstGeom>
        </p:spPr>
        <p:txBody>
          <a:bodyPr anchor="t" rtlCol="false" tIns="0" lIns="0" bIns="0" rIns="0">
            <a:spAutoFit/>
          </a:bodyPr>
          <a:lstStyle/>
          <a:p>
            <a:pPr algn="ctr" marL="0" indent="0" lvl="0">
              <a:lnSpc>
                <a:spcPts val="1829"/>
              </a:lnSpc>
              <a:spcBef>
                <a:spcPct val="0"/>
              </a:spcBef>
            </a:pPr>
            <a:r>
              <a:rPr lang="en-US" b="true" sz="1708" spc="20" strike="noStrike" u="none">
                <a:solidFill>
                  <a:srgbClr val="000000"/>
                </a:solidFill>
                <a:latin typeface="Open Sans Condensed Bold"/>
                <a:ea typeface="Open Sans Condensed Bold"/>
                <a:cs typeface="Open Sans Condensed Bold"/>
                <a:sym typeface="Open Sans Condensed Bold"/>
              </a:rPr>
              <a:t>Nodal Points</a:t>
            </a:r>
          </a:p>
          <a:p>
            <a:pPr algn="ctr" marL="0" indent="0" lvl="0">
              <a:lnSpc>
                <a:spcPts val="1829"/>
              </a:lnSpc>
              <a:spcBef>
                <a:spcPct val="0"/>
              </a:spcBef>
            </a:pPr>
            <a:r>
              <a:rPr lang="en-US" sz="1708" spc="20" strike="noStrike" u="none">
                <a:solidFill>
                  <a:srgbClr val="000000"/>
                </a:solidFill>
                <a:latin typeface="Open Sans Condensed"/>
                <a:ea typeface="Open Sans Condensed"/>
                <a:cs typeface="Open Sans Condensed"/>
                <a:sym typeface="Open Sans Condensed"/>
              </a:rPr>
              <a:t>When I want to explore shuttle routes or plan my travel, </a:t>
            </a:r>
          </a:p>
          <a:p>
            <a:pPr algn="ctr" marL="0" indent="0" lvl="0">
              <a:lnSpc>
                <a:spcPts val="1829"/>
              </a:lnSpc>
              <a:spcBef>
                <a:spcPct val="0"/>
              </a:spcBef>
            </a:pPr>
            <a:r>
              <a:rPr lang="en-US" sz="1708" spc="20" strike="noStrike" u="none">
                <a:solidFill>
                  <a:srgbClr val="000000"/>
                </a:solidFill>
                <a:latin typeface="Open Sans Condensed"/>
                <a:ea typeface="Open Sans Condensed"/>
                <a:cs typeface="Open Sans Condensed"/>
                <a:sym typeface="Open Sans Condensed"/>
              </a:rPr>
              <a:t>I want to view a list of available nodal points,  so that I can determine where to board or alight for my journey.</a:t>
            </a:r>
          </a:p>
          <a:p>
            <a:pPr algn="ctr" marL="0" indent="0" lvl="0">
              <a:lnSpc>
                <a:spcPts val="1829"/>
              </a:lnSpc>
              <a:spcBef>
                <a:spcPct val="0"/>
              </a:spcBef>
            </a:pPr>
          </a:p>
          <a:p>
            <a:pPr algn="ctr" marL="0" indent="0" lvl="0">
              <a:lnSpc>
                <a:spcPts val="1829"/>
              </a:lnSpc>
              <a:spcBef>
                <a:spcPct val="0"/>
              </a:spcBef>
            </a:pPr>
            <a:r>
              <a:rPr lang="en-US" sz="1708" spc="20" strike="noStrike" u="none">
                <a:solidFill>
                  <a:srgbClr val="000000"/>
                </a:solidFill>
                <a:latin typeface="Open Sans Condensed"/>
                <a:ea typeface="Open Sans Condensed"/>
                <a:cs typeface="Open Sans Condensed"/>
                <a:sym typeface="Open Sans Condensed"/>
              </a:rPr>
              <a:t>GET /nodal_points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845516" y="5351068"/>
            <a:ext cx="3569553" cy="5781722"/>
            <a:chOff x="0" y="0"/>
            <a:chExt cx="940129" cy="1522758"/>
          </a:xfrm>
        </p:grpSpPr>
        <p:sp>
          <p:nvSpPr>
            <p:cNvPr name="Freeform 3" id="3"/>
            <p:cNvSpPr/>
            <p:nvPr/>
          </p:nvSpPr>
          <p:spPr>
            <a:xfrm flipH="false" flipV="false" rot="0">
              <a:off x="0" y="0"/>
              <a:ext cx="940129" cy="1522758"/>
            </a:xfrm>
            <a:custGeom>
              <a:avLst/>
              <a:gdLst/>
              <a:ahLst/>
              <a:cxnLst/>
              <a:rect r="r" b="b" t="t" l="l"/>
              <a:pathLst>
                <a:path h="1522758" w="940129">
                  <a:moveTo>
                    <a:pt x="54222" y="0"/>
                  </a:moveTo>
                  <a:lnTo>
                    <a:pt x="885907" y="0"/>
                  </a:lnTo>
                  <a:cubicBezTo>
                    <a:pt x="900288" y="0"/>
                    <a:pt x="914079" y="5713"/>
                    <a:pt x="924248" y="15881"/>
                  </a:cubicBezTo>
                  <a:cubicBezTo>
                    <a:pt x="934417" y="26050"/>
                    <a:pt x="940129" y="39841"/>
                    <a:pt x="940129" y="54222"/>
                  </a:cubicBezTo>
                  <a:lnTo>
                    <a:pt x="940129" y="1468536"/>
                  </a:lnTo>
                  <a:cubicBezTo>
                    <a:pt x="940129" y="1482917"/>
                    <a:pt x="934417" y="1496708"/>
                    <a:pt x="924248" y="1506877"/>
                  </a:cubicBezTo>
                  <a:cubicBezTo>
                    <a:pt x="914079" y="1517045"/>
                    <a:pt x="900288" y="1522758"/>
                    <a:pt x="885907" y="1522758"/>
                  </a:cubicBezTo>
                  <a:lnTo>
                    <a:pt x="54222" y="1522758"/>
                  </a:lnTo>
                  <a:cubicBezTo>
                    <a:pt x="39841" y="1522758"/>
                    <a:pt x="26050" y="1517045"/>
                    <a:pt x="15881" y="1506877"/>
                  </a:cubicBezTo>
                  <a:cubicBezTo>
                    <a:pt x="5713" y="1496708"/>
                    <a:pt x="0" y="1482917"/>
                    <a:pt x="0" y="1468536"/>
                  </a:cubicBezTo>
                  <a:lnTo>
                    <a:pt x="0" y="54222"/>
                  </a:lnTo>
                  <a:cubicBezTo>
                    <a:pt x="0" y="39841"/>
                    <a:pt x="5713" y="26050"/>
                    <a:pt x="15881" y="15881"/>
                  </a:cubicBezTo>
                  <a:cubicBezTo>
                    <a:pt x="26050" y="5713"/>
                    <a:pt x="39841" y="0"/>
                    <a:pt x="54222" y="0"/>
                  </a:cubicBezTo>
                  <a:close/>
                </a:path>
              </a:pathLst>
            </a:custGeom>
            <a:solidFill>
              <a:srgbClr val="0E4999"/>
            </a:solidFill>
          </p:spPr>
        </p:sp>
        <p:sp>
          <p:nvSpPr>
            <p:cNvPr name="TextBox 4" id="4"/>
            <p:cNvSpPr txBox="true"/>
            <p:nvPr/>
          </p:nvSpPr>
          <p:spPr>
            <a:xfrm>
              <a:off x="0" y="19050"/>
              <a:ext cx="940129" cy="1503708"/>
            </a:xfrm>
            <a:prstGeom prst="rect">
              <a:avLst/>
            </a:prstGeom>
          </p:spPr>
          <p:txBody>
            <a:bodyPr anchor="ctr" rtlCol="false" tIns="50800" lIns="50800" bIns="50800" rIns="50800"/>
            <a:lstStyle/>
            <a:p>
              <a:pPr algn="ctr">
                <a:lnSpc>
                  <a:spcPts val="2076"/>
                </a:lnSpc>
              </a:pPr>
            </a:p>
          </p:txBody>
        </p:sp>
      </p:grpSp>
      <p:grpSp>
        <p:nvGrpSpPr>
          <p:cNvPr name="Group 5" id="5"/>
          <p:cNvGrpSpPr/>
          <p:nvPr/>
        </p:nvGrpSpPr>
        <p:grpSpPr>
          <a:xfrm rot="0">
            <a:off x="13215645" y="5351068"/>
            <a:ext cx="3569553" cy="5635639"/>
            <a:chOff x="0" y="0"/>
            <a:chExt cx="940129" cy="1484283"/>
          </a:xfrm>
        </p:grpSpPr>
        <p:sp>
          <p:nvSpPr>
            <p:cNvPr name="Freeform 6" id="6"/>
            <p:cNvSpPr/>
            <p:nvPr/>
          </p:nvSpPr>
          <p:spPr>
            <a:xfrm flipH="false" flipV="false" rot="0">
              <a:off x="0" y="0"/>
              <a:ext cx="940129" cy="1484283"/>
            </a:xfrm>
            <a:custGeom>
              <a:avLst/>
              <a:gdLst/>
              <a:ahLst/>
              <a:cxnLst/>
              <a:rect r="r" b="b" t="t" l="l"/>
              <a:pathLst>
                <a:path h="1484283" w="940129">
                  <a:moveTo>
                    <a:pt x="54222" y="0"/>
                  </a:moveTo>
                  <a:lnTo>
                    <a:pt x="885907" y="0"/>
                  </a:lnTo>
                  <a:cubicBezTo>
                    <a:pt x="900288" y="0"/>
                    <a:pt x="914079" y="5713"/>
                    <a:pt x="924248" y="15881"/>
                  </a:cubicBezTo>
                  <a:cubicBezTo>
                    <a:pt x="934417" y="26050"/>
                    <a:pt x="940129" y="39841"/>
                    <a:pt x="940129" y="54222"/>
                  </a:cubicBezTo>
                  <a:lnTo>
                    <a:pt x="940129" y="1430062"/>
                  </a:lnTo>
                  <a:cubicBezTo>
                    <a:pt x="940129" y="1444442"/>
                    <a:pt x="934417" y="1458234"/>
                    <a:pt x="924248" y="1468402"/>
                  </a:cubicBezTo>
                  <a:cubicBezTo>
                    <a:pt x="914079" y="1478571"/>
                    <a:pt x="900288" y="1484283"/>
                    <a:pt x="885907" y="1484283"/>
                  </a:cubicBezTo>
                  <a:lnTo>
                    <a:pt x="54222" y="1484283"/>
                  </a:lnTo>
                  <a:cubicBezTo>
                    <a:pt x="39841" y="1484283"/>
                    <a:pt x="26050" y="1478571"/>
                    <a:pt x="15881" y="1468402"/>
                  </a:cubicBezTo>
                  <a:cubicBezTo>
                    <a:pt x="5713" y="1458234"/>
                    <a:pt x="0" y="1444442"/>
                    <a:pt x="0" y="1430062"/>
                  </a:cubicBezTo>
                  <a:lnTo>
                    <a:pt x="0" y="54222"/>
                  </a:lnTo>
                  <a:cubicBezTo>
                    <a:pt x="0" y="39841"/>
                    <a:pt x="5713" y="26050"/>
                    <a:pt x="15881" y="15881"/>
                  </a:cubicBezTo>
                  <a:cubicBezTo>
                    <a:pt x="26050" y="5713"/>
                    <a:pt x="39841" y="0"/>
                    <a:pt x="54222" y="0"/>
                  </a:cubicBezTo>
                  <a:close/>
                </a:path>
              </a:pathLst>
            </a:custGeom>
            <a:solidFill>
              <a:srgbClr val="79CF9C"/>
            </a:solidFill>
          </p:spPr>
        </p:sp>
        <p:sp>
          <p:nvSpPr>
            <p:cNvPr name="TextBox 7" id="7"/>
            <p:cNvSpPr txBox="true"/>
            <p:nvPr/>
          </p:nvSpPr>
          <p:spPr>
            <a:xfrm>
              <a:off x="0" y="19050"/>
              <a:ext cx="940129" cy="1465233"/>
            </a:xfrm>
            <a:prstGeom prst="rect">
              <a:avLst/>
            </a:prstGeom>
          </p:spPr>
          <p:txBody>
            <a:bodyPr anchor="ctr" rtlCol="false" tIns="50800" lIns="50800" bIns="50800" rIns="50800"/>
            <a:lstStyle/>
            <a:p>
              <a:pPr algn="ctr">
                <a:lnSpc>
                  <a:spcPts val="2076"/>
                </a:lnSpc>
              </a:pPr>
            </a:p>
          </p:txBody>
        </p:sp>
      </p:grpSp>
      <p:sp>
        <p:nvSpPr>
          <p:cNvPr name="Freeform 8" id="8"/>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10800000">
            <a:off x="17189095" y="0"/>
            <a:ext cx="1098905" cy="2205832"/>
          </a:xfrm>
          <a:custGeom>
            <a:avLst/>
            <a:gdLst/>
            <a:ahLst/>
            <a:cxnLst/>
            <a:rect r="r" b="b" t="t" l="l"/>
            <a:pathLst>
              <a:path h="2205832" w="1098905">
                <a:moveTo>
                  <a:pt x="1098905" y="0"/>
                </a:moveTo>
                <a:lnTo>
                  <a:pt x="0" y="0"/>
                </a:lnTo>
                <a:lnTo>
                  <a:pt x="0" y="2205832"/>
                </a:lnTo>
                <a:lnTo>
                  <a:pt x="1098905" y="2205832"/>
                </a:lnTo>
                <a:lnTo>
                  <a:pt x="1098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43310" y="1028700"/>
            <a:ext cx="3938700" cy="4019082"/>
          </a:xfrm>
          <a:custGeom>
            <a:avLst/>
            <a:gdLst/>
            <a:ahLst/>
            <a:cxnLst/>
            <a:rect r="r" b="b" t="t" l="l"/>
            <a:pathLst>
              <a:path h="4019082" w="3938700">
                <a:moveTo>
                  <a:pt x="0" y="0"/>
                </a:moveTo>
                <a:lnTo>
                  <a:pt x="3938700" y="0"/>
                </a:lnTo>
                <a:lnTo>
                  <a:pt x="3938700" y="4019082"/>
                </a:lnTo>
                <a:lnTo>
                  <a:pt x="0" y="4019082"/>
                </a:lnTo>
                <a:lnTo>
                  <a:pt x="0" y="0"/>
                </a:lnTo>
                <a:close/>
              </a:path>
            </a:pathLst>
          </a:custGeom>
          <a:blipFill>
            <a:blip r:embed="rId4"/>
            <a:stretch>
              <a:fillRect l="0" t="0" r="0" b="0"/>
            </a:stretch>
          </a:blipFill>
        </p:spPr>
      </p:sp>
      <p:sp>
        <p:nvSpPr>
          <p:cNvPr name="Freeform 11" id="11"/>
          <p:cNvSpPr/>
          <p:nvPr/>
        </p:nvSpPr>
        <p:spPr>
          <a:xfrm flipH="false" flipV="false" rot="0">
            <a:off x="12923930" y="1028700"/>
            <a:ext cx="4152985" cy="3873193"/>
          </a:xfrm>
          <a:custGeom>
            <a:avLst/>
            <a:gdLst/>
            <a:ahLst/>
            <a:cxnLst/>
            <a:rect r="r" b="b" t="t" l="l"/>
            <a:pathLst>
              <a:path h="3873193" w="4152985">
                <a:moveTo>
                  <a:pt x="0" y="0"/>
                </a:moveTo>
                <a:lnTo>
                  <a:pt x="4152984" y="0"/>
                </a:lnTo>
                <a:lnTo>
                  <a:pt x="4152984" y="3873193"/>
                </a:lnTo>
                <a:lnTo>
                  <a:pt x="0" y="3873193"/>
                </a:lnTo>
                <a:lnTo>
                  <a:pt x="0" y="0"/>
                </a:lnTo>
                <a:close/>
              </a:path>
            </a:pathLst>
          </a:custGeom>
          <a:blipFill>
            <a:blip r:embed="rId5"/>
            <a:stretch>
              <a:fillRect l="-1957" t="0" r="-1957" b="0"/>
            </a:stretch>
          </a:blipFill>
        </p:spPr>
      </p:sp>
      <p:sp>
        <p:nvSpPr>
          <p:cNvPr name="Freeform 12" id="12"/>
          <p:cNvSpPr/>
          <p:nvPr/>
        </p:nvSpPr>
        <p:spPr>
          <a:xfrm flipH="false" flipV="false" rot="0">
            <a:off x="7458753" y="1028700"/>
            <a:ext cx="3688433" cy="4019082"/>
          </a:xfrm>
          <a:custGeom>
            <a:avLst/>
            <a:gdLst/>
            <a:ahLst/>
            <a:cxnLst/>
            <a:rect r="r" b="b" t="t" l="l"/>
            <a:pathLst>
              <a:path h="4019082" w="3688433">
                <a:moveTo>
                  <a:pt x="0" y="0"/>
                </a:moveTo>
                <a:lnTo>
                  <a:pt x="3688433" y="0"/>
                </a:lnTo>
                <a:lnTo>
                  <a:pt x="3688433" y="4019082"/>
                </a:lnTo>
                <a:lnTo>
                  <a:pt x="0" y="4019082"/>
                </a:lnTo>
                <a:lnTo>
                  <a:pt x="0" y="0"/>
                </a:lnTo>
                <a:close/>
              </a:path>
            </a:pathLst>
          </a:custGeom>
          <a:blipFill>
            <a:blip r:embed="rId6"/>
            <a:stretch>
              <a:fillRect l="0" t="0" r="0" b="-7336"/>
            </a:stretch>
          </a:blipFill>
        </p:spPr>
      </p:sp>
      <p:sp>
        <p:nvSpPr>
          <p:cNvPr name="TextBox 13" id="13"/>
          <p:cNvSpPr txBox="true"/>
          <p:nvPr/>
        </p:nvSpPr>
        <p:spPr>
          <a:xfrm rot="0">
            <a:off x="2088755" y="5489948"/>
            <a:ext cx="3083076" cy="5015865"/>
          </a:xfrm>
          <a:prstGeom prst="rect">
            <a:avLst/>
          </a:prstGeom>
        </p:spPr>
        <p:txBody>
          <a:bodyPr anchor="t" rtlCol="false" tIns="0" lIns="0" bIns="0" rIns="0">
            <a:spAutoFit/>
          </a:bodyPr>
          <a:lstStyle/>
          <a:p>
            <a:pPr algn="l">
              <a:lnSpc>
                <a:spcPts val="3359"/>
              </a:lnSpc>
            </a:pPr>
            <a:r>
              <a:rPr lang="en-US" sz="2400" spc="28">
                <a:solidFill>
                  <a:srgbClr val="FFFFFF"/>
                </a:solidFill>
                <a:latin typeface="Antic Bold"/>
                <a:ea typeface="Antic Bold"/>
                <a:cs typeface="Antic Bold"/>
                <a:sym typeface="Antic Bold"/>
              </a:rPr>
              <a:t>Add Nodal Point</a:t>
            </a:r>
          </a:p>
          <a:p>
            <a:pPr algn="l">
              <a:lnSpc>
                <a:spcPts val="3359"/>
              </a:lnSpc>
            </a:pPr>
            <a:r>
              <a:rPr lang="en-US" sz="2400" spc="28">
                <a:solidFill>
                  <a:srgbClr val="FFFFFF"/>
                </a:solidFill>
                <a:latin typeface="Antic"/>
                <a:ea typeface="Antic"/>
                <a:cs typeface="Antic"/>
                <a:sym typeface="Antic"/>
              </a:rPr>
              <a:t>When new location is added for the shuttle service,I want to create a new nodal point in the system,so employees in that area can book shuttle services.</a:t>
            </a:r>
          </a:p>
          <a:p>
            <a:pPr algn="l">
              <a:lnSpc>
                <a:spcPts val="3359"/>
              </a:lnSpc>
            </a:pPr>
          </a:p>
          <a:p>
            <a:pPr algn="l">
              <a:lnSpc>
                <a:spcPts val="3359"/>
              </a:lnSpc>
            </a:pPr>
            <a:r>
              <a:rPr lang="en-US" sz="2400" spc="28">
                <a:solidFill>
                  <a:srgbClr val="FFFFFF"/>
                </a:solidFill>
                <a:latin typeface="Antic"/>
                <a:ea typeface="Antic"/>
                <a:cs typeface="Antic"/>
                <a:sym typeface="Antic"/>
              </a:rPr>
              <a:t>POST /nodal_points</a:t>
            </a:r>
          </a:p>
          <a:p>
            <a:pPr algn="l">
              <a:lnSpc>
                <a:spcPts val="3359"/>
              </a:lnSpc>
            </a:pPr>
          </a:p>
        </p:txBody>
      </p:sp>
      <p:sp>
        <p:nvSpPr>
          <p:cNvPr name="TextBox 14" id="14"/>
          <p:cNvSpPr txBox="true"/>
          <p:nvPr/>
        </p:nvSpPr>
        <p:spPr>
          <a:xfrm rot="0">
            <a:off x="13345453" y="5489948"/>
            <a:ext cx="3439746" cy="4596765"/>
          </a:xfrm>
          <a:prstGeom prst="rect">
            <a:avLst/>
          </a:prstGeom>
        </p:spPr>
        <p:txBody>
          <a:bodyPr anchor="t" rtlCol="false" tIns="0" lIns="0" bIns="0" rIns="0">
            <a:spAutoFit/>
          </a:bodyPr>
          <a:lstStyle/>
          <a:p>
            <a:pPr algn="l">
              <a:lnSpc>
                <a:spcPts val="3359"/>
              </a:lnSpc>
            </a:pPr>
            <a:r>
              <a:rPr lang="en-US" sz="2400" spc="28">
                <a:solidFill>
                  <a:srgbClr val="FFFFFF"/>
                </a:solidFill>
                <a:latin typeface="Antic Bold"/>
                <a:ea typeface="Antic Bold"/>
                <a:cs typeface="Antic Bold"/>
                <a:sym typeface="Antic Bold"/>
              </a:rPr>
              <a:t>Delete Nodal Point</a:t>
            </a:r>
          </a:p>
          <a:p>
            <a:pPr algn="l">
              <a:lnSpc>
                <a:spcPts val="3359"/>
              </a:lnSpc>
            </a:pPr>
            <a:r>
              <a:rPr lang="en-US" sz="2400" spc="28">
                <a:solidFill>
                  <a:srgbClr val="FFFFFF"/>
                </a:solidFill>
                <a:latin typeface="Antic"/>
                <a:ea typeface="Antic"/>
                <a:cs typeface="Antic"/>
                <a:sym typeface="Antic"/>
              </a:rPr>
              <a:t>When a specific nodal point is no longer needed or relevant, I want to delete it from the system using its unique ID to keep the shuttle service data updated.</a:t>
            </a:r>
          </a:p>
          <a:p>
            <a:pPr algn="l">
              <a:lnSpc>
                <a:spcPts val="3359"/>
              </a:lnSpc>
            </a:pPr>
          </a:p>
          <a:p>
            <a:pPr algn="l">
              <a:lnSpc>
                <a:spcPts val="3359"/>
              </a:lnSpc>
            </a:pPr>
            <a:r>
              <a:rPr lang="en-US" sz="2400" spc="28">
                <a:solidFill>
                  <a:srgbClr val="FFFFFF"/>
                </a:solidFill>
                <a:latin typeface="Antic"/>
                <a:ea typeface="Antic"/>
                <a:cs typeface="Antic"/>
                <a:sym typeface="Antic"/>
              </a:rPr>
              <a:t>DELETE /nodal-points/{nodal_point_id}</a:t>
            </a:r>
          </a:p>
        </p:txBody>
      </p:sp>
      <p:grpSp>
        <p:nvGrpSpPr>
          <p:cNvPr name="Group 15" id="15"/>
          <p:cNvGrpSpPr/>
          <p:nvPr/>
        </p:nvGrpSpPr>
        <p:grpSpPr>
          <a:xfrm rot="0">
            <a:off x="7577633" y="5351068"/>
            <a:ext cx="3569553" cy="5635639"/>
            <a:chOff x="0" y="0"/>
            <a:chExt cx="940129" cy="1484283"/>
          </a:xfrm>
        </p:grpSpPr>
        <p:sp>
          <p:nvSpPr>
            <p:cNvPr name="Freeform 16" id="16"/>
            <p:cNvSpPr/>
            <p:nvPr/>
          </p:nvSpPr>
          <p:spPr>
            <a:xfrm flipH="false" flipV="false" rot="0">
              <a:off x="0" y="0"/>
              <a:ext cx="940129" cy="1484283"/>
            </a:xfrm>
            <a:custGeom>
              <a:avLst/>
              <a:gdLst/>
              <a:ahLst/>
              <a:cxnLst/>
              <a:rect r="r" b="b" t="t" l="l"/>
              <a:pathLst>
                <a:path h="1484283" w="940129">
                  <a:moveTo>
                    <a:pt x="54222" y="0"/>
                  </a:moveTo>
                  <a:lnTo>
                    <a:pt x="885907" y="0"/>
                  </a:lnTo>
                  <a:cubicBezTo>
                    <a:pt x="900288" y="0"/>
                    <a:pt x="914079" y="5713"/>
                    <a:pt x="924248" y="15881"/>
                  </a:cubicBezTo>
                  <a:cubicBezTo>
                    <a:pt x="934417" y="26050"/>
                    <a:pt x="940129" y="39841"/>
                    <a:pt x="940129" y="54222"/>
                  </a:cubicBezTo>
                  <a:lnTo>
                    <a:pt x="940129" y="1430062"/>
                  </a:lnTo>
                  <a:cubicBezTo>
                    <a:pt x="940129" y="1444442"/>
                    <a:pt x="934417" y="1458234"/>
                    <a:pt x="924248" y="1468402"/>
                  </a:cubicBezTo>
                  <a:cubicBezTo>
                    <a:pt x="914079" y="1478571"/>
                    <a:pt x="900288" y="1484283"/>
                    <a:pt x="885907" y="1484283"/>
                  </a:cubicBezTo>
                  <a:lnTo>
                    <a:pt x="54222" y="1484283"/>
                  </a:lnTo>
                  <a:cubicBezTo>
                    <a:pt x="39841" y="1484283"/>
                    <a:pt x="26050" y="1478571"/>
                    <a:pt x="15881" y="1468402"/>
                  </a:cubicBezTo>
                  <a:cubicBezTo>
                    <a:pt x="5713" y="1458234"/>
                    <a:pt x="0" y="1444442"/>
                    <a:pt x="0" y="1430062"/>
                  </a:cubicBezTo>
                  <a:lnTo>
                    <a:pt x="0" y="54222"/>
                  </a:lnTo>
                  <a:cubicBezTo>
                    <a:pt x="0" y="39841"/>
                    <a:pt x="5713" y="26050"/>
                    <a:pt x="15881" y="15881"/>
                  </a:cubicBezTo>
                  <a:cubicBezTo>
                    <a:pt x="26050" y="5713"/>
                    <a:pt x="39841" y="0"/>
                    <a:pt x="54222" y="0"/>
                  </a:cubicBezTo>
                  <a:close/>
                </a:path>
              </a:pathLst>
            </a:custGeom>
            <a:solidFill>
              <a:srgbClr val="000000"/>
            </a:solidFill>
          </p:spPr>
        </p:sp>
        <p:sp>
          <p:nvSpPr>
            <p:cNvPr name="TextBox 17" id="17"/>
            <p:cNvSpPr txBox="true"/>
            <p:nvPr/>
          </p:nvSpPr>
          <p:spPr>
            <a:xfrm>
              <a:off x="0" y="-47625"/>
              <a:ext cx="940129" cy="1531908"/>
            </a:xfrm>
            <a:prstGeom prst="rect">
              <a:avLst/>
            </a:prstGeom>
          </p:spPr>
          <p:txBody>
            <a:bodyPr anchor="ctr" rtlCol="false" tIns="50800" lIns="50800" bIns="50800" rIns="50800"/>
            <a:lstStyle/>
            <a:p>
              <a:pPr algn="l" marL="0" indent="0" lvl="0">
                <a:lnSpc>
                  <a:spcPts val="3359"/>
                </a:lnSpc>
                <a:spcBef>
                  <a:spcPct val="0"/>
                </a:spcBef>
              </a:pPr>
              <a:r>
                <a:rPr lang="en-US" sz="2400" spc="28">
                  <a:solidFill>
                    <a:srgbClr val="FFFFFF"/>
                  </a:solidFill>
                  <a:latin typeface="Antic Bold"/>
                  <a:ea typeface="Antic Bold"/>
                  <a:cs typeface="Antic Bold"/>
                  <a:sym typeface="Antic Bold"/>
                </a:rPr>
                <a:t>Patch</a:t>
              </a:r>
              <a:r>
                <a:rPr lang="en-US" sz="2400" spc="28" strike="noStrike" u="none">
                  <a:solidFill>
                    <a:srgbClr val="FFFFFF"/>
                  </a:solidFill>
                  <a:latin typeface="Antic Bold"/>
                  <a:ea typeface="Antic Bold"/>
                  <a:cs typeface="Antic Bold"/>
                  <a:sym typeface="Antic Bold"/>
                </a:rPr>
                <a:t> Nodal Point</a:t>
              </a:r>
            </a:p>
            <a:p>
              <a:pPr algn="l" marL="0" indent="0" lvl="0">
                <a:lnSpc>
                  <a:spcPts val="3359"/>
                </a:lnSpc>
                <a:spcBef>
                  <a:spcPct val="0"/>
                </a:spcBef>
              </a:pPr>
              <a:r>
                <a:rPr lang="en-US" sz="2400" spc="28" strike="noStrike" u="none">
                  <a:solidFill>
                    <a:srgbClr val="FFFFFF"/>
                  </a:solidFill>
                  <a:latin typeface="Antic Bold"/>
                  <a:ea typeface="Antic Bold"/>
                  <a:cs typeface="Antic Bold"/>
                  <a:sym typeface="Antic Bold"/>
                </a:rPr>
                <a:t>When a specific nodal point is need to be updated I want to update it from the system using its unique ID to keep the shuttle service data updated.</a:t>
              </a:r>
            </a:p>
            <a:p>
              <a:pPr algn="l" marL="0" indent="0" lvl="0">
                <a:lnSpc>
                  <a:spcPts val="3359"/>
                </a:lnSpc>
                <a:spcBef>
                  <a:spcPct val="0"/>
                </a:spcBef>
              </a:pPr>
            </a:p>
            <a:p>
              <a:pPr algn="l" marL="0" indent="0" lvl="0">
                <a:lnSpc>
                  <a:spcPts val="3359"/>
                </a:lnSpc>
                <a:spcBef>
                  <a:spcPct val="0"/>
                </a:spcBef>
              </a:pPr>
              <a:r>
                <a:rPr lang="en-US" sz="2400" spc="28" strike="noStrike" u="none">
                  <a:solidFill>
                    <a:srgbClr val="FFFFFF"/>
                  </a:solidFill>
                  <a:latin typeface="Antic Bold"/>
                  <a:ea typeface="Antic Bold"/>
                  <a:cs typeface="Antic Bold"/>
                  <a:sym typeface="Antic Bold"/>
                </a:rPr>
                <a:t>PATCH /nodal-points/{nodal_point_id}</a:t>
              </a:r>
            </a:p>
            <a:p>
              <a:pPr algn="l" marL="0" indent="0" lvl="0">
                <a:lnSpc>
                  <a:spcPts val="33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800000">
            <a:off x="17189095" y="0"/>
            <a:ext cx="1098905" cy="2205832"/>
          </a:xfrm>
          <a:custGeom>
            <a:avLst/>
            <a:gdLst/>
            <a:ahLst/>
            <a:cxnLst/>
            <a:rect r="r" b="b" t="t" l="l"/>
            <a:pathLst>
              <a:path h="2205832" w="1098905">
                <a:moveTo>
                  <a:pt x="1098905" y="0"/>
                </a:moveTo>
                <a:lnTo>
                  <a:pt x="0" y="0"/>
                </a:lnTo>
                <a:lnTo>
                  <a:pt x="0" y="2205832"/>
                </a:lnTo>
                <a:lnTo>
                  <a:pt x="1098905" y="2205832"/>
                </a:lnTo>
                <a:lnTo>
                  <a:pt x="1098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41034" y="1102916"/>
            <a:ext cx="8035494" cy="1745873"/>
            <a:chOff x="0" y="0"/>
            <a:chExt cx="3455618" cy="750803"/>
          </a:xfrm>
        </p:grpSpPr>
        <p:sp>
          <p:nvSpPr>
            <p:cNvPr name="Freeform 5" id="5"/>
            <p:cNvSpPr/>
            <p:nvPr/>
          </p:nvSpPr>
          <p:spPr>
            <a:xfrm flipH="false" flipV="false" rot="0">
              <a:off x="0" y="0"/>
              <a:ext cx="3455618" cy="750803"/>
            </a:xfrm>
            <a:custGeom>
              <a:avLst/>
              <a:gdLst/>
              <a:ahLst/>
              <a:cxnLst/>
              <a:rect r="r" b="b" t="t" l="l"/>
              <a:pathLst>
                <a:path h="750803" w="3455618">
                  <a:moveTo>
                    <a:pt x="24087" y="0"/>
                  </a:moveTo>
                  <a:lnTo>
                    <a:pt x="3431531" y="0"/>
                  </a:lnTo>
                  <a:cubicBezTo>
                    <a:pt x="3437919" y="0"/>
                    <a:pt x="3444046" y="2538"/>
                    <a:pt x="3448563" y="7055"/>
                  </a:cubicBezTo>
                  <a:cubicBezTo>
                    <a:pt x="3453080" y="11572"/>
                    <a:pt x="3455618" y="17698"/>
                    <a:pt x="3455618" y="24087"/>
                  </a:cubicBezTo>
                  <a:lnTo>
                    <a:pt x="3455618" y="726716"/>
                  </a:lnTo>
                  <a:cubicBezTo>
                    <a:pt x="3455618" y="733104"/>
                    <a:pt x="3453080" y="739231"/>
                    <a:pt x="3448563" y="743748"/>
                  </a:cubicBezTo>
                  <a:cubicBezTo>
                    <a:pt x="3444046" y="748265"/>
                    <a:pt x="3437919" y="750803"/>
                    <a:pt x="3431531" y="750803"/>
                  </a:cubicBezTo>
                  <a:lnTo>
                    <a:pt x="24087" y="750803"/>
                  </a:lnTo>
                  <a:cubicBezTo>
                    <a:pt x="17698" y="750803"/>
                    <a:pt x="11572" y="748265"/>
                    <a:pt x="7055" y="743748"/>
                  </a:cubicBezTo>
                  <a:cubicBezTo>
                    <a:pt x="2538" y="739231"/>
                    <a:pt x="0" y="733104"/>
                    <a:pt x="0" y="726716"/>
                  </a:cubicBezTo>
                  <a:lnTo>
                    <a:pt x="0" y="24087"/>
                  </a:lnTo>
                  <a:cubicBezTo>
                    <a:pt x="0" y="17698"/>
                    <a:pt x="2538" y="11572"/>
                    <a:pt x="7055" y="7055"/>
                  </a:cubicBezTo>
                  <a:cubicBezTo>
                    <a:pt x="11572" y="2538"/>
                    <a:pt x="17698" y="0"/>
                    <a:pt x="24087" y="0"/>
                  </a:cubicBezTo>
                  <a:close/>
                </a:path>
              </a:pathLst>
            </a:custGeom>
            <a:solidFill>
              <a:srgbClr val="EB7E44"/>
            </a:solidFill>
          </p:spPr>
        </p:sp>
        <p:sp>
          <p:nvSpPr>
            <p:cNvPr name="TextBox 6" id="6"/>
            <p:cNvSpPr txBox="true"/>
            <p:nvPr/>
          </p:nvSpPr>
          <p:spPr>
            <a:xfrm>
              <a:off x="0" y="19050"/>
              <a:ext cx="3455618" cy="731753"/>
            </a:xfrm>
            <a:prstGeom prst="rect">
              <a:avLst/>
            </a:prstGeom>
          </p:spPr>
          <p:txBody>
            <a:bodyPr anchor="ctr" rtlCol="false" tIns="50800" lIns="50800" bIns="50800" rIns="50800"/>
            <a:lstStyle/>
            <a:p>
              <a:pPr algn="ctr">
                <a:lnSpc>
                  <a:spcPts val="2076"/>
                </a:lnSpc>
              </a:pPr>
            </a:p>
          </p:txBody>
        </p:sp>
      </p:grpSp>
      <p:grpSp>
        <p:nvGrpSpPr>
          <p:cNvPr name="Group 7" id="7"/>
          <p:cNvGrpSpPr/>
          <p:nvPr/>
        </p:nvGrpSpPr>
        <p:grpSpPr>
          <a:xfrm rot="0">
            <a:off x="1596728" y="1351316"/>
            <a:ext cx="651212" cy="65121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grpSp>
        <p:nvGrpSpPr>
          <p:cNvPr name="Group 10" id="10"/>
          <p:cNvGrpSpPr/>
          <p:nvPr/>
        </p:nvGrpSpPr>
        <p:grpSpPr>
          <a:xfrm rot="0">
            <a:off x="10057052" y="1102916"/>
            <a:ext cx="8035494" cy="1745873"/>
            <a:chOff x="0" y="0"/>
            <a:chExt cx="3455618" cy="750803"/>
          </a:xfrm>
        </p:grpSpPr>
        <p:sp>
          <p:nvSpPr>
            <p:cNvPr name="Freeform 11" id="11"/>
            <p:cNvSpPr/>
            <p:nvPr/>
          </p:nvSpPr>
          <p:spPr>
            <a:xfrm flipH="false" flipV="false" rot="0">
              <a:off x="0" y="0"/>
              <a:ext cx="3455618" cy="750803"/>
            </a:xfrm>
            <a:custGeom>
              <a:avLst/>
              <a:gdLst/>
              <a:ahLst/>
              <a:cxnLst/>
              <a:rect r="r" b="b" t="t" l="l"/>
              <a:pathLst>
                <a:path h="750803" w="3455618">
                  <a:moveTo>
                    <a:pt x="24087" y="0"/>
                  </a:moveTo>
                  <a:lnTo>
                    <a:pt x="3431531" y="0"/>
                  </a:lnTo>
                  <a:cubicBezTo>
                    <a:pt x="3437919" y="0"/>
                    <a:pt x="3444046" y="2538"/>
                    <a:pt x="3448563" y="7055"/>
                  </a:cubicBezTo>
                  <a:cubicBezTo>
                    <a:pt x="3453080" y="11572"/>
                    <a:pt x="3455618" y="17698"/>
                    <a:pt x="3455618" y="24087"/>
                  </a:cubicBezTo>
                  <a:lnTo>
                    <a:pt x="3455618" y="726716"/>
                  </a:lnTo>
                  <a:cubicBezTo>
                    <a:pt x="3455618" y="733104"/>
                    <a:pt x="3453080" y="739231"/>
                    <a:pt x="3448563" y="743748"/>
                  </a:cubicBezTo>
                  <a:cubicBezTo>
                    <a:pt x="3444046" y="748265"/>
                    <a:pt x="3437919" y="750803"/>
                    <a:pt x="3431531" y="750803"/>
                  </a:cubicBezTo>
                  <a:lnTo>
                    <a:pt x="24087" y="750803"/>
                  </a:lnTo>
                  <a:cubicBezTo>
                    <a:pt x="17698" y="750803"/>
                    <a:pt x="11572" y="748265"/>
                    <a:pt x="7055" y="743748"/>
                  </a:cubicBezTo>
                  <a:cubicBezTo>
                    <a:pt x="2538" y="739231"/>
                    <a:pt x="0" y="733104"/>
                    <a:pt x="0" y="726716"/>
                  </a:cubicBezTo>
                  <a:lnTo>
                    <a:pt x="0" y="24087"/>
                  </a:lnTo>
                  <a:cubicBezTo>
                    <a:pt x="0" y="17698"/>
                    <a:pt x="2538" y="11572"/>
                    <a:pt x="7055" y="7055"/>
                  </a:cubicBezTo>
                  <a:cubicBezTo>
                    <a:pt x="11572" y="2538"/>
                    <a:pt x="17698" y="0"/>
                    <a:pt x="24087" y="0"/>
                  </a:cubicBezTo>
                  <a:close/>
                </a:path>
              </a:pathLst>
            </a:custGeom>
            <a:solidFill>
              <a:srgbClr val="0E4999"/>
            </a:solidFill>
          </p:spPr>
        </p:sp>
        <p:sp>
          <p:nvSpPr>
            <p:cNvPr name="TextBox 12" id="12"/>
            <p:cNvSpPr txBox="true"/>
            <p:nvPr/>
          </p:nvSpPr>
          <p:spPr>
            <a:xfrm>
              <a:off x="0" y="19050"/>
              <a:ext cx="3455618" cy="731753"/>
            </a:xfrm>
            <a:prstGeom prst="rect">
              <a:avLst/>
            </a:prstGeom>
          </p:spPr>
          <p:txBody>
            <a:bodyPr anchor="ctr" rtlCol="false" tIns="50800" lIns="50800" bIns="50800" rIns="50800"/>
            <a:lstStyle/>
            <a:p>
              <a:pPr algn="ctr">
                <a:lnSpc>
                  <a:spcPts val="2076"/>
                </a:lnSpc>
              </a:pPr>
            </a:p>
          </p:txBody>
        </p:sp>
      </p:grpSp>
      <p:sp>
        <p:nvSpPr>
          <p:cNvPr name="TextBox 13" id="13"/>
          <p:cNvSpPr txBox="true"/>
          <p:nvPr/>
        </p:nvSpPr>
        <p:spPr>
          <a:xfrm rot="0">
            <a:off x="11292219" y="1981598"/>
            <a:ext cx="6469076" cy="1036176"/>
          </a:xfrm>
          <a:prstGeom prst="rect">
            <a:avLst/>
          </a:prstGeom>
        </p:spPr>
        <p:txBody>
          <a:bodyPr anchor="t" rtlCol="false" tIns="0" lIns="0" bIns="0" rIns="0">
            <a:spAutoFit/>
          </a:bodyPr>
          <a:lstStyle/>
          <a:p>
            <a:pPr algn="l">
              <a:lnSpc>
                <a:spcPts val="1687"/>
              </a:lnSpc>
            </a:pPr>
            <a:r>
              <a:rPr lang="en-US" sz="1205" spc="14">
                <a:solidFill>
                  <a:srgbClr val="F7F7F7"/>
                </a:solidFill>
                <a:latin typeface="Montserrat"/>
                <a:ea typeface="Montserrat"/>
                <a:cs typeface="Montserrat"/>
                <a:sym typeface="Montserrat"/>
              </a:rPr>
              <a:t>When I need to remove an outdated or unused shuttle route from the system,</a:t>
            </a:r>
          </a:p>
          <a:p>
            <a:pPr algn="l">
              <a:lnSpc>
                <a:spcPts val="1687"/>
              </a:lnSpc>
            </a:pPr>
            <a:r>
              <a:rPr lang="en-US" sz="1205" spc="14">
                <a:solidFill>
                  <a:srgbClr val="F7F7F7"/>
                </a:solidFill>
                <a:latin typeface="Montserrat"/>
                <a:ea typeface="Montserrat"/>
                <a:cs typeface="Montserrat"/>
                <a:sym typeface="Montserrat"/>
              </a:rPr>
              <a:t> I want to delete it by specifying the route ID,</a:t>
            </a:r>
          </a:p>
          <a:p>
            <a:pPr algn="l">
              <a:lnSpc>
                <a:spcPts val="1687"/>
              </a:lnSpc>
            </a:pPr>
            <a:r>
              <a:rPr lang="en-US" sz="1205" spc="14">
                <a:solidFill>
                  <a:srgbClr val="F7F7F7"/>
                </a:solidFill>
                <a:latin typeface="Montserrat"/>
                <a:ea typeface="Montserrat"/>
                <a:cs typeface="Montserrat"/>
                <a:sym typeface="Montserrat"/>
              </a:rPr>
              <a:t> so that the system stays up-to-date and no invalid routes are available for bookings.</a:t>
            </a:r>
          </a:p>
          <a:p>
            <a:pPr algn="l">
              <a:lnSpc>
                <a:spcPts val="1687"/>
              </a:lnSpc>
            </a:pPr>
          </a:p>
        </p:txBody>
      </p:sp>
      <p:sp>
        <p:nvSpPr>
          <p:cNvPr name="TextBox 14" id="14"/>
          <p:cNvSpPr txBox="true"/>
          <p:nvPr/>
        </p:nvSpPr>
        <p:spPr>
          <a:xfrm rot="0">
            <a:off x="11292219" y="1452074"/>
            <a:ext cx="5315468" cy="824865"/>
          </a:xfrm>
          <a:prstGeom prst="rect">
            <a:avLst/>
          </a:prstGeom>
        </p:spPr>
        <p:txBody>
          <a:bodyPr anchor="t" rtlCol="false" tIns="0" lIns="0" bIns="0" rIns="0">
            <a:spAutoFit/>
          </a:bodyPr>
          <a:lstStyle/>
          <a:p>
            <a:pPr algn="l">
              <a:lnSpc>
                <a:spcPts val="3359"/>
              </a:lnSpc>
            </a:pPr>
            <a:r>
              <a:rPr lang="en-US" sz="2400" spc="28">
                <a:solidFill>
                  <a:srgbClr val="FFFFFF"/>
                </a:solidFill>
                <a:latin typeface="Antic"/>
                <a:ea typeface="Antic"/>
                <a:cs typeface="Antic"/>
                <a:sym typeface="Antic"/>
              </a:rPr>
              <a:t>DELETE /shuttle-routes/{route_id}</a:t>
            </a:r>
          </a:p>
          <a:p>
            <a:pPr algn="l">
              <a:lnSpc>
                <a:spcPts val="3359"/>
              </a:lnSpc>
            </a:pPr>
          </a:p>
        </p:txBody>
      </p:sp>
      <p:grpSp>
        <p:nvGrpSpPr>
          <p:cNvPr name="Group 15" id="15"/>
          <p:cNvGrpSpPr/>
          <p:nvPr/>
        </p:nvGrpSpPr>
        <p:grpSpPr>
          <a:xfrm rot="0">
            <a:off x="10424644" y="1353130"/>
            <a:ext cx="651212" cy="65121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17" id="17"/>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TextBox 18" id="18"/>
          <p:cNvSpPr txBox="true"/>
          <p:nvPr/>
        </p:nvSpPr>
        <p:spPr>
          <a:xfrm rot="0">
            <a:off x="10388304" y="1452041"/>
            <a:ext cx="723891" cy="405699"/>
          </a:xfrm>
          <a:prstGeom prst="rect">
            <a:avLst/>
          </a:prstGeom>
        </p:spPr>
        <p:txBody>
          <a:bodyPr anchor="t" rtlCol="false" tIns="0" lIns="0" bIns="0" rIns="0">
            <a:spAutoFit/>
          </a:bodyPr>
          <a:lstStyle/>
          <a:p>
            <a:pPr algn="ctr">
              <a:lnSpc>
                <a:spcPts val="3359"/>
              </a:lnSpc>
            </a:pPr>
            <a:r>
              <a:rPr lang="en-US" sz="2400" spc="28">
                <a:solidFill>
                  <a:srgbClr val="000000"/>
                </a:solidFill>
                <a:latin typeface="Antic"/>
                <a:ea typeface="Antic"/>
                <a:cs typeface="Antic"/>
                <a:sym typeface="Antic"/>
              </a:rPr>
              <a:t>03</a:t>
            </a:r>
          </a:p>
        </p:txBody>
      </p:sp>
      <p:grpSp>
        <p:nvGrpSpPr>
          <p:cNvPr name="Group 19" id="19"/>
          <p:cNvGrpSpPr/>
          <p:nvPr/>
        </p:nvGrpSpPr>
        <p:grpSpPr>
          <a:xfrm rot="0">
            <a:off x="9588699" y="7111897"/>
            <a:ext cx="8035494" cy="1745873"/>
            <a:chOff x="0" y="0"/>
            <a:chExt cx="3455618" cy="750803"/>
          </a:xfrm>
        </p:grpSpPr>
        <p:sp>
          <p:nvSpPr>
            <p:cNvPr name="Freeform 20" id="20"/>
            <p:cNvSpPr/>
            <p:nvPr/>
          </p:nvSpPr>
          <p:spPr>
            <a:xfrm flipH="false" flipV="false" rot="0">
              <a:off x="0" y="0"/>
              <a:ext cx="3455618" cy="750803"/>
            </a:xfrm>
            <a:custGeom>
              <a:avLst/>
              <a:gdLst/>
              <a:ahLst/>
              <a:cxnLst/>
              <a:rect r="r" b="b" t="t" l="l"/>
              <a:pathLst>
                <a:path h="750803" w="3455618">
                  <a:moveTo>
                    <a:pt x="24087" y="0"/>
                  </a:moveTo>
                  <a:lnTo>
                    <a:pt x="3431531" y="0"/>
                  </a:lnTo>
                  <a:cubicBezTo>
                    <a:pt x="3437919" y="0"/>
                    <a:pt x="3444046" y="2538"/>
                    <a:pt x="3448563" y="7055"/>
                  </a:cubicBezTo>
                  <a:cubicBezTo>
                    <a:pt x="3453080" y="11572"/>
                    <a:pt x="3455618" y="17698"/>
                    <a:pt x="3455618" y="24087"/>
                  </a:cubicBezTo>
                  <a:lnTo>
                    <a:pt x="3455618" y="726716"/>
                  </a:lnTo>
                  <a:cubicBezTo>
                    <a:pt x="3455618" y="733104"/>
                    <a:pt x="3453080" y="739231"/>
                    <a:pt x="3448563" y="743748"/>
                  </a:cubicBezTo>
                  <a:cubicBezTo>
                    <a:pt x="3444046" y="748265"/>
                    <a:pt x="3437919" y="750803"/>
                    <a:pt x="3431531" y="750803"/>
                  </a:cubicBezTo>
                  <a:lnTo>
                    <a:pt x="24087" y="750803"/>
                  </a:lnTo>
                  <a:cubicBezTo>
                    <a:pt x="17698" y="750803"/>
                    <a:pt x="11572" y="748265"/>
                    <a:pt x="7055" y="743748"/>
                  </a:cubicBezTo>
                  <a:cubicBezTo>
                    <a:pt x="2538" y="739231"/>
                    <a:pt x="0" y="733104"/>
                    <a:pt x="0" y="726716"/>
                  </a:cubicBezTo>
                  <a:lnTo>
                    <a:pt x="0" y="24087"/>
                  </a:lnTo>
                  <a:cubicBezTo>
                    <a:pt x="0" y="17698"/>
                    <a:pt x="2538" y="11572"/>
                    <a:pt x="7055" y="7055"/>
                  </a:cubicBezTo>
                  <a:cubicBezTo>
                    <a:pt x="11572" y="2538"/>
                    <a:pt x="17698" y="0"/>
                    <a:pt x="24087" y="0"/>
                  </a:cubicBezTo>
                  <a:close/>
                </a:path>
              </a:pathLst>
            </a:custGeom>
            <a:solidFill>
              <a:srgbClr val="0E4999"/>
            </a:solidFill>
          </p:spPr>
        </p:sp>
        <p:sp>
          <p:nvSpPr>
            <p:cNvPr name="TextBox 21" id="21"/>
            <p:cNvSpPr txBox="true"/>
            <p:nvPr/>
          </p:nvSpPr>
          <p:spPr>
            <a:xfrm>
              <a:off x="0" y="19050"/>
              <a:ext cx="3455618" cy="731753"/>
            </a:xfrm>
            <a:prstGeom prst="rect">
              <a:avLst/>
            </a:prstGeom>
          </p:spPr>
          <p:txBody>
            <a:bodyPr anchor="ctr" rtlCol="false" tIns="50800" lIns="50800" bIns="50800" rIns="50800"/>
            <a:lstStyle/>
            <a:p>
              <a:pPr algn="ctr">
                <a:lnSpc>
                  <a:spcPts val="2076"/>
                </a:lnSpc>
              </a:pPr>
            </a:p>
          </p:txBody>
        </p:sp>
      </p:grpSp>
      <p:sp>
        <p:nvSpPr>
          <p:cNvPr name="TextBox 22" id="22"/>
          <p:cNvSpPr txBox="true"/>
          <p:nvPr/>
        </p:nvSpPr>
        <p:spPr>
          <a:xfrm rot="0">
            <a:off x="10820380" y="7992426"/>
            <a:ext cx="6469076" cy="826626"/>
          </a:xfrm>
          <a:prstGeom prst="rect">
            <a:avLst/>
          </a:prstGeom>
        </p:spPr>
        <p:txBody>
          <a:bodyPr anchor="t" rtlCol="false" tIns="0" lIns="0" bIns="0" rIns="0">
            <a:spAutoFit/>
          </a:bodyPr>
          <a:lstStyle/>
          <a:p>
            <a:pPr algn="l">
              <a:lnSpc>
                <a:spcPts val="1687"/>
              </a:lnSpc>
            </a:pPr>
            <a:r>
              <a:rPr lang="en-US" sz="1205" spc="14">
                <a:solidFill>
                  <a:srgbClr val="F7F7F7"/>
                </a:solidFill>
                <a:latin typeface="Montserrat"/>
                <a:ea typeface="Montserrat"/>
                <a:cs typeface="Montserrat"/>
                <a:sym typeface="Montserrat"/>
              </a:rPr>
              <a:t>When employee need to travel to a nodal point at a specific time,</a:t>
            </a:r>
          </a:p>
          <a:p>
            <a:pPr algn="l">
              <a:lnSpc>
                <a:spcPts val="1687"/>
              </a:lnSpc>
            </a:pPr>
            <a:r>
              <a:rPr lang="en-US" sz="1205" spc="14">
                <a:solidFill>
                  <a:srgbClr val="F7F7F7"/>
                </a:solidFill>
                <a:latin typeface="Montserrat"/>
                <a:ea typeface="Montserrat"/>
                <a:cs typeface="Montserrat"/>
                <a:sym typeface="Montserrat"/>
              </a:rPr>
              <a:t> Employee want to book a shuttle for his preferred schedule,</a:t>
            </a:r>
          </a:p>
          <a:p>
            <a:pPr algn="l">
              <a:lnSpc>
                <a:spcPts val="1687"/>
              </a:lnSpc>
            </a:pPr>
            <a:r>
              <a:rPr lang="en-US" sz="1205" spc="14">
                <a:solidFill>
                  <a:srgbClr val="F7F7F7"/>
                </a:solidFill>
                <a:latin typeface="Montserrat"/>
                <a:ea typeface="Montserrat"/>
                <a:cs typeface="Montserrat"/>
                <a:sym typeface="Montserrat"/>
              </a:rPr>
              <a:t> so they can commute to my destination without delays.</a:t>
            </a:r>
          </a:p>
          <a:p>
            <a:pPr algn="l">
              <a:lnSpc>
                <a:spcPts val="1687"/>
              </a:lnSpc>
            </a:pPr>
          </a:p>
        </p:txBody>
      </p:sp>
      <p:sp>
        <p:nvSpPr>
          <p:cNvPr name="TextBox 23" id="23"/>
          <p:cNvSpPr txBox="true"/>
          <p:nvPr/>
        </p:nvSpPr>
        <p:spPr>
          <a:xfrm rot="0">
            <a:off x="10820380" y="7459208"/>
            <a:ext cx="5315468" cy="824865"/>
          </a:xfrm>
          <a:prstGeom prst="rect">
            <a:avLst/>
          </a:prstGeom>
        </p:spPr>
        <p:txBody>
          <a:bodyPr anchor="t" rtlCol="false" tIns="0" lIns="0" bIns="0" rIns="0">
            <a:spAutoFit/>
          </a:bodyPr>
          <a:lstStyle/>
          <a:p>
            <a:pPr algn="l">
              <a:lnSpc>
                <a:spcPts val="3359"/>
              </a:lnSpc>
            </a:pPr>
            <a:r>
              <a:rPr lang="en-US" sz="2400" spc="28">
                <a:solidFill>
                  <a:srgbClr val="FFFFFF"/>
                </a:solidFill>
                <a:latin typeface="Antic"/>
                <a:ea typeface="Antic"/>
                <a:cs typeface="Antic"/>
                <a:sym typeface="Antic"/>
              </a:rPr>
              <a:t>PATCH /shuttle-routes/{route_id}</a:t>
            </a:r>
          </a:p>
          <a:p>
            <a:pPr algn="l">
              <a:lnSpc>
                <a:spcPts val="3359"/>
              </a:lnSpc>
            </a:pPr>
          </a:p>
        </p:txBody>
      </p:sp>
      <p:grpSp>
        <p:nvGrpSpPr>
          <p:cNvPr name="Group 24" id="24"/>
          <p:cNvGrpSpPr/>
          <p:nvPr/>
        </p:nvGrpSpPr>
        <p:grpSpPr>
          <a:xfrm rot="0">
            <a:off x="9952805" y="7360264"/>
            <a:ext cx="651212" cy="65121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26" id="26"/>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TextBox 27" id="27"/>
          <p:cNvSpPr txBox="true"/>
          <p:nvPr/>
        </p:nvSpPr>
        <p:spPr>
          <a:xfrm rot="0">
            <a:off x="9916465" y="7459175"/>
            <a:ext cx="723891" cy="405699"/>
          </a:xfrm>
          <a:prstGeom prst="rect">
            <a:avLst/>
          </a:prstGeom>
        </p:spPr>
        <p:txBody>
          <a:bodyPr anchor="t" rtlCol="false" tIns="0" lIns="0" bIns="0" rIns="0">
            <a:spAutoFit/>
          </a:bodyPr>
          <a:lstStyle/>
          <a:p>
            <a:pPr algn="ctr">
              <a:lnSpc>
                <a:spcPts val="3359"/>
              </a:lnSpc>
            </a:pPr>
            <a:r>
              <a:rPr lang="en-US" sz="2400" spc="28">
                <a:solidFill>
                  <a:srgbClr val="000000"/>
                </a:solidFill>
                <a:latin typeface="Antic"/>
                <a:ea typeface="Antic"/>
                <a:cs typeface="Antic"/>
                <a:sym typeface="Antic"/>
              </a:rPr>
              <a:t>04</a:t>
            </a:r>
          </a:p>
        </p:txBody>
      </p:sp>
      <p:sp>
        <p:nvSpPr>
          <p:cNvPr name="Freeform 28" id="28"/>
          <p:cNvSpPr/>
          <p:nvPr/>
        </p:nvSpPr>
        <p:spPr>
          <a:xfrm flipH="false" flipV="false" rot="0">
            <a:off x="1390066" y="3404485"/>
            <a:ext cx="7737430" cy="1731250"/>
          </a:xfrm>
          <a:custGeom>
            <a:avLst/>
            <a:gdLst/>
            <a:ahLst/>
            <a:cxnLst/>
            <a:rect r="r" b="b" t="t" l="l"/>
            <a:pathLst>
              <a:path h="1731250" w="7737430">
                <a:moveTo>
                  <a:pt x="0" y="0"/>
                </a:moveTo>
                <a:lnTo>
                  <a:pt x="7737430" y="0"/>
                </a:lnTo>
                <a:lnTo>
                  <a:pt x="7737430" y="1731250"/>
                </a:lnTo>
                <a:lnTo>
                  <a:pt x="0" y="1731250"/>
                </a:lnTo>
                <a:lnTo>
                  <a:pt x="0" y="0"/>
                </a:lnTo>
                <a:close/>
              </a:path>
            </a:pathLst>
          </a:custGeom>
          <a:blipFill>
            <a:blip r:embed="rId4"/>
            <a:stretch>
              <a:fillRect l="0" t="0" r="0" b="0"/>
            </a:stretch>
          </a:blipFill>
        </p:spPr>
      </p:sp>
      <p:grpSp>
        <p:nvGrpSpPr>
          <p:cNvPr name="Group 29" id="29"/>
          <p:cNvGrpSpPr/>
          <p:nvPr/>
        </p:nvGrpSpPr>
        <p:grpSpPr>
          <a:xfrm rot="0">
            <a:off x="1241034" y="7073179"/>
            <a:ext cx="8035494" cy="1745873"/>
            <a:chOff x="0" y="0"/>
            <a:chExt cx="3455618" cy="750803"/>
          </a:xfrm>
        </p:grpSpPr>
        <p:sp>
          <p:nvSpPr>
            <p:cNvPr name="Freeform 30" id="30"/>
            <p:cNvSpPr/>
            <p:nvPr/>
          </p:nvSpPr>
          <p:spPr>
            <a:xfrm flipH="false" flipV="false" rot="0">
              <a:off x="0" y="0"/>
              <a:ext cx="3455618" cy="750803"/>
            </a:xfrm>
            <a:custGeom>
              <a:avLst/>
              <a:gdLst/>
              <a:ahLst/>
              <a:cxnLst/>
              <a:rect r="r" b="b" t="t" l="l"/>
              <a:pathLst>
                <a:path h="750803" w="3455618">
                  <a:moveTo>
                    <a:pt x="24087" y="0"/>
                  </a:moveTo>
                  <a:lnTo>
                    <a:pt x="3431531" y="0"/>
                  </a:lnTo>
                  <a:cubicBezTo>
                    <a:pt x="3437919" y="0"/>
                    <a:pt x="3444046" y="2538"/>
                    <a:pt x="3448563" y="7055"/>
                  </a:cubicBezTo>
                  <a:cubicBezTo>
                    <a:pt x="3453080" y="11572"/>
                    <a:pt x="3455618" y="17698"/>
                    <a:pt x="3455618" y="24087"/>
                  </a:cubicBezTo>
                  <a:lnTo>
                    <a:pt x="3455618" y="726716"/>
                  </a:lnTo>
                  <a:cubicBezTo>
                    <a:pt x="3455618" y="733104"/>
                    <a:pt x="3453080" y="739231"/>
                    <a:pt x="3448563" y="743748"/>
                  </a:cubicBezTo>
                  <a:cubicBezTo>
                    <a:pt x="3444046" y="748265"/>
                    <a:pt x="3437919" y="750803"/>
                    <a:pt x="3431531" y="750803"/>
                  </a:cubicBezTo>
                  <a:lnTo>
                    <a:pt x="24087" y="750803"/>
                  </a:lnTo>
                  <a:cubicBezTo>
                    <a:pt x="17698" y="750803"/>
                    <a:pt x="11572" y="748265"/>
                    <a:pt x="7055" y="743748"/>
                  </a:cubicBezTo>
                  <a:cubicBezTo>
                    <a:pt x="2538" y="739231"/>
                    <a:pt x="0" y="733104"/>
                    <a:pt x="0" y="726716"/>
                  </a:cubicBezTo>
                  <a:lnTo>
                    <a:pt x="0" y="24087"/>
                  </a:lnTo>
                  <a:cubicBezTo>
                    <a:pt x="0" y="17698"/>
                    <a:pt x="2538" y="11572"/>
                    <a:pt x="7055" y="7055"/>
                  </a:cubicBezTo>
                  <a:cubicBezTo>
                    <a:pt x="11572" y="2538"/>
                    <a:pt x="17698" y="0"/>
                    <a:pt x="24087" y="0"/>
                  </a:cubicBezTo>
                  <a:close/>
                </a:path>
              </a:pathLst>
            </a:custGeom>
            <a:solidFill>
              <a:srgbClr val="EB7E44"/>
            </a:solidFill>
          </p:spPr>
        </p:sp>
        <p:sp>
          <p:nvSpPr>
            <p:cNvPr name="TextBox 31" id="31"/>
            <p:cNvSpPr txBox="true"/>
            <p:nvPr/>
          </p:nvSpPr>
          <p:spPr>
            <a:xfrm>
              <a:off x="0" y="19050"/>
              <a:ext cx="3455618" cy="731753"/>
            </a:xfrm>
            <a:prstGeom prst="rect">
              <a:avLst/>
            </a:prstGeom>
          </p:spPr>
          <p:txBody>
            <a:bodyPr anchor="ctr" rtlCol="false" tIns="50800" lIns="50800" bIns="50800" rIns="50800"/>
            <a:lstStyle/>
            <a:p>
              <a:pPr algn="ctr">
                <a:lnSpc>
                  <a:spcPts val="2076"/>
                </a:lnSpc>
              </a:pPr>
            </a:p>
          </p:txBody>
        </p:sp>
      </p:grpSp>
      <p:grpSp>
        <p:nvGrpSpPr>
          <p:cNvPr name="Group 32" id="32"/>
          <p:cNvGrpSpPr/>
          <p:nvPr/>
        </p:nvGrpSpPr>
        <p:grpSpPr>
          <a:xfrm rot="0">
            <a:off x="1605140" y="7189432"/>
            <a:ext cx="651212" cy="65121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F7F7"/>
            </a:solidFill>
          </p:spPr>
        </p:sp>
        <p:sp>
          <p:nvSpPr>
            <p:cNvPr name="TextBox 34" id="34"/>
            <p:cNvSpPr txBox="true"/>
            <p:nvPr/>
          </p:nvSpPr>
          <p:spPr>
            <a:xfrm>
              <a:off x="76200" y="95250"/>
              <a:ext cx="660400" cy="641350"/>
            </a:xfrm>
            <a:prstGeom prst="rect">
              <a:avLst/>
            </a:prstGeom>
          </p:spPr>
          <p:txBody>
            <a:bodyPr anchor="ctr" rtlCol="false" tIns="50800" lIns="50800" bIns="50800" rIns="50800"/>
            <a:lstStyle/>
            <a:p>
              <a:pPr algn="ctr">
                <a:lnSpc>
                  <a:spcPts val="2076"/>
                </a:lnSpc>
              </a:pPr>
            </a:p>
          </p:txBody>
        </p:sp>
      </p:grpSp>
      <p:sp>
        <p:nvSpPr>
          <p:cNvPr name="TextBox 35" id="35"/>
          <p:cNvSpPr txBox="true"/>
          <p:nvPr/>
        </p:nvSpPr>
        <p:spPr>
          <a:xfrm rot="0">
            <a:off x="2472715" y="7821593"/>
            <a:ext cx="6469076" cy="1036176"/>
          </a:xfrm>
          <a:prstGeom prst="rect">
            <a:avLst/>
          </a:prstGeom>
        </p:spPr>
        <p:txBody>
          <a:bodyPr anchor="t" rtlCol="false" tIns="0" lIns="0" bIns="0" rIns="0">
            <a:spAutoFit/>
          </a:bodyPr>
          <a:lstStyle/>
          <a:p>
            <a:pPr algn="l">
              <a:lnSpc>
                <a:spcPts val="1687"/>
              </a:lnSpc>
            </a:pPr>
            <a:r>
              <a:rPr lang="en-US" sz="1205" spc="14">
                <a:solidFill>
                  <a:srgbClr val="F7F7F7"/>
                </a:solidFill>
                <a:latin typeface="Montserrat"/>
                <a:ea typeface="Montserrat"/>
                <a:cs typeface="Montserrat"/>
                <a:sym typeface="Montserrat"/>
              </a:rPr>
              <a:t>When I need to introduce a new shuttle route for the transportation system,</a:t>
            </a:r>
          </a:p>
          <a:p>
            <a:pPr algn="l">
              <a:lnSpc>
                <a:spcPts val="1687"/>
              </a:lnSpc>
            </a:pPr>
            <a:r>
              <a:rPr lang="en-US" sz="1205" spc="14">
                <a:solidFill>
                  <a:srgbClr val="F7F7F7"/>
                </a:solidFill>
                <a:latin typeface="Montserrat"/>
                <a:ea typeface="Montserrat"/>
                <a:cs typeface="Montserrat"/>
                <a:sym typeface="Montserrat"/>
              </a:rPr>
              <a:t> I want to define the start point, end point, and intermediate points of the route,</a:t>
            </a:r>
          </a:p>
          <a:p>
            <a:pPr algn="l">
              <a:lnSpc>
                <a:spcPts val="1687"/>
              </a:lnSpc>
            </a:pPr>
            <a:r>
              <a:rPr lang="en-US" sz="1205" spc="14">
                <a:solidFill>
                  <a:srgbClr val="F7F7F7"/>
                </a:solidFill>
                <a:latin typeface="Montserrat"/>
                <a:ea typeface="Montserrat"/>
                <a:cs typeface="Montserrat"/>
                <a:sym typeface="Montserrat"/>
              </a:rPr>
              <a:t> so that the system can accommodate new travel demands and expand the service network.</a:t>
            </a:r>
          </a:p>
          <a:p>
            <a:pPr algn="l">
              <a:lnSpc>
                <a:spcPts val="1687"/>
              </a:lnSpc>
            </a:pPr>
          </a:p>
        </p:txBody>
      </p:sp>
      <p:sp>
        <p:nvSpPr>
          <p:cNvPr name="TextBox 36" id="36"/>
          <p:cNvSpPr txBox="true"/>
          <p:nvPr/>
        </p:nvSpPr>
        <p:spPr>
          <a:xfrm rot="0">
            <a:off x="2472715" y="7288376"/>
            <a:ext cx="5315468" cy="405765"/>
          </a:xfrm>
          <a:prstGeom prst="rect">
            <a:avLst/>
          </a:prstGeom>
        </p:spPr>
        <p:txBody>
          <a:bodyPr anchor="t" rtlCol="false" tIns="0" lIns="0" bIns="0" rIns="0">
            <a:spAutoFit/>
          </a:bodyPr>
          <a:lstStyle/>
          <a:p>
            <a:pPr algn="l">
              <a:lnSpc>
                <a:spcPts val="3359"/>
              </a:lnSpc>
            </a:pPr>
            <a:r>
              <a:rPr lang="en-US" sz="2400" spc="28">
                <a:solidFill>
                  <a:srgbClr val="FFFFFF"/>
                </a:solidFill>
                <a:latin typeface="Antic"/>
                <a:ea typeface="Antic"/>
                <a:cs typeface="Antic"/>
                <a:sym typeface="Antic"/>
              </a:rPr>
              <a:t>POST /shuttle-routes</a:t>
            </a:r>
          </a:p>
        </p:txBody>
      </p:sp>
      <p:sp>
        <p:nvSpPr>
          <p:cNvPr name="TextBox 37" id="37"/>
          <p:cNvSpPr txBox="true"/>
          <p:nvPr/>
        </p:nvSpPr>
        <p:spPr>
          <a:xfrm rot="0">
            <a:off x="1568800" y="7288343"/>
            <a:ext cx="723891" cy="405699"/>
          </a:xfrm>
          <a:prstGeom prst="rect">
            <a:avLst/>
          </a:prstGeom>
        </p:spPr>
        <p:txBody>
          <a:bodyPr anchor="t" rtlCol="false" tIns="0" lIns="0" bIns="0" rIns="0">
            <a:spAutoFit/>
          </a:bodyPr>
          <a:lstStyle/>
          <a:p>
            <a:pPr algn="ctr">
              <a:lnSpc>
                <a:spcPts val="3359"/>
              </a:lnSpc>
            </a:pPr>
            <a:r>
              <a:rPr lang="en-US" sz="2400" spc="28">
                <a:solidFill>
                  <a:srgbClr val="000000"/>
                </a:solidFill>
                <a:latin typeface="Antic"/>
                <a:ea typeface="Antic"/>
                <a:cs typeface="Antic"/>
                <a:sym typeface="Antic"/>
              </a:rPr>
              <a:t>02</a:t>
            </a:r>
          </a:p>
        </p:txBody>
      </p:sp>
      <p:sp>
        <p:nvSpPr>
          <p:cNvPr name="Freeform 38" id="38"/>
          <p:cNvSpPr/>
          <p:nvPr/>
        </p:nvSpPr>
        <p:spPr>
          <a:xfrm flipH="false" flipV="false" rot="0">
            <a:off x="9865487" y="5546460"/>
            <a:ext cx="7758707" cy="1231695"/>
          </a:xfrm>
          <a:custGeom>
            <a:avLst/>
            <a:gdLst/>
            <a:ahLst/>
            <a:cxnLst/>
            <a:rect r="r" b="b" t="t" l="l"/>
            <a:pathLst>
              <a:path h="1231695" w="7758707">
                <a:moveTo>
                  <a:pt x="0" y="0"/>
                </a:moveTo>
                <a:lnTo>
                  <a:pt x="7758706" y="0"/>
                </a:lnTo>
                <a:lnTo>
                  <a:pt x="7758706" y="1231695"/>
                </a:lnTo>
                <a:lnTo>
                  <a:pt x="0" y="1231695"/>
                </a:lnTo>
                <a:lnTo>
                  <a:pt x="0" y="0"/>
                </a:lnTo>
                <a:close/>
              </a:path>
            </a:pathLst>
          </a:custGeom>
          <a:blipFill>
            <a:blip r:embed="rId5"/>
            <a:stretch>
              <a:fillRect l="0" t="0" r="0" b="0"/>
            </a:stretch>
          </a:blipFill>
        </p:spPr>
      </p:sp>
      <p:sp>
        <p:nvSpPr>
          <p:cNvPr name="TextBox 39" id="39"/>
          <p:cNvSpPr txBox="true"/>
          <p:nvPr/>
        </p:nvSpPr>
        <p:spPr>
          <a:xfrm rot="0">
            <a:off x="2464303" y="1983478"/>
            <a:ext cx="6469076" cy="617076"/>
          </a:xfrm>
          <a:prstGeom prst="rect">
            <a:avLst/>
          </a:prstGeom>
        </p:spPr>
        <p:txBody>
          <a:bodyPr anchor="t" rtlCol="false" tIns="0" lIns="0" bIns="0" rIns="0">
            <a:spAutoFit/>
          </a:bodyPr>
          <a:lstStyle/>
          <a:p>
            <a:pPr algn="l">
              <a:lnSpc>
                <a:spcPts val="1687"/>
              </a:lnSpc>
            </a:pPr>
            <a:r>
              <a:rPr lang="en-US" sz="1205" spc="14">
                <a:solidFill>
                  <a:srgbClr val="F7F7F7"/>
                </a:solidFill>
                <a:latin typeface="Montserrat"/>
                <a:ea typeface="Montserrat"/>
                <a:cs typeface="Montserrat"/>
                <a:sym typeface="Montserrat"/>
              </a:rPr>
              <a:t>When the employee plan their commute,</a:t>
            </a:r>
          </a:p>
          <a:p>
            <a:pPr algn="l">
              <a:lnSpc>
                <a:spcPts val="1687"/>
              </a:lnSpc>
            </a:pPr>
            <a:r>
              <a:rPr lang="en-US" sz="1205" spc="14">
                <a:solidFill>
                  <a:srgbClr val="F7F7F7"/>
                </a:solidFill>
                <a:latin typeface="Montserrat"/>
                <a:ea typeface="Montserrat"/>
                <a:cs typeface="Montserrat"/>
                <a:sym typeface="Montserrat"/>
              </a:rPr>
              <a:t> They want to check the availability of shuttles for their chosen nodal point,</a:t>
            </a:r>
          </a:p>
          <a:p>
            <a:pPr algn="l">
              <a:lnSpc>
                <a:spcPts val="1687"/>
              </a:lnSpc>
            </a:pPr>
            <a:r>
              <a:rPr lang="en-US" sz="1205" spc="14">
                <a:solidFill>
                  <a:srgbClr val="F7F7F7"/>
                </a:solidFill>
                <a:latin typeface="Montserrat"/>
                <a:ea typeface="Montserrat"/>
                <a:cs typeface="Montserrat"/>
                <a:sym typeface="Montserrat"/>
              </a:rPr>
              <a:t> so that they can make an informed decision before booking</a:t>
            </a:r>
          </a:p>
        </p:txBody>
      </p:sp>
      <p:sp>
        <p:nvSpPr>
          <p:cNvPr name="TextBox 40" id="40"/>
          <p:cNvSpPr txBox="true"/>
          <p:nvPr/>
        </p:nvSpPr>
        <p:spPr>
          <a:xfrm rot="0">
            <a:off x="2464303" y="1450260"/>
            <a:ext cx="5315468" cy="405765"/>
          </a:xfrm>
          <a:prstGeom prst="rect">
            <a:avLst/>
          </a:prstGeom>
        </p:spPr>
        <p:txBody>
          <a:bodyPr anchor="t" rtlCol="false" tIns="0" lIns="0" bIns="0" rIns="0">
            <a:spAutoFit/>
          </a:bodyPr>
          <a:lstStyle/>
          <a:p>
            <a:pPr algn="l">
              <a:lnSpc>
                <a:spcPts val="3359"/>
              </a:lnSpc>
            </a:pPr>
            <a:r>
              <a:rPr lang="en-US" sz="2400" spc="28">
                <a:solidFill>
                  <a:srgbClr val="FFFFFF"/>
                </a:solidFill>
                <a:latin typeface="Antic"/>
                <a:ea typeface="Antic"/>
                <a:cs typeface="Antic"/>
                <a:sym typeface="Antic"/>
              </a:rPr>
              <a:t>GET /shuttle_routes</a:t>
            </a:r>
          </a:p>
        </p:txBody>
      </p:sp>
      <p:sp>
        <p:nvSpPr>
          <p:cNvPr name="TextBox 41" id="41"/>
          <p:cNvSpPr txBox="true"/>
          <p:nvPr/>
        </p:nvSpPr>
        <p:spPr>
          <a:xfrm rot="0">
            <a:off x="1560388" y="1450227"/>
            <a:ext cx="723891" cy="405765"/>
          </a:xfrm>
          <a:prstGeom prst="rect">
            <a:avLst/>
          </a:prstGeom>
        </p:spPr>
        <p:txBody>
          <a:bodyPr anchor="t" rtlCol="false" tIns="0" lIns="0" bIns="0" rIns="0">
            <a:spAutoFit/>
          </a:bodyPr>
          <a:lstStyle/>
          <a:p>
            <a:pPr algn="ctr">
              <a:lnSpc>
                <a:spcPts val="3359"/>
              </a:lnSpc>
            </a:pPr>
            <a:r>
              <a:rPr lang="en-US" sz="2400" spc="28">
                <a:solidFill>
                  <a:srgbClr val="000000"/>
                </a:solidFill>
                <a:latin typeface="Antic"/>
                <a:ea typeface="Antic"/>
                <a:cs typeface="Antic"/>
                <a:sym typeface="Antic"/>
              </a:rPr>
              <a:t>01</a:t>
            </a:r>
          </a:p>
        </p:txBody>
      </p:sp>
      <p:sp>
        <p:nvSpPr>
          <p:cNvPr name="TextBox 42" id="42"/>
          <p:cNvSpPr txBox="true"/>
          <p:nvPr/>
        </p:nvSpPr>
        <p:spPr>
          <a:xfrm rot="0">
            <a:off x="6940331" y="4804803"/>
            <a:ext cx="509601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Shuttle Routes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flipV="true">
            <a:off x="3332359" y="7996043"/>
            <a:ext cx="12055755" cy="14"/>
          </a:xfrm>
          <a:prstGeom prst="line">
            <a:avLst/>
          </a:prstGeom>
          <a:ln cap="flat" w="38100">
            <a:solidFill>
              <a:srgbClr val="000000"/>
            </a:solidFill>
            <a:prstDash val="sysDot"/>
            <a:headEnd type="none" len="sm" w="sm"/>
            <a:tailEnd type="none" len="sm" w="sm"/>
          </a:ln>
        </p:spPr>
      </p:sp>
      <p:grpSp>
        <p:nvGrpSpPr>
          <p:cNvPr name="Group 3" id="3"/>
          <p:cNvGrpSpPr/>
          <p:nvPr/>
        </p:nvGrpSpPr>
        <p:grpSpPr>
          <a:xfrm rot="0">
            <a:off x="2682519" y="7436328"/>
            <a:ext cx="903831" cy="1051731"/>
            <a:chOff x="0" y="0"/>
            <a:chExt cx="698500" cy="812800"/>
          </a:xfrm>
        </p:grpSpPr>
        <p:sp>
          <p:nvSpPr>
            <p:cNvPr name="Freeform 4" id="4"/>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E4999"/>
            </a:solidFill>
          </p:spPr>
        </p:sp>
        <p:sp>
          <p:nvSpPr>
            <p:cNvPr name="TextBox 5" id="5"/>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grpSp>
        <p:nvGrpSpPr>
          <p:cNvPr name="Group 6" id="6"/>
          <p:cNvGrpSpPr/>
          <p:nvPr/>
        </p:nvGrpSpPr>
        <p:grpSpPr>
          <a:xfrm rot="0">
            <a:off x="11047191" y="7470192"/>
            <a:ext cx="903831" cy="1051731"/>
            <a:chOff x="0" y="0"/>
            <a:chExt cx="698500" cy="812800"/>
          </a:xfrm>
        </p:grpSpPr>
        <p:sp>
          <p:nvSpPr>
            <p:cNvPr name="Freeform 7" id="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4858C2"/>
            </a:solidFill>
          </p:spPr>
        </p:sp>
        <p:sp>
          <p:nvSpPr>
            <p:cNvPr name="TextBox 8" id="8"/>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grpSp>
        <p:nvGrpSpPr>
          <p:cNvPr name="Group 9" id="9"/>
          <p:cNvGrpSpPr/>
          <p:nvPr/>
        </p:nvGrpSpPr>
        <p:grpSpPr>
          <a:xfrm rot="0">
            <a:off x="6581763" y="7469781"/>
            <a:ext cx="903831" cy="1051731"/>
            <a:chOff x="0" y="0"/>
            <a:chExt cx="698500" cy="812800"/>
          </a:xfrm>
        </p:grpSpPr>
        <p:sp>
          <p:nvSpPr>
            <p:cNvPr name="Freeform 10" id="1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EB7E44"/>
            </a:solidFill>
          </p:spPr>
        </p:sp>
        <p:sp>
          <p:nvSpPr>
            <p:cNvPr name="TextBox 11" id="11"/>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grpSp>
        <p:nvGrpSpPr>
          <p:cNvPr name="Group 12" id="12"/>
          <p:cNvGrpSpPr/>
          <p:nvPr/>
        </p:nvGrpSpPr>
        <p:grpSpPr>
          <a:xfrm rot="0">
            <a:off x="15332048" y="7436328"/>
            <a:ext cx="903831" cy="1051731"/>
            <a:chOff x="0" y="0"/>
            <a:chExt cx="698500" cy="812800"/>
          </a:xfrm>
        </p:grpSpPr>
        <p:sp>
          <p:nvSpPr>
            <p:cNvPr name="Freeform 13" id="1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EB7E44"/>
            </a:solidFill>
          </p:spPr>
        </p:sp>
        <p:sp>
          <p:nvSpPr>
            <p:cNvPr name="TextBox 14" id="14"/>
            <p:cNvSpPr txBox="true"/>
            <p:nvPr/>
          </p:nvSpPr>
          <p:spPr>
            <a:xfrm>
              <a:off x="0" y="158750"/>
              <a:ext cx="698500" cy="514350"/>
            </a:xfrm>
            <a:prstGeom prst="rect">
              <a:avLst/>
            </a:prstGeom>
          </p:spPr>
          <p:txBody>
            <a:bodyPr anchor="ctr" rtlCol="false" tIns="50800" lIns="50800" bIns="50800" rIns="50800"/>
            <a:lstStyle/>
            <a:p>
              <a:pPr algn="ctr">
                <a:lnSpc>
                  <a:spcPts val="2076"/>
                </a:lnSpc>
              </a:pPr>
            </a:p>
          </p:txBody>
        </p:sp>
      </p:grpSp>
      <p:sp>
        <p:nvSpPr>
          <p:cNvPr name="TextBox 15" id="15"/>
          <p:cNvSpPr txBox="true"/>
          <p:nvPr/>
        </p:nvSpPr>
        <p:spPr>
          <a:xfrm rot="0">
            <a:off x="549453" y="3876221"/>
            <a:ext cx="4650096" cy="3083824"/>
          </a:xfrm>
          <a:prstGeom prst="rect">
            <a:avLst/>
          </a:prstGeom>
        </p:spPr>
        <p:txBody>
          <a:bodyPr anchor="t" rtlCol="false" tIns="0" lIns="0" bIns="0" rIns="0">
            <a:spAutoFit/>
          </a:bodyPr>
          <a:lstStyle/>
          <a:p>
            <a:pPr algn="just">
              <a:lnSpc>
                <a:spcPts val="2750"/>
              </a:lnSpc>
            </a:pPr>
            <a:r>
              <a:rPr lang="en-US" sz="1964" spc="15">
                <a:solidFill>
                  <a:srgbClr val="000000"/>
                </a:solidFill>
                <a:latin typeface="Antic Bold"/>
                <a:ea typeface="Antic Bold"/>
                <a:cs typeface="Antic Bold"/>
                <a:sym typeface="Antic Bold"/>
              </a:rPr>
              <a:t>Register Driver</a:t>
            </a:r>
          </a:p>
          <a:p>
            <a:pPr algn="just">
              <a:lnSpc>
                <a:spcPts val="2750"/>
              </a:lnSpc>
            </a:pPr>
            <a:r>
              <a:rPr lang="en-US" sz="1964" spc="15">
                <a:solidFill>
                  <a:srgbClr val="000000"/>
                </a:solidFill>
                <a:latin typeface="Antic"/>
                <a:ea typeface="Antic"/>
                <a:cs typeface="Antic"/>
                <a:sym typeface="Antic"/>
              </a:rPr>
              <a:t>When a new driver is hired to operate shuttle services, </a:t>
            </a:r>
            <a:r>
              <a:rPr lang="en-US" sz="1964" spc="15">
                <a:solidFill>
                  <a:srgbClr val="000000"/>
                </a:solidFill>
                <a:latin typeface="Antic"/>
                <a:ea typeface="Antic"/>
                <a:cs typeface="Antic"/>
                <a:sym typeface="Antic"/>
              </a:rPr>
              <a:t> I want to register their details in the system,  so that they can be assigned routes and integrated into the shuttle operations seamlessly.</a:t>
            </a:r>
          </a:p>
          <a:p>
            <a:pPr algn="just">
              <a:lnSpc>
                <a:spcPts val="2750"/>
              </a:lnSpc>
            </a:pPr>
          </a:p>
          <a:p>
            <a:pPr algn="just">
              <a:lnSpc>
                <a:spcPts val="2750"/>
              </a:lnSpc>
            </a:pPr>
            <a:r>
              <a:rPr lang="en-US" sz="1964" spc="15">
                <a:solidFill>
                  <a:srgbClr val="000000"/>
                </a:solidFill>
                <a:latin typeface="Antic"/>
                <a:ea typeface="Antic"/>
                <a:cs typeface="Antic"/>
                <a:sym typeface="Antic"/>
              </a:rPr>
              <a:t>POST /drivers</a:t>
            </a:r>
          </a:p>
          <a:p>
            <a:pPr algn="just">
              <a:lnSpc>
                <a:spcPts val="2750"/>
              </a:lnSpc>
            </a:pPr>
          </a:p>
        </p:txBody>
      </p:sp>
      <p:sp>
        <p:nvSpPr>
          <p:cNvPr name="TextBox 16" id="16"/>
          <p:cNvSpPr txBox="true"/>
          <p:nvPr/>
        </p:nvSpPr>
        <p:spPr>
          <a:xfrm rot="0">
            <a:off x="5695493" y="3876221"/>
            <a:ext cx="4331617" cy="3083824"/>
          </a:xfrm>
          <a:prstGeom prst="rect">
            <a:avLst/>
          </a:prstGeom>
        </p:spPr>
        <p:txBody>
          <a:bodyPr anchor="t" rtlCol="false" tIns="0" lIns="0" bIns="0" rIns="0">
            <a:spAutoFit/>
          </a:bodyPr>
          <a:lstStyle/>
          <a:p>
            <a:pPr algn="just">
              <a:lnSpc>
                <a:spcPts val="2750"/>
              </a:lnSpc>
            </a:pPr>
            <a:r>
              <a:rPr lang="en-US" sz="1964" spc="15">
                <a:solidFill>
                  <a:srgbClr val="000000"/>
                </a:solidFill>
                <a:latin typeface="Antic Bold"/>
                <a:ea typeface="Antic Bold"/>
                <a:cs typeface="Antic Bold"/>
                <a:sym typeface="Antic Bold"/>
              </a:rPr>
              <a:t>View Driver Details</a:t>
            </a:r>
          </a:p>
          <a:p>
            <a:pPr algn="just">
              <a:lnSpc>
                <a:spcPts val="2750"/>
              </a:lnSpc>
            </a:pPr>
            <a:r>
              <a:rPr lang="en-US" sz="1964" spc="15">
                <a:solidFill>
                  <a:srgbClr val="000000"/>
                </a:solidFill>
                <a:latin typeface="Antic"/>
                <a:ea typeface="Antic"/>
                <a:cs typeface="Antic"/>
                <a:sym typeface="Antic"/>
              </a:rPr>
              <a:t>When I am assigned a shuttle booking,I want to see the driver’s contact and vehicle details,so I can coordinate efficiently if needed.</a:t>
            </a:r>
          </a:p>
          <a:p>
            <a:pPr algn="just">
              <a:lnSpc>
                <a:spcPts val="2750"/>
              </a:lnSpc>
            </a:pPr>
          </a:p>
          <a:p>
            <a:pPr algn="just">
              <a:lnSpc>
                <a:spcPts val="2750"/>
              </a:lnSpc>
            </a:pPr>
          </a:p>
          <a:p>
            <a:pPr algn="just">
              <a:lnSpc>
                <a:spcPts val="2750"/>
              </a:lnSpc>
            </a:pPr>
            <a:r>
              <a:rPr lang="en-US" sz="1964" spc="15">
                <a:solidFill>
                  <a:srgbClr val="000000"/>
                </a:solidFill>
                <a:latin typeface="Antic"/>
                <a:ea typeface="Antic"/>
                <a:cs typeface="Antic"/>
                <a:sym typeface="Antic"/>
              </a:rPr>
              <a:t>GET /drivers</a:t>
            </a:r>
          </a:p>
          <a:p>
            <a:pPr algn="just">
              <a:lnSpc>
                <a:spcPts val="2750"/>
              </a:lnSpc>
            </a:pPr>
          </a:p>
        </p:txBody>
      </p:sp>
      <p:sp>
        <p:nvSpPr>
          <p:cNvPr name="TextBox 17" id="17"/>
          <p:cNvSpPr txBox="true"/>
          <p:nvPr/>
        </p:nvSpPr>
        <p:spPr>
          <a:xfrm rot="0">
            <a:off x="10780794" y="3817626"/>
            <a:ext cx="3797568" cy="3769624"/>
          </a:xfrm>
          <a:prstGeom prst="rect">
            <a:avLst/>
          </a:prstGeom>
        </p:spPr>
        <p:txBody>
          <a:bodyPr anchor="t" rtlCol="false" tIns="0" lIns="0" bIns="0" rIns="0">
            <a:spAutoFit/>
          </a:bodyPr>
          <a:lstStyle/>
          <a:p>
            <a:pPr algn="just">
              <a:lnSpc>
                <a:spcPts val="2750"/>
              </a:lnSpc>
            </a:pPr>
            <a:r>
              <a:rPr lang="en-US" sz="1964" spc="15">
                <a:solidFill>
                  <a:srgbClr val="000000"/>
                </a:solidFill>
                <a:latin typeface="Antic Bold"/>
                <a:ea typeface="Antic Bold"/>
                <a:cs typeface="Antic Bold"/>
                <a:sym typeface="Antic Bold"/>
              </a:rPr>
              <a:t>Delete Driver Details</a:t>
            </a:r>
          </a:p>
          <a:p>
            <a:pPr algn="just">
              <a:lnSpc>
                <a:spcPts val="2750"/>
              </a:lnSpc>
            </a:pPr>
            <a:r>
              <a:rPr lang="en-US" sz="1964" spc="15">
                <a:solidFill>
                  <a:srgbClr val="000000"/>
                </a:solidFill>
                <a:latin typeface="Antic"/>
                <a:ea typeface="Antic"/>
                <a:cs typeface="Antic"/>
                <a:sym typeface="Antic"/>
              </a:rPr>
              <a:t>When a driver is no longer required for shuttle operations or leaves the company, I want to remove their details from the system to accurately reflect only active drivers and keep the database clean.</a:t>
            </a:r>
          </a:p>
          <a:p>
            <a:pPr algn="just">
              <a:lnSpc>
                <a:spcPts val="2750"/>
              </a:lnSpc>
            </a:pPr>
          </a:p>
          <a:p>
            <a:pPr algn="just">
              <a:lnSpc>
                <a:spcPts val="2750"/>
              </a:lnSpc>
            </a:pPr>
            <a:r>
              <a:rPr lang="en-US" sz="1964" spc="15">
                <a:solidFill>
                  <a:srgbClr val="000000"/>
                </a:solidFill>
                <a:latin typeface="Antic"/>
                <a:ea typeface="Antic"/>
                <a:cs typeface="Antic"/>
                <a:sym typeface="Antic"/>
              </a:rPr>
              <a:t>DELETE /drivers/{driver_id}</a:t>
            </a:r>
          </a:p>
          <a:p>
            <a:pPr algn="just">
              <a:lnSpc>
                <a:spcPts val="2750"/>
              </a:lnSpc>
            </a:pPr>
          </a:p>
        </p:txBody>
      </p:sp>
      <p:sp>
        <p:nvSpPr>
          <p:cNvPr name="TextBox 18" id="18"/>
          <p:cNvSpPr txBox="true"/>
          <p:nvPr/>
        </p:nvSpPr>
        <p:spPr>
          <a:xfrm rot="0">
            <a:off x="14919451" y="3571453"/>
            <a:ext cx="2520722" cy="3769624"/>
          </a:xfrm>
          <a:prstGeom prst="rect">
            <a:avLst/>
          </a:prstGeom>
        </p:spPr>
        <p:txBody>
          <a:bodyPr anchor="t" rtlCol="false" tIns="0" lIns="0" bIns="0" rIns="0">
            <a:spAutoFit/>
          </a:bodyPr>
          <a:lstStyle/>
          <a:p>
            <a:pPr algn="just">
              <a:lnSpc>
                <a:spcPts val="2750"/>
              </a:lnSpc>
            </a:pPr>
            <a:r>
              <a:rPr lang="en-US" sz="1964" spc="15">
                <a:solidFill>
                  <a:srgbClr val="000000"/>
                </a:solidFill>
                <a:latin typeface="Antic Bold"/>
                <a:ea typeface="Antic Bold"/>
                <a:cs typeface="Antic Bold"/>
                <a:sym typeface="Antic Bold"/>
              </a:rPr>
              <a:t>Update Driver Details</a:t>
            </a:r>
          </a:p>
          <a:p>
            <a:pPr algn="just">
              <a:lnSpc>
                <a:spcPts val="2750"/>
              </a:lnSpc>
            </a:pPr>
            <a:r>
              <a:rPr lang="en-US" sz="1964" spc="15">
                <a:solidFill>
                  <a:srgbClr val="000000"/>
                </a:solidFill>
                <a:latin typeface="Antic"/>
                <a:ea typeface="Antic"/>
                <a:cs typeface="Antic"/>
                <a:sym typeface="Antic"/>
              </a:rPr>
              <a:t>When a driver’s information changes,I want to update their profile in the system, so the records remain accurate for operational needs.</a:t>
            </a:r>
          </a:p>
          <a:p>
            <a:pPr algn="just">
              <a:lnSpc>
                <a:spcPts val="2750"/>
              </a:lnSpc>
            </a:pPr>
          </a:p>
          <a:p>
            <a:pPr algn="just">
              <a:lnSpc>
                <a:spcPts val="2750"/>
              </a:lnSpc>
            </a:pPr>
            <a:r>
              <a:rPr lang="en-US" sz="1964" spc="15">
                <a:solidFill>
                  <a:srgbClr val="000000"/>
                </a:solidFill>
                <a:latin typeface="Antic"/>
                <a:ea typeface="Antic"/>
                <a:cs typeface="Antic"/>
                <a:sym typeface="Antic"/>
              </a:rPr>
              <a:t>PATCH /drivers/{driver_id}</a:t>
            </a:r>
          </a:p>
        </p:txBody>
      </p:sp>
      <p:sp>
        <p:nvSpPr>
          <p:cNvPr name="TextBox 19" id="19"/>
          <p:cNvSpPr txBox="true"/>
          <p:nvPr/>
        </p:nvSpPr>
        <p:spPr>
          <a:xfrm rot="0">
            <a:off x="2738586"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01</a:t>
            </a:r>
          </a:p>
        </p:txBody>
      </p:sp>
      <p:sp>
        <p:nvSpPr>
          <p:cNvPr name="TextBox 20" id="20"/>
          <p:cNvSpPr txBox="true"/>
          <p:nvPr/>
        </p:nvSpPr>
        <p:spPr>
          <a:xfrm rot="0">
            <a:off x="11047191"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03</a:t>
            </a:r>
          </a:p>
        </p:txBody>
      </p:sp>
      <p:sp>
        <p:nvSpPr>
          <p:cNvPr name="TextBox 21" id="21"/>
          <p:cNvSpPr txBox="true"/>
          <p:nvPr/>
        </p:nvSpPr>
        <p:spPr>
          <a:xfrm rot="0">
            <a:off x="6581763" y="7593574"/>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02</a:t>
            </a:r>
          </a:p>
        </p:txBody>
      </p:sp>
      <p:sp>
        <p:nvSpPr>
          <p:cNvPr name="TextBox 22" id="22"/>
          <p:cNvSpPr txBox="true"/>
          <p:nvPr/>
        </p:nvSpPr>
        <p:spPr>
          <a:xfrm rot="0">
            <a:off x="15388114" y="7593971"/>
            <a:ext cx="791698" cy="718420"/>
          </a:xfrm>
          <a:prstGeom prst="rect">
            <a:avLst/>
          </a:prstGeom>
        </p:spPr>
        <p:txBody>
          <a:bodyPr anchor="t" rtlCol="false" tIns="0" lIns="0" bIns="0" rIns="0">
            <a:spAutoFit/>
          </a:bodyPr>
          <a:lstStyle/>
          <a:p>
            <a:pPr algn="ctr">
              <a:lnSpc>
                <a:spcPts val="5813"/>
              </a:lnSpc>
            </a:pPr>
            <a:r>
              <a:rPr lang="en-US" sz="4152" spc="33">
                <a:solidFill>
                  <a:srgbClr val="F7F7F7"/>
                </a:solidFill>
                <a:latin typeface="Antic"/>
                <a:ea typeface="Antic"/>
                <a:cs typeface="Antic"/>
                <a:sym typeface="Antic"/>
              </a:rPr>
              <a:t>04</a:t>
            </a:r>
          </a:p>
        </p:txBody>
      </p:sp>
      <p:sp>
        <p:nvSpPr>
          <p:cNvPr name="TextBox 23" id="23"/>
          <p:cNvSpPr txBox="true"/>
          <p:nvPr/>
        </p:nvSpPr>
        <p:spPr>
          <a:xfrm rot="0">
            <a:off x="2504037" y="1302357"/>
            <a:ext cx="13279926" cy="1008420"/>
          </a:xfrm>
          <a:prstGeom prst="rect">
            <a:avLst/>
          </a:prstGeom>
        </p:spPr>
        <p:txBody>
          <a:bodyPr anchor="t" rtlCol="false" tIns="0" lIns="0" bIns="0" rIns="0">
            <a:spAutoFit/>
          </a:bodyPr>
          <a:lstStyle/>
          <a:p>
            <a:pPr algn="ctr">
              <a:lnSpc>
                <a:spcPts val="8280"/>
              </a:lnSpc>
            </a:pPr>
            <a:r>
              <a:rPr lang="en-US" sz="5914" spc="70">
                <a:solidFill>
                  <a:srgbClr val="000000"/>
                </a:solidFill>
                <a:latin typeface="Antic"/>
                <a:ea typeface="Antic"/>
                <a:cs typeface="Antic"/>
                <a:sym typeface="Antic"/>
              </a:rPr>
              <a:t>Driver Management</a:t>
            </a:r>
          </a:p>
        </p:txBody>
      </p:sp>
      <p:sp>
        <p:nvSpPr>
          <p:cNvPr name="Freeform 24" id="24"/>
          <p:cNvSpPr/>
          <p:nvPr/>
        </p:nvSpPr>
        <p:spPr>
          <a:xfrm flipH="false" flipV="false" rot="0">
            <a:off x="17189095" y="8113025"/>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10800000">
            <a:off x="0" y="0"/>
            <a:ext cx="1098905" cy="2205832"/>
          </a:xfrm>
          <a:custGeom>
            <a:avLst/>
            <a:gdLst/>
            <a:ahLst/>
            <a:cxnLst/>
            <a:rect r="r" b="b" t="t" l="l"/>
            <a:pathLst>
              <a:path h="2205832" w="1098905">
                <a:moveTo>
                  <a:pt x="0" y="0"/>
                </a:moveTo>
                <a:lnTo>
                  <a:pt x="1098905" y="0"/>
                </a:lnTo>
                <a:lnTo>
                  <a:pt x="1098905" y="2205832"/>
                </a:lnTo>
                <a:lnTo>
                  <a:pt x="0" y="2205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DAGX2dI2jWc</dc:identifier>
  <dcterms:modified xsi:type="dcterms:W3CDTF">2011-08-01T06:04:30Z</dcterms:modified>
  <cp:revision>1</cp:revision>
  <dc:title>Non Text Magic Studio Magic Design for Presentations L&amp;P</dc:title>
</cp:coreProperties>
</file>