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5" r:id="rId6"/>
    <p:sldId id="261" r:id="rId7"/>
    <p:sldId id="267" r:id="rId8"/>
    <p:sldId id="262" r:id="rId9"/>
    <p:sldId id="269" r:id="rId10"/>
    <p:sldId id="268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8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AA753-47FF-DC62-4788-4E7B6E34A8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0E3993-4343-BAAC-E3F7-D64CC0F10A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6502A-88F0-CF95-27AE-96C99331B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B41D-D98D-4F97-B770-4B0DA958EE9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23F72-4E73-72EE-7D05-6D49C0E9A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72DEEA-24A9-4545-9436-B8065D407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AE35-AD5F-471D-87A4-9B1F8B50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093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43148-85D1-D7D1-F754-8FFFB0650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D6180-31DC-92C6-25E8-B82CF54C8B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EF522-6884-28EC-2889-1D04D812E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B41D-D98D-4F97-B770-4B0DA958EE9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C3CA5-A3F2-BB10-3EEB-8FCEE0FEB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1ED09-017C-4498-947E-3CBC8516C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AE35-AD5F-471D-87A4-9B1F8B50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65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704B77-823A-C22D-D95F-7A6B2D6B61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9B3708-3D4F-1095-1186-90F58D1243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2E1D26-252A-815D-1EEE-7B4B3F4F8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B41D-D98D-4F97-B770-4B0DA958EE9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0B40B0-D609-2BCE-028C-EA6072FC7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FADF5-5972-9909-67DC-868C0BE17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AE35-AD5F-471D-87A4-9B1F8B50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94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8A4C9-1CE6-EF7D-DB7E-CEC7CCFAB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2A1A5-D4BC-3669-47D5-9E43E2D65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7DA53-2A6F-5419-BBF4-0BF58624F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B41D-D98D-4F97-B770-4B0DA958EE9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146A86-95CB-9F99-8096-906048C94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033BA-9FCA-7886-6F2D-8E7EDCCE8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AE35-AD5F-471D-87A4-9B1F8B50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81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CDA1C-BE5F-D8E6-B80F-21C504294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8340E-97EC-E3E5-00C5-9202D875CD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EB51A-9B87-5734-D6DF-B2C2476F1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B41D-D98D-4F97-B770-4B0DA958EE9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0CF5F-74BD-B440-389B-3338E460A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16420-E0F8-52BA-76E6-3059A886C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AE35-AD5F-471D-87A4-9B1F8B50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770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8E695-C599-DEDE-A83A-C587BD087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FAEAC-B079-F3B2-296F-2A9F136835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0DB7B6-8730-0764-7CEC-6F2015223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4656-52DB-F259-201C-8A4018CB6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B41D-D98D-4F97-B770-4B0DA958EE9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685604-435E-8DE5-50F2-F027656DC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2DBE8-C6AF-05D5-D389-CFE236180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AE35-AD5F-471D-87A4-9B1F8B50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39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D1FE-25A3-8661-16C8-55B6DEA26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3BA9A-CD81-6879-DF7A-45211FC48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C9C71B-ACF0-3DCF-48EC-90426A4F8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60BF29-68A3-9AE0-500D-692297962D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72E9F0-1BD2-17B7-0138-254058F173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F20097-14BE-E261-8592-1BD0EEC2A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B41D-D98D-4F97-B770-4B0DA958EE9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15226C-9A6E-0749-2491-BF07B5C6E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CA81C8-FF37-B978-B75D-BE058F879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AE35-AD5F-471D-87A4-9B1F8B50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371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D7472-8D66-1435-F1D4-CED2A5399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BE2B43-851A-6920-D27E-3DC2F3CC3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B41D-D98D-4F97-B770-4B0DA958EE9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5EA7B6-B595-39C7-7D2E-6F8FB3070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2D7CDB-BDD0-C1C5-C370-C33535B10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AE35-AD5F-471D-87A4-9B1F8B50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24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CC400D-DC45-4624-9044-143468E62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B41D-D98D-4F97-B770-4B0DA958EE9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EF6073-84A2-92CA-D464-AD2DC8C43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3BF9B3-9CD5-1F4D-9CB4-7C02B3CE4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AE35-AD5F-471D-87A4-9B1F8B50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75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8B1A2-92E8-51E4-EDE6-8773B8B30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FFDEA-5396-A55C-BDA6-88C4D91BF8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ED821F-0A2E-B660-ABF0-085B381E2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FDCAC-1E25-7299-936C-E66C5A2E9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B41D-D98D-4F97-B770-4B0DA958EE9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E590F-8F68-9816-993A-26A47F7CF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1EC9A-2C92-F9AB-C6E2-E96B4FD4F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AE35-AD5F-471D-87A4-9B1F8B50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84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26768-4A88-3C21-8642-61151DE0F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5CDFB-051A-C5DE-A5C9-DE2FD57D1A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AFD16-1A3E-A718-4A67-E9F0A6982A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CB235-603D-EDE8-22B9-795AB27EC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4B41D-D98D-4F97-B770-4B0DA958EE9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519EDB-5CEF-D3BF-984E-C0FF30CA0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5F410-A412-BF24-B168-32F32D47A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A2AE35-AD5F-471D-87A4-9B1F8B50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448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A7D815-2480-C0C9-0043-63A94B0EC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F1ECD-8759-7730-9B70-48CD77DDA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2C4F4-5487-7C1E-166C-990B77D69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F4B41D-D98D-4F97-B770-4B0DA958EE9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A0E7E7-1EF8-1AA9-35B2-9F4CB8D030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E8D12-89BB-F6A4-C96C-21BA6702BF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A2AE35-AD5F-471D-87A4-9B1F8B50F0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04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07C4E-F5B8-6C2A-6368-5810569D33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TITLE: Aviation Risk Analysis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DE8A5-7D5F-5E49-F7F6-F520A0F1B2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3200" dirty="0"/>
              <a:t>By: Kabira Timothy</a:t>
            </a:r>
          </a:p>
          <a:p>
            <a:r>
              <a:rPr lang="en-US" sz="3200" dirty="0"/>
              <a:t>Date: April 2025</a:t>
            </a:r>
          </a:p>
          <a:p>
            <a:r>
              <a:rPr lang="en-US" sz="3200" dirty="0"/>
              <a:t>LinkedIn Profile:</a:t>
            </a:r>
          </a:p>
          <a:p>
            <a:r>
              <a:rPr lang="en-US" sz="3200" dirty="0"/>
              <a:t>https://www.linkedin.com/in/timothy-kabira-aa2430219?utm_source=share&amp;utm_campaign=share_via&amp;utm_content=profile&amp;utm_medium=android_app</a:t>
            </a:r>
          </a:p>
          <a:p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4793680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1327A-DCF4-BE1A-1D0A-4B0B077CD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Group the data by 'Phase of Flight' and count accidents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F9E7AD6-A7D2-4239-6FF8-BBAC23D542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2254" y="1825625"/>
            <a:ext cx="5007492" cy="4351338"/>
          </a:xfrm>
        </p:spPr>
      </p:pic>
    </p:spTree>
    <p:extLst>
      <p:ext uri="{BB962C8B-B14F-4D97-AF65-F5344CB8AC3E}">
        <p14:creationId xmlns:p14="http://schemas.microsoft.com/office/powerpoint/2010/main" val="3601053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8A272-7DEC-22DD-EA43-A529E32AB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5FF14-42C8-C01A-CE8D-DF7DF3390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  <a:tabLst>
                <a:tab pos="1562100" algn="l"/>
              </a:tabLs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Aircraft Type Selection:</a:t>
            </a:r>
          </a:p>
          <a:p>
            <a:pPr indent="-457200">
              <a:lnSpc>
                <a:spcPct val="115000"/>
              </a:lnSpc>
              <a:spcAft>
                <a:spcPts val="800"/>
              </a:spcAft>
              <a:tabLst>
                <a:tab pos="1562100" algn="l"/>
              </a:tabLs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Based on accident rates, Boeing 737, Airbus A320, and Cessna 172 show lower accident frequencies.</a:t>
            </a:r>
          </a:p>
          <a:p>
            <a:pPr indent="-457200">
              <a:lnSpc>
                <a:spcPct val="115000"/>
              </a:lnSpc>
              <a:spcAft>
                <a:spcPts val="800"/>
              </a:spcAft>
              <a:tabLst>
                <a:tab pos="1562100" algn="l"/>
              </a:tabLs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Prioritize acquisition of aircraft types with proven safety records to minimize accident risks.</a:t>
            </a:r>
          </a:p>
        </p:txBody>
      </p:sp>
    </p:spTree>
    <p:extLst>
      <p:ext uri="{BB962C8B-B14F-4D97-AF65-F5344CB8AC3E}">
        <p14:creationId xmlns:p14="http://schemas.microsoft.com/office/powerpoint/2010/main" val="2349185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9FE99-D095-FCDE-ED81-5D47CC21E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CC728-8EBA-0713-E347-B3861040E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457200">
              <a:lnSpc>
                <a:spcPct val="115000"/>
              </a:lnSpc>
              <a:spcAft>
                <a:spcPts val="800"/>
              </a:spcAft>
              <a:tabLst>
                <a:tab pos="1562100" algn="l"/>
              </a:tabLs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Invest in advanced pilot training and weather navigation skills.</a:t>
            </a:r>
          </a:p>
          <a:p>
            <a:pPr indent="-457200">
              <a:lnSpc>
                <a:spcPct val="115000"/>
              </a:lnSpc>
              <a:spcAft>
                <a:spcPts val="800"/>
              </a:spcAft>
              <a:tabLst>
                <a:tab pos="1562100" algn="l"/>
              </a:tabLs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Choose aircraft with a record of mechanical reliability.</a:t>
            </a:r>
          </a:p>
          <a:p>
            <a:pPr indent="-457200">
              <a:lnSpc>
                <a:spcPct val="115000"/>
              </a:lnSpc>
              <a:spcAft>
                <a:spcPts val="800"/>
              </a:spcAft>
              <a:tabLst>
                <a:tab pos="1562100" algn="l"/>
              </a:tabLs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Implement strict weather-related flight operation protocols.</a:t>
            </a: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  <a:tabLst>
                <a:tab pos="1562100" algn="l"/>
              </a:tabLst>
            </a:pPr>
            <a:endParaRPr lang="en-US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  <a:tabLst>
                <a:tab pos="1562100" algn="l"/>
              </a:tabLst>
            </a:pP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END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03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0CE0B-796A-0F33-8B33-666DE1998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3074F-06B6-FCD7-2D61-76BA5264D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Analyse</a:t>
            </a:r>
            <a:r>
              <a:rPr lang="en-US" dirty="0"/>
              <a:t> aircraft accident data.</a:t>
            </a:r>
          </a:p>
          <a:p>
            <a:r>
              <a:rPr lang="en-US" dirty="0"/>
              <a:t>Identify safer aircraft types.</a:t>
            </a:r>
          </a:p>
          <a:p>
            <a:r>
              <a:rPr lang="en-US" dirty="0"/>
              <a:t>Recommend best models for risk reduction.</a:t>
            </a:r>
          </a:p>
        </p:txBody>
      </p:sp>
    </p:spTree>
    <p:extLst>
      <p:ext uri="{BB962C8B-B14F-4D97-AF65-F5344CB8AC3E}">
        <p14:creationId xmlns:p14="http://schemas.microsoft.com/office/powerpoint/2010/main" val="2702720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8E236-2F69-783A-A3F2-2797FB5D7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B4EC2-861D-4813-6D4C-464B9BC39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company is entering the aviation market and wants to avoid high risk aircrafts. My analysis addresses:</a:t>
            </a:r>
          </a:p>
          <a:p>
            <a:r>
              <a:rPr lang="en-US" dirty="0"/>
              <a:t>Which aircrafts have the lowest accidents and fatality rates?</a:t>
            </a:r>
          </a:p>
          <a:p>
            <a:r>
              <a:rPr lang="en-US" dirty="0"/>
              <a:t>What are most common causes of accidents?</a:t>
            </a:r>
          </a:p>
          <a:p>
            <a:r>
              <a:rPr lang="en-US" dirty="0"/>
              <a:t>What recommendations can guide safe investments?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228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740D3-E4D1-213A-C3BE-596819EF0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F2FCF-6431-D7FF-89C8-937D721B08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Source: National Transportation Safety Board(1962 – 2023).</a:t>
            </a:r>
          </a:p>
          <a:p>
            <a:pPr marL="0" indent="0">
              <a:buNone/>
            </a:pPr>
            <a:r>
              <a:rPr lang="en-US" dirty="0"/>
              <a:t>Description: Civil aviation accidents, aircraft model, date, fatalities accidents cause are some of the areas of consideration in this data set.</a:t>
            </a:r>
          </a:p>
        </p:txBody>
      </p:sp>
    </p:spTree>
    <p:extLst>
      <p:ext uri="{BB962C8B-B14F-4D97-AF65-F5344CB8AC3E}">
        <p14:creationId xmlns:p14="http://schemas.microsoft.com/office/powerpoint/2010/main" val="1077985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7495F-A563-432B-19EA-14173E262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FB920-E5A7-9CF7-3250-3419ABF03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  <a:tabLst>
                <a:tab pos="1562100" algn="l"/>
              </a:tabLs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Common accident causes identified:</a:t>
            </a:r>
          </a:p>
          <a:p>
            <a:pPr indent="-457200">
              <a:lnSpc>
                <a:spcPct val="115000"/>
              </a:lnSpc>
              <a:spcAft>
                <a:spcPts val="800"/>
              </a:spcAft>
              <a:tabLst>
                <a:tab pos="1562100" algn="l"/>
              </a:tabLs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Pilot error.</a:t>
            </a:r>
          </a:p>
          <a:p>
            <a:pPr indent="-457200">
              <a:lnSpc>
                <a:spcPct val="115000"/>
              </a:lnSpc>
              <a:spcAft>
                <a:spcPts val="800"/>
              </a:spcAft>
              <a:tabLst>
                <a:tab pos="1562100" algn="l"/>
              </a:tabLs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Mechanical failure.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tabLst>
                <a:tab pos="1562100" algn="l"/>
              </a:tabLs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-Adverse weather conditions.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134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D3868-0347-06C4-2E39-D83B68E2F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E7543-D461-BFF3-F48D-DAF7E641FE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Number of accidents per aircraft:</a:t>
            </a:r>
          </a:p>
          <a:p>
            <a:r>
              <a:rPr lang="en-US" dirty="0"/>
              <a:t>Cessna had the highest number of accidents by make with over 8000 accidents followed by piper with 5000 accidents beech, </a:t>
            </a:r>
            <a:r>
              <a:rPr lang="en-US" dirty="0" err="1"/>
              <a:t>boeing,and</a:t>
            </a:r>
            <a:r>
              <a:rPr lang="en-US" dirty="0"/>
              <a:t> </a:t>
            </a:r>
            <a:r>
              <a:rPr lang="en-US" dirty="0" err="1"/>
              <a:t>mooney</a:t>
            </a:r>
            <a:r>
              <a:rPr lang="en-US" dirty="0"/>
              <a:t> with less than 2000 accidents.</a:t>
            </a:r>
          </a:p>
          <a:p>
            <a:pPr marL="0" indent="0">
              <a:buNone/>
            </a:pPr>
            <a:r>
              <a:rPr lang="en-US" dirty="0"/>
              <a:t>Average Fatalities By make:</a:t>
            </a:r>
          </a:p>
          <a:p>
            <a:r>
              <a:rPr lang="en-US" dirty="0"/>
              <a:t>TUPOLEV top the list with highest fatalities by make, VIKING AIR LIMITED had slightly over 20 fatalities with the rest of the companies having fatalities below 20.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536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61177-8BAF-0E6C-9F16-563C846C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31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Number of accidents per aircraft make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A8DF97C-DD20-586F-ED3E-18E1420C8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0853" y="1825625"/>
            <a:ext cx="7530294" cy="4351338"/>
          </a:xfrm>
        </p:spPr>
      </p:pic>
    </p:spTree>
    <p:extLst>
      <p:ext uri="{BB962C8B-B14F-4D97-AF65-F5344CB8AC3E}">
        <p14:creationId xmlns:p14="http://schemas.microsoft.com/office/powerpoint/2010/main" val="767563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D35FA-1DDA-EC19-0E41-A09ED8354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111" y="105480"/>
            <a:ext cx="10515600" cy="1325563"/>
          </a:xfrm>
        </p:spPr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FF96E-EF1B-1CD5-08CC-F506D8C947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Number of accidents under different weather conditions:</a:t>
            </a:r>
          </a:p>
          <a:p>
            <a:r>
              <a:rPr lang="en-US" dirty="0"/>
              <a:t>Visual meteorological weather conditions had the highest number of accidents followed by instruments meteorological conditions(poor visibility, bad weather)</a:t>
            </a:r>
          </a:p>
          <a:p>
            <a:pPr marL="0" indent="0">
              <a:buNone/>
            </a:pPr>
            <a:r>
              <a:rPr lang="en-US" dirty="0"/>
              <a:t>Number of accidents per phase of flight</a:t>
            </a:r>
          </a:p>
          <a:p>
            <a:r>
              <a:rPr lang="en-US" dirty="0"/>
              <a:t>A significant number of accidents takes place during take off phase of flight.</a:t>
            </a:r>
          </a:p>
        </p:txBody>
      </p:sp>
    </p:spTree>
    <p:extLst>
      <p:ext uri="{BB962C8B-B14F-4D97-AF65-F5344CB8AC3E}">
        <p14:creationId xmlns:p14="http://schemas.microsoft.com/office/powerpoint/2010/main" val="3307812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21D62-C19C-3B2B-3D69-FB635D825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Number of accidents under different weather conditions</a:t>
            </a: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99A328-E040-FB7E-8A49-797642D951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84657" y="1825625"/>
            <a:ext cx="6222685" cy="4351338"/>
          </a:xfrm>
        </p:spPr>
      </p:pic>
    </p:spTree>
    <p:extLst>
      <p:ext uri="{BB962C8B-B14F-4D97-AF65-F5344CB8AC3E}">
        <p14:creationId xmlns:p14="http://schemas.microsoft.com/office/powerpoint/2010/main" val="1578110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399</Words>
  <Application>Microsoft Office PowerPoint</Application>
  <PresentationFormat>Widescreen</PresentationFormat>
  <Paragraphs>45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Office Theme</vt:lpstr>
      <vt:lpstr>TITLE: Aviation Risk Analysis Project</vt:lpstr>
      <vt:lpstr>Overview</vt:lpstr>
      <vt:lpstr>Business Understanding</vt:lpstr>
      <vt:lpstr>Data Understanding</vt:lpstr>
      <vt:lpstr>Data Analysis</vt:lpstr>
      <vt:lpstr>Data Analysis</vt:lpstr>
      <vt:lpstr> Number of accidents per aircraft make </vt:lpstr>
      <vt:lpstr>Data Analysis</vt:lpstr>
      <vt:lpstr>Number of accidents under different weather conditions </vt:lpstr>
      <vt:lpstr>Group the data by 'Phase of Flight' and count accidents </vt:lpstr>
      <vt:lpstr>Recommendations</vt:lpstr>
      <vt:lpstr>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8</cp:revision>
  <dcterms:created xsi:type="dcterms:W3CDTF">2025-04-28T12:18:21Z</dcterms:created>
  <dcterms:modified xsi:type="dcterms:W3CDTF">2025-04-29T19:33:49Z</dcterms:modified>
</cp:coreProperties>
</file>